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76"/>
    <p:restoredTop sz="94551"/>
  </p:normalViewPr>
  <p:slideViewPr>
    <p:cSldViewPr snapToGrid="0" snapToObjects="1">
      <p:cViewPr varScale="1">
        <p:scale>
          <a:sx n="105" d="100"/>
          <a:sy n="105" d="100"/>
        </p:scale>
        <p:origin x="-128" y="-49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4" Type="http://schemas.openxmlformats.org/officeDocument/2006/relationships/image" Target="../media/image13.png"/><Relationship Id="rId5"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www.youtube.com/watch?v=9eMWG3fwiEU"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Python for Everybody</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smtClean="0">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smtClean="0">
                <a:solidFill>
                  <a:srgbClr val="00FA00"/>
                </a:solidFill>
                <a:latin typeface="Arial" charset="0"/>
                <a:ea typeface="Arial" charset="0"/>
                <a:cs typeface="Arial" charset="0"/>
                <a:sym typeface="Cabin"/>
              </a:rPr>
              <a:t>hand </a:t>
            </a:r>
            <a:r>
              <a:rPr lang="en-US" sz="2400" u="none" strike="noStrike" cap="none" dirty="0" smtClean="0">
                <a:solidFill>
                  <a:schemeClr val="lt1"/>
                </a:solidFill>
                <a:latin typeface="Arial" charset="0"/>
                <a:ea typeface="Arial" charset="0"/>
                <a:cs typeface="Arial" charset="0"/>
                <a:sym typeface="Cabin"/>
              </a:rPr>
              <a:t>to </a:t>
            </a:r>
            <a:r>
              <a:rPr lang="en-US" sz="2400" u="none" strike="noStrike" cap="none" dirty="0">
                <a:solidFill>
                  <a:schemeClr val="lt1"/>
                </a:solidFill>
                <a:latin typeface="Arial" charset="0"/>
                <a:ea typeface="Arial" charset="0"/>
                <a:cs typeface="Arial" charset="0"/>
                <a:sym typeface="Cabin"/>
              </a:rPr>
              <a:t>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New"/>
                <a:ea typeface="Courier New"/>
                <a:cs typeface="Courier New"/>
                <a:sym typeface="Courier New"/>
              </a:rPr>
              <a:t>name = </a:t>
            </a:r>
            <a:r>
              <a:rPr lang="en-US" sz="2800" dirty="0" err="1">
                <a:solidFill>
                  <a:srgbClr val="00FF00"/>
                </a:solidFill>
                <a:latin typeface="Courier New"/>
                <a:ea typeface="Courier New"/>
                <a:cs typeface="Courier New"/>
                <a:sym typeface="Courier New"/>
              </a:rPr>
              <a:t>raw_input</a:t>
            </a:r>
            <a:r>
              <a:rPr lang="en-US" sz="2800" dirty="0">
                <a:solidFill>
                  <a:srgbClr val="00FF00"/>
                </a:solidFill>
                <a:latin typeface="Courier New"/>
                <a:ea typeface="Courier New"/>
                <a:cs typeface="Courier New"/>
                <a:sym typeface="Courier New"/>
              </a:rPr>
              <a:t>('Enter file:')</a:t>
            </a:r>
          </a:p>
          <a:p>
            <a:pPr lvl="0">
              <a:buClr>
                <a:srgbClr val="00FF00"/>
              </a:buClr>
              <a:buSzPct val="25000"/>
            </a:pPr>
            <a:r>
              <a:rPr lang="en-US" sz="2800" dirty="0">
                <a:solidFill>
                  <a:srgbClr val="00FF00"/>
                </a:solidFill>
                <a:latin typeface="Courier New"/>
                <a:ea typeface="Courier New"/>
                <a:cs typeface="Courier New"/>
                <a:sym typeface="Courier New"/>
              </a:rPr>
              <a:t>handle = open(name)</a:t>
            </a:r>
          </a:p>
          <a:p>
            <a:pPr lvl="0" algn="ctr"/>
            <a:endParaRPr lang="en-US" sz="2800" dirty="0">
              <a:solidFill>
                <a:srgbClr val="00FF00"/>
              </a:solidFill>
              <a:latin typeface="Courier New"/>
              <a:ea typeface="Courier New"/>
              <a:cs typeface="Courier New"/>
              <a:sym typeface="Courier New"/>
            </a:endParaRPr>
          </a:p>
          <a:p>
            <a:pPr lvl="0">
              <a:buClr>
                <a:srgbClr val="00FF00"/>
              </a:buClr>
              <a:buSzPct val="25000"/>
            </a:pPr>
            <a:r>
              <a:rPr lang="en-US" sz="2800" dirty="0">
                <a:solidFill>
                  <a:srgbClr val="FF00FF"/>
                </a:solidFill>
                <a:latin typeface="Courier New"/>
                <a:ea typeface="Courier New"/>
                <a:cs typeface="Courier New"/>
                <a:sym typeface="Courier New"/>
              </a:rPr>
              <a:t>counts = </a:t>
            </a:r>
            <a:r>
              <a:rPr lang="en-US" sz="2800" dirty="0" err="1">
                <a:solidFill>
                  <a:srgbClr val="FF00FF"/>
                </a:solidFill>
                <a:latin typeface="Courier New"/>
                <a:ea typeface="Courier New"/>
                <a:cs typeface="Courier New"/>
                <a:sym typeface="Courier New"/>
              </a:rPr>
              <a:t>dict</a:t>
            </a:r>
            <a:r>
              <a:rPr lang="en-US" sz="2800" dirty="0">
                <a:solidFill>
                  <a:srgbClr val="FF00FF"/>
                </a:solidFill>
                <a:latin typeface="Courier New"/>
                <a:ea typeface="Courier New"/>
                <a:cs typeface="Courier New"/>
                <a:sym typeface="Courier New"/>
              </a:rPr>
              <a:t>()</a:t>
            </a:r>
          </a:p>
          <a:p>
            <a:pPr lvl="0">
              <a:buClr>
                <a:srgbClr val="00FF00"/>
              </a:buClr>
              <a:buSzPct val="25000"/>
            </a:pPr>
            <a:r>
              <a:rPr lang="en-US" sz="2800" dirty="0">
                <a:solidFill>
                  <a:srgbClr val="FF00FF"/>
                </a:solidFill>
                <a:latin typeface="Courier New"/>
                <a:ea typeface="Courier New"/>
                <a:cs typeface="Courier New"/>
                <a:sym typeface="Courier New"/>
              </a:rPr>
              <a:t>for line in handle:</a:t>
            </a:r>
          </a:p>
          <a:p>
            <a:pPr lvl="0">
              <a:buClr>
                <a:srgbClr val="00FF00"/>
              </a:buClr>
              <a:buSzPct val="25000"/>
            </a:pPr>
            <a:r>
              <a:rPr lang="en-US" sz="2800" dirty="0">
                <a:solidFill>
                  <a:srgbClr val="FF00FF"/>
                </a:solidFill>
                <a:latin typeface="Courier New"/>
                <a:ea typeface="Courier New"/>
                <a:cs typeface="Courier New"/>
                <a:sym typeface="Courier New"/>
              </a:rPr>
              <a:t>    words = </a:t>
            </a:r>
            <a:r>
              <a:rPr lang="en-US" sz="2800" dirty="0" err="1">
                <a:solidFill>
                  <a:srgbClr val="FF00FF"/>
                </a:solidFill>
                <a:latin typeface="Courier New"/>
                <a:ea typeface="Courier New"/>
                <a:cs typeface="Courier New"/>
                <a:sym typeface="Courier New"/>
              </a:rPr>
              <a:t>line.split</a:t>
            </a:r>
            <a:r>
              <a:rPr lang="en-US" sz="2800" dirty="0">
                <a:solidFill>
                  <a:srgbClr val="FF00FF"/>
                </a:solidFill>
                <a:latin typeface="Courier New"/>
                <a:ea typeface="Courier New"/>
                <a:cs typeface="Courier New"/>
                <a:sym typeface="Courier New"/>
              </a:rPr>
              <a:t>()</a:t>
            </a:r>
          </a:p>
          <a:p>
            <a:pPr lvl="0">
              <a:buClr>
                <a:srgbClr val="00FF00"/>
              </a:buClr>
              <a:buSzPct val="25000"/>
            </a:pPr>
            <a:r>
              <a:rPr lang="en-US" sz="2800" dirty="0">
                <a:solidFill>
                  <a:srgbClr val="FF00FF"/>
                </a:solidFill>
                <a:latin typeface="Courier New"/>
                <a:ea typeface="Courier New"/>
                <a:cs typeface="Courier New"/>
                <a:sym typeface="Courier New"/>
              </a:rPr>
              <a:t>    for word in words:</a:t>
            </a:r>
          </a:p>
          <a:p>
            <a:pPr lvl="0">
              <a:buClr>
                <a:srgbClr val="00FF00"/>
              </a:buClr>
              <a:buSzPct val="25000"/>
            </a:pPr>
            <a:r>
              <a:rPr lang="en-US" sz="2800" dirty="0">
                <a:solidFill>
                  <a:srgbClr val="FF00FF"/>
                </a:solidFill>
                <a:latin typeface="Courier New"/>
                <a:ea typeface="Courier New"/>
                <a:cs typeface="Courier New"/>
                <a:sym typeface="Courier New"/>
              </a:rPr>
              <a:t>        counts[word] = </a:t>
            </a:r>
            <a:r>
              <a:rPr lang="en-US" sz="2800" dirty="0" err="1">
                <a:solidFill>
                  <a:srgbClr val="FF00FF"/>
                </a:solidFill>
                <a:latin typeface="Courier New"/>
                <a:ea typeface="Courier New"/>
                <a:cs typeface="Courier New"/>
                <a:sym typeface="Courier New"/>
              </a:rPr>
              <a:t>counts.get</a:t>
            </a:r>
            <a:r>
              <a:rPr lang="en-US" sz="2800" dirty="0">
                <a:solidFill>
                  <a:srgbClr val="FF00FF"/>
                </a:solidFill>
                <a:latin typeface="Courier New"/>
                <a:ea typeface="Courier New"/>
                <a:cs typeface="Courier New"/>
                <a:sym typeface="Courier New"/>
              </a:rPr>
              <a:t>(word,0) + 1</a:t>
            </a:r>
          </a:p>
          <a:p>
            <a:pPr lvl="0">
              <a:buClr>
                <a:srgbClr val="00FF00"/>
              </a:buClr>
            </a:pPr>
            <a:endParaRPr lang="en-US" sz="2800" dirty="0">
              <a:solidFill>
                <a:srgbClr val="00FF00"/>
              </a:solidFill>
              <a:latin typeface="Courier New"/>
              <a:ea typeface="Courier New"/>
              <a:cs typeface="Courier New"/>
              <a:sym typeface="Courier New"/>
            </a:endParaRPr>
          </a:p>
          <a:p>
            <a:pPr lvl="0">
              <a:buClr>
                <a:srgbClr val="00FF00"/>
              </a:buClr>
              <a:buSzPct val="25000"/>
            </a:pPr>
            <a:r>
              <a:rPr lang="en-US" sz="2800" dirty="0" err="1">
                <a:solidFill>
                  <a:srgbClr val="00FFFF"/>
                </a:solidFill>
                <a:latin typeface="Courier New"/>
                <a:ea typeface="Courier New"/>
                <a:cs typeface="Courier New"/>
                <a:sym typeface="Courier New"/>
              </a:rPr>
              <a:t>bigcount</a:t>
            </a:r>
            <a:r>
              <a:rPr lang="en-US" sz="2800" dirty="0">
                <a:solidFill>
                  <a:srgbClr val="00FFFF"/>
                </a:solidFill>
                <a:latin typeface="Courier New"/>
                <a:ea typeface="Courier New"/>
                <a:cs typeface="Courier New"/>
                <a:sym typeface="Courier New"/>
              </a:rPr>
              <a:t> = None</a:t>
            </a:r>
          </a:p>
          <a:p>
            <a:pPr lvl="0">
              <a:buClr>
                <a:srgbClr val="00FF00"/>
              </a:buClr>
              <a:buSzPct val="25000"/>
            </a:pPr>
            <a:r>
              <a:rPr lang="en-US" sz="2800" dirty="0" err="1">
                <a:solidFill>
                  <a:srgbClr val="00FFFF"/>
                </a:solidFill>
                <a:latin typeface="Courier New"/>
                <a:ea typeface="Courier New"/>
                <a:cs typeface="Courier New"/>
                <a:sym typeface="Courier New"/>
              </a:rPr>
              <a:t>bigword</a:t>
            </a:r>
            <a:r>
              <a:rPr lang="en-US" sz="2800" dirty="0">
                <a:solidFill>
                  <a:srgbClr val="00FFFF"/>
                </a:solidFill>
                <a:latin typeface="Courier New"/>
                <a:ea typeface="Courier New"/>
                <a:cs typeface="Courier New"/>
                <a:sym typeface="Courier New"/>
              </a:rPr>
              <a:t> = None</a:t>
            </a:r>
          </a:p>
          <a:p>
            <a:pPr lvl="0">
              <a:buClr>
                <a:srgbClr val="00FF00"/>
              </a:buClr>
              <a:buSzPct val="25000"/>
            </a:pPr>
            <a:r>
              <a:rPr lang="en-US" sz="2800" dirty="0">
                <a:solidFill>
                  <a:srgbClr val="00FFFF"/>
                </a:solidFill>
                <a:latin typeface="Courier New"/>
                <a:ea typeface="Courier New"/>
                <a:cs typeface="Courier New"/>
                <a:sym typeface="Courier New"/>
              </a:rPr>
              <a:t>for </a:t>
            </a:r>
            <a:r>
              <a:rPr lang="en-US" sz="2800" dirty="0" err="1">
                <a:solidFill>
                  <a:srgbClr val="00FFFF"/>
                </a:solidFill>
                <a:latin typeface="Courier New"/>
                <a:ea typeface="Courier New"/>
                <a:cs typeface="Courier New"/>
                <a:sym typeface="Courier New"/>
              </a:rPr>
              <a:t>word,count</a:t>
            </a:r>
            <a:r>
              <a:rPr lang="en-US" sz="2800" dirty="0">
                <a:solidFill>
                  <a:srgbClr val="00FFFF"/>
                </a:solidFill>
                <a:latin typeface="Courier New"/>
                <a:ea typeface="Courier New"/>
                <a:cs typeface="Courier New"/>
                <a:sym typeface="Courier New"/>
              </a:rPr>
              <a:t> in </a:t>
            </a:r>
            <a:r>
              <a:rPr lang="en-US" sz="2800" dirty="0" err="1">
                <a:solidFill>
                  <a:srgbClr val="00FFFF"/>
                </a:solidFill>
                <a:latin typeface="Courier New"/>
                <a:ea typeface="Courier New"/>
                <a:cs typeface="Courier New"/>
                <a:sym typeface="Courier New"/>
              </a:rPr>
              <a:t>counts.items</a:t>
            </a:r>
            <a:r>
              <a:rPr lang="en-US" sz="2800" dirty="0">
                <a:solidFill>
                  <a:srgbClr val="00FFFF"/>
                </a:solidFill>
                <a:latin typeface="Courier New"/>
                <a:ea typeface="Courier New"/>
                <a:cs typeface="Courier New"/>
                <a:sym typeface="Courier New"/>
              </a:rPr>
              <a:t>():</a:t>
            </a:r>
          </a:p>
          <a:p>
            <a:pPr lvl="0">
              <a:buClr>
                <a:srgbClr val="00FF00"/>
              </a:buClr>
              <a:buSzPct val="25000"/>
            </a:pPr>
            <a:r>
              <a:rPr lang="en-US" sz="2800" dirty="0">
                <a:solidFill>
                  <a:srgbClr val="00FFFF"/>
                </a:solidFill>
                <a:latin typeface="Courier New"/>
                <a:ea typeface="Courier New"/>
                <a:cs typeface="Courier New"/>
                <a:sym typeface="Courier New"/>
              </a:rPr>
              <a:t>    if </a:t>
            </a:r>
            <a:r>
              <a:rPr lang="en-US" sz="2800" dirty="0" err="1">
                <a:solidFill>
                  <a:srgbClr val="00FFFF"/>
                </a:solidFill>
                <a:latin typeface="Courier New"/>
                <a:ea typeface="Courier New"/>
                <a:cs typeface="Courier New"/>
                <a:sym typeface="Courier New"/>
              </a:rPr>
              <a:t>bigcount</a:t>
            </a:r>
            <a:r>
              <a:rPr lang="en-US" sz="2800" dirty="0">
                <a:solidFill>
                  <a:srgbClr val="00FFFF"/>
                </a:solidFill>
                <a:latin typeface="Courier New"/>
                <a:ea typeface="Courier New"/>
                <a:cs typeface="Courier New"/>
                <a:sym typeface="Courier New"/>
              </a:rPr>
              <a:t> is None or count &gt; </a:t>
            </a:r>
            <a:r>
              <a:rPr lang="en-US" sz="2800" dirty="0" err="1">
                <a:solidFill>
                  <a:srgbClr val="00FFFF"/>
                </a:solidFill>
                <a:latin typeface="Courier New"/>
                <a:ea typeface="Courier New"/>
                <a:cs typeface="Courier New"/>
                <a:sym typeface="Courier New"/>
              </a:rPr>
              <a:t>bigcount</a:t>
            </a:r>
            <a:r>
              <a:rPr lang="en-US" sz="2800" dirty="0">
                <a:solidFill>
                  <a:srgbClr val="00FFFF"/>
                </a:solidFill>
                <a:latin typeface="Courier New"/>
                <a:ea typeface="Courier New"/>
                <a:cs typeface="Courier New"/>
                <a:sym typeface="Courier New"/>
              </a:rPr>
              <a:t>:</a:t>
            </a:r>
          </a:p>
          <a:p>
            <a:pPr lvl="0">
              <a:buClr>
                <a:srgbClr val="00FF00"/>
              </a:buClr>
              <a:buSzPct val="25000"/>
            </a:pPr>
            <a:r>
              <a:rPr lang="en-US" sz="2800" dirty="0">
                <a:solidFill>
                  <a:srgbClr val="00FFFF"/>
                </a:solidFill>
                <a:latin typeface="Courier New"/>
                <a:ea typeface="Courier New"/>
                <a:cs typeface="Courier New"/>
                <a:sym typeface="Courier New"/>
              </a:rPr>
              <a:t>        </a:t>
            </a:r>
            <a:r>
              <a:rPr lang="en-US" sz="2800" dirty="0" err="1">
                <a:solidFill>
                  <a:srgbClr val="00FFFF"/>
                </a:solidFill>
                <a:latin typeface="Courier New"/>
                <a:ea typeface="Courier New"/>
                <a:cs typeface="Courier New"/>
                <a:sym typeface="Courier New"/>
              </a:rPr>
              <a:t>bigword</a:t>
            </a:r>
            <a:r>
              <a:rPr lang="en-US" sz="2800" dirty="0">
                <a:solidFill>
                  <a:srgbClr val="00FFFF"/>
                </a:solidFill>
                <a:latin typeface="Courier New"/>
                <a:ea typeface="Courier New"/>
                <a:cs typeface="Courier New"/>
                <a:sym typeface="Courier New"/>
              </a:rPr>
              <a:t> = word</a:t>
            </a:r>
          </a:p>
          <a:p>
            <a:pPr lvl="0">
              <a:buClr>
                <a:srgbClr val="00FF00"/>
              </a:buClr>
              <a:buSzPct val="25000"/>
            </a:pPr>
            <a:r>
              <a:rPr lang="en-US" sz="2800" dirty="0">
                <a:solidFill>
                  <a:srgbClr val="00FFFF"/>
                </a:solidFill>
                <a:latin typeface="Courier New"/>
                <a:ea typeface="Courier New"/>
                <a:cs typeface="Courier New"/>
                <a:sym typeface="Courier New"/>
              </a:rPr>
              <a:t>        </a:t>
            </a:r>
            <a:r>
              <a:rPr lang="en-US" sz="2800" dirty="0" err="1">
                <a:solidFill>
                  <a:srgbClr val="00FFFF"/>
                </a:solidFill>
                <a:latin typeface="Courier New"/>
                <a:ea typeface="Courier New"/>
                <a:cs typeface="Courier New"/>
                <a:sym typeface="Courier New"/>
              </a:rPr>
              <a:t>bigcount</a:t>
            </a:r>
            <a:r>
              <a:rPr lang="en-US" sz="2800" dirty="0">
                <a:solidFill>
                  <a:srgbClr val="00FFFF"/>
                </a:solidFill>
                <a:latin typeface="Courier New"/>
                <a:ea typeface="Courier New"/>
                <a:cs typeface="Courier New"/>
                <a:sym typeface="Courier New"/>
              </a:rPr>
              <a:t> = count</a:t>
            </a:r>
          </a:p>
          <a:p>
            <a:pPr lvl="0">
              <a:buClr>
                <a:srgbClr val="00FF00"/>
              </a:buClr>
            </a:pPr>
            <a:endParaRPr lang="en-US" sz="2800" dirty="0">
              <a:solidFill>
                <a:srgbClr val="00FF00"/>
              </a:solidFill>
              <a:latin typeface="Courier New"/>
              <a:ea typeface="Courier New"/>
              <a:cs typeface="Courier New"/>
              <a:sym typeface="Courier New"/>
            </a:endParaRPr>
          </a:p>
          <a:p>
            <a:pPr lvl="0">
              <a:buClr>
                <a:srgbClr val="00FF00"/>
              </a:buClr>
              <a:buSzPct val="25000"/>
            </a:pPr>
            <a:r>
              <a:rPr lang="en-US" sz="2800" dirty="0">
                <a:solidFill>
                  <a:srgbClr val="FF7F00"/>
                </a:solidFill>
                <a:latin typeface="Courier New"/>
                <a:ea typeface="Courier New"/>
                <a:cs typeface="Courier New"/>
                <a:sym typeface="Courier New"/>
              </a:rPr>
              <a:t>print(</a:t>
            </a:r>
            <a:r>
              <a:rPr lang="en-US" sz="2800" dirty="0" err="1">
                <a:solidFill>
                  <a:srgbClr val="FF7F00"/>
                </a:solidFill>
                <a:latin typeface="Courier New"/>
                <a:ea typeface="Courier New"/>
                <a:cs typeface="Courier New"/>
                <a:sym typeface="Courier New"/>
              </a:rPr>
              <a:t>bigword</a:t>
            </a:r>
            <a:r>
              <a:rPr lang="en-US" sz="2800" dirty="0">
                <a:solidFill>
                  <a:srgbClr val="FF7F00"/>
                </a:solidFill>
                <a:latin typeface="Courier New"/>
                <a:ea typeface="Courier New"/>
                <a:cs typeface="Courier New"/>
                <a:sym typeface="Courier New"/>
              </a:rPr>
              <a:t>, </a:t>
            </a:r>
            <a:r>
              <a:rPr lang="en-US" sz="2800" dirty="0" err="1">
                <a:solidFill>
                  <a:srgbClr val="FF7F00"/>
                </a:solidFill>
                <a:latin typeface="Courier New"/>
                <a:ea typeface="Courier New"/>
                <a:cs typeface="Courier New"/>
                <a:sym typeface="Courier New"/>
              </a:rPr>
              <a:t>bigcount</a:t>
            </a:r>
            <a:r>
              <a:rPr lang="en-US" sz="2800" dirty="0">
                <a:solidFill>
                  <a:srgbClr val="FF7F00"/>
                </a:solidFill>
                <a:latin typeface="Courier New"/>
                <a:ea typeface="Courier New"/>
                <a:cs typeface="Courier New"/>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Hardware Architecture</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smtClean="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smtClean="0">
                <a:solidFill>
                  <a:srgbClr val="FFFFFF"/>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a:t>
            </a:r>
            <a:r>
              <a:rPr lang="en-US" sz="3200" u="none" strike="noStrike" cap="none" dirty="0" smtClean="0">
                <a:solidFill>
                  <a:schemeClr val="lt1"/>
                </a:solidFill>
                <a:latin typeface="Arial" charset="0"/>
                <a:ea typeface="Arial" charset="0"/>
                <a:cs typeface="Arial" charset="0"/>
                <a:sym typeface="Cabin"/>
              </a:rPr>
              <a:t>they </a:t>
            </a:r>
            <a:r>
              <a:rPr lang="en-US" sz="3200" u="none" strike="noStrike" cap="none" dirty="0">
                <a:solidFill>
                  <a:schemeClr val="lt1"/>
                </a:solidFill>
                <a:latin typeface="Arial" charset="0"/>
                <a:ea typeface="Arial" charset="0"/>
                <a:cs typeface="Arial" charset="0"/>
                <a:sym typeface="Cabin"/>
              </a:rPr>
              <a:t>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00111001</a:t>
            </a:r>
          </a:p>
        </p:txBody>
      </p:sp>
    </p:spTree>
    <p:extLst>
      <p:ext uri="{BB962C8B-B14F-4D97-AF65-F5344CB8AC3E}">
        <p14:creationId xmlns:p14="http://schemas.microsoft.com/office/powerpoint/2010/main" val="96633484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Totally Hot 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as a Language</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3F3F3"/>
                </a:solidFill>
                <a:latin typeface="Arial" charset="0"/>
                <a:ea typeface="Arial" charset="0"/>
                <a:cs typeface="Arial" charset="0"/>
                <a:sym typeface="Cabin"/>
              </a:rPr>
              <a:t>is known as a</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Parselmouths</a:t>
            </a:r>
            <a:r>
              <a:rPr lang="en-US" sz="4200" u="none" strike="noStrike" cap="none" dirty="0">
                <a:solidFill>
                  <a:srgbClr val="FFFFFF"/>
                </a:solidFill>
                <a:latin typeface="Arial" charset="0"/>
                <a:ea typeface="Arial" charset="0"/>
                <a:cs typeface="Arial" charset="0"/>
                <a:sym typeface="Cabin"/>
              </a:rPr>
              <a:t> are descended from</a:t>
            </a:r>
            <a:r>
              <a:rPr lang="en-US" sz="4200" u="none" strike="noStrike" cap="none" dirty="0">
                <a:solidFill>
                  <a:srgbClr val="FFFF00"/>
                </a:solidFill>
                <a:latin typeface="Arial" charset="0"/>
                <a:ea typeface="Arial" charset="0"/>
                <a:cs typeface="Arial" charset="0"/>
                <a:sym typeface="Cabin"/>
              </a:rPr>
              <a:t> </a:t>
            </a: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Talking to Python</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p>
          <a:p>
            <a:pPr lvl="0">
              <a:buClr>
                <a:schemeClr val="lt1"/>
              </a:buClr>
              <a:buSzPct val="25000"/>
            </a:pPr>
            <a:r>
              <a:rPr lang="en-US" sz="3600" dirty="0" smtClean="0">
                <a:solidFill>
                  <a:schemeClr val="bg1"/>
                </a:solidFill>
                <a:latin typeface="Arial" charset="0"/>
                <a:ea typeface="Arial" charset="0"/>
                <a:cs typeface="Arial" charset="0"/>
                <a:sym typeface="Cabin"/>
              </a:rPr>
              <a:t>Python </a:t>
            </a:r>
            <a:r>
              <a:rPr lang="en-US" sz="3600" dirty="0">
                <a:solidFill>
                  <a:schemeClr val="bg1"/>
                </a:solidFill>
                <a:latin typeface="Arial" charset="0"/>
                <a:ea typeface="Arial" charset="0"/>
                <a:cs typeface="Arial" charset="0"/>
                <a:sym typeface="Cabin"/>
              </a:rPr>
              <a:t>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p>
          <a:p>
            <a:pPr lvl="0">
              <a:buClr>
                <a:schemeClr val="lt1"/>
              </a:buClr>
              <a:buSzPct val="25000"/>
            </a:pPr>
            <a:r>
              <a:rPr lang="en-US" sz="3600" dirty="0" smtClean="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endParaRPr lang="en-US" sz="3600" dirty="0">
              <a:solidFill>
                <a:srgbClr val="FFFF00"/>
              </a:solidFill>
              <a:latin typeface="Arial" charset="0"/>
              <a:ea typeface="Arial" charset="0"/>
              <a:cs typeface="Arial" charset="0"/>
              <a:sym typeface="Cabin"/>
            </a:endParaRP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 </a:t>
            </a:r>
            <a:r>
              <a:rPr lang="en-US" sz="3600" u="none" strike="noStrike" cap="none" dirty="0" smtClean="0">
                <a:solidFill>
                  <a:srgbClr val="FFFF00"/>
                </a:solidFill>
                <a:latin typeface="Arial" charset="0"/>
                <a:ea typeface="Arial" charset="0"/>
                <a:cs typeface="Arial" charset="0"/>
                <a:sym typeface="Cabin"/>
              </a:rPr>
              <a: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 </a:t>
            </a:r>
            <a:r>
              <a:rPr lang="en-US" sz="3600" u="none" strike="noStrike" cap="none" dirty="0" smtClean="0">
                <a:solidFill>
                  <a:srgbClr val="FFFF00"/>
                </a:solidFill>
                <a:latin typeface="Arial" charset="0"/>
                <a:ea typeface="Arial" charset="0"/>
                <a:cs typeface="Arial" charset="0"/>
                <a:sym typeface="Cabin"/>
              </a:rPr>
              <a: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2"/>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FF00"/>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What </a:t>
            </a:r>
            <a:r>
              <a:rPr lang="en-US" sz="7600">
                <a:solidFill>
                  <a:srgbClr val="FFFF00"/>
                </a:solidFill>
                <a:latin typeface="Arial" charset="0"/>
                <a:ea typeface="Arial" charset="0"/>
                <a:cs typeface="Arial" charset="0"/>
                <a:sym typeface="Cabin"/>
              </a:rPr>
              <a:t>D</a:t>
            </a:r>
            <a:r>
              <a:rPr lang="en-US" sz="7600" u="none" strike="noStrike" cap="none">
                <a:solidFill>
                  <a:srgbClr val="FFFF00"/>
                </a:solidFill>
                <a:latin typeface="Arial" charset="0"/>
                <a:ea typeface="Arial" charset="0"/>
                <a:cs typeface="Arial" charset="0"/>
                <a:sym typeface="Cabin"/>
              </a:rPr>
              <a:t>o </a:t>
            </a:r>
            <a:r>
              <a:rPr lang="en-US" sz="7600">
                <a:solidFill>
                  <a:srgbClr val="FFFF00"/>
                </a:solidFill>
                <a:latin typeface="Arial" charset="0"/>
                <a:ea typeface="Arial" charset="0"/>
                <a:cs typeface="Arial" charset="0"/>
                <a:sym typeface="Cabin"/>
              </a:rPr>
              <a:t>W</a:t>
            </a:r>
            <a:r>
              <a:rPr lang="en-US" sz="7600" u="none" strike="noStrike" cap="none">
                <a:solidFill>
                  <a:srgbClr val="FFFF00"/>
                </a:solidFill>
                <a:latin typeface="Arial" charset="0"/>
                <a:ea typeface="Arial" charset="0"/>
                <a:cs typeface="Arial" charset="0"/>
                <a:sym typeface="Cabin"/>
              </a:rPr>
              <a:t>e Say?</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New"/>
                <a:ea typeface="Courier New"/>
                <a:cs typeface="Courier New"/>
                <a:sym typeface="Courier New"/>
              </a:rPr>
              <a:t>name = </a:t>
            </a:r>
            <a:r>
              <a:rPr lang="en-US" sz="2800" dirty="0" err="1">
                <a:solidFill>
                  <a:srgbClr val="00FF00"/>
                </a:solidFill>
                <a:latin typeface="Courier New"/>
                <a:ea typeface="Courier New"/>
                <a:cs typeface="Courier New"/>
                <a:sym typeface="Courier New"/>
              </a:rPr>
              <a:t>raw_input</a:t>
            </a:r>
            <a:r>
              <a:rPr lang="en-US" sz="2800" dirty="0">
                <a:solidFill>
                  <a:srgbClr val="00FF00"/>
                </a:solidFill>
                <a:latin typeface="Courier New"/>
                <a:ea typeface="Courier New"/>
                <a:cs typeface="Courier New"/>
                <a:sym typeface="Courier New"/>
              </a:rPr>
              <a:t>('Enter file:')</a:t>
            </a:r>
          </a:p>
          <a:p>
            <a:pPr lvl="0">
              <a:buClr>
                <a:srgbClr val="00FF00"/>
              </a:buClr>
              <a:buSzPct val="25000"/>
            </a:pPr>
            <a:r>
              <a:rPr lang="en-US" sz="2800" dirty="0">
                <a:solidFill>
                  <a:srgbClr val="00FF00"/>
                </a:solidFill>
                <a:latin typeface="Courier New"/>
                <a:ea typeface="Courier New"/>
                <a:cs typeface="Courier New"/>
                <a:sym typeface="Courier New"/>
              </a:rPr>
              <a:t>handle = open(name)</a:t>
            </a:r>
          </a:p>
          <a:p>
            <a:pPr lvl="0" algn="ctr"/>
            <a:endParaRPr lang="en-US" sz="2800" dirty="0">
              <a:solidFill>
                <a:srgbClr val="00FF00"/>
              </a:solidFill>
              <a:latin typeface="Courier New"/>
              <a:ea typeface="Courier New"/>
              <a:cs typeface="Courier New"/>
              <a:sym typeface="Courier New"/>
            </a:endParaRPr>
          </a:p>
          <a:p>
            <a:pPr lvl="0">
              <a:buClr>
                <a:srgbClr val="00FF00"/>
              </a:buClr>
              <a:buSzPct val="25000"/>
            </a:pPr>
            <a:r>
              <a:rPr lang="en-US" sz="2800" dirty="0">
                <a:solidFill>
                  <a:srgbClr val="FF00FF"/>
                </a:solidFill>
                <a:latin typeface="Courier New"/>
                <a:ea typeface="Courier New"/>
                <a:cs typeface="Courier New"/>
                <a:sym typeface="Courier New"/>
              </a:rPr>
              <a:t>counts = </a:t>
            </a:r>
            <a:r>
              <a:rPr lang="en-US" sz="2800" dirty="0" err="1">
                <a:solidFill>
                  <a:srgbClr val="FF00FF"/>
                </a:solidFill>
                <a:latin typeface="Courier New"/>
                <a:ea typeface="Courier New"/>
                <a:cs typeface="Courier New"/>
                <a:sym typeface="Courier New"/>
              </a:rPr>
              <a:t>dict</a:t>
            </a:r>
            <a:r>
              <a:rPr lang="en-US" sz="2800" dirty="0">
                <a:solidFill>
                  <a:srgbClr val="FF00FF"/>
                </a:solidFill>
                <a:latin typeface="Courier New"/>
                <a:ea typeface="Courier New"/>
                <a:cs typeface="Courier New"/>
                <a:sym typeface="Courier New"/>
              </a:rPr>
              <a:t>()</a:t>
            </a:r>
          </a:p>
          <a:p>
            <a:pPr lvl="0">
              <a:buClr>
                <a:srgbClr val="00FF00"/>
              </a:buClr>
              <a:buSzPct val="25000"/>
            </a:pPr>
            <a:r>
              <a:rPr lang="en-US" sz="2800" dirty="0">
                <a:solidFill>
                  <a:srgbClr val="FF00FF"/>
                </a:solidFill>
                <a:latin typeface="Courier New"/>
                <a:ea typeface="Courier New"/>
                <a:cs typeface="Courier New"/>
                <a:sym typeface="Courier New"/>
              </a:rPr>
              <a:t>for line in handle:</a:t>
            </a:r>
          </a:p>
          <a:p>
            <a:pPr lvl="0">
              <a:buClr>
                <a:srgbClr val="00FF00"/>
              </a:buClr>
              <a:buSzPct val="25000"/>
            </a:pPr>
            <a:r>
              <a:rPr lang="en-US" sz="2800" dirty="0">
                <a:solidFill>
                  <a:srgbClr val="FF00FF"/>
                </a:solidFill>
                <a:latin typeface="Courier New"/>
                <a:ea typeface="Courier New"/>
                <a:cs typeface="Courier New"/>
                <a:sym typeface="Courier New"/>
              </a:rPr>
              <a:t>    words = </a:t>
            </a:r>
            <a:r>
              <a:rPr lang="en-US" sz="2800" dirty="0" err="1">
                <a:solidFill>
                  <a:srgbClr val="FF00FF"/>
                </a:solidFill>
                <a:latin typeface="Courier New"/>
                <a:ea typeface="Courier New"/>
                <a:cs typeface="Courier New"/>
                <a:sym typeface="Courier New"/>
              </a:rPr>
              <a:t>line.split</a:t>
            </a:r>
            <a:r>
              <a:rPr lang="en-US" sz="2800" dirty="0">
                <a:solidFill>
                  <a:srgbClr val="FF00FF"/>
                </a:solidFill>
                <a:latin typeface="Courier New"/>
                <a:ea typeface="Courier New"/>
                <a:cs typeface="Courier New"/>
                <a:sym typeface="Courier New"/>
              </a:rPr>
              <a:t>()</a:t>
            </a:r>
          </a:p>
          <a:p>
            <a:pPr lvl="0">
              <a:buClr>
                <a:srgbClr val="00FF00"/>
              </a:buClr>
              <a:buSzPct val="25000"/>
            </a:pPr>
            <a:r>
              <a:rPr lang="en-US" sz="2800" dirty="0">
                <a:solidFill>
                  <a:srgbClr val="FF00FF"/>
                </a:solidFill>
                <a:latin typeface="Courier New"/>
                <a:ea typeface="Courier New"/>
                <a:cs typeface="Courier New"/>
                <a:sym typeface="Courier New"/>
              </a:rPr>
              <a:t>    for word in words:</a:t>
            </a:r>
          </a:p>
          <a:p>
            <a:pPr lvl="0">
              <a:buClr>
                <a:srgbClr val="00FF00"/>
              </a:buClr>
              <a:buSzPct val="25000"/>
            </a:pPr>
            <a:r>
              <a:rPr lang="en-US" sz="2800" dirty="0">
                <a:solidFill>
                  <a:srgbClr val="FF00FF"/>
                </a:solidFill>
                <a:latin typeface="Courier New"/>
                <a:ea typeface="Courier New"/>
                <a:cs typeface="Courier New"/>
                <a:sym typeface="Courier New"/>
              </a:rPr>
              <a:t>        counts[word] = </a:t>
            </a:r>
            <a:r>
              <a:rPr lang="en-US" sz="2800" dirty="0" err="1">
                <a:solidFill>
                  <a:srgbClr val="FF00FF"/>
                </a:solidFill>
                <a:latin typeface="Courier New"/>
                <a:ea typeface="Courier New"/>
                <a:cs typeface="Courier New"/>
                <a:sym typeface="Courier New"/>
              </a:rPr>
              <a:t>counts.get</a:t>
            </a:r>
            <a:r>
              <a:rPr lang="en-US" sz="2800" dirty="0">
                <a:solidFill>
                  <a:srgbClr val="FF00FF"/>
                </a:solidFill>
                <a:latin typeface="Courier New"/>
                <a:ea typeface="Courier New"/>
                <a:cs typeface="Courier New"/>
                <a:sym typeface="Courier New"/>
              </a:rPr>
              <a:t>(word,0) + 1</a:t>
            </a:r>
          </a:p>
          <a:p>
            <a:pPr lvl="0">
              <a:buClr>
                <a:srgbClr val="00FF00"/>
              </a:buClr>
            </a:pPr>
            <a:endParaRPr lang="en-US" sz="2800" dirty="0">
              <a:solidFill>
                <a:srgbClr val="00FF00"/>
              </a:solidFill>
              <a:latin typeface="Courier New"/>
              <a:ea typeface="Courier New"/>
              <a:cs typeface="Courier New"/>
              <a:sym typeface="Courier New"/>
            </a:endParaRPr>
          </a:p>
          <a:p>
            <a:pPr lvl="0">
              <a:buClr>
                <a:srgbClr val="00FF00"/>
              </a:buClr>
              <a:buSzPct val="25000"/>
            </a:pPr>
            <a:r>
              <a:rPr lang="en-US" sz="2800" dirty="0" err="1">
                <a:solidFill>
                  <a:srgbClr val="00FFFF"/>
                </a:solidFill>
                <a:latin typeface="Courier New"/>
                <a:ea typeface="Courier New"/>
                <a:cs typeface="Courier New"/>
                <a:sym typeface="Courier New"/>
              </a:rPr>
              <a:t>bigcount</a:t>
            </a:r>
            <a:r>
              <a:rPr lang="en-US" sz="2800" dirty="0">
                <a:solidFill>
                  <a:srgbClr val="00FFFF"/>
                </a:solidFill>
                <a:latin typeface="Courier New"/>
                <a:ea typeface="Courier New"/>
                <a:cs typeface="Courier New"/>
                <a:sym typeface="Courier New"/>
              </a:rPr>
              <a:t> = None</a:t>
            </a:r>
          </a:p>
          <a:p>
            <a:pPr lvl="0">
              <a:buClr>
                <a:srgbClr val="00FF00"/>
              </a:buClr>
              <a:buSzPct val="25000"/>
            </a:pPr>
            <a:r>
              <a:rPr lang="en-US" sz="2800" dirty="0" err="1">
                <a:solidFill>
                  <a:srgbClr val="00FFFF"/>
                </a:solidFill>
                <a:latin typeface="Courier New"/>
                <a:ea typeface="Courier New"/>
                <a:cs typeface="Courier New"/>
                <a:sym typeface="Courier New"/>
              </a:rPr>
              <a:t>bigword</a:t>
            </a:r>
            <a:r>
              <a:rPr lang="en-US" sz="2800" dirty="0">
                <a:solidFill>
                  <a:srgbClr val="00FFFF"/>
                </a:solidFill>
                <a:latin typeface="Courier New"/>
                <a:ea typeface="Courier New"/>
                <a:cs typeface="Courier New"/>
                <a:sym typeface="Courier New"/>
              </a:rPr>
              <a:t> = None</a:t>
            </a:r>
          </a:p>
          <a:p>
            <a:pPr lvl="0">
              <a:buClr>
                <a:srgbClr val="00FF00"/>
              </a:buClr>
              <a:buSzPct val="25000"/>
            </a:pPr>
            <a:r>
              <a:rPr lang="en-US" sz="2800" dirty="0">
                <a:solidFill>
                  <a:srgbClr val="00FFFF"/>
                </a:solidFill>
                <a:latin typeface="Courier New"/>
                <a:ea typeface="Courier New"/>
                <a:cs typeface="Courier New"/>
                <a:sym typeface="Courier New"/>
              </a:rPr>
              <a:t>for </a:t>
            </a:r>
            <a:r>
              <a:rPr lang="en-US" sz="2800" dirty="0" err="1">
                <a:solidFill>
                  <a:srgbClr val="00FFFF"/>
                </a:solidFill>
                <a:latin typeface="Courier New"/>
                <a:ea typeface="Courier New"/>
                <a:cs typeface="Courier New"/>
                <a:sym typeface="Courier New"/>
              </a:rPr>
              <a:t>word,count</a:t>
            </a:r>
            <a:r>
              <a:rPr lang="en-US" sz="2800" dirty="0">
                <a:solidFill>
                  <a:srgbClr val="00FFFF"/>
                </a:solidFill>
                <a:latin typeface="Courier New"/>
                <a:ea typeface="Courier New"/>
                <a:cs typeface="Courier New"/>
                <a:sym typeface="Courier New"/>
              </a:rPr>
              <a:t> in </a:t>
            </a:r>
            <a:r>
              <a:rPr lang="en-US" sz="2800" dirty="0" err="1">
                <a:solidFill>
                  <a:srgbClr val="00FFFF"/>
                </a:solidFill>
                <a:latin typeface="Courier New"/>
                <a:ea typeface="Courier New"/>
                <a:cs typeface="Courier New"/>
                <a:sym typeface="Courier New"/>
              </a:rPr>
              <a:t>counts.items</a:t>
            </a:r>
            <a:r>
              <a:rPr lang="en-US" sz="2800" dirty="0">
                <a:solidFill>
                  <a:srgbClr val="00FFFF"/>
                </a:solidFill>
                <a:latin typeface="Courier New"/>
                <a:ea typeface="Courier New"/>
                <a:cs typeface="Courier New"/>
                <a:sym typeface="Courier New"/>
              </a:rPr>
              <a:t>():</a:t>
            </a:r>
          </a:p>
          <a:p>
            <a:pPr lvl="0">
              <a:buClr>
                <a:srgbClr val="00FF00"/>
              </a:buClr>
              <a:buSzPct val="25000"/>
            </a:pPr>
            <a:r>
              <a:rPr lang="en-US" sz="2800" dirty="0">
                <a:solidFill>
                  <a:srgbClr val="00FFFF"/>
                </a:solidFill>
                <a:latin typeface="Courier New"/>
                <a:ea typeface="Courier New"/>
                <a:cs typeface="Courier New"/>
                <a:sym typeface="Courier New"/>
              </a:rPr>
              <a:t>    if </a:t>
            </a:r>
            <a:r>
              <a:rPr lang="en-US" sz="2800" dirty="0" err="1">
                <a:solidFill>
                  <a:srgbClr val="00FFFF"/>
                </a:solidFill>
                <a:latin typeface="Courier New"/>
                <a:ea typeface="Courier New"/>
                <a:cs typeface="Courier New"/>
                <a:sym typeface="Courier New"/>
              </a:rPr>
              <a:t>bigcount</a:t>
            </a:r>
            <a:r>
              <a:rPr lang="en-US" sz="2800" dirty="0">
                <a:solidFill>
                  <a:srgbClr val="00FFFF"/>
                </a:solidFill>
                <a:latin typeface="Courier New"/>
                <a:ea typeface="Courier New"/>
                <a:cs typeface="Courier New"/>
                <a:sym typeface="Courier New"/>
              </a:rPr>
              <a:t> is None or count &gt; </a:t>
            </a:r>
            <a:r>
              <a:rPr lang="en-US" sz="2800" dirty="0" err="1">
                <a:solidFill>
                  <a:srgbClr val="00FFFF"/>
                </a:solidFill>
                <a:latin typeface="Courier New"/>
                <a:ea typeface="Courier New"/>
                <a:cs typeface="Courier New"/>
                <a:sym typeface="Courier New"/>
              </a:rPr>
              <a:t>bigcount</a:t>
            </a:r>
            <a:r>
              <a:rPr lang="en-US" sz="2800" dirty="0">
                <a:solidFill>
                  <a:srgbClr val="00FFFF"/>
                </a:solidFill>
                <a:latin typeface="Courier New"/>
                <a:ea typeface="Courier New"/>
                <a:cs typeface="Courier New"/>
                <a:sym typeface="Courier New"/>
              </a:rPr>
              <a:t>:</a:t>
            </a:r>
          </a:p>
          <a:p>
            <a:pPr lvl="0">
              <a:buClr>
                <a:srgbClr val="00FF00"/>
              </a:buClr>
              <a:buSzPct val="25000"/>
            </a:pPr>
            <a:r>
              <a:rPr lang="en-US" sz="2800" dirty="0">
                <a:solidFill>
                  <a:srgbClr val="00FFFF"/>
                </a:solidFill>
                <a:latin typeface="Courier New"/>
                <a:ea typeface="Courier New"/>
                <a:cs typeface="Courier New"/>
                <a:sym typeface="Courier New"/>
              </a:rPr>
              <a:t>        </a:t>
            </a:r>
            <a:r>
              <a:rPr lang="en-US" sz="2800" dirty="0" err="1">
                <a:solidFill>
                  <a:srgbClr val="00FFFF"/>
                </a:solidFill>
                <a:latin typeface="Courier New"/>
                <a:ea typeface="Courier New"/>
                <a:cs typeface="Courier New"/>
                <a:sym typeface="Courier New"/>
              </a:rPr>
              <a:t>bigword</a:t>
            </a:r>
            <a:r>
              <a:rPr lang="en-US" sz="2800" dirty="0">
                <a:solidFill>
                  <a:srgbClr val="00FFFF"/>
                </a:solidFill>
                <a:latin typeface="Courier New"/>
                <a:ea typeface="Courier New"/>
                <a:cs typeface="Courier New"/>
                <a:sym typeface="Courier New"/>
              </a:rPr>
              <a:t> = word</a:t>
            </a:r>
          </a:p>
          <a:p>
            <a:pPr lvl="0">
              <a:buClr>
                <a:srgbClr val="00FF00"/>
              </a:buClr>
              <a:buSzPct val="25000"/>
            </a:pPr>
            <a:r>
              <a:rPr lang="en-US" sz="2800" dirty="0">
                <a:solidFill>
                  <a:srgbClr val="00FFFF"/>
                </a:solidFill>
                <a:latin typeface="Courier New"/>
                <a:ea typeface="Courier New"/>
                <a:cs typeface="Courier New"/>
                <a:sym typeface="Courier New"/>
              </a:rPr>
              <a:t>        </a:t>
            </a:r>
            <a:r>
              <a:rPr lang="en-US" sz="2800" dirty="0" err="1">
                <a:solidFill>
                  <a:srgbClr val="00FFFF"/>
                </a:solidFill>
                <a:latin typeface="Courier New"/>
                <a:ea typeface="Courier New"/>
                <a:cs typeface="Courier New"/>
                <a:sym typeface="Courier New"/>
              </a:rPr>
              <a:t>bigcount</a:t>
            </a:r>
            <a:r>
              <a:rPr lang="en-US" sz="2800" dirty="0">
                <a:solidFill>
                  <a:srgbClr val="00FFFF"/>
                </a:solidFill>
                <a:latin typeface="Courier New"/>
                <a:ea typeface="Courier New"/>
                <a:cs typeface="Courier New"/>
                <a:sym typeface="Courier New"/>
              </a:rPr>
              <a:t> = count</a:t>
            </a:r>
          </a:p>
          <a:p>
            <a:pPr lvl="0">
              <a:buClr>
                <a:srgbClr val="00FF00"/>
              </a:buClr>
            </a:pPr>
            <a:endParaRPr lang="en-US" sz="2800" dirty="0">
              <a:solidFill>
                <a:srgbClr val="00FF00"/>
              </a:solidFill>
              <a:latin typeface="Courier New"/>
              <a:ea typeface="Courier New"/>
              <a:cs typeface="Courier New"/>
              <a:sym typeface="Courier New"/>
            </a:endParaRPr>
          </a:p>
          <a:p>
            <a:pPr lvl="0">
              <a:buClr>
                <a:srgbClr val="00FF00"/>
              </a:buClr>
              <a:buSzPct val="25000"/>
            </a:pPr>
            <a:r>
              <a:rPr lang="en-US" sz="2800" dirty="0">
                <a:solidFill>
                  <a:srgbClr val="FF7F00"/>
                </a:solidFill>
                <a:latin typeface="Courier New"/>
                <a:ea typeface="Courier New"/>
                <a:cs typeface="Courier New"/>
                <a:sym typeface="Courier New"/>
              </a:rPr>
              <a:t>print(</a:t>
            </a:r>
            <a:r>
              <a:rPr lang="en-US" sz="2800" dirty="0" err="1">
                <a:solidFill>
                  <a:srgbClr val="FF7F00"/>
                </a:solidFill>
                <a:latin typeface="Courier New"/>
                <a:ea typeface="Courier New"/>
                <a:cs typeface="Courier New"/>
                <a:sym typeface="Courier New"/>
              </a:rPr>
              <a:t>bigword</a:t>
            </a:r>
            <a:r>
              <a:rPr lang="en-US" sz="2800" dirty="0">
                <a:solidFill>
                  <a:srgbClr val="FF7F00"/>
                </a:solidFill>
                <a:latin typeface="Courier New"/>
                <a:ea typeface="Courier New"/>
                <a:cs typeface="Courier New"/>
                <a:sym typeface="Courier New"/>
              </a:rPr>
              <a:t>, </a:t>
            </a:r>
            <a:r>
              <a:rPr lang="en-US" sz="2800" dirty="0" err="1">
                <a:solidFill>
                  <a:srgbClr val="FF7F00"/>
                </a:solidFill>
                <a:latin typeface="Courier New"/>
                <a:ea typeface="Courier New"/>
                <a:cs typeface="Courier New"/>
                <a:sym typeface="Courier New"/>
              </a:rPr>
              <a:t>bigcount</a:t>
            </a:r>
            <a:r>
              <a:rPr lang="en-US" sz="2800" dirty="0">
                <a:solidFill>
                  <a:srgbClr val="FF7F00"/>
                </a:solidFill>
                <a:latin typeface="Courier New"/>
                <a:ea typeface="Courier New"/>
                <a:cs typeface="Courier New"/>
                <a:sym typeface="Courier New"/>
              </a:rPr>
              <a:t>)</a:t>
            </a: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812800" y="2529191"/>
            <a:ext cx="14630400" cy="1186775"/>
          </a:xfrm>
          <a:prstGeom prst="rect">
            <a:avLst/>
          </a:prstGeom>
          <a:noFill/>
          <a:ln>
            <a:noFill/>
          </a:ln>
        </p:spPr>
        <p:txBody>
          <a:bodyPr lIns="38100" tIns="38100" rIns="38100" bIns="38100" anchor="t"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smtClean="0">
                <a:solidFill>
                  <a:srgbClr val="FFFF00"/>
                </a:solidFill>
                <a:latin typeface="Courier" charset="0"/>
                <a:ea typeface="Courier" charset="0"/>
                <a:cs typeface="Courier" charset="0"/>
                <a:sym typeface="Cabin"/>
              </a:rPr>
              <a:t>False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class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return</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finally</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None 	</a:t>
            </a:r>
            <a:r>
              <a:rPr lang="de-DE" sz="3200" dirty="0" err="1" smtClean="0">
                <a:solidFill>
                  <a:srgbClr val="FFFF00"/>
                </a:solidFill>
                <a:latin typeface="Courier" charset="0"/>
                <a:ea typeface="Courier" charset="0"/>
                <a:cs typeface="Courier" charset="0"/>
                <a:sym typeface="Cabin"/>
              </a:rPr>
              <a:t>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lambda</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continue</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True 	</a:t>
            </a:r>
            <a:r>
              <a:rPr lang="de-DE" sz="3200" dirty="0" err="1" smtClean="0">
                <a:solidFill>
                  <a:srgbClr val="FFFF00"/>
                </a:solidFill>
                <a:latin typeface="Courier" charset="0"/>
                <a:ea typeface="Courier" charset="0"/>
                <a:cs typeface="Courier" charset="0"/>
                <a:sym typeface="Cabin"/>
              </a:rPr>
              <a:t>def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from</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while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nonlocal</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and</a:t>
            </a:r>
            <a:r>
              <a:rPr lang="de-DE" sz="3200" dirty="0" smtClean="0">
                <a:solidFill>
                  <a:srgbClr val="FFFF00"/>
                </a:solidFill>
                <a:latin typeface="Courier" charset="0"/>
                <a:ea typeface="Courier" charset="0"/>
                <a:cs typeface="Courier" charset="0"/>
                <a:sym typeface="Cabin"/>
              </a:rPr>
              <a:t> 	del 	global 	not 	</a:t>
            </a:r>
            <a:r>
              <a:rPr lang="de-DE" sz="3200" dirty="0" err="1" smtClean="0">
                <a:solidFill>
                  <a:srgbClr val="FFFF00"/>
                </a:solidFill>
                <a:latin typeface="Courier" charset="0"/>
                <a:ea typeface="Courier" charset="0"/>
                <a:cs typeface="Courier" charset="0"/>
                <a:sym typeface="Cabin"/>
              </a:rPr>
              <a:t>with</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try</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yield</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assert</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import</a:t>
            </a:r>
            <a:r>
              <a:rPr lang="de-DE" sz="3200"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dirty="0" smtClean="0">
                <a:solidFill>
                  <a:srgbClr val="FFFF00"/>
                </a:solidFill>
                <a:latin typeface="Courier" charset="0"/>
                <a:ea typeface="Courier" charset="0"/>
                <a:cs typeface="Courier" charset="0"/>
                <a:sym typeface="Cabin"/>
              </a:rPr>
              <a:t>break 	</a:t>
            </a:r>
            <a:r>
              <a:rPr lang="de-DE" sz="3200" dirty="0" err="1" smtClean="0">
                <a:solidFill>
                  <a:srgbClr val="FFFF00"/>
                </a:solidFill>
                <a:latin typeface="Courier" charset="0"/>
                <a:ea typeface="Courier" charset="0"/>
                <a:cs typeface="Courier" charset="0"/>
                <a:sym typeface="Cabin"/>
              </a:rPr>
              <a:t>except</a:t>
            </a:r>
            <a:r>
              <a:rPr lang="de-DE" sz="3200" dirty="0" smtClean="0">
                <a:solidFill>
                  <a:srgbClr val="FFFF00"/>
                </a:solidFill>
                <a:latin typeface="Courier" charset="0"/>
                <a:ea typeface="Courier" charset="0"/>
                <a:cs typeface="Courier" charset="0"/>
                <a:sym typeface="Cabin"/>
              </a:rPr>
              <a:t> 	in 		</a:t>
            </a:r>
            <a:r>
              <a:rPr lang="de-DE" sz="3200" dirty="0" err="1" smtClean="0">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FF00"/>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New"/>
                <a:ea typeface="Courier New"/>
                <a:cs typeface="Courier New"/>
                <a:sym typeface="Courier New"/>
              </a:rPr>
              <a:t>x</a:t>
            </a:r>
            <a:r>
              <a:rPr lang="en-US" sz="4800" i="0" u="none" strike="noStrike" cap="none" dirty="0">
                <a:solidFill>
                  <a:srgbClr val="FF7F00"/>
                </a:solidFill>
                <a:latin typeface="Courier New"/>
                <a:ea typeface="Courier New"/>
                <a:cs typeface="Courier New"/>
                <a:sym typeface="Courier New"/>
              </a:rPr>
              <a:t> </a:t>
            </a:r>
            <a:r>
              <a:rPr lang="en-US" sz="4800" i="0" u="none" strike="noStrike" cap="none" dirty="0">
                <a:solidFill>
                  <a:srgbClr val="FFFFFF"/>
                </a:solidFill>
                <a:latin typeface="Courier New"/>
                <a:ea typeface="Courier New"/>
                <a:cs typeface="Courier New"/>
                <a:sym typeface="Courier New"/>
              </a:rPr>
              <a:t>=</a:t>
            </a:r>
            <a:r>
              <a:rPr lang="en-US" sz="4800" i="0" u="none" strike="noStrike" cap="none" dirty="0">
                <a:solidFill>
                  <a:srgbClr val="FF7F00"/>
                </a:solidFill>
                <a:latin typeface="Courier New"/>
                <a:ea typeface="Courier New"/>
                <a:cs typeface="Courier New"/>
                <a:sym typeface="Courier New"/>
              </a:rPr>
              <a:t> </a:t>
            </a:r>
            <a:r>
              <a:rPr lang="en-US" sz="4800"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New"/>
                <a:ea typeface="Courier New"/>
                <a:cs typeface="Courier New"/>
                <a:sym typeface="Courier New"/>
              </a:rPr>
              <a:t>x</a:t>
            </a:r>
            <a:r>
              <a:rPr lang="en-US" sz="4800" i="0" u="none" strike="noStrike" cap="none" dirty="0">
                <a:solidFill>
                  <a:srgbClr val="FF7F00"/>
                </a:solidFill>
                <a:latin typeface="Courier New"/>
                <a:ea typeface="Courier New"/>
                <a:cs typeface="Courier New"/>
                <a:sym typeface="Courier New"/>
              </a:rPr>
              <a:t> </a:t>
            </a:r>
            <a:r>
              <a:rPr lang="en-US" sz="4800" i="0" u="none" strike="noStrike" cap="none" dirty="0">
                <a:solidFill>
                  <a:srgbClr val="FFFFFF"/>
                </a:solidFill>
                <a:latin typeface="Courier New"/>
                <a:ea typeface="Courier New"/>
                <a:cs typeface="Courier New"/>
                <a:sym typeface="Courier New"/>
              </a:rPr>
              <a:t>=</a:t>
            </a:r>
            <a:r>
              <a:rPr lang="en-US" sz="4800" i="0" u="none" strike="noStrike" cap="none" dirty="0">
                <a:solidFill>
                  <a:srgbClr val="FF7F00"/>
                </a:solidFill>
                <a:latin typeface="Courier New"/>
                <a:ea typeface="Courier New"/>
                <a:cs typeface="Courier New"/>
                <a:sym typeface="Courier New"/>
              </a:rPr>
              <a:t> </a:t>
            </a:r>
            <a:r>
              <a:rPr lang="en-US" sz="4800" i="0" u="none" strike="noStrike" cap="none" dirty="0">
                <a:solidFill>
                  <a:srgbClr val="FF9900"/>
                </a:solidFill>
                <a:latin typeface="Courier New"/>
                <a:ea typeface="Courier New"/>
                <a:cs typeface="Courier New"/>
                <a:sym typeface="Courier New"/>
              </a:rPr>
              <a:t>x</a:t>
            </a:r>
            <a:r>
              <a:rPr lang="en-US" sz="4800" i="0" u="none" strike="noStrike" cap="none" dirty="0">
                <a:solidFill>
                  <a:srgbClr val="FF7F00"/>
                </a:solidFill>
                <a:latin typeface="Courier New"/>
                <a:ea typeface="Courier New"/>
                <a:cs typeface="Courier New"/>
                <a:sym typeface="Courier New"/>
              </a:rPr>
              <a:t> </a:t>
            </a:r>
            <a:r>
              <a:rPr lang="en-US" sz="4800" i="0" u="none" strike="noStrike" cap="none" dirty="0">
                <a:solidFill>
                  <a:srgbClr val="FFFFFF"/>
                </a:solidFill>
                <a:latin typeface="Courier New"/>
                <a:ea typeface="Courier New"/>
                <a:cs typeface="Courier New"/>
                <a:sym typeface="Courier New"/>
              </a:rPr>
              <a:t>+</a:t>
            </a:r>
            <a:r>
              <a:rPr lang="en-US" sz="4800" i="0" u="none" strike="noStrike" cap="none" dirty="0">
                <a:solidFill>
                  <a:srgbClr val="FF7F00"/>
                </a:solidFill>
                <a:latin typeface="Courier New"/>
                <a:ea typeface="Courier New"/>
                <a:cs typeface="Courier New"/>
                <a:sym typeface="Courier New"/>
              </a:rPr>
              <a:t> </a:t>
            </a:r>
            <a:r>
              <a:rPr lang="en-US" sz="4800" i="0" u="none" strike="noStrike" cap="none" dirty="0">
                <a:solidFill>
                  <a:srgbClr val="00FFFF"/>
                </a:solidFill>
                <a:latin typeface="Courier New"/>
                <a:ea typeface="Courier New"/>
                <a:cs typeface="Courier New"/>
                <a:sym typeface="Courier New"/>
              </a:rPr>
              <a:t>2</a:t>
            </a:r>
          </a:p>
          <a:p>
            <a:pPr>
              <a:buClr>
                <a:srgbClr val="FFFF00"/>
              </a:buClr>
              <a:buSzPct val="25000"/>
            </a:pPr>
            <a:r>
              <a:rPr lang="en-US" sz="4800" dirty="0">
                <a:solidFill>
                  <a:srgbClr val="FFFF00"/>
                </a:solidFill>
                <a:latin typeface="Courier New"/>
                <a:ea typeface="Courier New"/>
                <a:cs typeface="Courier New"/>
                <a:sym typeface="Courier New"/>
              </a:rPr>
              <a:t>print(</a:t>
            </a:r>
            <a:r>
              <a:rPr lang="en-US" sz="4800" dirty="0">
                <a:solidFill>
                  <a:srgbClr val="FF9900"/>
                </a:solidFill>
                <a:latin typeface="Courier New"/>
                <a:ea typeface="Courier New"/>
                <a:cs typeface="Courier New"/>
                <a:sym typeface="Courier New"/>
              </a:rPr>
              <a:t>x</a:t>
            </a:r>
            <a:r>
              <a:rPr lang="en-US" sz="4800" dirty="0" smtClean="0">
                <a:solidFill>
                  <a:srgbClr val="FFFF00"/>
                </a:solidFill>
                <a:latin typeface="Courier New"/>
                <a:ea typeface="Courier New"/>
                <a:cs typeface="Courier New"/>
                <a:sym typeface="Courier New"/>
              </a:rPr>
              <a:t>)</a:t>
            </a:r>
            <a:endParaRPr lang="en-US" sz="4800" dirty="0">
              <a:solidFill>
                <a:srgbClr val="FFFF00"/>
              </a:solidFill>
              <a:latin typeface="Courier New"/>
              <a:ea typeface="Courier New"/>
              <a:cs typeface="Courier New"/>
              <a:sym typeface="Courier New"/>
            </a:endParaRP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Reserved Word</a:t>
            </a: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a:t>
            </a:r>
            <a:r>
              <a:rPr lang="en-US" sz="5400" dirty="0">
                <a:solidFill>
                  <a:schemeClr val="lt1"/>
                </a:solidFill>
                <a:latin typeface="Arial" charset="0"/>
                <a:ea typeface="Arial" charset="0"/>
                <a:cs typeface="Arial" charset="0"/>
                <a:sym typeface="Cabin"/>
              </a:rPr>
              <a:t>s</a:t>
            </a:r>
            <a:r>
              <a:rPr lang="en-US" sz="5400" u="none" strike="noStrike" cap="none" dirty="0">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Programming Paragraphs</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FF00"/>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enter a sequence of statements (lines) into a file using a text editor and tell Python to execute the statements in the file</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Like a recipe or installation instructions, a program is a </a:t>
            </a:r>
            <a:r>
              <a:rPr lang="en-US" sz="3600" u="none" strike="noStrike" cap="none" dirty="0">
                <a:solidFill>
                  <a:srgbClr val="FFFF00"/>
                </a:solidFill>
                <a:latin typeface="Arial" charset="0"/>
                <a:ea typeface="Arial" charset="0"/>
                <a:cs typeface="Arial" charset="0"/>
                <a:sym typeface="Cabin"/>
              </a:rPr>
              <a:t>sequence</a:t>
            </a:r>
            <a:r>
              <a:rPr lang="en-US" sz="3600" u="none" strike="noStrike" cap="none" dirty="0">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 steps are </a:t>
            </a:r>
            <a:r>
              <a:rPr lang="en-US" sz="3600" u="none" strike="noStrike" cap="none" dirty="0">
                <a:solidFill>
                  <a:srgbClr val="FFFF00"/>
                </a:solidFill>
                <a:latin typeface="Arial" charset="0"/>
                <a:ea typeface="Arial" charset="0"/>
                <a:cs typeface="Arial" charset="0"/>
                <a:sym typeface="Cabin"/>
              </a:rPr>
              <a:t>conditional</a:t>
            </a:r>
            <a:r>
              <a:rPr lang="en-US" sz="3600" u="none" strike="noStrike" cap="none" dirty="0">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a step or group of steps </a:t>
            </a:r>
            <a:r>
              <a:rPr lang="en-US" sz="3600" u="none" strike="noStrike" cap="none" dirty="0" smtClean="0">
                <a:solidFill>
                  <a:schemeClr val="lt1"/>
                </a:solidFill>
                <a:latin typeface="Arial" charset="0"/>
                <a:ea typeface="Arial" charset="0"/>
                <a:cs typeface="Arial" charset="0"/>
                <a:sym typeface="Cabin"/>
              </a:rPr>
              <a:t>is </a:t>
            </a:r>
            <a:r>
              <a:rPr lang="en-US" sz="3600" u="none" strike="noStrike" cap="none" dirty="0">
                <a:solidFill>
                  <a:schemeClr val="lt1"/>
                </a:solidFill>
                <a:latin typeface="Arial" charset="0"/>
                <a:ea typeface="Arial" charset="0"/>
                <a:cs typeface="Arial" charset="0"/>
                <a:sym typeface="Cabin"/>
              </a:rPr>
              <a:t>to be </a:t>
            </a:r>
            <a:r>
              <a:rPr lang="en-US" sz="3600" u="none" strike="noStrike" cap="none" dirty="0">
                <a:solidFill>
                  <a:srgbClr val="FFFF00"/>
                </a:solidFill>
                <a:latin typeface="Arial" charset="0"/>
                <a:ea typeface="Arial" charset="0"/>
                <a:cs typeface="Arial" charset="0"/>
                <a:sym typeface="Cabin"/>
              </a:rPr>
              <a:t>repeated</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2</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4</a:t>
            </a:r>
            <a:endParaRPr lang="en-US" sz="3600" u="none" strike="noStrike" cap="none" dirty="0">
              <a:solidFill>
                <a:srgbClr val="FFFF00"/>
              </a:solidFill>
              <a:latin typeface="Arial" charset="0"/>
              <a:ea typeface="Arial" charset="0"/>
              <a:cs typeface="Arial" charset="0"/>
              <a:sym typeface="Cabin"/>
            </a:endParaRP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5" name="Shape 555"/>
          <p:cNvCxnSpPr/>
          <p:nvPr/>
        </p:nvCxnSpPr>
        <p:spPr>
          <a:xfrm rot="10800000">
            <a:off x="2940049" y="33252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143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3920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9" name="Shape 559"/>
          <p:cNvCxnSpPr/>
          <p:nvPr/>
        </p:nvCxnSpPr>
        <p:spPr>
          <a:xfrm rot="10800000">
            <a:off x="2940049" y="5509676"/>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245088"/>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554783" y="5278965"/>
            <a:ext cx="3002751" cy="557631"/>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Users</a:t>
            </a:r>
            <a:r>
              <a:rPr lang="en-US" sz="7600">
                <a:solidFill>
                  <a:srgbClr val="FFFF00"/>
                </a:solidFill>
                <a:latin typeface="Arial" charset="0"/>
                <a:ea typeface="Arial" charset="0"/>
                <a:cs typeface="Arial" charset="0"/>
                <a:sym typeface="Cabin"/>
              </a:rPr>
              <a:t> </a:t>
            </a:r>
            <a:r>
              <a:rPr lang="en-US" sz="7600" u="none" strike="noStrike" cap="none">
                <a:solidFill>
                  <a:srgbClr val="FFFF00"/>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 word processor, spreadsheet, map, </a:t>
            </a:r>
            <a:r>
              <a:rPr lang="en-US" sz="3200" u="none" strike="noStrike" cap="none" dirty="0" smtClean="0">
                <a:solidFill>
                  <a:schemeClr val="lt1"/>
                </a:solidFill>
                <a:latin typeface="Arial" charset="0"/>
                <a:ea typeface="Arial" charset="0"/>
                <a:cs typeface="Arial" charset="0"/>
                <a:sym typeface="Cabin"/>
              </a:rPr>
              <a:t>to-do </a:t>
            </a:r>
            <a:r>
              <a:rPr lang="en-US" sz="3200" u="none" strike="noStrike" cap="none" dirty="0">
                <a:solidFill>
                  <a:schemeClr val="lt1"/>
                </a:solidFill>
                <a:latin typeface="Arial" charset="0"/>
                <a:ea typeface="Arial" charset="0"/>
                <a:cs typeface="Arial" charset="0"/>
                <a:sym typeface="Cabin"/>
              </a:rPr>
              <a:t>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Smaller</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Finis </a:t>
            </a:r>
            <a:endParaRPr lang="en-US" sz="3600"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Smaller'</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Bigger'</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a:t>
            </a:r>
            <a:r>
              <a:rPr lang="en-US" sz="2800" u="none" strike="noStrike" cap="none" dirty="0">
                <a:solidFill>
                  <a:srgbClr val="00FF00"/>
                </a:solidFill>
                <a:latin typeface="Courier" charset="0"/>
                <a:ea typeface="Courier" charset="0"/>
                <a:cs typeface="Courier" charset="0"/>
                <a:sym typeface="Cabin"/>
              </a:rPr>
              <a:t>Finis</a:t>
            </a:r>
            <a:r>
              <a:rPr lang="en-US" sz="2800" u="none" strike="noStrike" cap="none" dirty="0" smtClean="0">
                <a:solidFill>
                  <a:srgbClr val="00FF00"/>
                </a:solidFill>
                <a:latin typeface="Courier" charset="0"/>
                <a:ea typeface="Courier" charset="0"/>
                <a:cs typeface="Courier" charset="0"/>
                <a:sym typeface="Cabin"/>
              </a:rPr>
              <a:t>'</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438137" y="598727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n</a:t>
            </a:r>
            <a:r>
              <a:rPr lang="en-US" sz="2800" u="none" strike="noStrike" cap="none" dirty="0" smtClean="0">
                <a:solidFill>
                  <a:srgbClr val="FFFF00"/>
                </a:solidFill>
                <a:latin typeface="Courier" charset="0"/>
                <a:ea typeface="Courier" charset="0"/>
                <a:cs typeface="Courier" charset="0"/>
                <a:sym typeface="Cabin"/>
              </a:rPr>
              <a:t>)</a:t>
            </a:r>
            <a:endParaRPr lang="en-US" sz="2800"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smtClean="0">
                <a:solidFill>
                  <a:srgbClr val="FFFF00"/>
                </a:solidFill>
                <a:latin typeface="Courier" charset="0"/>
                <a:ea typeface="Courier" charset="0"/>
                <a:cs typeface="Courier" charset="0"/>
                <a:sym typeface="Cabin"/>
              </a:rPr>
              <a:t>rint(</a:t>
            </a:r>
            <a:r>
              <a:rPr lang="en-US" sz="2800" u="none" strike="noStrike" cap="none" dirty="0" smtClean="0">
                <a:solidFill>
                  <a:srgbClr val="00FF00"/>
                </a:solidFill>
                <a:latin typeface="Courier" charset="0"/>
                <a:ea typeface="Courier" charset="0"/>
                <a:cs typeface="Courier" charset="0"/>
                <a:sym typeface="Cabin"/>
              </a:rPr>
              <a:t>'Blastoff</a:t>
            </a:r>
            <a:r>
              <a:rPr lang="en-US" sz="2800" dirty="0" smtClean="0">
                <a:solidFill>
                  <a:srgbClr val="00FF00"/>
                </a:solidFill>
                <a:latin typeface="Courier" charset="0"/>
                <a:ea typeface="Courier" charset="0"/>
                <a:cs typeface="Courier" charset="0"/>
                <a:sym typeface="Cabin"/>
              </a:rPr>
              <a:t>!'</a:t>
            </a:r>
            <a:r>
              <a:rPr lang="en-US" sz="2800" u="none" strike="noStrike" cap="none" dirty="0" smtClean="0">
                <a:solidFill>
                  <a:srgbClr val="FFFF00"/>
                </a:solidFill>
                <a:latin typeface="Courier" charset="0"/>
                <a:ea typeface="Courier" charset="0"/>
                <a:cs typeface="Courier" charset="0"/>
                <a:sym typeface="Cabin"/>
              </a:rPr>
              <a:t>)</a:t>
            </a:r>
            <a:endParaRPr lang="en-US" sz="2800"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8336" y="1967216"/>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63625" y="3143517"/>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a:t>
            </a:r>
            <a:r>
              <a:rPr lang="en-US" sz="3200" u="none" strike="noStrike" cap="none" smtClean="0">
                <a:solidFill>
                  <a:schemeClr val="lt1"/>
                </a:solidFill>
                <a:latin typeface="Arial" charset="0"/>
                <a:ea typeface="Arial" charset="0"/>
                <a:cs typeface="Arial" charset="0"/>
                <a:sym typeface="Cabin"/>
              </a:rPr>
              <a:t>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smtClean="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endCxn id="618" idx="2"/>
          </p:cNvCxnSpPr>
          <p:nvPr/>
        </p:nvCxnSpPr>
        <p:spPr>
          <a:xfrm rot="10800000" flipH="1">
            <a:off x="5011349" y="4559666"/>
            <a:ext cx="30600" cy="4737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FFFF00"/>
                </a:solidFill>
                <a:latin typeface="Courier New"/>
                <a:ea typeface="Courier New"/>
                <a:cs typeface="Courier New"/>
                <a:sym typeface="Courier New"/>
              </a:rPr>
              <a:t>name = </a:t>
            </a:r>
            <a:r>
              <a:rPr lang="en-US" sz="2800" dirty="0" err="1">
                <a:solidFill>
                  <a:srgbClr val="FFFF00"/>
                </a:solidFill>
                <a:latin typeface="Courier New"/>
                <a:ea typeface="Courier New"/>
                <a:cs typeface="Courier New"/>
                <a:sym typeface="Courier New"/>
              </a:rPr>
              <a:t>raw_input</a:t>
            </a:r>
            <a:r>
              <a:rPr lang="en-US" sz="2800" dirty="0">
                <a:solidFill>
                  <a:srgbClr val="FFFF00"/>
                </a:solidFill>
                <a:latin typeface="Courier New"/>
                <a:ea typeface="Courier New"/>
                <a:cs typeface="Courier New"/>
                <a:sym typeface="Courier New"/>
              </a:rPr>
              <a:t>('Enter file:')</a:t>
            </a:r>
          </a:p>
          <a:p>
            <a:pPr lvl="0">
              <a:buClr>
                <a:srgbClr val="00FF00"/>
              </a:buClr>
              <a:buSzPct val="25000"/>
            </a:pPr>
            <a:r>
              <a:rPr lang="en-US" sz="2800" dirty="0">
                <a:solidFill>
                  <a:srgbClr val="FFFF00"/>
                </a:solidFill>
                <a:latin typeface="Courier New"/>
                <a:ea typeface="Courier New"/>
                <a:cs typeface="Courier New"/>
                <a:sym typeface="Courier New"/>
              </a:rPr>
              <a:t>handle = open(name)</a:t>
            </a:r>
          </a:p>
          <a:p>
            <a:pPr lvl="0" algn="ctr"/>
            <a:endParaRPr lang="en-US" sz="2800" dirty="0">
              <a:solidFill>
                <a:srgbClr val="00FF00"/>
              </a:solidFill>
              <a:latin typeface="Courier New"/>
              <a:ea typeface="Courier New"/>
              <a:cs typeface="Courier New"/>
              <a:sym typeface="Courier New"/>
            </a:endParaRPr>
          </a:p>
          <a:p>
            <a:pPr lvl="0">
              <a:buClr>
                <a:srgbClr val="00FF00"/>
              </a:buClr>
              <a:buSzPct val="25000"/>
            </a:pPr>
            <a:r>
              <a:rPr lang="en-US" sz="2800" dirty="0">
                <a:solidFill>
                  <a:srgbClr val="FFFF00"/>
                </a:solidFill>
                <a:latin typeface="Courier New"/>
                <a:ea typeface="Courier New"/>
                <a:cs typeface="Courier New"/>
                <a:sym typeface="Courier New"/>
              </a:rPr>
              <a:t>counts = </a:t>
            </a:r>
            <a:r>
              <a:rPr lang="en-US" sz="2800" dirty="0" err="1">
                <a:solidFill>
                  <a:srgbClr val="FFFF00"/>
                </a:solidFill>
                <a:latin typeface="Courier New"/>
                <a:ea typeface="Courier New"/>
                <a:cs typeface="Courier New"/>
                <a:sym typeface="Courier New"/>
              </a:rPr>
              <a:t>dict</a:t>
            </a:r>
            <a:r>
              <a:rPr lang="en-US" sz="2800" dirty="0">
                <a:solidFill>
                  <a:srgbClr val="FFFF00"/>
                </a:solidFill>
                <a:latin typeface="Courier New"/>
                <a:ea typeface="Courier New"/>
                <a:cs typeface="Courier New"/>
                <a:sym typeface="Courier New"/>
              </a:rPr>
              <a:t>()</a:t>
            </a:r>
          </a:p>
          <a:p>
            <a:pPr lvl="0">
              <a:buClr>
                <a:srgbClr val="00FF00"/>
              </a:buClr>
              <a:buSzPct val="25000"/>
            </a:pPr>
            <a:r>
              <a:rPr lang="en-US" sz="2800" dirty="0">
                <a:solidFill>
                  <a:srgbClr val="00FA00"/>
                </a:solidFill>
                <a:latin typeface="Courier New"/>
                <a:ea typeface="Courier New"/>
                <a:cs typeface="Courier New"/>
                <a:sym typeface="Courier New"/>
              </a:rPr>
              <a:t>for line in handle:</a:t>
            </a:r>
          </a:p>
          <a:p>
            <a:pPr lvl="0">
              <a:buClr>
                <a:srgbClr val="00FF00"/>
              </a:buClr>
              <a:buSzPct val="25000"/>
            </a:pPr>
            <a:r>
              <a:rPr lang="en-US" sz="2800" dirty="0">
                <a:solidFill>
                  <a:srgbClr val="00FA00"/>
                </a:solidFill>
                <a:latin typeface="Courier New"/>
                <a:ea typeface="Courier New"/>
                <a:cs typeface="Courier New"/>
                <a:sym typeface="Courier New"/>
              </a:rPr>
              <a:t>    words = </a:t>
            </a:r>
            <a:r>
              <a:rPr lang="en-US" sz="2800" dirty="0" err="1">
                <a:solidFill>
                  <a:srgbClr val="00FA00"/>
                </a:solidFill>
                <a:latin typeface="Courier New"/>
                <a:ea typeface="Courier New"/>
                <a:cs typeface="Courier New"/>
                <a:sym typeface="Courier New"/>
              </a:rPr>
              <a:t>line.split</a:t>
            </a:r>
            <a:r>
              <a:rPr lang="en-US" sz="2800" dirty="0">
                <a:solidFill>
                  <a:srgbClr val="00FA00"/>
                </a:solidFill>
                <a:latin typeface="Courier New"/>
                <a:ea typeface="Courier New"/>
                <a:cs typeface="Courier New"/>
                <a:sym typeface="Courier New"/>
              </a:rPr>
              <a:t>()</a:t>
            </a:r>
          </a:p>
          <a:p>
            <a:pPr lvl="0">
              <a:buClr>
                <a:srgbClr val="00FF00"/>
              </a:buClr>
              <a:buSzPct val="25000"/>
            </a:pPr>
            <a:r>
              <a:rPr lang="en-US" sz="2800" dirty="0">
                <a:solidFill>
                  <a:srgbClr val="00FA00"/>
                </a:solidFill>
                <a:latin typeface="Courier New"/>
                <a:ea typeface="Courier New"/>
                <a:cs typeface="Courier New"/>
                <a:sym typeface="Courier New"/>
              </a:rPr>
              <a:t>    for word in words:</a:t>
            </a:r>
          </a:p>
          <a:p>
            <a:pPr lvl="0">
              <a:buClr>
                <a:srgbClr val="00FF00"/>
              </a:buClr>
              <a:buSzPct val="25000"/>
            </a:pPr>
            <a:r>
              <a:rPr lang="en-US" sz="2800" dirty="0">
                <a:solidFill>
                  <a:srgbClr val="00FA00"/>
                </a:solidFill>
                <a:latin typeface="Courier New"/>
                <a:ea typeface="Courier New"/>
                <a:cs typeface="Courier New"/>
                <a:sym typeface="Courier New"/>
              </a:rPr>
              <a:t>        counts[word] = </a:t>
            </a:r>
            <a:r>
              <a:rPr lang="en-US" sz="2800" dirty="0" err="1">
                <a:solidFill>
                  <a:srgbClr val="00FA00"/>
                </a:solidFill>
                <a:latin typeface="Courier New"/>
                <a:ea typeface="Courier New"/>
                <a:cs typeface="Courier New"/>
                <a:sym typeface="Courier New"/>
              </a:rPr>
              <a:t>counts.get</a:t>
            </a:r>
            <a:r>
              <a:rPr lang="en-US" sz="2800" dirty="0">
                <a:solidFill>
                  <a:srgbClr val="00FA00"/>
                </a:solidFill>
                <a:latin typeface="Courier New"/>
                <a:ea typeface="Courier New"/>
                <a:cs typeface="Courier New"/>
                <a:sym typeface="Courier New"/>
              </a:rPr>
              <a:t>(word,0) + 1</a:t>
            </a:r>
          </a:p>
          <a:p>
            <a:pPr lvl="0">
              <a:buClr>
                <a:srgbClr val="00FF00"/>
              </a:buClr>
            </a:pPr>
            <a:endParaRPr lang="en-US" sz="2800" dirty="0">
              <a:solidFill>
                <a:srgbClr val="00FF00"/>
              </a:solidFill>
              <a:latin typeface="Courier New"/>
              <a:ea typeface="Courier New"/>
              <a:cs typeface="Courier New"/>
              <a:sym typeface="Courier New"/>
            </a:endParaRPr>
          </a:p>
          <a:p>
            <a:pPr lvl="0">
              <a:buClr>
                <a:srgbClr val="00FF00"/>
              </a:buClr>
              <a:buSzPct val="25000"/>
            </a:pPr>
            <a:r>
              <a:rPr lang="en-US" sz="2800" dirty="0" err="1">
                <a:solidFill>
                  <a:srgbClr val="FFFF00"/>
                </a:solidFill>
                <a:latin typeface="Courier New"/>
                <a:ea typeface="Courier New"/>
                <a:cs typeface="Courier New"/>
                <a:sym typeface="Courier New"/>
              </a:rPr>
              <a:t>bigcount</a:t>
            </a:r>
            <a:r>
              <a:rPr lang="en-US" sz="2800" dirty="0">
                <a:solidFill>
                  <a:srgbClr val="FFFF00"/>
                </a:solidFill>
                <a:latin typeface="Courier New"/>
                <a:ea typeface="Courier New"/>
                <a:cs typeface="Courier New"/>
                <a:sym typeface="Courier New"/>
              </a:rPr>
              <a:t> = None</a:t>
            </a:r>
          </a:p>
          <a:p>
            <a:pPr lvl="0">
              <a:buClr>
                <a:srgbClr val="00FF00"/>
              </a:buClr>
              <a:buSzPct val="25000"/>
            </a:pPr>
            <a:r>
              <a:rPr lang="en-US" sz="2800" dirty="0" err="1">
                <a:solidFill>
                  <a:srgbClr val="FFFF00"/>
                </a:solidFill>
                <a:latin typeface="Courier New"/>
                <a:ea typeface="Courier New"/>
                <a:cs typeface="Courier New"/>
                <a:sym typeface="Courier New"/>
              </a:rPr>
              <a:t>bigword</a:t>
            </a:r>
            <a:r>
              <a:rPr lang="en-US" sz="2800" dirty="0">
                <a:solidFill>
                  <a:srgbClr val="FFFF00"/>
                </a:solidFill>
                <a:latin typeface="Courier New"/>
                <a:ea typeface="Courier New"/>
                <a:cs typeface="Courier New"/>
                <a:sym typeface="Courier New"/>
              </a:rPr>
              <a:t> = None</a:t>
            </a:r>
          </a:p>
          <a:p>
            <a:pPr lvl="0">
              <a:buClr>
                <a:srgbClr val="00FF00"/>
              </a:buClr>
              <a:buSzPct val="25000"/>
            </a:pPr>
            <a:r>
              <a:rPr lang="en-US" sz="2800" dirty="0">
                <a:solidFill>
                  <a:srgbClr val="00FA00"/>
                </a:solidFill>
                <a:latin typeface="Courier New"/>
                <a:ea typeface="Courier New"/>
                <a:cs typeface="Courier New"/>
                <a:sym typeface="Courier New"/>
              </a:rPr>
              <a:t>for </a:t>
            </a:r>
            <a:r>
              <a:rPr lang="en-US" sz="2800" dirty="0" err="1">
                <a:solidFill>
                  <a:srgbClr val="00FA00"/>
                </a:solidFill>
                <a:latin typeface="Courier New"/>
                <a:ea typeface="Courier New"/>
                <a:cs typeface="Courier New"/>
                <a:sym typeface="Courier New"/>
              </a:rPr>
              <a:t>word,count</a:t>
            </a:r>
            <a:r>
              <a:rPr lang="en-US" sz="2800" dirty="0">
                <a:solidFill>
                  <a:srgbClr val="00FA00"/>
                </a:solidFill>
                <a:latin typeface="Courier New"/>
                <a:ea typeface="Courier New"/>
                <a:cs typeface="Courier New"/>
                <a:sym typeface="Courier New"/>
              </a:rPr>
              <a:t> in </a:t>
            </a:r>
            <a:r>
              <a:rPr lang="en-US" sz="2800" dirty="0" err="1">
                <a:solidFill>
                  <a:srgbClr val="00FA00"/>
                </a:solidFill>
                <a:latin typeface="Courier New"/>
                <a:ea typeface="Courier New"/>
                <a:cs typeface="Courier New"/>
                <a:sym typeface="Courier New"/>
              </a:rPr>
              <a:t>counts.items</a:t>
            </a:r>
            <a:r>
              <a:rPr lang="en-US" sz="2800" dirty="0">
                <a:solidFill>
                  <a:srgbClr val="00FA00"/>
                </a:solidFill>
                <a:latin typeface="Courier New"/>
                <a:ea typeface="Courier New"/>
                <a:cs typeface="Courier New"/>
                <a:sym typeface="Courier New"/>
              </a:rPr>
              <a:t>():</a:t>
            </a:r>
          </a:p>
          <a:p>
            <a:pPr lvl="0">
              <a:buClr>
                <a:srgbClr val="00FF00"/>
              </a:buClr>
              <a:buSzPct val="25000"/>
            </a:pPr>
            <a:r>
              <a:rPr lang="en-US" sz="2800" dirty="0">
                <a:solidFill>
                  <a:srgbClr val="FF9300"/>
                </a:solidFill>
                <a:latin typeface="Courier New"/>
                <a:ea typeface="Courier New"/>
                <a:cs typeface="Courier New"/>
                <a:sym typeface="Courier New"/>
              </a:rPr>
              <a:t>    if </a:t>
            </a:r>
            <a:r>
              <a:rPr lang="en-US" sz="2800" dirty="0" err="1">
                <a:solidFill>
                  <a:srgbClr val="FF9300"/>
                </a:solidFill>
                <a:latin typeface="Courier New"/>
                <a:ea typeface="Courier New"/>
                <a:cs typeface="Courier New"/>
                <a:sym typeface="Courier New"/>
              </a:rPr>
              <a:t>bigcount</a:t>
            </a:r>
            <a:r>
              <a:rPr lang="en-US" sz="2800" dirty="0">
                <a:solidFill>
                  <a:srgbClr val="FF9300"/>
                </a:solidFill>
                <a:latin typeface="Courier New"/>
                <a:ea typeface="Courier New"/>
                <a:cs typeface="Courier New"/>
                <a:sym typeface="Courier New"/>
              </a:rPr>
              <a:t> is None or count &gt; </a:t>
            </a:r>
            <a:r>
              <a:rPr lang="en-US" sz="2800" dirty="0" err="1">
                <a:solidFill>
                  <a:srgbClr val="FF9300"/>
                </a:solidFill>
                <a:latin typeface="Courier New"/>
                <a:ea typeface="Courier New"/>
                <a:cs typeface="Courier New"/>
                <a:sym typeface="Courier New"/>
              </a:rPr>
              <a:t>bigcount</a:t>
            </a:r>
            <a:r>
              <a:rPr lang="en-US" sz="2800" dirty="0">
                <a:solidFill>
                  <a:srgbClr val="FF9300"/>
                </a:solidFill>
                <a:latin typeface="Courier New"/>
                <a:ea typeface="Courier New"/>
                <a:cs typeface="Courier New"/>
                <a:sym typeface="Courier New"/>
              </a:rPr>
              <a:t>:</a:t>
            </a:r>
          </a:p>
          <a:p>
            <a:pPr lvl="0">
              <a:buClr>
                <a:srgbClr val="00FF00"/>
              </a:buClr>
              <a:buSzPct val="25000"/>
            </a:pPr>
            <a:r>
              <a:rPr lang="en-US" sz="2800" dirty="0">
                <a:solidFill>
                  <a:srgbClr val="FF9300"/>
                </a:solidFill>
                <a:latin typeface="Courier New"/>
                <a:ea typeface="Courier New"/>
                <a:cs typeface="Courier New"/>
                <a:sym typeface="Courier New"/>
              </a:rPr>
              <a:t>        </a:t>
            </a:r>
            <a:r>
              <a:rPr lang="en-US" sz="2800" dirty="0" err="1">
                <a:solidFill>
                  <a:srgbClr val="FF9300"/>
                </a:solidFill>
                <a:latin typeface="Courier New"/>
                <a:ea typeface="Courier New"/>
                <a:cs typeface="Courier New"/>
                <a:sym typeface="Courier New"/>
              </a:rPr>
              <a:t>bigword</a:t>
            </a:r>
            <a:r>
              <a:rPr lang="en-US" sz="2800" dirty="0">
                <a:solidFill>
                  <a:srgbClr val="FF9300"/>
                </a:solidFill>
                <a:latin typeface="Courier New"/>
                <a:ea typeface="Courier New"/>
                <a:cs typeface="Courier New"/>
                <a:sym typeface="Courier New"/>
              </a:rPr>
              <a:t> = word</a:t>
            </a:r>
          </a:p>
          <a:p>
            <a:pPr lvl="0">
              <a:buClr>
                <a:srgbClr val="00FF00"/>
              </a:buClr>
              <a:buSzPct val="25000"/>
            </a:pPr>
            <a:r>
              <a:rPr lang="en-US" sz="2800" dirty="0">
                <a:solidFill>
                  <a:srgbClr val="FF9300"/>
                </a:solidFill>
                <a:latin typeface="Courier New"/>
                <a:ea typeface="Courier New"/>
                <a:cs typeface="Courier New"/>
                <a:sym typeface="Courier New"/>
              </a:rPr>
              <a:t>        </a:t>
            </a:r>
            <a:r>
              <a:rPr lang="en-US" sz="2800" dirty="0" err="1">
                <a:solidFill>
                  <a:srgbClr val="FF9300"/>
                </a:solidFill>
                <a:latin typeface="Courier New"/>
                <a:ea typeface="Courier New"/>
                <a:cs typeface="Courier New"/>
                <a:sym typeface="Courier New"/>
              </a:rPr>
              <a:t>bigcount</a:t>
            </a:r>
            <a:r>
              <a:rPr lang="en-US" sz="2800" dirty="0">
                <a:solidFill>
                  <a:srgbClr val="FF9300"/>
                </a:solidFill>
                <a:latin typeface="Courier New"/>
                <a:ea typeface="Courier New"/>
                <a:cs typeface="Courier New"/>
                <a:sym typeface="Courier New"/>
              </a:rPr>
              <a:t> = count</a:t>
            </a:r>
          </a:p>
          <a:p>
            <a:pPr lvl="0">
              <a:buClr>
                <a:srgbClr val="00FF00"/>
              </a:buClr>
            </a:pPr>
            <a:endParaRPr lang="en-US" sz="2800" dirty="0">
              <a:solidFill>
                <a:srgbClr val="00FF00"/>
              </a:solidFill>
              <a:latin typeface="Courier New"/>
              <a:ea typeface="Courier New"/>
              <a:cs typeface="Courier New"/>
              <a:sym typeface="Courier New"/>
            </a:endParaRPr>
          </a:p>
          <a:p>
            <a:pPr lvl="0">
              <a:buClr>
                <a:srgbClr val="00FF00"/>
              </a:buClr>
              <a:buSzPct val="25000"/>
            </a:pPr>
            <a:r>
              <a:rPr lang="en-US" sz="2800" dirty="0">
                <a:solidFill>
                  <a:srgbClr val="FFFF00"/>
                </a:solidFill>
                <a:latin typeface="Courier New"/>
                <a:ea typeface="Courier New"/>
                <a:cs typeface="Courier New"/>
                <a:sym typeface="Courier New"/>
              </a:rPr>
              <a:t>print(</a:t>
            </a:r>
            <a:r>
              <a:rPr lang="en-US" sz="2800" dirty="0" err="1">
                <a:solidFill>
                  <a:srgbClr val="FFFF00"/>
                </a:solidFill>
                <a:latin typeface="Courier New"/>
                <a:ea typeface="Courier New"/>
                <a:cs typeface="Courier New"/>
                <a:sym typeface="Courier New"/>
              </a:rPr>
              <a:t>bigword</a:t>
            </a:r>
            <a:r>
              <a:rPr lang="en-US" sz="2800" dirty="0">
                <a:solidFill>
                  <a:srgbClr val="FFFF00"/>
                </a:solidFill>
                <a:latin typeface="Courier New"/>
                <a:ea typeface="Courier New"/>
                <a:cs typeface="Courier New"/>
                <a:sym typeface="Courier New"/>
              </a:rPr>
              <a:t>, </a:t>
            </a:r>
            <a:r>
              <a:rPr lang="en-US" sz="2800" dirty="0" err="1">
                <a:solidFill>
                  <a:srgbClr val="FFFF00"/>
                </a:solidFill>
                <a:latin typeface="Courier New"/>
                <a:ea typeface="Courier New"/>
                <a:cs typeface="Courier New"/>
                <a:sym typeface="Courier New"/>
              </a:rPr>
              <a:t>bigcount</a:t>
            </a:r>
            <a:r>
              <a:rPr lang="en-US" sz="2800" dirty="0">
                <a:solidFill>
                  <a:srgbClr val="FFFF00"/>
                </a:solidFill>
                <a:latin typeface="Courier New"/>
                <a:ea typeface="Courier New"/>
                <a:cs typeface="Courier New"/>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New"/>
                <a:ea typeface="Courier New"/>
                <a:cs typeface="Courier New"/>
                <a:sym typeface="Courier New"/>
              </a:rPr>
              <a:t>name = </a:t>
            </a:r>
            <a:r>
              <a:rPr lang="en-US" sz="2800" i="0" u="none" strike="noStrike" cap="none" dirty="0" smtClean="0">
                <a:solidFill>
                  <a:schemeClr val="bg1"/>
                </a:solidFill>
                <a:latin typeface="Courier New"/>
                <a:ea typeface="Courier New"/>
                <a:cs typeface="Courier New"/>
                <a:sym typeface="Courier New"/>
              </a:rPr>
              <a:t>input</a:t>
            </a:r>
            <a:r>
              <a:rPr lang="en-US" sz="2800" i="0" u="none" strike="noStrike" cap="none" dirty="0">
                <a:solidFill>
                  <a:srgbClr val="FF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New"/>
                <a:ea typeface="Courier New"/>
                <a:cs typeface="Courier New"/>
                <a:sym typeface="Courier New"/>
              </a:rPr>
              <a:t>handle = open(name, 'r')</a:t>
            </a:r>
          </a:p>
          <a:p>
            <a:pPr marL="0" marR="0" lvl="0" indent="0" algn="ctr" rtl="0">
              <a:lnSpc>
                <a:spcPct val="100000"/>
              </a:lnSpc>
              <a:spcBef>
                <a:spcPts val="0"/>
              </a:spcBef>
              <a:spcAft>
                <a:spcPts val="0"/>
              </a:spcAft>
              <a:buNone/>
            </a:pPr>
            <a:endParaRPr sz="2800"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New"/>
                <a:ea typeface="Courier New"/>
                <a:cs typeface="Courier New"/>
                <a:sym typeface="Courier New"/>
              </a:rPr>
              <a:t>counts = </a:t>
            </a:r>
            <a:r>
              <a:rPr lang="en-US" sz="2800" i="0" u="none" strike="noStrike" cap="none" dirty="0" err="1">
                <a:solidFill>
                  <a:srgbClr val="FFFF00"/>
                </a:solidFill>
                <a:latin typeface="Courier New"/>
                <a:ea typeface="Courier New"/>
                <a:cs typeface="Courier New"/>
                <a:sym typeface="Courier New"/>
              </a:rPr>
              <a:t>dict</a:t>
            </a:r>
            <a:r>
              <a:rPr lang="en-US" sz="2800" i="0" u="none" strike="noStrike" cap="none" dirty="0">
                <a:solidFill>
                  <a:srgbClr val="FFFF00"/>
                </a:solidFill>
                <a:latin typeface="Courier New"/>
                <a:ea typeface="Courier New"/>
                <a:cs typeface="Courier New"/>
                <a:sym typeface="Courier New"/>
              </a:rPr>
              <a:t>()</a:t>
            </a:r>
          </a:p>
          <a:p>
            <a:pPr lvl="0">
              <a:buClr>
                <a:srgbClr val="00FF00"/>
              </a:buClr>
              <a:buSzPct val="25000"/>
            </a:pPr>
            <a:r>
              <a:rPr lang="en-US" sz="2800" dirty="0">
                <a:solidFill>
                  <a:srgbClr val="00FF00"/>
                </a:solidFill>
                <a:latin typeface="Courier New"/>
                <a:ea typeface="Courier New"/>
                <a:cs typeface="Courier New"/>
                <a:sym typeface="Courier New"/>
              </a:rPr>
              <a:t>for line in handle:</a:t>
            </a:r>
          </a:p>
          <a:p>
            <a:pPr lvl="0">
              <a:buClr>
                <a:srgbClr val="00FF00"/>
              </a:buClr>
              <a:buSzPct val="25000"/>
            </a:pPr>
            <a:r>
              <a:rPr lang="en-US" sz="2800" dirty="0">
                <a:solidFill>
                  <a:srgbClr val="00FF00"/>
                </a:solidFill>
                <a:latin typeface="Courier New"/>
                <a:ea typeface="Courier New"/>
                <a:cs typeface="Courier New"/>
                <a:sym typeface="Courier New"/>
              </a:rPr>
              <a:t>    words = </a:t>
            </a:r>
            <a:r>
              <a:rPr lang="en-US" sz="2800" dirty="0" err="1">
                <a:solidFill>
                  <a:srgbClr val="00FF00"/>
                </a:solidFill>
                <a:latin typeface="Courier New"/>
                <a:ea typeface="Courier New"/>
                <a:cs typeface="Courier New"/>
                <a:sym typeface="Courier New"/>
              </a:rPr>
              <a:t>line.split</a:t>
            </a:r>
            <a:r>
              <a:rPr lang="en-US" sz="2800" dirty="0">
                <a:solidFill>
                  <a:srgbClr val="00FF00"/>
                </a:solidFill>
                <a:latin typeface="Courier New"/>
                <a:ea typeface="Courier New"/>
                <a:cs typeface="Courier New"/>
                <a:sym typeface="Courier New"/>
              </a:rPr>
              <a:t>()</a:t>
            </a:r>
          </a:p>
          <a:p>
            <a:pPr lvl="0">
              <a:buClr>
                <a:srgbClr val="00FF00"/>
              </a:buClr>
              <a:buSzPct val="25000"/>
            </a:pPr>
            <a:r>
              <a:rPr lang="en-US" sz="2800" dirty="0">
                <a:solidFill>
                  <a:srgbClr val="00FF00"/>
                </a:solidFill>
                <a:latin typeface="Courier New"/>
                <a:ea typeface="Courier New"/>
                <a:cs typeface="Courier New"/>
                <a:sym typeface="Courier New"/>
              </a:rPr>
              <a:t>    for word in words:</a:t>
            </a:r>
          </a:p>
          <a:p>
            <a:pPr lvl="0">
              <a:buClr>
                <a:srgbClr val="00FF00"/>
              </a:buClr>
              <a:buSzPct val="25000"/>
            </a:pPr>
            <a:r>
              <a:rPr lang="en-US" sz="2800" dirty="0">
                <a:solidFill>
                  <a:srgbClr val="00FF00"/>
                </a:solidFill>
                <a:latin typeface="Courier New"/>
                <a:ea typeface="Courier New"/>
                <a:cs typeface="Courier New"/>
                <a:sym typeface="Courier New"/>
              </a:rPr>
              <a:t>        counts[word] = </a:t>
            </a:r>
            <a:r>
              <a:rPr lang="en-US" sz="2800" dirty="0" err="1">
                <a:solidFill>
                  <a:srgbClr val="00FF00"/>
                </a:solidFill>
                <a:latin typeface="Courier New"/>
                <a:ea typeface="Courier New"/>
                <a:cs typeface="Courier New"/>
                <a:sym typeface="Courier New"/>
              </a:rPr>
              <a:t>counts.get</a:t>
            </a:r>
            <a:r>
              <a:rPr lang="en-US" sz="2800"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New"/>
                <a:ea typeface="Courier New"/>
                <a:cs typeface="Courier New"/>
                <a:sym typeface="Courier New"/>
              </a:rPr>
              <a:t>bigcount</a:t>
            </a:r>
            <a:r>
              <a:rPr lang="en-US" sz="2800"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New"/>
                <a:ea typeface="Courier New"/>
                <a:cs typeface="Courier New"/>
                <a:sym typeface="Courier New"/>
              </a:rPr>
              <a:t>bigword</a:t>
            </a:r>
            <a:r>
              <a:rPr lang="en-US" sz="2800"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smtClean="0">
                <a:solidFill>
                  <a:srgbClr val="00FF00"/>
                </a:solidFill>
                <a:latin typeface="Courier New"/>
                <a:ea typeface="Courier New"/>
                <a:cs typeface="Courier New"/>
                <a:sym typeface="Courier New"/>
              </a:rPr>
              <a:t>for </a:t>
            </a:r>
            <a:r>
              <a:rPr lang="en-US" sz="2800" i="0" u="none" strike="noStrike" cap="none" dirty="0" err="1">
                <a:solidFill>
                  <a:srgbClr val="00FF00"/>
                </a:solidFill>
                <a:latin typeface="Courier New"/>
                <a:ea typeface="Courier New"/>
                <a:cs typeface="Courier New"/>
                <a:sym typeface="Courier New"/>
              </a:rPr>
              <a:t>word,count</a:t>
            </a:r>
            <a:r>
              <a:rPr lang="en-US" sz="2800" i="0" u="none" strike="noStrike" cap="none" dirty="0">
                <a:solidFill>
                  <a:srgbClr val="00FF00"/>
                </a:solidFill>
                <a:latin typeface="Courier New"/>
                <a:ea typeface="Courier New"/>
                <a:cs typeface="Courier New"/>
                <a:sym typeface="Courier New"/>
              </a:rPr>
              <a:t> in </a:t>
            </a:r>
            <a:r>
              <a:rPr lang="en-US" sz="2800" i="0" u="none" strike="noStrike" cap="none" dirty="0" err="1">
                <a:solidFill>
                  <a:srgbClr val="00FF00"/>
                </a:solidFill>
                <a:latin typeface="Courier New"/>
                <a:ea typeface="Courier New"/>
                <a:cs typeface="Courier New"/>
                <a:sym typeface="Courier New"/>
              </a:rPr>
              <a:t>counts.items</a:t>
            </a:r>
            <a:r>
              <a:rPr lang="en-US" sz="2800"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00FF"/>
                </a:solidFill>
                <a:latin typeface="Courier New"/>
                <a:ea typeface="Courier New"/>
                <a:cs typeface="Courier New"/>
                <a:sym typeface="Courier New"/>
              </a:rPr>
              <a:t>  </a:t>
            </a:r>
            <a:r>
              <a:rPr lang="en-US" sz="2800" i="0" u="none" strike="noStrike" cap="none" dirty="0">
                <a:solidFill>
                  <a:srgbClr val="FF7F00"/>
                </a:solidFill>
                <a:latin typeface="Courier New"/>
                <a:ea typeface="Courier New"/>
                <a:cs typeface="Courier New"/>
                <a:sym typeface="Courier New"/>
              </a:rPr>
              <a:t>  </a:t>
            </a:r>
            <a:r>
              <a:rPr lang="en-US" sz="2800" i="0" u="none" strike="noStrike" cap="none" dirty="0">
                <a:solidFill>
                  <a:srgbClr val="FF9900"/>
                </a:solidFill>
                <a:latin typeface="Courier New"/>
                <a:ea typeface="Courier New"/>
                <a:cs typeface="Courier New"/>
                <a:sym typeface="Courier New"/>
              </a:rPr>
              <a:t>if </a:t>
            </a:r>
            <a:r>
              <a:rPr lang="en-US" sz="2800" i="0" u="none" strike="noStrike" cap="none" dirty="0" err="1">
                <a:solidFill>
                  <a:srgbClr val="FF9900"/>
                </a:solidFill>
                <a:latin typeface="Courier New"/>
                <a:ea typeface="Courier New"/>
                <a:cs typeface="Courier New"/>
                <a:sym typeface="Courier New"/>
              </a:rPr>
              <a:t>bigcount</a:t>
            </a:r>
            <a:r>
              <a:rPr lang="en-US" sz="2800" i="0" u="none" strike="noStrike" cap="none" dirty="0">
                <a:solidFill>
                  <a:srgbClr val="FF9900"/>
                </a:solidFill>
                <a:latin typeface="Courier New"/>
                <a:ea typeface="Courier New"/>
                <a:cs typeface="Courier New"/>
                <a:sym typeface="Courier New"/>
              </a:rPr>
              <a:t> is None or count &gt; </a:t>
            </a:r>
            <a:r>
              <a:rPr lang="en-US" sz="2800" i="0" u="none" strike="noStrike" cap="none" dirty="0" err="1">
                <a:solidFill>
                  <a:srgbClr val="FF9900"/>
                </a:solidFill>
                <a:latin typeface="Courier New"/>
                <a:ea typeface="Courier New"/>
                <a:cs typeface="Courier New"/>
                <a:sym typeface="Courier New"/>
              </a:rPr>
              <a:t>bigcount</a:t>
            </a:r>
            <a:r>
              <a:rPr lang="en-US" sz="2800"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New"/>
                <a:ea typeface="Courier New"/>
                <a:cs typeface="Courier New"/>
                <a:sym typeface="Courier New"/>
              </a:rPr>
              <a:t>        </a:t>
            </a:r>
            <a:r>
              <a:rPr lang="en-US" sz="2800" i="0" u="none" strike="noStrike" cap="none" dirty="0" err="1">
                <a:solidFill>
                  <a:srgbClr val="FF9900"/>
                </a:solidFill>
                <a:latin typeface="Courier New"/>
                <a:ea typeface="Courier New"/>
                <a:cs typeface="Courier New"/>
                <a:sym typeface="Courier New"/>
              </a:rPr>
              <a:t>bigword</a:t>
            </a:r>
            <a:r>
              <a:rPr lang="en-US" sz="2800" i="0" u="none" strike="noStrike" cap="none" dirty="0">
                <a:solidFill>
                  <a:srgbClr val="FF99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New"/>
                <a:ea typeface="Courier New"/>
                <a:cs typeface="Courier New"/>
                <a:sym typeface="Courier New"/>
              </a:rPr>
              <a:t>        </a:t>
            </a:r>
            <a:r>
              <a:rPr lang="en-US" sz="2800" i="0" u="none" strike="noStrike" cap="none" dirty="0" err="1">
                <a:solidFill>
                  <a:srgbClr val="FF9900"/>
                </a:solidFill>
                <a:latin typeface="Courier New"/>
                <a:ea typeface="Courier New"/>
                <a:cs typeface="Courier New"/>
                <a:sym typeface="Courier New"/>
              </a:rPr>
              <a:t>bigcount</a:t>
            </a:r>
            <a:r>
              <a:rPr lang="en-US" sz="2800" i="0" u="none" strike="noStrike" cap="none" dirty="0">
                <a:solidFill>
                  <a:srgbClr val="FF99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800"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smtClean="0">
                <a:solidFill>
                  <a:srgbClr val="FFFF00"/>
                </a:solidFill>
                <a:latin typeface="Courier New"/>
                <a:ea typeface="Courier New"/>
                <a:cs typeface="Courier New"/>
                <a:sym typeface="Courier New"/>
              </a:rPr>
              <a:t>print(</a:t>
            </a:r>
            <a:r>
              <a:rPr lang="en-US" sz="2800" i="0" u="none" strike="noStrike" cap="none" dirty="0" err="1" smtClean="0">
                <a:solidFill>
                  <a:srgbClr val="FFFF00"/>
                </a:solidFill>
                <a:latin typeface="Courier New"/>
                <a:ea typeface="Courier New"/>
                <a:cs typeface="Courier New"/>
                <a:sym typeface="Courier New"/>
              </a:rPr>
              <a:t>bigword</a:t>
            </a:r>
            <a:r>
              <a:rPr lang="en-US" sz="2800" i="0" u="none" strike="noStrike" cap="none" dirty="0">
                <a:solidFill>
                  <a:srgbClr val="FFFF00"/>
                </a:solidFill>
                <a:latin typeface="Courier New"/>
                <a:ea typeface="Courier New"/>
                <a:cs typeface="Courier New"/>
                <a:sym typeface="Courier New"/>
              </a:rPr>
              <a:t>, </a:t>
            </a:r>
            <a:r>
              <a:rPr lang="en-US" sz="2800" i="0" u="none" strike="noStrike" cap="none" dirty="0" err="1" smtClean="0">
                <a:solidFill>
                  <a:srgbClr val="FFFF00"/>
                </a:solidFill>
                <a:latin typeface="Courier New"/>
                <a:ea typeface="Courier New"/>
                <a:cs typeface="Courier New"/>
                <a:sym typeface="Courier New"/>
              </a:rPr>
              <a:t>bigcount</a:t>
            </a:r>
            <a:r>
              <a:rPr lang="en-US" sz="2800" i="0" u="none" strike="noStrike" cap="none" dirty="0" smtClean="0">
                <a:solidFill>
                  <a:srgbClr val="FFFF00"/>
                </a:solidFill>
                <a:latin typeface="Courier New"/>
                <a:ea typeface="Courier New"/>
                <a:cs typeface="Courier New"/>
                <a:sym typeface="Courier New"/>
              </a:rPr>
              <a:t>)</a:t>
            </a:r>
            <a:endParaRPr lang="en-US" sz="2800" i="0" u="none" strike="noStrike" cap="none" dirty="0">
              <a:solidFill>
                <a:srgbClr val="FFFF00"/>
              </a:solidFill>
              <a:latin typeface="Courier New"/>
              <a:ea typeface="Courier New"/>
              <a:cs typeface="Courier New"/>
              <a:sym typeface="Courier New"/>
            </a:endParaRP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100138"/>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753600" y="4318000"/>
            <a:ext cx="2405974"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641" name="Shape 64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t>
            </a:r>
            <a:r>
              <a:rPr lang="en-US" sz="1800" dirty="0" smtClean="0">
                <a:solidFill>
                  <a:srgbClr val="FFFFFF"/>
                </a:solidFill>
              </a:rPr>
              <a:t>and </a:t>
            </a:r>
            <a:r>
              <a:rPr lang="en-US" sz="1800" dirty="0">
                <a:solidFill>
                  <a:srgbClr val="FFFFFF"/>
                </a:solidFill>
              </a:rPr>
              <a:t>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Continue</a:t>
            </a:r>
            <a:r>
              <a:rPr lang="is-IS" sz="1800" dirty="0" smtClean="0">
                <a:solidFill>
                  <a:srgbClr val="FFFFFF"/>
                </a:solidFill>
              </a:rPr>
              <a:t>…</a:t>
            </a:r>
            <a:endParaRPr lang="en-US" sz="18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FF00"/>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get some task done - we are the user and programmer</a:t>
            </a:r>
          </a:p>
          <a:p>
            <a:pPr marL="1041400" marR="0" lvl="1" indent="-371094" algn="l" rtl="0">
              <a:lnSpc>
                <a:spcPct val="100000"/>
              </a:lnSpc>
              <a:spcBef>
                <a:spcPts val="3500"/>
              </a:spcBef>
              <a:spcAft>
                <a:spcPts val="0"/>
              </a:spcAft>
              <a:buClr>
                <a:schemeClr val="lt1"/>
              </a:buClr>
              <a:buSzPct val="100000"/>
              <a:buFont typeface="Cabin"/>
            </a:pP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produce something for others to use - a programming job</a:t>
            </a:r>
          </a:p>
          <a:p>
            <a:pPr marL="1041400" marR="0" lvl="1" indent="-371094" algn="l" rtl="0">
              <a:lnSpc>
                <a:spcPct val="100000"/>
              </a:lnSpc>
              <a:spcBef>
                <a:spcPts val="3500"/>
              </a:spcBef>
              <a:spcAft>
                <a:spcPts val="0"/>
              </a:spcAft>
              <a:buClr>
                <a:schemeClr val="lt1"/>
              </a:buClr>
              <a:buSzPct val="100000"/>
              <a:buFont typeface="Cabin"/>
            </a:pP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Fix a performance problem in the Sakai software</a:t>
            </a:r>
          </a:p>
          <a:p>
            <a:pPr marL="1041400" marR="0" lvl="1" indent="-371094" algn="l" rtl="0">
              <a:lnSpc>
                <a:spcPct val="100000"/>
              </a:lnSpc>
              <a:spcBef>
                <a:spcPts val="3500"/>
              </a:spcBef>
              <a:spcAft>
                <a:spcPts val="0"/>
              </a:spcAft>
              <a:buClr>
                <a:schemeClr val="lt1"/>
              </a:buClr>
              <a:buSzPct val="100000"/>
              <a:buFont typeface="Cabin"/>
            </a:pP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Add  guestbook to a web site</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FF00"/>
                </a:solidFill>
                <a:latin typeface="Arial" charset="0"/>
                <a:ea typeface="Arial" charset="0"/>
                <a:cs typeface="Arial" charset="0"/>
                <a:sym typeface="Cabin"/>
              </a:rPr>
              <a:t>What is Code?  Software? </a:t>
            </a:r>
            <a:r>
              <a:rPr lang="en-US" sz="6000" u="none" strike="noStrike" cap="none" dirty="0" smtClean="0">
                <a:solidFill>
                  <a:srgbClr val="FFFF00"/>
                </a:solidFill>
                <a:latin typeface="Arial" charset="0"/>
                <a:ea typeface="Arial" charset="0"/>
                <a:cs typeface="Arial" charset="0"/>
                <a:sym typeface="Cabin"/>
              </a:rPr>
              <a:t>A </a:t>
            </a:r>
            <a:r>
              <a:rPr lang="en-US" sz="6000" u="none" strike="noStrike" cap="none" dirty="0">
                <a:solidFill>
                  <a:srgbClr val="FFFF00"/>
                </a:solidFill>
                <a:latin typeface="Arial" charset="0"/>
                <a:ea typeface="Arial" charset="0"/>
                <a:cs typeface="Arial" charset="0"/>
                <a:sym typeface="Cabin"/>
              </a:rPr>
              <a:t>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a:solidFill>
                  <a:schemeClr val="lt1"/>
                </a:solidFill>
                <a:latin typeface="Arial" charset="0"/>
                <a:ea typeface="Arial" charset="0"/>
                <a:cs typeface="Arial" charset="0"/>
                <a:sym typeface="Cabin"/>
              </a:rPr>
              <a:t>It is a little piece of our intelligence in the computer</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smtClean="0">
                <a:solidFill>
                  <a:schemeClr val="lt1"/>
                </a:solidFill>
                <a:latin typeface="Arial" charset="0"/>
                <a:ea typeface="Arial" charset="0"/>
                <a:cs typeface="Arial" charset="0"/>
                <a:sym typeface="Cabin"/>
              </a:rPr>
              <a:t>We figure </a:t>
            </a:r>
            <a:r>
              <a:rPr lang="en-US" sz="3200" u="none" strike="noStrike" cap="none" dirty="0">
                <a:solidFill>
                  <a:schemeClr val="lt1"/>
                </a:solidFill>
                <a:latin typeface="Arial" charset="0"/>
                <a:ea typeface="Arial" charset="0"/>
                <a:cs typeface="Arial" charset="0"/>
                <a:sym typeface="Cabin"/>
              </a:rPr>
              <a:t>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2459</Words>
  <Application>Microsoft Macintosh PowerPoint</Application>
  <PresentationFormat>Custom</PresentationFormat>
  <Paragraphs>417</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Sue Blumenberg</cp:lastModifiedBy>
  <cp:revision>40</cp:revision>
  <dcterms:modified xsi:type="dcterms:W3CDTF">2016-11-13T23:59:13Z</dcterms:modified>
</cp:coreProperties>
</file>