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 id="2147483705" r:id="rId2"/>
    <p:sldMasterId id="2147483706" r:id="rId3"/>
    <p:sldMasterId id="2147483707" r:id="rId4"/>
    <p:sldMasterId id="2147483708" r:id="rId5"/>
    <p:sldMasterId id="2147483709" r:id="rId6"/>
  </p:sldMasterIdLst>
  <p:notesMasterIdLst>
    <p:notesMasterId r:id="rId54"/>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89" d="100"/>
          <a:sy n="89" d="100"/>
        </p:scale>
        <p:origin x="2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5" name="Shape 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265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4" name="Shape 4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9851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26171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4" name="Shape 14"/>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5"/>
        <p:cNvGrpSpPr/>
        <p:nvPr/>
      </p:nvGrpSpPr>
      <p:grpSpPr>
        <a:xfrm>
          <a:off x="0" y="0"/>
          <a:ext cx="0" cy="0"/>
          <a:chOff x="0" y="0"/>
          <a:chExt cx="0" cy="0"/>
        </a:xfrm>
      </p:grpSpPr>
      <p:sp>
        <p:nvSpPr>
          <p:cNvPr id="46" name="Shape 46"/>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7" name="Shape 47"/>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3" name="Shape 53"/>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6" name="Shape 56"/>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a:spLocks noGrp="1"/>
          </p:cNvSpPr>
          <p:nvPr>
            <p:ph type="pic" idx="2"/>
          </p:nvPr>
        </p:nvSpPr>
        <p:spPr>
          <a:xfrm>
            <a:off x="3186113" y="817562"/>
            <a:ext cx="9753599" cy="5486399"/>
          </a:xfrm>
          <a:prstGeom prst="rect">
            <a:avLst/>
          </a:prstGeom>
          <a:noFill/>
          <a:ln>
            <a:noFill/>
          </a:ln>
        </p:spPr>
      </p:sp>
      <p:sp>
        <p:nvSpPr>
          <p:cNvPr id="60" name="Shape 60"/>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3" name="Shape 63"/>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4" name="Shape 64"/>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0" name="Shape 70"/>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71" name="Shape 71"/>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2" name="Shape 72"/>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73" name="Shape 73"/>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6" name="Shape 76"/>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7" name="Shape 77"/>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7" name="Shape 17"/>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0" name="Shape 80"/>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3" name="Shape 83"/>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6" name="Shape 86"/>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rot="5400000">
            <a:off x="9236075" y="2441574"/>
            <a:ext cx="7708899" cy="330834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2" name="Shape 92"/>
          <p:cNvSpPr txBox="1">
            <a:spLocks noGrp="1"/>
          </p:cNvSpPr>
          <p:nvPr>
            <p:ph type="body" idx="1"/>
          </p:nvPr>
        </p:nvSpPr>
        <p:spPr>
          <a:xfrm rot="5400000">
            <a:off x="2543175" y="-790575"/>
            <a:ext cx="7708899" cy="977265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5" name="Shape 95"/>
          <p:cNvSpPr txBox="1">
            <a:spLocks noGrp="1"/>
          </p:cNvSpPr>
          <p:nvPr>
            <p:ph type="body" idx="1"/>
          </p:nvPr>
        </p:nvSpPr>
        <p:spPr>
          <a:xfrm rot="5400000">
            <a:off x="5448299" y="-1346199"/>
            <a:ext cx="5359400" cy="13233399"/>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a:spLocks noGrp="1"/>
          </p:cNvSpPr>
          <p:nvPr>
            <p:ph type="pic" idx="2"/>
          </p:nvPr>
        </p:nvSpPr>
        <p:spPr>
          <a:xfrm>
            <a:off x="3186113" y="817562"/>
            <a:ext cx="9753599" cy="5486399"/>
          </a:xfrm>
          <a:prstGeom prst="rect">
            <a:avLst/>
          </a:prstGeom>
          <a:noFill/>
          <a:ln>
            <a:noFill/>
          </a:ln>
        </p:spPr>
      </p:sp>
      <p:sp>
        <p:nvSpPr>
          <p:cNvPr id="99" name="Shape 99"/>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2" name="Shape 102"/>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9" name="Shape 109"/>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10" name="Shape 110"/>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1" name="Shape 111"/>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12" name="Shape 112"/>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a:spLocks noGrp="1"/>
          </p:cNvSpPr>
          <p:nvPr>
            <p:ph type="pic" idx="2"/>
          </p:nvPr>
        </p:nvSpPr>
        <p:spPr>
          <a:xfrm>
            <a:off x="3186113" y="817562"/>
            <a:ext cx="9753599" cy="5486399"/>
          </a:xfrm>
          <a:prstGeom prst="rect">
            <a:avLst/>
          </a:prstGeom>
          <a:noFill/>
          <a:ln>
            <a:noFill/>
          </a:ln>
        </p:spPr>
      </p:sp>
      <p:sp>
        <p:nvSpPr>
          <p:cNvPr id="21" name="Shape 21"/>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5" name="Shape 115"/>
          <p:cNvSpPr txBox="1">
            <a:spLocks noGrp="1"/>
          </p:cNvSpPr>
          <p:nvPr>
            <p:ph type="body" idx="1"/>
          </p:nvPr>
        </p:nvSpPr>
        <p:spPr>
          <a:xfrm>
            <a:off x="15113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6" name="Shape 116"/>
          <p:cNvSpPr txBox="1">
            <a:spLocks noGrp="1"/>
          </p:cNvSpPr>
          <p:nvPr>
            <p:ph type="body" idx="2"/>
          </p:nvPr>
        </p:nvSpPr>
        <p:spPr>
          <a:xfrm>
            <a:off x="82042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9" name="Shape 119"/>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2" name="Shape 122"/>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3"/>
        <p:cNvGrpSpPr/>
        <p:nvPr/>
      </p:nvGrpSpPr>
      <p:grpSpPr>
        <a:xfrm>
          <a:off x="0" y="0"/>
          <a:ext cx="0" cy="0"/>
          <a:chOff x="0" y="0"/>
          <a:chExt cx="0" cy="0"/>
        </a:xfrm>
      </p:grpSpPr>
      <p:sp>
        <p:nvSpPr>
          <p:cNvPr id="124" name="Shape 124"/>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5" name="Shape 125"/>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2300"/>
              </a:spcBef>
              <a:spcAft>
                <a:spcPts val="0"/>
              </a:spcAft>
              <a:buClr>
                <a:schemeClr val="lt1"/>
              </a:buClr>
              <a:buFont typeface="Cabin"/>
              <a:buNone/>
              <a:defRPr/>
            </a:lvl1pPr>
            <a:lvl2pPr marL="457200" marR="0" lvl="1" indent="0" algn="ctr" rtl="0">
              <a:spcBef>
                <a:spcPts val="2300"/>
              </a:spcBef>
              <a:spcAft>
                <a:spcPts val="0"/>
              </a:spcAft>
              <a:buClr>
                <a:schemeClr val="lt1"/>
              </a:buClr>
              <a:buFont typeface="Cabin"/>
              <a:buNone/>
              <a:defRPr/>
            </a:lvl2pPr>
            <a:lvl3pPr marL="914400" marR="0" lvl="2" indent="0" algn="ctr" rtl="0">
              <a:spcBef>
                <a:spcPts val="2300"/>
              </a:spcBef>
              <a:spcAft>
                <a:spcPts val="0"/>
              </a:spcAft>
              <a:buClr>
                <a:schemeClr val="lt1"/>
              </a:buClr>
              <a:buFont typeface="Cabin"/>
              <a:buNone/>
              <a:defRPr/>
            </a:lvl3pPr>
            <a:lvl4pPr marL="1371600" marR="0" lvl="3" indent="0" algn="ctr" rtl="0">
              <a:spcBef>
                <a:spcPts val="2300"/>
              </a:spcBef>
              <a:spcAft>
                <a:spcPts val="0"/>
              </a:spcAft>
              <a:buClr>
                <a:schemeClr val="lt1"/>
              </a:buClr>
              <a:buFont typeface="Cabin"/>
              <a:buNone/>
              <a:defRPr/>
            </a:lvl4pPr>
            <a:lvl5pPr marL="1828800" marR="0" lvl="4" indent="0" algn="ctr" rtl="0">
              <a:spcBef>
                <a:spcPts val="2300"/>
              </a:spcBef>
              <a:spcAft>
                <a:spcPts val="0"/>
              </a:spcAft>
              <a:buClr>
                <a:schemeClr val="lt1"/>
              </a:buClr>
              <a:buFont typeface="Cabin"/>
              <a:buNone/>
              <a:defRPr/>
            </a:lvl5pPr>
            <a:lvl6pPr marL="2286000" marR="0" lvl="5" indent="0" algn="ctr" rtl="0">
              <a:spcBef>
                <a:spcPts val="2300"/>
              </a:spcBef>
              <a:spcAft>
                <a:spcPts val="0"/>
              </a:spcAft>
              <a:buClr>
                <a:schemeClr val="lt1"/>
              </a:buClr>
              <a:buFont typeface="Cabin"/>
              <a:buNone/>
              <a:defRPr/>
            </a:lvl6pPr>
            <a:lvl7pPr marL="2743200" marR="0" lvl="6" indent="0" algn="ctr" rtl="0">
              <a:spcBef>
                <a:spcPts val="2300"/>
              </a:spcBef>
              <a:spcAft>
                <a:spcPts val="0"/>
              </a:spcAft>
              <a:buClr>
                <a:schemeClr val="lt1"/>
              </a:buClr>
              <a:buFont typeface="Cabin"/>
              <a:buNone/>
              <a:defRPr/>
            </a:lvl7pPr>
            <a:lvl8pPr marL="3200400" marR="0" lvl="7" indent="0" algn="ctr" rtl="0">
              <a:spcBef>
                <a:spcPts val="2300"/>
              </a:spcBef>
              <a:spcAft>
                <a:spcPts val="0"/>
              </a:spcAft>
              <a:buClr>
                <a:schemeClr val="lt1"/>
              </a:buClr>
              <a:buFont typeface="Cabin"/>
              <a:buNone/>
              <a:defRPr/>
            </a:lvl8pPr>
            <a:lvl9pPr marL="3657600" marR="0" lvl="8" indent="0" algn="ctr" rtl="0">
              <a:spcBef>
                <a:spcPts val="230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1" name="Shape 131"/>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64211" algn="l" rtl="0">
              <a:spcBef>
                <a:spcPts val="3500"/>
              </a:spcBef>
              <a:spcAft>
                <a:spcPts val="0"/>
              </a:spcAft>
              <a:buClr>
                <a:schemeClr val="lt1"/>
              </a:buClr>
              <a:buFont typeface="Cabin"/>
              <a:buChar char="•"/>
              <a:defRPr/>
            </a:lvl1pPr>
            <a:lvl2pPr marL="1003300" lvl="1" indent="-164211" algn="l" rtl="0">
              <a:spcBef>
                <a:spcPts val="3500"/>
              </a:spcBef>
              <a:spcAft>
                <a:spcPts val="0"/>
              </a:spcAft>
              <a:buClr>
                <a:schemeClr val="lt1"/>
              </a:buClr>
              <a:buFont typeface="Cabin"/>
              <a:buChar char="•"/>
              <a:defRPr/>
            </a:lvl2pPr>
            <a:lvl3pPr marL="1295400" lvl="2" indent="-164211" algn="l" rtl="0">
              <a:spcBef>
                <a:spcPts val="3500"/>
              </a:spcBef>
              <a:spcAft>
                <a:spcPts val="0"/>
              </a:spcAft>
              <a:buClr>
                <a:schemeClr val="lt1"/>
              </a:buClr>
              <a:buFont typeface="Cabin"/>
              <a:buChar char="•"/>
              <a:defRPr/>
            </a:lvl3pPr>
            <a:lvl4pPr marL="1600200" lvl="3" indent="-164211" algn="l" rtl="0">
              <a:spcBef>
                <a:spcPts val="3500"/>
              </a:spcBef>
              <a:spcAft>
                <a:spcPts val="0"/>
              </a:spcAft>
              <a:buClr>
                <a:schemeClr val="lt1"/>
              </a:buClr>
              <a:buFont typeface="Cabin"/>
              <a:buChar char="•"/>
              <a:defRPr/>
            </a:lvl4pPr>
            <a:lvl5pPr marL="1892300" lvl="4" indent="-164210" algn="l" rtl="0">
              <a:spcBef>
                <a:spcPts val="3500"/>
              </a:spcBef>
              <a:spcAft>
                <a:spcPts val="0"/>
              </a:spcAft>
              <a:buClr>
                <a:schemeClr val="lt1"/>
              </a:buClr>
              <a:buFont typeface="Cabin"/>
              <a:buChar char="•"/>
              <a:defRPr/>
            </a:lvl5pPr>
            <a:lvl6pPr marL="2349500" lvl="5" indent="-164210" algn="l" rtl="0">
              <a:spcBef>
                <a:spcPts val="3500"/>
              </a:spcBef>
              <a:spcAft>
                <a:spcPts val="0"/>
              </a:spcAft>
              <a:buClr>
                <a:schemeClr val="lt1"/>
              </a:buClr>
              <a:buFont typeface="Cabin"/>
              <a:buChar char="•"/>
              <a:defRPr/>
            </a:lvl6pPr>
            <a:lvl7pPr marL="2806700" lvl="6" indent="-164210" algn="l" rtl="0">
              <a:spcBef>
                <a:spcPts val="3500"/>
              </a:spcBef>
              <a:spcAft>
                <a:spcPts val="0"/>
              </a:spcAft>
              <a:buClr>
                <a:schemeClr val="lt1"/>
              </a:buClr>
              <a:buFont typeface="Cabin"/>
              <a:buChar char="•"/>
              <a:defRPr/>
            </a:lvl7pPr>
            <a:lvl8pPr marL="3263900" lvl="7" indent="-164210" algn="l" rtl="0">
              <a:spcBef>
                <a:spcPts val="3500"/>
              </a:spcBef>
              <a:spcAft>
                <a:spcPts val="0"/>
              </a:spcAft>
              <a:buClr>
                <a:schemeClr val="lt1"/>
              </a:buClr>
              <a:buFont typeface="Cabin"/>
              <a:buChar char="•"/>
              <a:defRPr/>
            </a:lvl8pPr>
            <a:lvl9pPr marL="3721100" lvl="8"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4" name="Shape 134"/>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64211" algn="l" rtl="0">
              <a:spcBef>
                <a:spcPts val="3500"/>
              </a:spcBef>
              <a:spcAft>
                <a:spcPts val="0"/>
              </a:spcAft>
              <a:buClr>
                <a:schemeClr val="lt1"/>
              </a:buClr>
              <a:buFont typeface="Cabin"/>
              <a:buChar char="•"/>
              <a:defRPr/>
            </a:lvl1pPr>
            <a:lvl2pPr marL="1003300" lvl="1" indent="-164211" algn="l" rtl="0">
              <a:spcBef>
                <a:spcPts val="3500"/>
              </a:spcBef>
              <a:spcAft>
                <a:spcPts val="0"/>
              </a:spcAft>
              <a:buClr>
                <a:schemeClr val="lt1"/>
              </a:buClr>
              <a:buFont typeface="Cabin"/>
              <a:buChar char="•"/>
              <a:defRPr/>
            </a:lvl2pPr>
            <a:lvl3pPr marL="1295400" lvl="2" indent="-164211" algn="l" rtl="0">
              <a:spcBef>
                <a:spcPts val="3500"/>
              </a:spcBef>
              <a:spcAft>
                <a:spcPts val="0"/>
              </a:spcAft>
              <a:buClr>
                <a:schemeClr val="lt1"/>
              </a:buClr>
              <a:buFont typeface="Cabin"/>
              <a:buChar char="•"/>
              <a:defRPr/>
            </a:lvl3pPr>
            <a:lvl4pPr marL="1600200" lvl="3" indent="-164211" algn="l" rtl="0">
              <a:spcBef>
                <a:spcPts val="3500"/>
              </a:spcBef>
              <a:spcAft>
                <a:spcPts val="0"/>
              </a:spcAft>
              <a:buClr>
                <a:schemeClr val="lt1"/>
              </a:buClr>
              <a:buFont typeface="Cabin"/>
              <a:buChar char="•"/>
              <a:defRPr/>
            </a:lvl4pPr>
            <a:lvl5pPr marL="1892300" lvl="4" indent="-164210" algn="l" rtl="0">
              <a:spcBef>
                <a:spcPts val="3500"/>
              </a:spcBef>
              <a:spcAft>
                <a:spcPts val="0"/>
              </a:spcAft>
              <a:buClr>
                <a:schemeClr val="lt1"/>
              </a:buClr>
              <a:buFont typeface="Cabin"/>
              <a:buChar char="•"/>
              <a:defRPr/>
            </a:lvl5pPr>
            <a:lvl6pPr marL="2349500" lvl="5" indent="-164210" algn="l" rtl="0">
              <a:spcBef>
                <a:spcPts val="3500"/>
              </a:spcBef>
              <a:spcAft>
                <a:spcPts val="0"/>
              </a:spcAft>
              <a:buClr>
                <a:schemeClr val="lt1"/>
              </a:buClr>
              <a:buFont typeface="Cabin"/>
              <a:buChar char="•"/>
              <a:defRPr/>
            </a:lvl6pPr>
            <a:lvl7pPr marL="2806700" lvl="6" indent="-164210" algn="l" rtl="0">
              <a:spcBef>
                <a:spcPts val="3500"/>
              </a:spcBef>
              <a:spcAft>
                <a:spcPts val="0"/>
              </a:spcAft>
              <a:buClr>
                <a:schemeClr val="lt1"/>
              </a:buClr>
              <a:buFont typeface="Cabin"/>
              <a:buChar char="•"/>
              <a:defRPr/>
            </a:lvl7pPr>
            <a:lvl8pPr marL="3263900" lvl="7" indent="-164210" algn="l" rtl="0">
              <a:spcBef>
                <a:spcPts val="3500"/>
              </a:spcBef>
              <a:spcAft>
                <a:spcPts val="0"/>
              </a:spcAft>
              <a:buClr>
                <a:schemeClr val="lt1"/>
              </a:buClr>
              <a:buFont typeface="Cabin"/>
              <a:buChar char="•"/>
              <a:defRPr/>
            </a:lvl8pPr>
            <a:lvl9pPr marL="3721100" lvl="8"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7" name="Shape 137"/>
          <p:cNvSpPr>
            <a:spLocks noGrp="1"/>
          </p:cNvSpPr>
          <p:nvPr>
            <p:ph type="pic" idx="2"/>
          </p:nvPr>
        </p:nvSpPr>
        <p:spPr>
          <a:xfrm>
            <a:off x="3186113" y="817562"/>
            <a:ext cx="9753599" cy="5486399"/>
          </a:xfrm>
          <a:prstGeom prst="rect">
            <a:avLst/>
          </a:prstGeom>
          <a:noFill/>
          <a:ln>
            <a:noFill/>
          </a:ln>
        </p:spPr>
      </p:sp>
      <p:sp>
        <p:nvSpPr>
          <p:cNvPr id="138" name="Shape 138"/>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1" name="Shape 141"/>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2" name="Shape 142"/>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3"/>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 name="Shape 24"/>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5" name="Shape 25"/>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8" name="Shape 148"/>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9" name="Shape 149"/>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0" name="Shape 150"/>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51" name="Shape 151"/>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4" name="Shape 154"/>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5" name="Shape 155"/>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8" name="Shape 158"/>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1" name="Shape 161"/>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64211" algn="l" rtl="0">
              <a:spcBef>
                <a:spcPts val="3500"/>
              </a:spcBef>
              <a:spcAft>
                <a:spcPts val="0"/>
              </a:spcAft>
              <a:buClr>
                <a:schemeClr val="lt1"/>
              </a:buClr>
              <a:buFont typeface="Cabin"/>
              <a:buChar char="•"/>
              <a:defRPr/>
            </a:lvl1pPr>
            <a:lvl2pPr marL="1003300" lvl="1" indent="-164211" algn="l" rtl="0">
              <a:spcBef>
                <a:spcPts val="3500"/>
              </a:spcBef>
              <a:spcAft>
                <a:spcPts val="0"/>
              </a:spcAft>
              <a:buClr>
                <a:schemeClr val="lt1"/>
              </a:buClr>
              <a:buFont typeface="Cabin"/>
              <a:buChar char="•"/>
              <a:defRPr/>
            </a:lvl2pPr>
            <a:lvl3pPr marL="1295400" lvl="2" indent="-164211" algn="l" rtl="0">
              <a:spcBef>
                <a:spcPts val="3500"/>
              </a:spcBef>
              <a:spcAft>
                <a:spcPts val="0"/>
              </a:spcAft>
              <a:buClr>
                <a:schemeClr val="lt1"/>
              </a:buClr>
              <a:buFont typeface="Cabin"/>
              <a:buChar char="•"/>
              <a:defRPr/>
            </a:lvl3pPr>
            <a:lvl4pPr marL="1600200" lvl="3" indent="-164211" algn="l" rtl="0">
              <a:spcBef>
                <a:spcPts val="3500"/>
              </a:spcBef>
              <a:spcAft>
                <a:spcPts val="0"/>
              </a:spcAft>
              <a:buClr>
                <a:schemeClr val="lt1"/>
              </a:buClr>
              <a:buFont typeface="Cabin"/>
              <a:buChar char="•"/>
              <a:defRPr/>
            </a:lvl4pPr>
            <a:lvl5pPr marL="1892300" lvl="4" indent="-164210" algn="l" rtl="0">
              <a:spcBef>
                <a:spcPts val="3500"/>
              </a:spcBef>
              <a:spcAft>
                <a:spcPts val="0"/>
              </a:spcAft>
              <a:buClr>
                <a:schemeClr val="lt1"/>
              </a:buClr>
              <a:buFont typeface="Cabin"/>
              <a:buChar char="•"/>
              <a:defRPr/>
            </a:lvl5pPr>
            <a:lvl6pPr marL="2349500" lvl="5" indent="-164210" algn="l" rtl="0">
              <a:spcBef>
                <a:spcPts val="3500"/>
              </a:spcBef>
              <a:spcAft>
                <a:spcPts val="0"/>
              </a:spcAft>
              <a:buClr>
                <a:schemeClr val="lt1"/>
              </a:buClr>
              <a:buFont typeface="Cabin"/>
              <a:buChar char="•"/>
              <a:defRPr/>
            </a:lvl6pPr>
            <a:lvl7pPr marL="2806700" lvl="6" indent="-164210" algn="l" rtl="0">
              <a:spcBef>
                <a:spcPts val="3500"/>
              </a:spcBef>
              <a:spcAft>
                <a:spcPts val="0"/>
              </a:spcAft>
              <a:buClr>
                <a:schemeClr val="lt1"/>
              </a:buClr>
              <a:buFont typeface="Cabin"/>
              <a:buChar char="•"/>
              <a:defRPr/>
            </a:lvl7pPr>
            <a:lvl8pPr marL="3263900" lvl="7" indent="-164210" algn="l" rtl="0">
              <a:spcBef>
                <a:spcPts val="3500"/>
              </a:spcBef>
              <a:spcAft>
                <a:spcPts val="0"/>
              </a:spcAft>
              <a:buClr>
                <a:schemeClr val="lt1"/>
              </a:buClr>
              <a:buFont typeface="Cabin"/>
              <a:buChar char="•"/>
              <a:defRPr/>
            </a:lvl8pPr>
            <a:lvl9pPr marL="3721100" lvl="8"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2"/>
        <p:cNvGrpSpPr/>
        <p:nvPr/>
      </p:nvGrpSpPr>
      <p:grpSpPr>
        <a:xfrm>
          <a:off x="0" y="0"/>
          <a:ext cx="0" cy="0"/>
          <a:chOff x="0" y="0"/>
          <a:chExt cx="0" cy="0"/>
        </a:xfrm>
      </p:grpSpPr>
      <p:sp>
        <p:nvSpPr>
          <p:cNvPr id="163" name="Shape 163"/>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64" name="Shape 164"/>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rot="5400000">
            <a:off x="10597356" y="3321843"/>
            <a:ext cx="6034087" cy="3657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9" name="Shape 169"/>
          <p:cNvSpPr txBox="1">
            <a:spLocks noGrp="1"/>
          </p:cNvSpPr>
          <p:nvPr>
            <p:ph type="body" idx="1"/>
          </p:nvPr>
        </p:nvSpPr>
        <p:spPr>
          <a:xfrm rot="5400000">
            <a:off x="3205956" y="-259556"/>
            <a:ext cx="6034087" cy="108204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72" name="Shape 172"/>
          <p:cNvSpPr txBox="1">
            <a:spLocks noGrp="1"/>
          </p:cNvSpPr>
          <p:nvPr>
            <p:ph type="body" idx="1"/>
          </p:nvPr>
        </p:nvSpPr>
        <p:spPr>
          <a:xfrm rot="5400000">
            <a:off x="5110956" y="-2164556"/>
            <a:ext cx="6034087" cy="146304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 name="Shape 175"/>
          <p:cNvSpPr>
            <a:spLocks noGrp="1"/>
          </p:cNvSpPr>
          <p:nvPr>
            <p:ph type="pic" idx="2"/>
          </p:nvPr>
        </p:nvSpPr>
        <p:spPr>
          <a:xfrm>
            <a:off x="3186113" y="817562"/>
            <a:ext cx="9753599" cy="5486399"/>
          </a:xfrm>
          <a:prstGeom prst="rect">
            <a:avLst/>
          </a:prstGeom>
          <a:noFill/>
          <a:ln>
            <a:noFill/>
          </a:ln>
        </p:spPr>
      </p:sp>
      <p:sp>
        <p:nvSpPr>
          <p:cNvPr id="176" name="Shape 176"/>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9" name="Shape 179"/>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0" name="Shape 180"/>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8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6" name="Shape 18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7" name="Shape 187"/>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8" name="Shape 18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9" name="Shape 189"/>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2" name="Shape 192"/>
          <p:cNvSpPr txBox="1">
            <a:spLocks noGrp="1"/>
          </p:cNvSpPr>
          <p:nvPr>
            <p:ph type="body" idx="1"/>
          </p:nvPr>
        </p:nvSpPr>
        <p:spPr>
          <a:xfrm>
            <a:off x="8128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3" name="Shape 193"/>
          <p:cNvSpPr txBox="1">
            <a:spLocks noGrp="1"/>
          </p:cNvSpPr>
          <p:nvPr>
            <p:ph type="body" idx="2"/>
          </p:nvPr>
        </p:nvSpPr>
        <p:spPr>
          <a:xfrm>
            <a:off x="82042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6" name="Shape 19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9" name="Shape 199"/>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0"/>
        <p:cNvGrpSpPr/>
        <p:nvPr/>
      </p:nvGrpSpPr>
      <p:grpSpPr>
        <a:xfrm>
          <a:off x="0" y="0"/>
          <a:ext cx="0" cy="0"/>
          <a:chOff x="0" y="0"/>
          <a:chExt cx="0" cy="0"/>
        </a:xfrm>
      </p:grpSpPr>
      <p:sp>
        <p:nvSpPr>
          <p:cNvPr id="201" name="Shape 20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202" name="Shape 20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1" name="Shape 31"/>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2" name="Shape 32"/>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4" name="Shape 34"/>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7" name="Shape 37"/>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1" name="Shape 41"/>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50" name="Shape 50"/>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9" name="Shape 89"/>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marR="0" lvl="0" indent="-374776" algn="l" rtl="0">
              <a:spcBef>
                <a:spcPts val="2300"/>
              </a:spcBef>
              <a:spcAft>
                <a:spcPts val="0"/>
              </a:spcAft>
              <a:buClr>
                <a:schemeClr val="lt1"/>
              </a:buClr>
              <a:buFont typeface="Cabin"/>
              <a:buChar char="•"/>
              <a:defRPr/>
            </a:lvl1pPr>
            <a:lvl2pPr marL="1498600" marR="0" lvl="1" indent="-374776" algn="l" rtl="0">
              <a:spcBef>
                <a:spcPts val="2300"/>
              </a:spcBef>
              <a:spcAft>
                <a:spcPts val="0"/>
              </a:spcAft>
              <a:buClr>
                <a:schemeClr val="lt1"/>
              </a:buClr>
              <a:buFont typeface="Cabin"/>
              <a:buChar char="•"/>
              <a:defRPr/>
            </a:lvl2pPr>
            <a:lvl3pPr marL="1943100" marR="0" lvl="2" indent="-374776" algn="l" rtl="0">
              <a:spcBef>
                <a:spcPts val="2300"/>
              </a:spcBef>
              <a:spcAft>
                <a:spcPts val="0"/>
              </a:spcAft>
              <a:buClr>
                <a:schemeClr val="lt1"/>
              </a:buClr>
              <a:buFont typeface="Cabin"/>
              <a:buChar char="•"/>
              <a:defRPr/>
            </a:lvl3pPr>
            <a:lvl4pPr marL="2387600" marR="0" lvl="3" indent="-374776" algn="l" rtl="0">
              <a:spcBef>
                <a:spcPts val="2300"/>
              </a:spcBef>
              <a:spcAft>
                <a:spcPts val="0"/>
              </a:spcAft>
              <a:buClr>
                <a:schemeClr val="lt1"/>
              </a:buClr>
              <a:buFont typeface="Cabin"/>
              <a:buChar char="•"/>
              <a:defRPr/>
            </a:lvl4pPr>
            <a:lvl5pPr marL="2832100" marR="0" lvl="4" indent="-374776" algn="l" rtl="0">
              <a:spcBef>
                <a:spcPts val="2300"/>
              </a:spcBef>
              <a:spcAft>
                <a:spcPts val="0"/>
              </a:spcAft>
              <a:buClr>
                <a:schemeClr val="lt1"/>
              </a:buClr>
              <a:buFont typeface="Cabin"/>
              <a:buChar char="•"/>
              <a:defRPr/>
            </a:lvl5pPr>
            <a:lvl6pPr marL="3289300" marR="0" lvl="5" indent="-374776" algn="l" rtl="0">
              <a:spcBef>
                <a:spcPts val="2300"/>
              </a:spcBef>
              <a:spcAft>
                <a:spcPts val="0"/>
              </a:spcAft>
              <a:buClr>
                <a:schemeClr val="lt1"/>
              </a:buClr>
              <a:buFont typeface="Cabin"/>
              <a:buChar char="•"/>
              <a:defRPr/>
            </a:lvl6pPr>
            <a:lvl7pPr marL="3746500" marR="0" lvl="6" indent="-374777" algn="l" rtl="0">
              <a:spcBef>
                <a:spcPts val="2300"/>
              </a:spcBef>
              <a:spcAft>
                <a:spcPts val="0"/>
              </a:spcAft>
              <a:buClr>
                <a:schemeClr val="lt1"/>
              </a:buClr>
              <a:buFont typeface="Cabin"/>
              <a:buChar char="•"/>
              <a:defRPr/>
            </a:lvl7pPr>
            <a:lvl8pPr marL="4203700" marR="0" lvl="7" indent="-374777" algn="l" rtl="0">
              <a:spcBef>
                <a:spcPts val="2300"/>
              </a:spcBef>
              <a:spcAft>
                <a:spcPts val="0"/>
              </a:spcAft>
              <a:buClr>
                <a:schemeClr val="lt1"/>
              </a:buClr>
              <a:buFont typeface="Cabin"/>
              <a:buChar char="•"/>
              <a:defRPr/>
            </a:lvl8pPr>
            <a:lvl9pPr marL="4660900" marR="0" lvl="8" indent="-374777" algn="l" rtl="0">
              <a:spcBef>
                <a:spcPts val="23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8" name="Shape 128"/>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64211" algn="l" rtl="0">
              <a:spcBef>
                <a:spcPts val="3500"/>
              </a:spcBef>
              <a:spcAft>
                <a:spcPts val="0"/>
              </a:spcAft>
              <a:buClr>
                <a:schemeClr val="lt1"/>
              </a:buClr>
              <a:buFont typeface="Cabin"/>
              <a:buChar char="•"/>
              <a:defRPr/>
            </a:lvl1pPr>
            <a:lvl2pPr marL="1003300" marR="0" lvl="1" indent="-164211" algn="l" rtl="0">
              <a:spcBef>
                <a:spcPts val="3500"/>
              </a:spcBef>
              <a:spcAft>
                <a:spcPts val="0"/>
              </a:spcAft>
              <a:buClr>
                <a:schemeClr val="lt1"/>
              </a:buClr>
              <a:buFont typeface="Cabin"/>
              <a:buChar char="•"/>
              <a:defRPr/>
            </a:lvl2pPr>
            <a:lvl3pPr marL="1295400" marR="0" lvl="2" indent="-164211" algn="l" rtl="0">
              <a:spcBef>
                <a:spcPts val="3500"/>
              </a:spcBef>
              <a:spcAft>
                <a:spcPts val="0"/>
              </a:spcAft>
              <a:buClr>
                <a:schemeClr val="lt1"/>
              </a:buClr>
              <a:buFont typeface="Cabin"/>
              <a:buChar char="•"/>
              <a:defRPr/>
            </a:lvl3pPr>
            <a:lvl4pPr marL="1600200" marR="0" lvl="3" indent="-164211" algn="l" rtl="0">
              <a:spcBef>
                <a:spcPts val="3500"/>
              </a:spcBef>
              <a:spcAft>
                <a:spcPts val="0"/>
              </a:spcAft>
              <a:buClr>
                <a:schemeClr val="lt1"/>
              </a:buClr>
              <a:buFont typeface="Cabin"/>
              <a:buChar char="•"/>
              <a:defRPr/>
            </a:lvl4pPr>
            <a:lvl5pPr marL="1892300" marR="0" lvl="4" indent="-164210" algn="l" rtl="0">
              <a:spcBef>
                <a:spcPts val="3500"/>
              </a:spcBef>
              <a:spcAft>
                <a:spcPts val="0"/>
              </a:spcAft>
              <a:buClr>
                <a:schemeClr val="lt1"/>
              </a:buClr>
              <a:buFont typeface="Cabin"/>
              <a:buChar char="•"/>
              <a:defRPr/>
            </a:lvl5pPr>
            <a:lvl6pPr marL="2349500" marR="0" lvl="5" indent="-164210" algn="l" rtl="0">
              <a:spcBef>
                <a:spcPts val="3500"/>
              </a:spcBef>
              <a:spcAft>
                <a:spcPts val="0"/>
              </a:spcAft>
              <a:buClr>
                <a:schemeClr val="lt1"/>
              </a:buClr>
              <a:buFont typeface="Cabin"/>
              <a:buChar char="•"/>
              <a:defRPr/>
            </a:lvl6pPr>
            <a:lvl7pPr marL="2806700" marR="0" lvl="6" indent="-164210" algn="l" rtl="0">
              <a:spcBef>
                <a:spcPts val="3500"/>
              </a:spcBef>
              <a:spcAft>
                <a:spcPts val="0"/>
              </a:spcAft>
              <a:buClr>
                <a:schemeClr val="lt1"/>
              </a:buClr>
              <a:buFont typeface="Cabin"/>
              <a:buChar char="•"/>
              <a:defRPr/>
            </a:lvl7pPr>
            <a:lvl8pPr marL="3263900" marR="0" lvl="7" indent="-164210" algn="l" rtl="0">
              <a:spcBef>
                <a:spcPts val="3500"/>
              </a:spcBef>
              <a:spcAft>
                <a:spcPts val="0"/>
              </a:spcAft>
              <a:buClr>
                <a:schemeClr val="lt1"/>
              </a:buClr>
              <a:buFont typeface="Cabin"/>
              <a:buChar char="•"/>
              <a:defRPr/>
            </a:lvl8pPr>
            <a:lvl9pPr marL="3721100" marR="0" lvl="8" indent="-164210"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0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5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4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5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5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4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4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4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2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sN62PAKoBfE" TargetMode="External"/><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1155700" y="1536700"/>
            <a:ext cx="139320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Cabin"/>
                <a:ea typeface="Cabin"/>
                <a:cs typeface="Cabin"/>
                <a:sym typeface="Cabin"/>
              </a:rPr>
              <a:t>Why Program?</a:t>
            </a:r>
          </a:p>
        </p:txBody>
      </p:sp>
      <p:sp>
        <p:nvSpPr>
          <p:cNvPr id="212" name="Shape 212"/>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Cabin"/>
                <a:ea typeface="Cabin"/>
                <a:cs typeface="Cabin"/>
                <a:sym typeface="Cabin"/>
              </a:rPr>
              <a:t>Chapter 1</a:t>
            </a:r>
          </a:p>
        </p:txBody>
      </p:sp>
      <p:sp>
        <p:nvSpPr>
          <p:cNvPr id="213" name="Shape 213"/>
          <p:cNvSpPr txBox="1"/>
          <p:nvPr/>
        </p:nvSpPr>
        <p:spPr>
          <a:xfrm>
            <a:off x="3857448" y="7737750"/>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b="0" i="0" u="sng" strike="noStrike" cap="none">
                <a:solidFill>
                  <a:srgbClr val="FFFF00"/>
                </a:solidFill>
                <a:latin typeface="Cabin"/>
                <a:ea typeface="Cabin"/>
                <a:cs typeface="Cabin"/>
                <a:sym typeface="Cabin"/>
                <a:hlinkClick r:id="rId3"/>
              </a:rPr>
              <a:t>www.pythonlearn.com</a:t>
            </a:r>
          </a:p>
        </p:txBody>
      </p:sp>
      <p:pic>
        <p:nvPicPr>
          <p:cNvPr id="214" name="Shape 214"/>
          <p:cNvPicPr preferRelativeResize="0"/>
          <p:nvPr/>
        </p:nvPicPr>
        <p:blipFill rotWithShape="1">
          <a:blip r:embed="rId4">
            <a:alphaModFix/>
          </a:blip>
          <a:srcRect/>
          <a:stretch/>
        </p:blipFill>
        <p:spPr>
          <a:xfrm>
            <a:off x="13790312" y="8064000"/>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Programs for Humans...</a:t>
            </a:r>
          </a:p>
        </p:txBody>
      </p:sp>
      <p:sp>
        <p:nvSpPr>
          <p:cNvPr id="309" name="Shape 309"/>
          <p:cNvSpPr txBox="1"/>
          <p:nvPr/>
        </p:nvSpPr>
        <p:spPr>
          <a:xfrm>
            <a:off x="1125537" y="349250"/>
            <a:ext cx="5873749" cy="8432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a:t>
            </a:r>
            <a:r>
              <a:rPr lang="en-US" sz="3200" b="0" i="0" u="none" strike="noStrike" cap="none">
                <a:solidFill>
                  <a:srgbClr val="FFFF00"/>
                </a:solidFill>
                <a:latin typeface="Cabin"/>
                <a:ea typeface="Cabin"/>
                <a:cs typeface="Cabin"/>
                <a:sym typeface="Cabin"/>
              </a:rPr>
              <a:t>ham</a:t>
            </a:r>
            <a:r>
              <a:rPr lang="en-US" sz="3200" b="0" i="0" u="none" strike="noStrike" cap="none">
                <a:solidFill>
                  <a:schemeClr val="lt1"/>
                </a:solidFill>
                <a:latin typeface="Cabin"/>
                <a:ea typeface="Cabin"/>
                <a:cs typeface="Cabin"/>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a:t>
            </a:r>
            <a:r>
              <a:rPr lang="en-US" sz="3200" b="0" i="0" u="none" strike="noStrike" cap="none">
                <a:solidFill>
                  <a:srgbClr val="FFFF00"/>
                </a:solidFill>
                <a:latin typeface="Cabin"/>
                <a:ea typeface="Cabin"/>
                <a:cs typeface="Cabin"/>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a:t>
            </a:r>
            <a:r>
              <a:rPr lang="en-US" sz="3200" b="0" i="0" u="none" strike="noStrike" cap="none">
                <a:solidFill>
                  <a:srgbClr val="FFFF00"/>
                </a:solidFill>
                <a:latin typeface="Cabin"/>
                <a:ea typeface="Cabin"/>
                <a:cs typeface="Cabin"/>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Jump</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11" name="Shape 311"/>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Cabin"/>
                <a:ea typeface="Cabin"/>
                <a:cs typeface="Cabin"/>
                <a:sym typeface="Cabin"/>
                <a:hlinkClick r:id="rId4"/>
              </a:rPr>
              <a:t>http://www.youtube.com/watch?v=vlzwuFkn88U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Programs for Humans...</a:t>
            </a:r>
          </a:p>
        </p:txBody>
      </p:sp>
      <p:sp>
        <p:nvSpPr>
          <p:cNvPr id="317" name="Shape 317"/>
          <p:cNvSpPr txBox="1"/>
          <p:nvPr/>
        </p:nvSpPr>
        <p:spPr>
          <a:xfrm>
            <a:off x="1125537" y="349250"/>
            <a:ext cx="5873749" cy="8432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a:t>
            </a:r>
            <a:r>
              <a:rPr lang="en-US" sz="3200" b="0" i="0" u="none" strike="noStrike" cap="none">
                <a:solidFill>
                  <a:srgbClr val="00FF00"/>
                </a:solidFill>
                <a:latin typeface="Cabin"/>
                <a:ea typeface="Cabin"/>
                <a:cs typeface="Cabin"/>
                <a:sym typeface="Cabin"/>
              </a:rPr>
              <a:t>hand</a:t>
            </a:r>
            <a:r>
              <a:rPr lang="en-US" sz="3200" b="0" i="0" u="none" strike="noStrike" cap="none">
                <a:solidFill>
                  <a:schemeClr val="lt1"/>
                </a:solidFill>
                <a:latin typeface="Cabin"/>
                <a:ea typeface="Cabin"/>
                <a:cs typeface="Cabin"/>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a:t>
            </a:r>
            <a:r>
              <a:rPr lang="en-US" sz="3200" b="0" i="0" u="none" strike="noStrike" cap="none">
                <a:solidFill>
                  <a:srgbClr val="00FF00"/>
                </a:solidFill>
                <a:latin typeface="Cabin"/>
                <a:ea typeface="Cabin"/>
                <a:cs typeface="Cabin"/>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a:t>
            </a:r>
            <a:r>
              <a:rPr lang="en-US" sz="3200" b="0" i="0" u="none" strike="noStrike" cap="none">
                <a:solidFill>
                  <a:srgbClr val="00FF00"/>
                </a:solidFill>
                <a:latin typeface="Cabin"/>
                <a:ea typeface="Cabin"/>
                <a:cs typeface="Cabin"/>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Jump</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19" name="Shape 319"/>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Cabin"/>
                <a:ea typeface="Cabin"/>
                <a:cs typeface="Cabin"/>
                <a:sym typeface="Cabin"/>
                <a:hlinkClick r:id="rId4"/>
              </a:rPr>
              <a:t>http://www.youtube.com/watch?v=vlzwuFkn88U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the clown ran after the car and the car ran into the tent and the tent fell down on the clown and the car </a:t>
            </a:r>
          </a:p>
        </p:txBody>
      </p:sp>
      <p:pic>
        <p:nvPicPr>
          <p:cNvPr id="325" name="Shape 325"/>
          <p:cNvPicPr preferRelativeResize="0"/>
          <p:nvPr/>
        </p:nvPicPr>
        <p:blipFill rotWithShape="1">
          <a:blip r:embed="rId3">
            <a:alphaModFix/>
          </a:blip>
          <a:srcRect/>
          <a:stretch/>
        </p:blipFill>
        <p:spPr>
          <a:xfrm>
            <a:off x="12172950" y="419100"/>
            <a:ext cx="2927350" cy="1943100"/>
          </a:xfrm>
          <a:prstGeom prst="rect">
            <a:avLst/>
          </a:prstGeom>
          <a:noFill/>
          <a:ln>
            <a:noFill/>
          </a:ln>
        </p:spPr>
      </p:pic>
      <p:sp>
        <p:nvSpPr>
          <p:cNvPr id="326" name="Shape 326"/>
          <p:cNvSpPr txBox="1">
            <a:spLocks noGrp="1"/>
          </p:cNvSpPr>
          <p:nvPr>
            <p:ph type="title"/>
          </p:nvPr>
        </p:nvSpPr>
        <p:spPr>
          <a:xfrm>
            <a:off x="1549400" y="6781800"/>
            <a:ext cx="120395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Programs for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Shape 331"/>
          <p:cNvPicPr preferRelativeResize="0"/>
          <p:nvPr/>
        </p:nvPicPr>
        <p:blipFill rotWithShape="1">
          <a:blip r:embed="rId3">
            <a:alphaModFix/>
          </a:blip>
          <a:srcRect/>
          <a:stretch/>
        </p:blipFill>
        <p:spPr>
          <a:xfrm>
            <a:off x="12172950" y="419100"/>
            <a:ext cx="2927350" cy="1943100"/>
          </a:xfrm>
          <a:prstGeom prst="rect">
            <a:avLst/>
          </a:prstGeom>
          <a:noFill/>
          <a:ln>
            <a:noFill/>
          </a:ln>
        </p:spPr>
      </p:pic>
      <p:sp>
        <p:nvSpPr>
          <p:cNvPr id="332" name="Shape 332"/>
          <p:cNvSpPr txBox="1">
            <a:spLocks noGrp="1"/>
          </p:cNvSpPr>
          <p:nvPr>
            <p:ph type="title"/>
          </p:nvPr>
        </p:nvSpPr>
        <p:spPr>
          <a:xfrm>
            <a:off x="1549400" y="6781800"/>
            <a:ext cx="120395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Programs for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930550" y="263550"/>
            <a:ext cx="9772499" cy="8616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name = raw_input(</a:t>
            </a:r>
            <a:r>
              <a:rPr lang="en-US" sz="3000" i="0" u="none" strike="noStrike" cap="none">
                <a:solidFill>
                  <a:srgbClr val="00FF00"/>
                </a:solidFill>
                <a:latin typeface="Courier New"/>
                <a:ea typeface="Courier New"/>
                <a:cs typeface="Courier New"/>
                <a:sym typeface="Courier New"/>
              </a:rPr>
              <a:t>'En</a:t>
            </a:r>
            <a:r>
              <a:rPr lang="en-US" sz="3000" b="0" i="0" u="none" strike="noStrike" cap="none">
                <a:solidFill>
                  <a:srgbClr val="00FF00"/>
                </a:solidFill>
                <a:latin typeface="Courier New"/>
                <a:ea typeface="Courier New"/>
                <a:cs typeface="Courier New"/>
                <a:sym typeface="Courier New"/>
              </a:rPr>
              <a:t>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bigword, bigcount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Enter file: </a:t>
            </a:r>
            <a:r>
              <a:rPr lang="en-US" sz="3600" b="0" i="0" u="none" strike="noStrike" cap="none">
                <a:solidFill>
                  <a:schemeClr val="lt1"/>
                </a:solidFill>
                <a:latin typeface="Cabin"/>
                <a:ea typeface="Cabin"/>
                <a:cs typeface="Cabin"/>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Enter file: </a:t>
            </a:r>
            <a:r>
              <a:rPr lang="en-US" sz="3600" b="0" i="0" u="none" strike="noStrike" cap="none">
                <a:solidFill>
                  <a:schemeClr val="lt1"/>
                </a:solidFill>
                <a:latin typeface="Cabin"/>
                <a:ea typeface="Cabin"/>
                <a:cs typeface="Cabin"/>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the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781300"/>
            <a:ext cx="13931900"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Hardware Architecture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0" y="8331200"/>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http://upload.wikimedia.org/wikipedia/commons/3/3d/RaspberryPi.jpg</a:t>
            </a:r>
          </a:p>
        </p:txBody>
      </p:sp>
      <p:pic>
        <p:nvPicPr>
          <p:cNvPr id="350" name="Shape 350"/>
          <p:cNvPicPr preferRelativeResize="0"/>
          <p:nvPr/>
        </p:nvPicPr>
        <p:blipFill rotWithShape="1">
          <a:blip r:embed="rId4">
            <a:alphaModFix/>
          </a:blip>
          <a:srcRect/>
          <a:stretch/>
        </p:blipFill>
        <p:spPr>
          <a:xfrm>
            <a:off x="2209800" y="315912"/>
            <a:ext cx="11836499" cy="788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04140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b="0" i="0" u="none" strike="noStrike" cap="none">
                <a:solidFill>
                  <a:srgbClr val="FF00FF"/>
                </a:solidFill>
                <a:latin typeface="Cabin"/>
                <a:ea typeface="Cabin"/>
                <a:cs typeface="Cabin"/>
                <a:sym typeface="Cabin"/>
              </a:rPr>
              <a:t>  </a:t>
            </a:r>
            <a:r>
              <a:rPr lang="en-US" sz="3200" b="0" i="0" u="none" strike="noStrike" cap="none">
                <a:solidFill>
                  <a:srgbClr val="00FFFF"/>
                </a:solidFill>
                <a:latin typeface="Cabin"/>
                <a:ea typeface="Cabin"/>
                <a:cs typeface="Cabin"/>
                <a:sym typeface="Cabin"/>
              </a:rPr>
              <a:t>Software</a:t>
            </a:r>
          </a:p>
        </p:txBody>
      </p:sp>
      <p:sp>
        <p:nvSpPr>
          <p:cNvPr id="356" name="Shape 356"/>
          <p:cNvSpPr txBox="1"/>
          <p:nvPr/>
        </p:nvSpPr>
        <p:spPr>
          <a:xfrm>
            <a:off x="2832100" y="17907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Devices</a:t>
            </a:r>
          </a:p>
        </p:txBody>
      </p:sp>
      <p:sp>
        <p:nvSpPr>
          <p:cNvPr id="357" name="Shape 357"/>
          <p:cNvSpPr txBox="1"/>
          <p:nvPr/>
        </p:nvSpPr>
        <p:spPr>
          <a:xfrm>
            <a:off x="6731000" y="189230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Unit</a:t>
            </a:r>
          </a:p>
        </p:txBody>
      </p:sp>
      <p:sp>
        <p:nvSpPr>
          <p:cNvPr id="358" name="Shape 358"/>
          <p:cNvSpPr txBox="1"/>
          <p:nvPr/>
        </p:nvSpPr>
        <p:spPr>
          <a:xfrm>
            <a:off x="6731000" y="492760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Memory</a:t>
            </a:r>
          </a:p>
        </p:txBody>
      </p:sp>
      <p:sp>
        <p:nvSpPr>
          <p:cNvPr id="359" name="Shape 359"/>
          <p:cNvSpPr txBox="1"/>
          <p:nvPr/>
        </p:nvSpPr>
        <p:spPr>
          <a:xfrm>
            <a:off x="11264900" y="30988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Memory</a:t>
            </a:r>
          </a:p>
        </p:txBody>
      </p:sp>
      <p:cxnSp>
        <p:nvCxnSpPr>
          <p:cNvPr id="360" name="Shape 360"/>
          <p:cNvCxnSpPr/>
          <p:nvPr/>
        </p:nvCxnSpPr>
        <p:spPr>
          <a:xfrm flipH="1">
            <a:off x="5030786" y="291782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390207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391953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54171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54660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69215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Computer</a:t>
            </a:r>
          </a:p>
        </p:txBody>
      </p:sp>
      <p:sp>
        <p:nvSpPr>
          <p:cNvPr id="366" name="Shape 366"/>
          <p:cNvSpPr/>
          <p:nvPr/>
        </p:nvSpPr>
        <p:spPr>
          <a:xfrm>
            <a:off x="9182100" y="838200"/>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b="0" i="0" u="none" strike="noStrike" cap="none">
                <a:solidFill>
                  <a:srgbClr val="FFFF00"/>
                </a:solidFill>
                <a:latin typeface="Cabin"/>
                <a:ea typeface="Cabin"/>
                <a:cs typeface="Cabin"/>
                <a:sym typeface="Cabin"/>
              </a:rPr>
              <a:t>Definitions</a:t>
            </a:r>
          </a:p>
        </p:txBody>
      </p:sp>
      <p:sp>
        <p:nvSpPr>
          <p:cNvPr id="372" name="Shape 372"/>
          <p:cNvSpPr txBox="1">
            <a:spLocks noGrp="1"/>
          </p:cNvSpPr>
          <p:nvPr>
            <p:ph type="body" idx="1"/>
          </p:nvPr>
        </p:nvSpPr>
        <p:spPr>
          <a:xfrm>
            <a:off x="1155700" y="2374900"/>
            <a:ext cx="13932000" cy="6260999"/>
          </a:xfrm>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b="0" i="0" u="none" strike="noStrike" cap="none">
                <a:solidFill>
                  <a:srgbClr val="FFFF00"/>
                </a:solidFill>
                <a:latin typeface="Cabin"/>
                <a:ea typeface="Cabin"/>
                <a:cs typeface="Cabin"/>
                <a:sym typeface="Cabin"/>
              </a:rPr>
              <a:t>Central Processing Unit:</a:t>
            </a:r>
            <a:r>
              <a:rPr lang="en-US" sz="3000" b="0" i="0" u="none" strike="noStrike" cap="none">
                <a:solidFill>
                  <a:srgbClr val="FFFFFF"/>
                </a:solidFill>
                <a:latin typeface="Cabin"/>
                <a:ea typeface="Cabin"/>
                <a:cs typeface="Cabin"/>
                <a:sym typeface="Cabin"/>
              </a:rPr>
              <a:t>  Runs the Program - The CPU is </a:t>
            </a:r>
            <a:br>
              <a:rPr lang="en-US" sz="3000" b="0" i="0" u="none" strike="noStrike" cap="none">
                <a:solidFill>
                  <a:srgbClr val="FFFFFF"/>
                </a:solidFill>
                <a:latin typeface="Cabin"/>
                <a:ea typeface="Cabin"/>
                <a:cs typeface="Cabin"/>
                <a:sym typeface="Cabin"/>
              </a:rPr>
            </a:br>
            <a:r>
              <a:rPr lang="en-US" sz="3000" b="0" i="0" u="none" strike="noStrike" cap="none">
                <a:solidFill>
                  <a:srgbClr val="FFFFFF"/>
                </a:solidFill>
                <a:latin typeface="Cabin"/>
                <a:ea typeface="Cabin"/>
                <a:cs typeface="Cabin"/>
                <a:sym typeface="Cabin"/>
              </a:rPr>
              <a:t>always wondering </a:t>
            </a:r>
            <a:r>
              <a:rPr lang="en-US" sz="3000" b="0" i="0" u="none" strike="noStrike" cap="none">
                <a:solidFill>
                  <a:srgbClr val="FFFFFF"/>
                </a:solidFill>
                <a:latin typeface="Arial"/>
                <a:ea typeface="Arial"/>
                <a:cs typeface="Arial"/>
                <a:sym typeface="Arial"/>
              </a:rPr>
              <a:t>“</a:t>
            </a:r>
            <a:r>
              <a:rPr lang="en-US" sz="3000" b="0" i="0" u="none" strike="noStrike" cap="none">
                <a:solidFill>
                  <a:srgbClr val="FFFFFF"/>
                </a:solidFill>
                <a:latin typeface="Cabin"/>
                <a:ea typeface="Cabin"/>
                <a:cs typeface="Cabin"/>
                <a:sym typeface="Cabin"/>
              </a:rPr>
              <a:t>what to do next</a:t>
            </a:r>
            <a:r>
              <a:rPr lang="en-US" sz="3000" b="0" i="0" u="none" strike="noStrike" cap="none">
                <a:solidFill>
                  <a:srgbClr val="FFFFFF"/>
                </a:solidFill>
                <a:latin typeface="Arial"/>
                <a:ea typeface="Arial"/>
                <a:cs typeface="Arial"/>
                <a:sym typeface="Arial"/>
              </a:rPr>
              <a:t>”</a:t>
            </a:r>
            <a:r>
              <a:rPr lang="en-US" sz="3000" b="0" i="0" u="none" strike="noStrike" cap="none">
                <a:solidFill>
                  <a:srgbClr val="FFFFFF"/>
                </a:solidFill>
                <a:latin typeface="Cabin"/>
                <a:ea typeface="Cabin"/>
                <a:cs typeface="Cabin"/>
                <a:sym typeface="Cabin"/>
              </a:rPr>
              <a:t>?  Not the brains </a:t>
            </a:r>
            <a:br>
              <a:rPr lang="en-US" sz="3000" b="0" i="0" u="none" strike="noStrike" cap="none">
                <a:solidFill>
                  <a:srgbClr val="FFFFFF"/>
                </a:solidFill>
                <a:latin typeface="Cabin"/>
                <a:ea typeface="Cabin"/>
                <a:cs typeface="Cabin"/>
                <a:sym typeface="Cabin"/>
              </a:rPr>
            </a:br>
            <a:r>
              <a:rPr lang="en-US" sz="3000" b="0" i="0" u="none" strike="noStrike" cap="none">
                <a:solidFill>
                  <a:srgbClr val="FFFFFF"/>
                </a:solidFill>
                <a:latin typeface="Cabin"/>
                <a:ea typeface="Cabin"/>
                <a:cs typeface="Cabin"/>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b="0" i="0" u="none" strike="noStrike" cap="none">
                <a:solidFill>
                  <a:srgbClr val="FFFF00"/>
                </a:solidFill>
                <a:latin typeface="Cabin"/>
                <a:ea typeface="Cabin"/>
                <a:cs typeface="Cabin"/>
                <a:sym typeface="Cabin"/>
              </a:rPr>
              <a:t>Input Devices:</a:t>
            </a:r>
            <a:r>
              <a:rPr lang="en-US" sz="3000" b="0" i="0" u="none" strike="noStrike" cap="none">
                <a:solidFill>
                  <a:srgbClr val="FFFFFF"/>
                </a:solidFill>
                <a:latin typeface="Cabin"/>
                <a:ea typeface="Cabin"/>
                <a:cs typeface="Cabin"/>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b="0" i="0" u="none" strike="noStrike" cap="none">
                <a:solidFill>
                  <a:srgbClr val="FFFF00"/>
                </a:solidFill>
                <a:latin typeface="Cabin"/>
                <a:ea typeface="Cabin"/>
                <a:cs typeface="Cabin"/>
                <a:sym typeface="Cabin"/>
              </a:rPr>
              <a:t>Output Devices: </a:t>
            </a:r>
            <a:r>
              <a:rPr lang="en-US" sz="3000" b="0" i="0" u="none" strike="noStrike" cap="none">
                <a:solidFill>
                  <a:srgbClr val="FFFFFF"/>
                </a:solidFill>
                <a:latin typeface="Cabin"/>
                <a:ea typeface="Cabin"/>
                <a:cs typeface="Cabin"/>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b="0" i="0" u="none" strike="noStrike" cap="none">
                <a:solidFill>
                  <a:srgbClr val="FFFF00"/>
                </a:solidFill>
                <a:latin typeface="Cabin"/>
                <a:ea typeface="Cabin"/>
                <a:cs typeface="Cabin"/>
                <a:sym typeface="Cabin"/>
              </a:rPr>
              <a:t>Main Memory: </a:t>
            </a:r>
            <a:r>
              <a:rPr lang="en-US" sz="3000" b="0" i="0" u="none" strike="noStrike" cap="none">
                <a:solidFill>
                  <a:srgbClr val="FFFFFF"/>
                </a:solidFill>
                <a:latin typeface="Cabin"/>
                <a:ea typeface="Cabin"/>
                <a:cs typeface="Cabin"/>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b="0" i="0" u="none" strike="noStrike" cap="none">
                <a:solidFill>
                  <a:srgbClr val="FFFF00"/>
                </a:solidFill>
                <a:latin typeface="Cabin"/>
                <a:ea typeface="Cabin"/>
                <a:cs typeface="Cabin"/>
                <a:sym typeface="Cabin"/>
              </a:rPr>
              <a:t>Secondary Memory:</a:t>
            </a:r>
            <a:r>
              <a:rPr lang="en-US" sz="3000" b="0" i="0" u="none" strike="noStrike" cap="none">
                <a:solidFill>
                  <a:srgbClr val="FFFFFF"/>
                </a:solidFill>
                <a:latin typeface="Cabin"/>
                <a:ea typeface="Cabin"/>
                <a:cs typeface="Cabin"/>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04140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b="0" i="0" u="none" strike="noStrike" cap="none">
                <a:solidFill>
                  <a:srgbClr val="00FFFF"/>
                </a:solidFill>
                <a:latin typeface="Cabin"/>
                <a:ea typeface="Cabin"/>
                <a:cs typeface="Cabin"/>
                <a:sym typeface="Cabin"/>
              </a:rPr>
              <a:t>  Software</a:t>
            </a:r>
          </a:p>
        </p:txBody>
      </p:sp>
      <p:sp>
        <p:nvSpPr>
          <p:cNvPr id="380" name="Shape 380"/>
          <p:cNvSpPr txBox="1"/>
          <p:nvPr/>
        </p:nvSpPr>
        <p:spPr>
          <a:xfrm>
            <a:off x="2832100" y="17907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Devices</a:t>
            </a:r>
          </a:p>
        </p:txBody>
      </p:sp>
      <p:sp>
        <p:nvSpPr>
          <p:cNvPr id="381" name="Shape 381"/>
          <p:cNvSpPr txBox="1"/>
          <p:nvPr/>
        </p:nvSpPr>
        <p:spPr>
          <a:xfrm>
            <a:off x="6731000" y="189230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Unit</a:t>
            </a:r>
          </a:p>
        </p:txBody>
      </p:sp>
      <p:sp>
        <p:nvSpPr>
          <p:cNvPr id="382" name="Shape 382"/>
          <p:cNvSpPr txBox="1"/>
          <p:nvPr/>
        </p:nvSpPr>
        <p:spPr>
          <a:xfrm>
            <a:off x="6731000" y="492760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Memory</a:t>
            </a:r>
          </a:p>
        </p:txBody>
      </p:sp>
      <p:sp>
        <p:nvSpPr>
          <p:cNvPr id="383" name="Shape 383"/>
          <p:cNvSpPr txBox="1"/>
          <p:nvPr/>
        </p:nvSpPr>
        <p:spPr>
          <a:xfrm>
            <a:off x="11264900" y="30988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Memory</a:t>
            </a:r>
          </a:p>
        </p:txBody>
      </p:sp>
      <p:cxnSp>
        <p:nvCxnSpPr>
          <p:cNvPr id="384" name="Shape 384"/>
          <p:cNvCxnSpPr/>
          <p:nvPr/>
        </p:nvCxnSpPr>
        <p:spPr>
          <a:xfrm flipH="1">
            <a:off x="5030786" y="291782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390207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391953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54171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54660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69215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Computer</a:t>
            </a:r>
          </a:p>
        </p:txBody>
      </p:sp>
      <p:sp>
        <p:nvSpPr>
          <p:cNvPr id="390" name="Shape 390"/>
          <p:cNvSpPr/>
          <p:nvPr/>
        </p:nvSpPr>
        <p:spPr>
          <a:xfrm>
            <a:off x="9182100" y="83820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pic>
        <p:nvPicPr>
          <p:cNvPr id="391" name="Shape 391"/>
          <p:cNvPicPr preferRelativeResize="0"/>
          <p:nvPr/>
        </p:nvPicPr>
        <p:blipFill rotWithShape="1">
          <a:blip r:embed="rId4">
            <a:alphaModFix/>
          </a:blip>
          <a:srcRect/>
          <a:stretch/>
        </p:blipFill>
        <p:spPr>
          <a:xfrm>
            <a:off x="6881811" y="5168900"/>
            <a:ext cx="457200" cy="649286"/>
          </a:xfrm>
          <a:prstGeom prst="rect">
            <a:avLst/>
          </a:prstGeom>
          <a:noFill/>
          <a:ln>
            <a:noFill/>
          </a:ln>
        </p:spPr>
      </p:pic>
      <p:sp>
        <p:nvSpPr>
          <p:cNvPr id="392" name="Shape 392"/>
          <p:cNvSpPr/>
          <p:nvPr/>
        </p:nvSpPr>
        <p:spPr>
          <a:xfrm>
            <a:off x="7670800" y="3962400"/>
            <a:ext cx="2768599" cy="1270000"/>
          </a:xfrm>
          <a:prstGeom prst="wedgeEllipseCallout">
            <a:avLst>
              <a:gd name="adj1" fmla="val -17963"/>
              <a:gd name="adj2" fmla="val 84303"/>
            </a:avLst>
          </a:prstGeom>
          <a:solidFill>
            <a:schemeClr val="accent1"/>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b="0" i="0" u="none" strike="noStrike" cap="none">
                <a:solidFill>
                  <a:srgbClr val="00FF00"/>
                </a:solidFill>
                <a:latin typeface="Cabin"/>
                <a:ea typeface="Cabin"/>
                <a:cs typeface="Cabin"/>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Computers want to be helpful...</a:t>
            </a:r>
          </a:p>
        </p:txBody>
      </p:sp>
      <p:sp>
        <p:nvSpPr>
          <p:cNvPr id="221" name="Shape 221"/>
          <p:cNvSpPr txBox="1">
            <a:spLocks noGrp="1"/>
          </p:cNvSpPr>
          <p:nvPr>
            <p:ph type="body" idx="1"/>
          </p:nvPr>
        </p:nvSpPr>
        <p:spPr>
          <a:xfrm>
            <a:off x="1155700" y="2603500"/>
            <a:ext cx="8331200" cy="57022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Users have it easy - someone already put many different programs (instructions) into the computer and users just pick the ones we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p:nvPr/>
        </p:nvSpPr>
        <p:spPr>
          <a:xfrm>
            <a:off x="6096000" y="1041400"/>
            <a:ext cx="3454499" cy="64895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b="0" i="0" u="none" strike="noStrike" cap="none">
                <a:solidFill>
                  <a:srgbClr val="FFFF00"/>
                </a:solidFill>
                <a:latin typeface="Cabin"/>
                <a:ea typeface="Cabin"/>
                <a:cs typeface="Cabin"/>
                <a:sym typeface="Cabin"/>
              </a:rPr>
              <a:t>  </a:t>
            </a:r>
            <a:r>
              <a:rPr lang="en-US" sz="3200" b="0" i="0" u="none" strike="noStrike" cap="none">
                <a:solidFill>
                  <a:srgbClr val="00FFFF"/>
                </a:solidFill>
                <a:latin typeface="Cabin"/>
                <a:ea typeface="Cabin"/>
                <a:cs typeface="Cabin"/>
                <a:sym typeface="Cabin"/>
              </a:rPr>
              <a:t>Software</a:t>
            </a:r>
          </a:p>
        </p:txBody>
      </p:sp>
      <p:sp>
        <p:nvSpPr>
          <p:cNvPr id="398" name="Shape 398"/>
          <p:cNvSpPr txBox="1"/>
          <p:nvPr/>
        </p:nvSpPr>
        <p:spPr>
          <a:xfrm>
            <a:off x="2832100" y="17907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Devices</a:t>
            </a:r>
          </a:p>
        </p:txBody>
      </p:sp>
      <p:sp>
        <p:nvSpPr>
          <p:cNvPr id="399" name="Shape 399"/>
          <p:cNvSpPr txBox="1"/>
          <p:nvPr/>
        </p:nvSpPr>
        <p:spPr>
          <a:xfrm>
            <a:off x="6731000" y="189230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Unit</a:t>
            </a:r>
          </a:p>
        </p:txBody>
      </p:sp>
      <p:sp>
        <p:nvSpPr>
          <p:cNvPr id="400" name="Shape 400"/>
          <p:cNvSpPr txBox="1"/>
          <p:nvPr/>
        </p:nvSpPr>
        <p:spPr>
          <a:xfrm>
            <a:off x="6731000" y="492760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Memory</a:t>
            </a:r>
          </a:p>
        </p:txBody>
      </p:sp>
      <p:sp>
        <p:nvSpPr>
          <p:cNvPr id="401" name="Shape 401"/>
          <p:cNvSpPr txBox="1"/>
          <p:nvPr/>
        </p:nvSpPr>
        <p:spPr>
          <a:xfrm>
            <a:off x="11264900" y="30988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Memory</a:t>
            </a:r>
          </a:p>
        </p:txBody>
      </p:sp>
      <p:cxnSp>
        <p:nvCxnSpPr>
          <p:cNvPr id="402" name="Shape 402"/>
          <p:cNvCxnSpPr/>
          <p:nvPr/>
        </p:nvCxnSpPr>
        <p:spPr>
          <a:xfrm flipH="1">
            <a:off x="5030786" y="291782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403" name="Shape 403"/>
          <p:cNvCxnSpPr/>
          <p:nvPr/>
        </p:nvCxnSpPr>
        <p:spPr>
          <a:xfrm rot="10800000">
            <a:off x="7391400" y="390207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404" name="Shape 404"/>
          <p:cNvCxnSpPr/>
          <p:nvPr/>
        </p:nvCxnSpPr>
        <p:spPr>
          <a:xfrm>
            <a:off x="8345486" y="391953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405" name="Shape 405"/>
          <p:cNvCxnSpPr/>
          <p:nvPr/>
        </p:nvCxnSpPr>
        <p:spPr>
          <a:xfrm flipH="1">
            <a:off x="9655175" y="354171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406" name="Shape 406"/>
          <p:cNvCxnSpPr/>
          <p:nvPr/>
        </p:nvCxnSpPr>
        <p:spPr>
          <a:xfrm>
            <a:off x="9620250" y="4546600"/>
            <a:ext cx="1579562" cy="0"/>
          </a:xfrm>
          <a:prstGeom prst="straightConnector1">
            <a:avLst/>
          </a:prstGeom>
          <a:noFill/>
          <a:ln w="88900" cap="rnd" cmpd="sng">
            <a:solidFill>
              <a:srgbClr val="FFFF00"/>
            </a:solidFill>
            <a:prstDash val="solid"/>
            <a:miter/>
            <a:headEnd type="stealth" w="med" len="med"/>
            <a:tailEnd type="none" w="med" len="med"/>
          </a:ln>
        </p:spPr>
      </p:cxnSp>
      <p:sp>
        <p:nvSpPr>
          <p:cNvPr id="407"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b="0" i="0" u="none" strike="noStrike" cap="none">
                <a:solidFill>
                  <a:schemeClr val="accent4"/>
                </a:solidFill>
                <a:latin typeface="Cabin"/>
                <a:ea typeface="Cabin"/>
                <a:cs typeface="Cabin"/>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b="0" i="0" u="none" strike="noStrike" cap="none">
                <a:solidFill>
                  <a:schemeClr val="accent4"/>
                </a:solidFill>
                <a:latin typeface="Cabin"/>
                <a:ea typeface="Cabin"/>
                <a:cs typeface="Cabin"/>
                <a:sym typeface="Cabin"/>
              </a:rPr>
              <a:t>Language</a:t>
            </a:r>
          </a:p>
        </p:txBody>
      </p:sp>
      <p:sp>
        <p:nvSpPr>
          <p:cNvPr id="408" name="Shape 408"/>
          <p:cNvSpPr/>
          <p:nvPr/>
        </p:nvSpPr>
        <p:spPr>
          <a:xfrm>
            <a:off x="9182100" y="838200"/>
            <a:ext cx="1803400" cy="1270000"/>
          </a:xfrm>
          <a:prstGeom prst="wedgeEllipseCallout">
            <a:avLst>
              <a:gd name="adj1" fmla="val -65773"/>
              <a:gd name="adj2" fmla="val 77913"/>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pic>
        <p:nvPicPr>
          <p:cNvPr id="409" name="Shape 409"/>
          <p:cNvPicPr preferRelativeResize="0"/>
          <p:nvPr/>
        </p:nvPicPr>
        <p:blipFill rotWithShape="1">
          <a:blip r:embed="rId4">
            <a:alphaModFix/>
          </a:blip>
          <a:srcRect/>
          <a:stretch/>
        </p:blipFill>
        <p:spPr>
          <a:xfrm>
            <a:off x="6881811" y="5168900"/>
            <a:ext cx="457200" cy="649286"/>
          </a:xfrm>
          <a:prstGeom prst="rect">
            <a:avLst/>
          </a:prstGeom>
          <a:noFill/>
          <a:ln>
            <a:noFill/>
          </a:ln>
        </p:spPr>
      </p:pic>
      <p:sp>
        <p:nvSpPr>
          <p:cNvPr id="410" name="Shape 410"/>
          <p:cNvSpPr/>
          <p:nvPr/>
        </p:nvSpPr>
        <p:spPr>
          <a:xfrm>
            <a:off x="7670800" y="3962400"/>
            <a:ext cx="2768599" cy="1270000"/>
          </a:xfrm>
          <a:prstGeom prst="wedgeEllipseCallout">
            <a:avLst>
              <a:gd name="adj1" fmla="val -23159"/>
              <a:gd name="adj2" fmla="val 71986"/>
            </a:avLst>
          </a:prstGeom>
          <a:solidFill>
            <a:schemeClr val="accent1"/>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a:solidFill>
                  <a:schemeClr val="accent4"/>
                </a:solidFill>
                <a:latin typeface="Courier New"/>
                <a:ea typeface="Courier New"/>
                <a:cs typeface="Courier New"/>
                <a:sym typeface="Courier New"/>
              </a:rPr>
              <a:t>00111001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b="0" i="0" u="none" strike="noStrike" cap="none">
                <a:solidFill>
                  <a:srgbClr val="FFFF00"/>
                </a:solidFill>
                <a:latin typeface="Cabin"/>
                <a:ea typeface="Cabin"/>
                <a:cs typeface="Cabin"/>
                <a:sym typeface="Cabin"/>
              </a:rPr>
              <a:t>Totally Hot CPU</a:t>
            </a:r>
          </a:p>
        </p:txBody>
      </p:sp>
      <p:sp>
        <p:nvSpPr>
          <p:cNvPr id="416" name="Shape 416"/>
          <p:cNvSpPr txBox="1"/>
          <p:nvPr/>
        </p:nvSpPr>
        <p:spPr>
          <a:xfrm>
            <a:off x="3587148" y="7785100"/>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b="0" i="0" u="none" strike="noStrike" cap="none">
                <a:solidFill>
                  <a:srgbClr val="FFFF00"/>
                </a:solidFill>
                <a:latin typeface="Cabin"/>
                <a:ea typeface="Cabin"/>
                <a:cs typeface="Cabin"/>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173648" y="7793900"/>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b="0" i="0" u="sng" strike="noStrike" cap="none">
                <a:solidFill>
                  <a:srgbClr val="FFFF00"/>
                </a:solidFill>
                <a:latin typeface="Cabin"/>
                <a:ea typeface="Cabin"/>
                <a:cs typeface="Cabin"/>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Python as a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8039100"/>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sng" strike="noStrike" cap="none">
                <a:solidFill>
                  <a:srgbClr val="FFFF00"/>
                </a:solidFill>
                <a:latin typeface="Cabin"/>
                <a:ea typeface="Cabin"/>
                <a:cs typeface="Cabin"/>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b="0" i="0" u="none" strike="noStrike" cap="none">
                <a:solidFill>
                  <a:srgbClr val="FFFF00"/>
                </a:solidFill>
                <a:latin typeface="Cabin"/>
                <a:ea typeface="Cabin"/>
                <a:cs typeface="Cabin"/>
                <a:sym typeface="Cabin"/>
              </a:rPr>
              <a:t>Parseltongue </a:t>
            </a:r>
            <a:r>
              <a:rPr lang="en-US" sz="4200" b="0" i="0" u="none" strike="noStrike" cap="none">
                <a:solidFill>
                  <a:srgbClr val="FFFFFF"/>
                </a:solidFill>
                <a:latin typeface="Cabin"/>
                <a:ea typeface="Cabin"/>
                <a:cs typeface="Cabin"/>
                <a:sym typeface="Cabin"/>
              </a:rPr>
              <a:t>is the language of serpents and those who can converse with them.  An individual who can speak </a:t>
            </a:r>
            <a:r>
              <a:rPr lang="en-US" sz="4200" b="0" i="0" u="none" strike="noStrike" cap="none">
                <a:solidFill>
                  <a:srgbClr val="FFFF00"/>
                </a:solidFill>
                <a:latin typeface="Cabin"/>
                <a:ea typeface="Cabin"/>
                <a:cs typeface="Cabin"/>
                <a:sym typeface="Cabin"/>
              </a:rPr>
              <a:t>Parseltongue </a:t>
            </a:r>
            <a:r>
              <a:rPr lang="en-US" sz="4200" b="0" i="0" u="none" strike="noStrike" cap="none">
                <a:solidFill>
                  <a:srgbClr val="F3F3F3"/>
                </a:solidFill>
                <a:latin typeface="Cabin"/>
                <a:ea typeface="Cabin"/>
                <a:cs typeface="Cabin"/>
                <a:sym typeface="Cabin"/>
              </a:rPr>
              <a:t>is known as a</a:t>
            </a:r>
            <a:r>
              <a:rPr lang="en-US" sz="4200" b="0" i="0" u="none" strike="noStrike" cap="none">
                <a:solidFill>
                  <a:srgbClr val="FFFF00"/>
                </a:solidFill>
                <a:latin typeface="Cabin"/>
                <a:ea typeface="Cabin"/>
                <a:cs typeface="Cabin"/>
                <a:sym typeface="Cabin"/>
              </a:rPr>
              <a:t> </a:t>
            </a:r>
            <a:r>
              <a:rPr lang="en-US" sz="4200" b="0" i="0" u="none" strike="noStrike" cap="none">
                <a:solidFill>
                  <a:srgbClr val="00FF00"/>
                </a:solidFill>
                <a:latin typeface="Cabin"/>
                <a:ea typeface="Cabin"/>
                <a:cs typeface="Cabin"/>
                <a:sym typeface="Cabin"/>
              </a:rPr>
              <a:t>Parselmouth</a:t>
            </a:r>
            <a:r>
              <a:rPr lang="en-US" sz="4200" b="0" i="0" u="none" strike="noStrike" cap="none">
                <a:solidFill>
                  <a:srgbClr val="FFFFFF"/>
                </a:solidFill>
                <a:latin typeface="Cabin"/>
                <a:ea typeface="Cabin"/>
                <a:cs typeface="Cabin"/>
                <a:sym typeface="Cabin"/>
              </a:rPr>
              <a:t>. It is a very uncommon skill, and may be hereditary. Nearly all known</a:t>
            </a:r>
            <a:r>
              <a:rPr lang="en-US" sz="4200" b="0" i="0" u="none" strike="noStrike" cap="none">
                <a:solidFill>
                  <a:srgbClr val="FFFF00"/>
                </a:solidFill>
                <a:latin typeface="Cabin"/>
                <a:ea typeface="Cabin"/>
                <a:cs typeface="Cabin"/>
                <a:sym typeface="Cabin"/>
              </a:rPr>
              <a:t> </a:t>
            </a:r>
            <a:r>
              <a:rPr lang="en-US" sz="4200" b="0" i="0" u="none" strike="noStrike" cap="none">
                <a:solidFill>
                  <a:srgbClr val="00FF00"/>
                </a:solidFill>
                <a:latin typeface="Cabin"/>
                <a:ea typeface="Cabin"/>
                <a:cs typeface="Cabin"/>
                <a:sym typeface="Cabin"/>
              </a:rPr>
              <a:t>Parselmouths</a:t>
            </a:r>
            <a:r>
              <a:rPr lang="en-US" sz="4200" b="0" i="0" u="none" strike="noStrike" cap="none">
                <a:solidFill>
                  <a:srgbClr val="FFFFFF"/>
                </a:solidFill>
                <a:latin typeface="Cabin"/>
                <a:ea typeface="Cabin"/>
                <a:cs typeface="Cabin"/>
                <a:sym typeface="Cabin"/>
              </a:rPr>
              <a:t> are descended from</a:t>
            </a:r>
            <a:r>
              <a:rPr lang="en-US" sz="4200" b="0" i="0" u="none" strike="noStrike" cap="none">
                <a:solidFill>
                  <a:srgbClr val="FFFF00"/>
                </a:solidFill>
                <a:latin typeface="Cabin"/>
                <a:ea typeface="Cabin"/>
                <a:cs typeface="Cabin"/>
                <a:sym typeface="Cabin"/>
              </a:rPr>
              <a:t> </a:t>
            </a:r>
            <a:r>
              <a:rPr lang="en-US" sz="4200" b="0" i="0" u="sng" strike="noStrike" cap="none">
                <a:solidFill>
                  <a:srgbClr val="F6B26B"/>
                </a:solidFill>
                <a:latin typeface="Cabin"/>
                <a:ea typeface="Cabin"/>
                <a:cs typeface="Cabin"/>
                <a:sym typeface="Cabin"/>
                <a:hlinkClick r:id="rId4"/>
              </a:rPr>
              <a:t>Salazar Slytherin</a:t>
            </a:r>
            <a:r>
              <a:rPr lang="en-US" sz="4200" b="0" i="0" u="none" strike="noStrike" cap="none">
                <a:solidFill>
                  <a:srgbClr val="F6B26B"/>
                </a:solidFill>
                <a:latin typeface="Cabin"/>
                <a:ea typeface="Cabin"/>
                <a:cs typeface="Cabin"/>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p:nvPr/>
        </p:nvSpPr>
        <p:spPr>
          <a:xfrm>
            <a:off x="736600" y="7861300"/>
            <a:ext cx="673099" cy="673099"/>
          </a:xfrm>
          <a:prstGeom prst="rect">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43" name="Shape 443"/>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b="0" i="0" u="none" strike="noStrike" cap="none">
                <a:solidFill>
                  <a:srgbClr val="FFFF00"/>
                </a:solidFill>
                <a:latin typeface="Cabin"/>
                <a:ea typeface="Cabin"/>
                <a:cs typeface="Cabin"/>
                <a:sym typeface="Cabin"/>
              </a:rPr>
              <a:t>Python</a:t>
            </a:r>
            <a:r>
              <a:rPr lang="en-US" sz="4200" b="0" i="0" u="none" strike="noStrike" cap="none">
                <a:solidFill>
                  <a:srgbClr val="FFFFFF"/>
                </a:solidFill>
                <a:latin typeface="Cabin"/>
                <a:ea typeface="Cabin"/>
                <a:cs typeface="Cabin"/>
                <a:sym typeface="Cabin"/>
              </a:rPr>
              <a:t> is the language of the Python Interpreter and those who can converse with it. An individual who can speak </a:t>
            </a:r>
            <a:r>
              <a:rPr lang="en-US" sz="4200" b="0" i="0" u="none" strike="noStrike" cap="none">
                <a:solidFill>
                  <a:srgbClr val="FFFF00"/>
                </a:solidFill>
                <a:latin typeface="Cabin"/>
                <a:ea typeface="Cabin"/>
                <a:cs typeface="Cabin"/>
                <a:sym typeface="Cabin"/>
              </a:rPr>
              <a:t>Python</a:t>
            </a:r>
            <a:r>
              <a:rPr lang="en-US" sz="4200" b="0" i="0" u="none" strike="noStrike" cap="none">
                <a:solidFill>
                  <a:srgbClr val="FFFFFF"/>
                </a:solidFill>
                <a:latin typeface="Cabin"/>
                <a:ea typeface="Cabin"/>
                <a:cs typeface="Cabin"/>
                <a:sym typeface="Cabin"/>
              </a:rPr>
              <a:t> is known as a </a:t>
            </a:r>
            <a:r>
              <a:rPr lang="en-US" sz="4200" b="0" i="0" u="none" strike="noStrike" cap="none">
                <a:solidFill>
                  <a:srgbClr val="00FF00"/>
                </a:solidFill>
                <a:latin typeface="Cabin"/>
                <a:ea typeface="Cabin"/>
                <a:cs typeface="Cabin"/>
                <a:sym typeface="Cabin"/>
              </a:rPr>
              <a:t>Pythonista</a:t>
            </a:r>
            <a:r>
              <a:rPr lang="en-US" sz="4200" b="0" i="0" u="none" strike="noStrike" cap="none">
                <a:solidFill>
                  <a:srgbClr val="FFFFFF"/>
                </a:solidFill>
                <a:latin typeface="Cabin"/>
                <a:ea typeface="Cabin"/>
                <a:cs typeface="Cabin"/>
                <a:sym typeface="Cabin"/>
              </a:rPr>
              <a:t>. It is a very uncommon skill, and may be hereditary. Nearly all known </a:t>
            </a:r>
            <a:r>
              <a:rPr lang="en-US" sz="4200" b="0" i="0" u="none" strike="noStrike" cap="none">
                <a:solidFill>
                  <a:srgbClr val="00FF00"/>
                </a:solidFill>
                <a:latin typeface="Cabin"/>
                <a:ea typeface="Cabin"/>
                <a:cs typeface="Cabin"/>
                <a:sym typeface="Cabin"/>
              </a:rPr>
              <a:t>Pythonistas</a:t>
            </a:r>
            <a:r>
              <a:rPr lang="en-US" sz="4200" b="0" i="0" u="none" strike="noStrike" cap="none">
                <a:solidFill>
                  <a:srgbClr val="FFFFFF"/>
                </a:solidFill>
                <a:latin typeface="Cabin"/>
                <a:ea typeface="Cabin"/>
                <a:cs typeface="Cabin"/>
                <a:sym typeface="Cabin"/>
              </a:rPr>
              <a:t> use software </a:t>
            </a:r>
            <a:r>
              <a:rPr lang="en-US" sz="4200">
                <a:solidFill>
                  <a:srgbClr val="FFFFFF"/>
                </a:solidFill>
                <a:latin typeface="Cabin"/>
                <a:ea typeface="Cabin"/>
                <a:cs typeface="Cabin"/>
                <a:sym typeface="Cabin"/>
              </a:rPr>
              <a:t>initially</a:t>
            </a:r>
            <a:r>
              <a:rPr lang="en-US" sz="4200" b="0" i="0" u="none" strike="noStrike" cap="none">
                <a:solidFill>
                  <a:srgbClr val="FFFFFF"/>
                </a:solidFill>
                <a:latin typeface="Cabin"/>
                <a:ea typeface="Cabin"/>
                <a:cs typeface="Cabin"/>
                <a:sym typeface="Cabin"/>
              </a:rPr>
              <a:t> developed by </a:t>
            </a:r>
            <a:r>
              <a:rPr lang="en-US" sz="4200" b="0" i="0" u="none" strike="noStrike" cap="none">
                <a:solidFill>
                  <a:srgbClr val="F6B26B"/>
                </a:solidFill>
                <a:latin typeface="Cabin"/>
                <a:ea typeface="Cabin"/>
                <a:cs typeface="Cabin"/>
                <a:sym typeface="Cabin"/>
              </a:rPr>
              <a:t>Guido van Rossum.</a:t>
            </a:r>
          </a:p>
        </p:txBody>
      </p:sp>
      <p:pic>
        <p:nvPicPr>
          <p:cNvPr id="444" name="Shape 444"/>
          <p:cNvPicPr preferRelativeResize="0"/>
          <p:nvPr/>
        </p:nvPicPr>
        <p:blipFill rotWithShape="1">
          <a:blip r:embed="rId4">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5">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6">
            <a:alphaModFix/>
          </a:blip>
          <a:srcRect/>
          <a:stretch/>
        </p:blipFill>
        <p:spPr>
          <a:xfrm>
            <a:off x="673100" y="6475412"/>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b="0" i="0" u="none" strike="noStrike" cap="none">
                <a:solidFill>
                  <a:srgbClr val="FFFF00"/>
                </a:solidFill>
                <a:latin typeface="Cabin"/>
                <a:ea typeface="Cabin"/>
                <a:cs typeface="Cabin"/>
                <a:sym typeface="Cabin"/>
              </a:rPr>
              <a:t>Early Learner: </a:t>
            </a:r>
            <a:r>
              <a:rPr lang="en-US" sz="7400" b="0" i="0" u="none" strike="noStrike" cap="none">
                <a:solidFill>
                  <a:srgbClr val="E06666"/>
                </a:solidFill>
                <a:latin typeface="Cabin"/>
                <a:ea typeface="Cabin"/>
                <a:cs typeface="Cabin"/>
                <a:sym typeface="Cabin"/>
              </a:rPr>
              <a:t>Syntax Errors</a:t>
            </a:r>
          </a:p>
        </p:txBody>
      </p:sp>
      <p:sp>
        <p:nvSpPr>
          <p:cNvPr id="452" name="Shape 452"/>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b="0" i="0" u="none" strike="noStrike" cap="none">
                <a:solidFill>
                  <a:schemeClr val="lt1"/>
                </a:solidFill>
                <a:latin typeface="Cabin"/>
                <a:ea typeface="Cabin"/>
                <a:cs typeface="Cabin"/>
                <a:sym typeface="Cabin"/>
              </a:rPr>
              <a:t>We need to learn the </a:t>
            </a:r>
            <a:r>
              <a:rPr lang="en-US" sz="3000" b="0" i="0" u="none" strike="noStrike" cap="none">
                <a:solidFill>
                  <a:srgbClr val="FFFF00"/>
                </a:solidFill>
                <a:latin typeface="Cabin"/>
                <a:ea typeface="Cabin"/>
                <a:cs typeface="Cabin"/>
                <a:sym typeface="Cabin"/>
              </a:rPr>
              <a:t>Python language </a:t>
            </a:r>
            <a:r>
              <a:rPr lang="en-US" sz="3000" b="0" i="0" u="none" strike="noStrike" cap="none">
                <a:solidFill>
                  <a:schemeClr val="lt1"/>
                </a:solidFill>
                <a:latin typeface="Cabin"/>
                <a:ea typeface="Cabin"/>
                <a:cs typeface="Cabin"/>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b="0" i="0" u="none" strike="noStrike" cap="none">
                <a:solidFill>
                  <a:schemeClr val="lt1"/>
                </a:solidFill>
                <a:latin typeface="Cabin"/>
                <a:ea typeface="Cabin"/>
                <a:cs typeface="Cabin"/>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b="0" i="0" u="none" strike="noStrike" cap="none">
                <a:solidFill>
                  <a:schemeClr val="lt1"/>
                </a:solidFill>
                <a:latin typeface="Cabin"/>
                <a:ea typeface="Cabin"/>
                <a:cs typeface="Cabin"/>
                <a:sym typeface="Cabin"/>
              </a:rPr>
              <a:t>cute</a:t>
            </a:r>
            <a:r>
              <a:rPr lang="en-US" sz="3000" b="0" i="0" u="none" strike="noStrike" cap="none">
                <a:solidFill>
                  <a:schemeClr val="lt1"/>
                </a:solidFill>
                <a:latin typeface="Arial"/>
                <a:ea typeface="Arial"/>
                <a:cs typeface="Arial"/>
                <a:sym typeface="Arial"/>
              </a:rPr>
              <a:t>”</a:t>
            </a:r>
            <a:r>
              <a:rPr lang="en-US" sz="3000" b="0" i="0" u="none" strike="noStrike" cap="none">
                <a:solidFill>
                  <a:schemeClr val="lt1"/>
                </a:solidFill>
                <a:latin typeface="Cabin"/>
                <a:ea typeface="Cabin"/>
                <a:cs typeface="Cabin"/>
                <a:sym typeface="Cabin"/>
              </a:rPr>
              <a:t>.  It says </a:t>
            </a:r>
            <a:r>
              <a:rPr lang="en-US" sz="3000" b="0" i="0" u="none" strike="noStrike" cap="none">
                <a:solidFill>
                  <a:srgbClr val="E06666"/>
                </a:solidFill>
                <a:latin typeface="Arial"/>
                <a:ea typeface="Arial"/>
                <a:cs typeface="Arial"/>
                <a:sym typeface="Arial"/>
              </a:rPr>
              <a:t>“</a:t>
            </a:r>
            <a:r>
              <a:rPr lang="en-US" sz="3000" b="0" i="0" u="none" strike="noStrike" cap="none">
                <a:solidFill>
                  <a:srgbClr val="E06666"/>
                </a:solidFill>
                <a:latin typeface="Cabin"/>
                <a:ea typeface="Cabin"/>
                <a:cs typeface="Cabin"/>
                <a:sym typeface="Cabin"/>
              </a:rPr>
              <a:t>syntax error</a:t>
            </a:r>
            <a:r>
              <a:rPr lang="en-US" sz="3000" b="0" i="0" u="none" strike="noStrike" cap="none">
                <a:solidFill>
                  <a:srgbClr val="E06666"/>
                </a:solidFill>
                <a:latin typeface="Arial"/>
                <a:ea typeface="Arial"/>
                <a:cs typeface="Arial"/>
                <a:sym typeface="Arial"/>
              </a:rPr>
              <a:t>”</a:t>
            </a:r>
            <a:r>
              <a:rPr lang="en-US" sz="3000" b="0" i="0" u="none" strike="noStrike" cap="none">
                <a:solidFill>
                  <a:schemeClr val="lt1"/>
                </a:solidFill>
                <a:latin typeface="Cabin"/>
                <a:ea typeface="Cabin"/>
                <a:cs typeface="Cabin"/>
                <a:sym typeface="Cabin"/>
              </a:rPr>
              <a:t> </a:t>
            </a:r>
            <a:r>
              <a:rPr lang="en-US" sz="3000" b="0" i="0" u="none" strike="noStrike" cap="none">
                <a:solidFill>
                  <a:srgbClr val="FFFFFF"/>
                </a:solidFill>
                <a:latin typeface="Cabin"/>
                <a:ea typeface="Cabin"/>
                <a:cs typeface="Cabin"/>
                <a:sym typeface="Cabin"/>
              </a:rPr>
              <a:t>-</a:t>
            </a:r>
            <a:r>
              <a:rPr lang="en-US" sz="3000" b="0" i="0" u="none" strike="noStrike" cap="none">
                <a:solidFill>
                  <a:schemeClr val="lt1"/>
                </a:solidFill>
                <a:latin typeface="Cabin"/>
                <a:ea typeface="Cabin"/>
                <a:cs typeface="Cabin"/>
                <a:sym typeface="Cabin"/>
              </a:rPr>
              <a:t> given that it </a:t>
            </a:r>
            <a:r>
              <a:rPr lang="en-US" sz="3000" b="0" i="1" u="none" strike="noStrike" cap="none">
                <a:solidFill>
                  <a:schemeClr val="lt1"/>
                </a:solidFill>
                <a:latin typeface="Cabin"/>
                <a:ea typeface="Cabin"/>
                <a:cs typeface="Cabin"/>
                <a:sym typeface="Cabin"/>
              </a:rPr>
              <a:t>knows</a:t>
            </a:r>
            <a:r>
              <a:rPr lang="en-US" sz="3000" b="0" i="0" u="none" strike="noStrike" cap="none">
                <a:solidFill>
                  <a:schemeClr val="lt1"/>
                </a:solidFill>
                <a:latin typeface="Cabin"/>
                <a:ea typeface="Cabin"/>
                <a:cs typeface="Cabin"/>
                <a:sym typeface="Cabin"/>
              </a:rPr>
              <a:t>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b="0" i="0" u="none" strike="noStrike" cap="none">
                <a:solidFill>
                  <a:schemeClr val="lt1"/>
                </a:solidFill>
                <a:latin typeface="Cabin"/>
                <a:ea typeface="Cabin"/>
                <a:cs typeface="Cabin"/>
                <a:sym typeface="Cabin"/>
              </a:rPr>
              <a:t>You must remember that </a:t>
            </a:r>
            <a:r>
              <a:rPr lang="en-US" sz="3000" b="0" i="1" u="none" strike="noStrike" cap="none">
                <a:solidFill>
                  <a:schemeClr val="lt1"/>
                </a:solidFill>
                <a:latin typeface="Cabin"/>
                <a:ea typeface="Cabin"/>
                <a:cs typeface="Cabin"/>
                <a:sym typeface="Cabin"/>
              </a:rPr>
              <a:t>you</a:t>
            </a:r>
            <a:r>
              <a:rPr lang="en-US" sz="3000" b="0" i="0" u="none" strike="noStrike" cap="none">
                <a:solidFill>
                  <a:schemeClr val="lt1"/>
                </a:solidFill>
                <a:latin typeface="Cabin"/>
                <a:ea typeface="Cabin"/>
                <a:cs typeface="Cabin"/>
                <a:sym typeface="Cabin"/>
              </a:rPr>
              <a:t> are intelligent and</a:t>
            </a:r>
            <a:r>
              <a:rPr lang="en-US" sz="3000">
                <a:solidFill>
                  <a:schemeClr val="lt1"/>
                </a:solidFill>
                <a:latin typeface="Cabin"/>
                <a:ea typeface="Cabin"/>
                <a:cs typeface="Cabin"/>
                <a:sym typeface="Cabin"/>
              </a:rPr>
              <a:t> </a:t>
            </a:r>
            <a:r>
              <a:rPr lang="en-US" sz="3000" b="0" i="1" u="none" strike="noStrike" cap="none">
                <a:solidFill>
                  <a:schemeClr val="lt1"/>
                </a:solidFill>
                <a:latin typeface="Cabin"/>
                <a:ea typeface="Cabin"/>
                <a:cs typeface="Cabin"/>
                <a:sym typeface="Cabin"/>
              </a:rPr>
              <a:t>can</a:t>
            </a:r>
            <a:r>
              <a:rPr lang="en-US" sz="3000" b="0" i="0" u="none" strike="noStrike" cap="none">
                <a:solidFill>
                  <a:schemeClr val="lt1"/>
                </a:solidFill>
                <a:latin typeface="Cabin"/>
                <a:ea typeface="Cabin"/>
                <a:cs typeface="Cabin"/>
                <a:sym typeface="Cabin"/>
              </a:rPr>
              <a:t> learn</a:t>
            </a:r>
            <a:r>
              <a:rPr lang="en-US" sz="3000">
                <a:solidFill>
                  <a:schemeClr val="lt1"/>
                </a:solidFill>
                <a:latin typeface="Cabin"/>
                <a:ea typeface="Cabin"/>
                <a:cs typeface="Cabin"/>
                <a:sym typeface="Cabin"/>
              </a:rPr>
              <a:t>. T</a:t>
            </a:r>
            <a:r>
              <a:rPr lang="en-US" sz="3000" b="0" i="0" u="none" strike="noStrike" cap="none">
                <a:solidFill>
                  <a:schemeClr val="lt1"/>
                </a:solidFill>
                <a:latin typeface="Cabin"/>
                <a:ea typeface="Cabin"/>
                <a:cs typeface="Cabin"/>
                <a:sym typeface="Cabin"/>
              </a:rPr>
              <a:t>he computer is simple and very fast</a:t>
            </a:r>
            <a:r>
              <a:rPr lang="en-US" sz="3000">
                <a:solidFill>
                  <a:schemeClr val="lt1"/>
                </a:solidFill>
                <a:latin typeface="Cabin"/>
                <a:ea typeface="Cabin"/>
                <a:cs typeface="Cabin"/>
                <a:sym typeface="Cabin"/>
              </a:rPr>
              <a:t>,</a:t>
            </a:r>
            <a:r>
              <a:rPr lang="en-US" sz="3000" b="0" i="0" u="none" strike="noStrike" cap="none">
                <a:solidFill>
                  <a:schemeClr val="lt1"/>
                </a:solidFill>
                <a:latin typeface="Cabin"/>
                <a:ea typeface="Cabin"/>
                <a:cs typeface="Cabin"/>
                <a:sym typeface="Cabin"/>
              </a:rPr>
              <a:t> but cannot learn.</a:t>
            </a:r>
            <a:r>
              <a:rPr lang="en-US" sz="3000">
                <a:solidFill>
                  <a:schemeClr val="lt1"/>
                </a:solidFill>
                <a:latin typeface="Cabin"/>
                <a:ea typeface="Cabin"/>
                <a:cs typeface="Cabin"/>
                <a:sym typeface="Cabin"/>
              </a:rPr>
              <a:t> S</a:t>
            </a:r>
            <a:r>
              <a:rPr lang="en-US" sz="3000" b="0" i="0" u="none" strike="noStrike" cap="none">
                <a:solidFill>
                  <a:schemeClr val="lt1"/>
                </a:solidFill>
                <a:latin typeface="Cabin"/>
                <a:ea typeface="Cabin"/>
                <a:cs typeface="Cabin"/>
                <a:sym typeface="Cabin"/>
              </a:rPr>
              <a:t>o </a:t>
            </a:r>
            <a:r>
              <a:rPr lang="en-US" sz="3000" b="0" i="0" u="none" strike="noStrike" cap="none">
                <a:solidFill>
                  <a:srgbClr val="FFFF00"/>
                </a:solidFill>
                <a:latin typeface="Cabin"/>
                <a:ea typeface="Cabin"/>
                <a:cs typeface="Cabin"/>
                <a:sym typeface="Cabin"/>
              </a:rPr>
              <a:t>it is easier for you to learn Python than for the computer to learn English</a:t>
            </a:r>
            <a:r>
              <a:rPr lang="en-US" sz="3000" b="0" i="0" u="none" strike="noStrike" cap="none">
                <a:solidFill>
                  <a:schemeClr val="lt1"/>
                </a:solidFill>
                <a:latin typeface="Cabin"/>
                <a:ea typeface="Cabin"/>
                <a:cs typeface="Cabin"/>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781300"/>
            <a:ext cx="13931900"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Talking to Python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803400" y="1524000"/>
            <a:ext cx="12628499" cy="2770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csev$ </a:t>
            </a:r>
            <a:r>
              <a:rPr lang="en-US" sz="3600" b="0" i="0" u="none" strike="noStrike" cap="none">
                <a:solidFill>
                  <a:srgbClr val="FFFF00"/>
                </a:solidFill>
                <a:latin typeface="Cabin"/>
                <a:ea typeface="Cabin"/>
                <a:cs typeface="Cabin"/>
                <a:sym typeface="Cabin"/>
              </a:rPr>
              <a:t>python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Python 2.5 (r25:51918, Sep 19 2006, 08:49:13) </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[GCC 4.0.1 (Apple Computer, Inc. build 5341)] on darwin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Type "help", "copyright", "credits" or "license" for more information.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 </a:t>
            </a:r>
          </a:p>
        </p:txBody>
      </p:sp>
      <p:grpSp>
        <p:nvGrpSpPr>
          <p:cNvPr id="463" name="Shape 463"/>
          <p:cNvGrpSpPr/>
          <p:nvPr/>
        </p:nvGrpSpPr>
        <p:grpSpPr>
          <a:xfrm>
            <a:off x="2780575" y="4401274"/>
            <a:ext cx="4667261" cy="842071"/>
            <a:chOff x="-257900" y="384170"/>
            <a:chExt cx="4667261" cy="840474"/>
          </a:xfrm>
        </p:grpSpPr>
        <p:sp>
          <p:nvSpPr>
            <p:cNvPr id="464" name="Shape 464"/>
            <p:cNvSpPr txBox="1"/>
            <p:nvPr/>
          </p:nvSpPr>
          <p:spPr>
            <a:xfrm>
              <a:off x="2134461" y="602444"/>
              <a:ext cx="2274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What next?</a:t>
              </a:r>
            </a:p>
          </p:txBody>
        </p:sp>
        <p:cxnSp>
          <p:nvCxnSpPr>
            <p:cNvPr id="465" name="Shape 465"/>
            <p:cNvCxnSpPr/>
            <p:nvPr/>
          </p:nvCxnSpPr>
          <p:spPr>
            <a:xfrm>
              <a:off x="-257900" y="384170"/>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csev$ </a:t>
            </a:r>
            <a:r>
              <a:rPr lang="en-US" sz="3600" b="0" i="0" u="none" strike="noStrike" cap="none">
                <a:solidFill>
                  <a:srgbClr val="FFFF00"/>
                </a:solidFill>
                <a:latin typeface="Cabin"/>
                <a:ea typeface="Cabin"/>
                <a:cs typeface="Cabin"/>
                <a:sym typeface="Cabin"/>
              </a:rPr>
              <a:t>python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Python 2.5 (r25:51918, Sep 19 2006, 08:49:13) </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[GCC 4.0.1 (Apple Computer, Inc. build 5341)] on darwin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Type "help", "copyright", "credits" or "license" for more information.</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 </a:t>
            </a:r>
            <a:r>
              <a:rPr lang="en-US" sz="3600" b="0" i="0" u="none" strike="noStrike" cap="none">
                <a:solidFill>
                  <a:srgbClr val="FFFF00"/>
                </a:solidFill>
                <a:latin typeface="Cabin"/>
                <a:ea typeface="Cabin"/>
                <a:cs typeface="Cabin"/>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 </a:t>
            </a:r>
            <a:r>
              <a:rPr lang="en-US" sz="3600" b="0" i="0" u="none" strike="noStrike" cap="none">
                <a:solidFill>
                  <a:srgbClr val="FFFF00"/>
                </a:solidFill>
                <a:latin typeface="Cabin"/>
                <a:ea typeface="Cabin"/>
                <a:cs typeface="Cabin"/>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 </a:t>
            </a:r>
            <a:r>
              <a:rPr lang="en-US" sz="3600" b="0" i="0" u="none" strike="noStrike" cap="none">
                <a:solidFill>
                  <a:srgbClr val="FFFF00"/>
                </a:solidFill>
                <a:latin typeface="Cabin"/>
                <a:ea typeface="Cabin"/>
                <a:cs typeface="Cabin"/>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a:t>
            </a:r>
            <a:r>
              <a:rPr lang="en-US" sz="3600" b="0" i="0" u="none" strike="noStrike" cap="none">
                <a:solidFill>
                  <a:srgbClr val="FF7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&gt;&gt;&gt; </a:t>
            </a:r>
            <a:r>
              <a:rPr lang="en-US" sz="3600" b="0" i="0" u="none" strike="noStrike" cap="none">
                <a:solidFill>
                  <a:srgbClr val="FFFF00"/>
                </a:solidFill>
                <a:latin typeface="Cabin"/>
                <a:ea typeface="Cabin"/>
                <a:cs typeface="Cabin"/>
                <a:sym typeface="Cabin"/>
              </a:rPr>
              <a:t>exit()</a:t>
            </a:r>
          </a:p>
        </p:txBody>
      </p:sp>
      <p:sp>
        <p:nvSpPr>
          <p:cNvPr id="471" name="Shape 471"/>
          <p:cNvSpPr txBox="1"/>
          <p:nvPr/>
        </p:nvSpPr>
        <p:spPr>
          <a:xfrm>
            <a:off x="6514775" y="6547550"/>
            <a:ext cx="88773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i="0" u="none" strike="noStrike" cap="none">
                <a:solidFill>
                  <a:srgbClr val="FFFF00"/>
                </a:solidFill>
                <a:latin typeface="Cabin"/>
                <a:ea typeface="Cabin"/>
                <a:cs typeface="Cabin"/>
                <a:sym typeface="Cabin"/>
              </a:rPr>
              <a:t>This is a good test to make sure that you have Python correctly installed.  Note that quit() also works to end the interactive session.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1155700" y="317500"/>
            <a:ext cx="117728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b="0" i="0" u="none" strike="noStrike" cap="none">
                <a:solidFill>
                  <a:srgbClr val="FFFF00"/>
                </a:solidFill>
                <a:latin typeface="Cabin"/>
                <a:ea typeface="Cabin"/>
                <a:cs typeface="Cabin"/>
                <a:sym typeface="Cabin"/>
              </a:rPr>
              <a:t>Programmers Anticipate Needs</a:t>
            </a:r>
          </a:p>
        </p:txBody>
      </p:sp>
      <p:sp>
        <p:nvSpPr>
          <p:cNvPr id="237" name="Shape 237"/>
          <p:cNvSpPr txBox="1">
            <a:spLocks noGrp="1"/>
          </p:cNvSpPr>
          <p:nvPr>
            <p:ph type="body" idx="1"/>
          </p:nvPr>
        </p:nvSpPr>
        <p:spPr>
          <a:xfrm>
            <a:off x="1155700" y="2832100"/>
            <a:ext cx="80136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Programmers know the </a:t>
            </a:r>
            <a:r>
              <a:rPr lang="en-US" sz="3200" b="0" i="0" u="none" strike="noStrike" cap="none">
                <a:solidFill>
                  <a:srgbClr val="00FF00"/>
                </a:solidFill>
                <a:latin typeface="Cabin"/>
                <a:ea typeface="Cabin"/>
                <a:cs typeface="Cabin"/>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b="0" i="0" u="none" strike="noStrike" cap="none">
                <a:solidFill>
                  <a:srgbClr val="000000"/>
                </a:solidFill>
                <a:latin typeface="Cabin"/>
                <a:ea typeface="Cabin"/>
                <a:cs typeface="Cabin"/>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09599" cy="3194049"/>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116205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b="0" i="0" u="none" strike="noStrike" cap="none">
                <a:solidFill>
                  <a:srgbClr val="FFFF00"/>
                </a:solidFill>
                <a:latin typeface="Cabin"/>
                <a:ea typeface="Cabin"/>
                <a:cs typeface="Cabin"/>
                <a:sym typeface="Cabin"/>
              </a:rPr>
              <a:t>Let</a:t>
            </a:r>
            <a:r>
              <a:rPr lang="en-US" sz="7400">
                <a:solidFill>
                  <a:srgbClr val="FFFF00"/>
                </a:solidFill>
                <a:latin typeface="Cabin"/>
                <a:ea typeface="Cabin"/>
                <a:cs typeface="Cabin"/>
                <a:sym typeface="Cabin"/>
              </a:rPr>
              <a:t>’</a:t>
            </a:r>
            <a:r>
              <a:rPr lang="en-US" sz="7400" b="0" i="0" u="none" strike="noStrike" cap="none">
                <a:solidFill>
                  <a:srgbClr val="FFFF00"/>
                </a:solidFill>
                <a:latin typeface="Cabin"/>
                <a:ea typeface="Cabin"/>
                <a:cs typeface="Cabin"/>
                <a:sym typeface="Cabin"/>
              </a:rPr>
              <a:t>s Talk to Python...</a:t>
            </a:r>
          </a:p>
        </p:txBody>
      </p:sp>
      <p:pic>
        <p:nvPicPr>
          <p:cNvPr id="477" name="Shape 477"/>
          <p:cNvPicPr preferRelativeResize="0"/>
          <p:nvPr/>
        </p:nvPicPr>
        <p:blipFill rotWithShape="1">
          <a:blip r:embed="rId3">
            <a:alphaModFix/>
          </a:blip>
          <a:srcRect/>
          <a:stretch/>
        </p:blipFill>
        <p:spPr>
          <a:xfrm>
            <a:off x="1143000" y="2184400"/>
            <a:ext cx="11214099" cy="3771900"/>
          </a:xfrm>
          <a:prstGeom prst="rect">
            <a:avLst/>
          </a:prstGeom>
          <a:noFill/>
          <a:ln>
            <a:noFill/>
          </a:ln>
        </p:spPr>
      </p:pic>
      <p:pic>
        <p:nvPicPr>
          <p:cNvPr id="478" name="Shape 478"/>
          <p:cNvPicPr preferRelativeResize="0"/>
          <p:nvPr/>
        </p:nvPicPr>
        <p:blipFill rotWithShape="1">
          <a:blip r:embed="rId4">
            <a:alphaModFix/>
          </a:blip>
          <a:srcRect/>
          <a:stretch/>
        </p:blipFill>
        <p:spPr>
          <a:xfrm>
            <a:off x="3924300" y="4559300"/>
            <a:ext cx="11887199" cy="38623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What </a:t>
            </a:r>
            <a:r>
              <a:rPr lang="en-US" sz="7600">
                <a:solidFill>
                  <a:srgbClr val="FFFF00"/>
                </a:solidFill>
                <a:latin typeface="Cabin"/>
                <a:ea typeface="Cabin"/>
                <a:cs typeface="Cabin"/>
                <a:sym typeface="Cabin"/>
              </a:rPr>
              <a:t>D</a:t>
            </a:r>
            <a:r>
              <a:rPr lang="en-US" sz="7600" b="0" i="0" u="none" strike="noStrike" cap="none">
                <a:solidFill>
                  <a:srgbClr val="FFFF00"/>
                </a:solidFill>
                <a:latin typeface="Cabin"/>
                <a:ea typeface="Cabin"/>
                <a:cs typeface="Cabin"/>
                <a:sym typeface="Cabin"/>
              </a:rPr>
              <a:t>o </a:t>
            </a:r>
            <a:r>
              <a:rPr lang="en-US" sz="7600">
                <a:solidFill>
                  <a:srgbClr val="FFFF00"/>
                </a:solidFill>
                <a:latin typeface="Cabin"/>
                <a:ea typeface="Cabin"/>
                <a:cs typeface="Cabin"/>
                <a:sym typeface="Cabin"/>
              </a:rPr>
              <a:t>W</a:t>
            </a:r>
            <a:r>
              <a:rPr lang="en-US" sz="7600" b="0" i="0" u="none" strike="noStrike" cap="none">
                <a:solidFill>
                  <a:srgbClr val="FFFF00"/>
                </a:solidFill>
                <a:latin typeface="Cabin"/>
                <a:ea typeface="Cabin"/>
                <a:cs typeface="Cabin"/>
                <a:sym typeface="Cabin"/>
              </a:rPr>
              <a:t>e Say?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xfrm>
            <a:off x="1155700" y="3175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Elements of Python</a:t>
            </a:r>
          </a:p>
        </p:txBody>
      </p:sp>
      <p:sp>
        <p:nvSpPr>
          <p:cNvPr id="489" name="Shape 48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rgbClr val="FFFF00"/>
                </a:solidFill>
                <a:latin typeface="Cabin"/>
                <a:ea typeface="Cabin"/>
                <a:cs typeface="Cabin"/>
                <a:sym typeface="Cabin"/>
              </a:rPr>
              <a:t>Vocabulary / Words</a:t>
            </a:r>
            <a:r>
              <a:rPr lang="en-US" sz="3600" b="0" i="0" u="none" strike="noStrike" cap="none">
                <a:solidFill>
                  <a:schemeClr val="lt1"/>
                </a:solidFill>
                <a:latin typeface="Cabin"/>
                <a:ea typeface="Cabin"/>
                <a:cs typeface="Cabin"/>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rgbClr val="FFFF00"/>
                </a:solidFill>
                <a:latin typeface="Cabin"/>
                <a:ea typeface="Cabin"/>
                <a:cs typeface="Cabin"/>
                <a:sym typeface="Cabin"/>
              </a:rPr>
              <a:t>Sentence structure</a:t>
            </a:r>
            <a:r>
              <a:rPr lang="en-US" sz="3600" b="0" i="0" u="none" strike="noStrike" cap="none">
                <a:solidFill>
                  <a:schemeClr val="lt1"/>
                </a:solidFill>
                <a:latin typeface="Cabin"/>
                <a:ea typeface="Cabin"/>
                <a:cs typeface="Cabin"/>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rgbClr val="FFFF00"/>
                </a:solidFill>
                <a:latin typeface="Cabin"/>
                <a:ea typeface="Cabin"/>
                <a:cs typeface="Cabin"/>
                <a:sym typeface="Cabin"/>
              </a:rPr>
              <a:t>Story structure</a:t>
            </a:r>
            <a:r>
              <a:rPr lang="en-US" sz="3600" b="0" i="0" u="none" strike="noStrike" cap="none">
                <a:solidFill>
                  <a:schemeClr val="lt1"/>
                </a:solidFill>
                <a:latin typeface="Cabin"/>
                <a:ea typeface="Cabin"/>
                <a:cs typeface="Cabin"/>
                <a:sym typeface="Cabin"/>
              </a:rPr>
              <a:t> - constructing a program for a purpose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6935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bigword, bigcount</a:t>
            </a:r>
          </a:p>
        </p:txBody>
      </p:sp>
      <p:sp>
        <p:nvSpPr>
          <p:cNvPr id="495" name="Shape 495"/>
          <p:cNvSpPr txBox="1"/>
          <p:nvPr/>
        </p:nvSpPr>
        <p:spPr>
          <a:xfrm>
            <a:off x="10626725" y="47879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to 16</a:t>
            </a:r>
          </a:p>
        </p:txBody>
      </p:sp>
      <p:sp>
        <p:nvSpPr>
          <p:cNvPr id="496" name="Shape 496"/>
          <p:cNvSpPr txBox="1"/>
          <p:nvPr/>
        </p:nvSpPr>
        <p:spPr>
          <a:xfrm>
            <a:off x="10436225" y="387350"/>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b="0" i="0" u="none" strike="noStrike" cap="none">
                <a:solidFill>
                  <a:schemeClr val="lt1"/>
                </a:solidFill>
                <a:latin typeface="Cabin"/>
                <a:ea typeface="Cabin"/>
                <a:cs typeface="Cabin"/>
                <a:sym typeface="Cabin"/>
              </a:rPr>
              <a:t>A short </a:t>
            </a:r>
            <a:r>
              <a:rPr lang="en-US" sz="4300" b="0" i="0" u="none" strike="noStrike" cap="none">
                <a:solidFill>
                  <a:schemeClr val="lt1"/>
                </a:solidFill>
                <a:latin typeface="Arial"/>
                <a:ea typeface="Arial"/>
                <a:cs typeface="Arial"/>
                <a:sym typeface="Arial"/>
              </a:rPr>
              <a:t>“</a:t>
            </a:r>
            <a:r>
              <a:rPr lang="en-US" sz="4300">
                <a:solidFill>
                  <a:schemeClr val="lt1"/>
                </a:solidFill>
                <a:latin typeface="Cabin"/>
                <a:ea typeface="Cabin"/>
                <a:cs typeface="Cabin"/>
                <a:sym typeface="Cabin"/>
              </a:rPr>
              <a:t>s</a:t>
            </a:r>
            <a:r>
              <a:rPr lang="en-US" sz="4300" b="0" i="0" u="none" strike="noStrike" cap="none">
                <a:solidFill>
                  <a:schemeClr val="lt1"/>
                </a:solidFill>
                <a:latin typeface="Cabin"/>
                <a:ea typeface="Cabin"/>
                <a:cs typeface="Cabin"/>
                <a:sym typeface="Cabin"/>
              </a:rPr>
              <a:t>tory</a:t>
            </a:r>
            <a:r>
              <a:rPr lang="en-US" sz="4300" b="0" i="0" u="none" strike="noStrike" cap="none">
                <a:solidFill>
                  <a:schemeClr val="lt1"/>
                </a:solidFill>
                <a:latin typeface="Arial"/>
                <a:ea typeface="Arial"/>
                <a:cs typeface="Arial"/>
                <a:sym typeface="Arial"/>
              </a:rPr>
              <a:t>”</a:t>
            </a:r>
            <a:r>
              <a:rPr lang="en-US" sz="4300" b="0" i="0" u="none" strike="noStrike" cap="none">
                <a:solidFill>
                  <a:schemeClr val="lt1"/>
                </a:solidFill>
                <a:latin typeface="Cabin"/>
                <a:ea typeface="Cabin"/>
                <a:cs typeface="Cabin"/>
                <a:sym typeface="Cabin"/>
              </a:rPr>
              <a:t> about how to count words in a file in Python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Reserved Words</a:t>
            </a:r>
          </a:p>
        </p:txBody>
      </p:sp>
      <p:sp>
        <p:nvSpPr>
          <p:cNvPr id="502" name="Shape 502"/>
          <p:cNvSpPr txBox="1">
            <a:spLocks noGrp="1"/>
          </p:cNvSpPr>
          <p:nvPr>
            <p:ph type="body" idx="1"/>
          </p:nvPr>
        </p:nvSpPr>
        <p:spPr>
          <a:xfrm>
            <a:off x="1155700" y="2603500"/>
            <a:ext cx="13931900" cy="21208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cannot</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use </a:t>
            </a:r>
            <a:r>
              <a:rPr lang="en-US" sz="3600" b="0" i="0" u="none" strike="noStrike" cap="none">
                <a:solidFill>
                  <a:srgbClr val="FFFF00"/>
                </a:solidFill>
                <a:latin typeface="Cabin"/>
                <a:ea typeface="Cabin"/>
                <a:cs typeface="Cabin"/>
                <a:sym typeface="Cabin"/>
              </a:rPr>
              <a:t>reserved words</a:t>
            </a:r>
            <a:r>
              <a:rPr lang="en-US" sz="3600" b="0" i="0" u="none" strike="noStrike" cap="none">
                <a:solidFill>
                  <a:schemeClr val="lt1"/>
                </a:solidFill>
                <a:latin typeface="Cabin"/>
                <a:ea typeface="Cabin"/>
                <a:cs typeface="Cabin"/>
                <a:sym typeface="Cabin"/>
              </a:rPr>
              <a:t> as variable names / identifiers</a:t>
            </a:r>
          </a:p>
        </p:txBody>
      </p:sp>
      <p:sp>
        <p:nvSpPr>
          <p:cNvPr id="503" name="Shape 503"/>
          <p:cNvSpPr txBox="1"/>
          <p:nvPr/>
        </p:nvSpPr>
        <p:spPr>
          <a:xfrm>
            <a:off x="3733150" y="4724400"/>
            <a:ext cx="8967600" cy="323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4800" b="0" i="0" u="none" strike="noStrike" cap="none">
                <a:solidFill>
                  <a:srgbClr val="FFFF00"/>
                </a:solidFill>
                <a:latin typeface="Courier New"/>
                <a:ea typeface="Courier New"/>
                <a:cs typeface="Courier New"/>
                <a:sym typeface="Courier New"/>
              </a:rPr>
              <a:t>print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x</a:t>
            </a:r>
          </a:p>
        </p:txBody>
      </p:sp>
      <p:sp>
        <p:nvSpPr>
          <p:cNvPr id="510" name="Shape 510"/>
          <p:cNvSpPr txBox="1"/>
          <p:nvPr/>
        </p:nvSpPr>
        <p:spPr>
          <a:xfrm>
            <a:off x="992175" y="7874000"/>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b="0" i="0" u="none" strike="noStrike" cap="none">
                <a:solidFill>
                  <a:srgbClr val="FF9900"/>
                </a:solidFill>
                <a:latin typeface="Cabin"/>
                <a:ea typeface="Cabin"/>
                <a:cs typeface="Cabin"/>
                <a:sym typeface="Cabin"/>
              </a:rPr>
              <a:t>Variable</a:t>
            </a:r>
          </a:p>
        </p:txBody>
      </p:sp>
      <p:sp>
        <p:nvSpPr>
          <p:cNvPr id="511" name="Shape 511"/>
          <p:cNvSpPr txBox="1"/>
          <p:nvPr/>
        </p:nvSpPr>
        <p:spPr>
          <a:xfrm>
            <a:off x="43656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b="0" i="0" u="none" strike="noStrike" cap="none">
                <a:solidFill>
                  <a:srgbClr val="FFFFFF"/>
                </a:solidFill>
                <a:latin typeface="Cabin"/>
                <a:ea typeface="Cabin"/>
                <a:cs typeface="Cabin"/>
                <a:sym typeface="Cabin"/>
              </a:rPr>
              <a:t>Operator</a:t>
            </a:r>
          </a:p>
        </p:txBody>
      </p:sp>
      <p:sp>
        <p:nvSpPr>
          <p:cNvPr id="512" name="Shape 512"/>
          <p:cNvSpPr txBox="1"/>
          <p:nvPr/>
        </p:nvSpPr>
        <p:spPr>
          <a:xfrm>
            <a:off x="7750175" y="7924800"/>
            <a:ext cx="21081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b="0" i="0" u="none" strike="noStrike" cap="none">
                <a:solidFill>
                  <a:srgbClr val="00FFFF"/>
                </a:solidFill>
                <a:latin typeface="Cabin"/>
                <a:ea typeface="Cabin"/>
                <a:cs typeface="Cabin"/>
                <a:sym typeface="Cabin"/>
              </a:rPr>
              <a:t>Constant</a:t>
            </a:r>
          </a:p>
        </p:txBody>
      </p:sp>
      <p:sp>
        <p:nvSpPr>
          <p:cNvPr id="513" name="Shape 513"/>
          <p:cNvSpPr txBox="1"/>
          <p:nvPr/>
        </p:nvSpPr>
        <p:spPr>
          <a:xfrm>
            <a:off x="11398250" y="7924800"/>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Reserved Word</a:t>
            </a:r>
          </a:p>
        </p:txBody>
      </p:sp>
      <p:sp>
        <p:nvSpPr>
          <p:cNvPr id="514" name="Shape 514"/>
          <p:cNvSpPr txBox="1"/>
          <p:nvPr/>
        </p:nvSpPr>
        <p:spPr>
          <a:xfrm>
            <a:off x="7213600" y="2717800"/>
            <a:ext cx="8466000"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b="0" i="0" u="none" strike="noStrike" cap="none">
                <a:solidFill>
                  <a:schemeClr val="lt1"/>
                </a:solidFill>
                <a:latin typeface="Cabin"/>
                <a:ea typeface="Cabin"/>
                <a:cs typeface="Cabin"/>
                <a:sym typeface="Cabin"/>
              </a:rPr>
              <a:t>Assignment </a:t>
            </a:r>
            <a:r>
              <a:rPr lang="en-US" sz="5400">
                <a:solidFill>
                  <a:schemeClr val="lt1"/>
                </a:solidFill>
                <a:latin typeface="Cabin"/>
                <a:ea typeface="Cabin"/>
                <a:cs typeface="Cabin"/>
                <a:sym typeface="Cabin"/>
              </a:rPr>
              <a:t>s</a:t>
            </a:r>
            <a:r>
              <a:rPr lang="en-US" sz="5400" b="0" i="0" u="none" strike="noStrike" cap="none">
                <a:solidFill>
                  <a:schemeClr val="lt1"/>
                </a:solidFill>
                <a:latin typeface="Cabin"/>
                <a:ea typeface="Cabin"/>
                <a:cs typeface="Cabin"/>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b="0" i="0" u="none" strike="noStrike" cap="none">
                <a:solidFill>
                  <a:schemeClr val="lt1"/>
                </a:solidFill>
                <a:latin typeface="Cabin"/>
                <a:ea typeface="Cabin"/>
                <a:cs typeface="Cabin"/>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b="0" i="0" u="none" strike="noStrike" cap="none">
                <a:solidFill>
                  <a:schemeClr val="lt1"/>
                </a:solidFill>
                <a:latin typeface="Cabin"/>
                <a:ea typeface="Cabin"/>
                <a:cs typeface="Cabin"/>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781300"/>
            <a:ext cx="13931900"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Programming Paragraphs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b="0" i="0" u="none" strike="noStrike" cap="none">
                <a:solidFill>
                  <a:srgbClr val="FFFF00"/>
                </a:solidFill>
                <a:latin typeface="Cabin"/>
                <a:ea typeface="Cabin"/>
                <a:cs typeface="Cabin"/>
                <a:sym typeface="Cabin"/>
              </a:rPr>
              <a:t>Python Scripts</a:t>
            </a:r>
          </a:p>
        </p:txBody>
      </p:sp>
      <p:sp>
        <p:nvSpPr>
          <p:cNvPr id="528" name="Shape 528"/>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b="0" i="0" u="none" strike="noStrike" cap="none">
                <a:solidFill>
                  <a:schemeClr val="lt1"/>
                </a:solidFill>
                <a:latin typeface="Cabin"/>
                <a:ea typeface="Cabin"/>
                <a:cs typeface="Cabin"/>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Cabin"/>
                <a:ea typeface="Cabin"/>
                <a:cs typeface="Cabin"/>
                <a:sym typeface="Cabin"/>
              </a:rPr>
              <a:t>M</a:t>
            </a:r>
            <a:r>
              <a:rPr lang="en-US" sz="3400" b="0" i="0" u="none" strike="noStrike" cap="none">
                <a:solidFill>
                  <a:schemeClr val="lt1"/>
                </a:solidFill>
                <a:latin typeface="Cabin"/>
                <a:ea typeface="Cabin"/>
                <a:cs typeface="Cabin"/>
                <a:sym typeface="Cabin"/>
              </a:rPr>
              <a:t>ost programs are much longer, so we type them into a file and tell </a:t>
            </a:r>
            <a:r>
              <a:rPr lang="en-US" sz="3400">
                <a:solidFill>
                  <a:schemeClr val="lt1"/>
                </a:solidFill>
                <a:latin typeface="Cabin"/>
                <a:ea typeface="Cabin"/>
                <a:cs typeface="Cabin"/>
                <a:sym typeface="Cabin"/>
              </a:rPr>
              <a:t>P</a:t>
            </a:r>
            <a:r>
              <a:rPr lang="en-US" sz="3400" b="0" i="0" u="none" strike="noStrike" cap="none">
                <a:solidFill>
                  <a:schemeClr val="lt1"/>
                </a:solidFill>
                <a:latin typeface="Cabin"/>
                <a:ea typeface="Cabin"/>
                <a:cs typeface="Cabin"/>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b="0" i="0" u="none" strike="noStrike" cap="none">
                <a:solidFill>
                  <a:schemeClr val="lt1"/>
                </a:solidFill>
                <a:latin typeface="Cabin"/>
                <a:ea typeface="Cabin"/>
                <a:cs typeface="Cabin"/>
                <a:sym typeface="Cabin"/>
              </a:rPr>
              <a:t>In a sense, we are </a:t>
            </a:r>
            <a:r>
              <a:rPr lang="en-US" sz="3400" b="0" i="0" u="none" strike="noStrike" cap="none">
                <a:solidFill>
                  <a:schemeClr val="lt1"/>
                </a:solidFill>
                <a:latin typeface="Arial"/>
                <a:ea typeface="Arial"/>
                <a:cs typeface="Arial"/>
                <a:sym typeface="Arial"/>
              </a:rPr>
              <a:t>“</a:t>
            </a:r>
            <a:r>
              <a:rPr lang="en-US" sz="3400" b="0" i="0" u="none" strike="noStrike" cap="none">
                <a:solidFill>
                  <a:schemeClr val="lt1"/>
                </a:solidFill>
                <a:latin typeface="Cabin"/>
                <a:ea typeface="Cabin"/>
                <a:cs typeface="Cabin"/>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b="0" i="0" u="none" strike="noStrike" cap="none">
                <a:solidFill>
                  <a:schemeClr val="lt1"/>
                </a:solidFill>
                <a:latin typeface="Cabin"/>
                <a:ea typeface="Cabin"/>
                <a:cs typeface="Cabin"/>
                <a:sym typeface="Cabin"/>
              </a:rPr>
              <a:t>As a convention, we add </a:t>
            </a:r>
            <a:r>
              <a:rPr lang="en-US" sz="3400" b="0" i="0" u="none" strike="noStrike" cap="none">
                <a:solidFill>
                  <a:schemeClr val="lt1"/>
                </a:solidFill>
                <a:latin typeface="Arial"/>
                <a:ea typeface="Arial"/>
                <a:cs typeface="Arial"/>
                <a:sym typeface="Arial"/>
              </a:rPr>
              <a:t>“</a:t>
            </a:r>
            <a:r>
              <a:rPr lang="en-US" sz="3400" b="0" i="0" u="none" strike="noStrike" cap="none">
                <a:solidFill>
                  <a:schemeClr val="lt1"/>
                </a:solidFill>
                <a:latin typeface="Cabin"/>
                <a:ea typeface="Cabin"/>
                <a:cs typeface="Cabin"/>
                <a:sym typeface="Cabin"/>
              </a:rPr>
              <a:t>.py</a:t>
            </a:r>
            <a:r>
              <a:rPr lang="en-US" sz="3400" b="0" i="0" u="none" strike="noStrike" cap="none">
                <a:solidFill>
                  <a:schemeClr val="lt1"/>
                </a:solidFill>
                <a:latin typeface="Arial"/>
                <a:ea typeface="Arial"/>
                <a:cs typeface="Arial"/>
                <a:sym typeface="Arial"/>
              </a:rPr>
              <a:t>”</a:t>
            </a:r>
            <a:r>
              <a:rPr lang="en-US" sz="3400" b="0" i="0" u="none" strike="noStrike" cap="none">
                <a:solidFill>
                  <a:schemeClr val="lt1"/>
                </a:solidFill>
                <a:latin typeface="Cabin"/>
                <a:ea typeface="Cabin"/>
                <a:cs typeface="Cabin"/>
                <a:sym typeface="Cabin"/>
              </a:rPr>
              <a:t> as the suffix on the end of these files to indicate they contain Python.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Writing a Simple Program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b="0" i="0" u="none" strike="noStrike" cap="none">
                <a:solidFill>
                  <a:srgbClr val="FFFF00"/>
                </a:solidFill>
                <a:latin typeface="Cabin"/>
                <a:ea typeface="Cabin"/>
                <a:cs typeface="Cabin"/>
                <a:sym typeface="Cabin"/>
              </a:rPr>
              <a:t>Interactive versus Script</a:t>
            </a:r>
          </a:p>
        </p:txBody>
      </p:sp>
      <p:sp>
        <p:nvSpPr>
          <p:cNvPr id="539" name="Shape 53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b="0" i="0" u="none" strike="noStrike" cap="none">
                <a:solidFill>
                  <a:srgbClr val="FFFF00"/>
                </a:solidFill>
                <a:latin typeface="Cabin"/>
                <a:ea typeface="Cabin"/>
                <a:cs typeface="Cabin"/>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b="0" i="0" u="none" strike="noStrike" cap="none">
                <a:solidFill>
                  <a:schemeClr val="lt1"/>
                </a:solidFill>
                <a:latin typeface="Cabin"/>
                <a:ea typeface="Cabin"/>
                <a:cs typeface="Cabin"/>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b="0" i="0" u="none" strike="noStrike" cap="none">
                <a:solidFill>
                  <a:srgbClr val="FFFF00"/>
                </a:solidFill>
                <a:latin typeface="Cabin"/>
                <a:ea typeface="Cabin"/>
                <a:cs typeface="Cabin"/>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b="0" i="0" u="none" strike="noStrike" cap="none">
                <a:solidFill>
                  <a:schemeClr val="lt1"/>
                </a:solidFill>
                <a:latin typeface="Cabin"/>
                <a:ea typeface="Cabin"/>
                <a:cs typeface="Cabin"/>
                <a:sym typeface="Cabin"/>
              </a:rPr>
              <a:t>You enter a sequence of statements (lines) into a file using a text editor and tell Python to execute the statements in the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Users</a:t>
            </a:r>
            <a:r>
              <a:rPr lang="en-US" sz="7600">
                <a:solidFill>
                  <a:srgbClr val="FFFF00"/>
                </a:solidFill>
                <a:latin typeface="Cabin"/>
                <a:ea typeface="Cabin"/>
                <a:cs typeface="Cabin"/>
                <a:sym typeface="Cabin"/>
              </a:rPr>
              <a:t> </a:t>
            </a:r>
            <a:r>
              <a:rPr lang="en-US" sz="7600" b="0" i="0" u="none" strike="noStrike" cap="none">
                <a:solidFill>
                  <a:srgbClr val="FFFF00"/>
                </a:solidFill>
                <a:latin typeface="Cabin"/>
                <a:ea typeface="Cabin"/>
                <a:cs typeface="Cabin"/>
                <a:sym typeface="Cabin"/>
              </a:rPr>
              <a:t>vs. Programmers</a:t>
            </a:r>
          </a:p>
        </p:txBody>
      </p:sp>
      <p:sp>
        <p:nvSpPr>
          <p:cNvPr id="255" name="Shape 255"/>
          <p:cNvSpPr txBox="1">
            <a:spLocks noGrp="1"/>
          </p:cNvSpPr>
          <p:nvPr>
            <p:ph type="body" idx="1"/>
          </p:nvPr>
        </p:nvSpPr>
        <p:spPr>
          <a:xfrm>
            <a:off x="1155700" y="2451100"/>
            <a:ext cx="139320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Programmers learn the computer </a:t>
            </a:r>
            <a:r>
              <a:rPr lang="en-US" sz="3200" b="0" i="0" u="none" strike="noStrike" cap="none">
                <a:solidFill>
                  <a:schemeClr val="lt1"/>
                </a:solidFill>
                <a:latin typeface="Arial"/>
                <a:ea typeface="Arial"/>
                <a:cs typeface="Arial"/>
                <a:sym typeface="Arial"/>
              </a:rPr>
              <a:t>“</a:t>
            </a:r>
            <a:r>
              <a:rPr lang="en-US" sz="3200" b="0" i="0" u="none" strike="noStrike" cap="none">
                <a:solidFill>
                  <a:schemeClr val="lt1"/>
                </a:solidFill>
                <a:latin typeface="Cabin"/>
                <a:ea typeface="Cabin"/>
                <a:cs typeface="Cabin"/>
                <a:sym typeface="Cabin"/>
              </a:rPr>
              <a:t>ways</a:t>
            </a:r>
            <a:r>
              <a:rPr lang="en-US" sz="3200" b="0" i="0" u="none" strike="noStrike" cap="none">
                <a:solidFill>
                  <a:schemeClr val="lt1"/>
                </a:solidFill>
                <a:latin typeface="Arial"/>
                <a:ea typeface="Arial"/>
                <a:cs typeface="Arial"/>
                <a:sym typeface="Arial"/>
              </a:rPr>
              <a:t>”</a:t>
            </a:r>
            <a:r>
              <a:rPr lang="en-US" sz="3200" b="0" i="0" u="none" strike="noStrike" cap="none">
                <a:solidFill>
                  <a:schemeClr val="lt1"/>
                </a:solidFill>
                <a:latin typeface="Cabin"/>
                <a:ea typeface="Cabin"/>
                <a:cs typeface="Cabin"/>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Programmers sometimes write tools for lots of users and sometimes programmers write little </a:t>
            </a:r>
            <a:r>
              <a:rPr lang="en-US" sz="3200" b="0" i="0" u="none" strike="noStrike" cap="none">
                <a:solidFill>
                  <a:schemeClr val="lt1"/>
                </a:solidFill>
                <a:latin typeface="Arial"/>
                <a:ea typeface="Arial"/>
                <a:cs typeface="Arial"/>
                <a:sym typeface="Arial"/>
              </a:rPr>
              <a:t>“</a:t>
            </a:r>
            <a:r>
              <a:rPr lang="en-US" sz="3200" b="0" i="0" u="none" strike="noStrike" cap="none">
                <a:solidFill>
                  <a:schemeClr val="lt1"/>
                </a:solidFill>
                <a:latin typeface="Cabin"/>
                <a:ea typeface="Cabin"/>
                <a:cs typeface="Cabin"/>
                <a:sym typeface="Cabin"/>
              </a:rPr>
              <a:t>helpers</a:t>
            </a:r>
            <a:r>
              <a:rPr lang="en-US" sz="3200" b="0" i="0" u="none" strike="noStrike" cap="none">
                <a:solidFill>
                  <a:schemeClr val="lt1"/>
                </a:solidFill>
                <a:latin typeface="Arial"/>
                <a:ea typeface="Arial"/>
                <a:cs typeface="Arial"/>
                <a:sym typeface="Arial"/>
              </a:rPr>
              <a:t>”</a:t>
            </a:r>
            <a:r>
              <a:rPr lang="en-US" sz="3200" b="0" i="0" u="none" strike="noStrike" cap="none">
                <a:solidFill>
                  <a:schemeClr val="lt1"/>
                </a:solidFill>
                <a:latin typeface="Cabin"/>
                <a:ea typeface="Cabin"/>
                <a:cs typeface="Cabin"/>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 Steps or Program Flow</a:t>
            </a:r>
          </a:p>
        </p:txBody>
      </p:sp>
      <p:sp>
        <p:nvSpPr>
          <p:cNvPr id="545" name="Shape 545"/>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Like a recipe or installation instructions, a program is a </a:t>
            </a:r>
            <a:r>
              <a:rPr lang="en-US" sz="3600" b="0" i="0" u="none" strike="noStrike" cap="none">
                <a:solidFill>
                  <a:srgbClr val="FFFF00"/>
                </a:solidFill>
                <a:latin typeface="Cabin"/>
                <a:ea typeface="Cabin"/>
                <a:cs typeface="Cabin"/>
                <a:sym typeface="Cabin"/>
              </a:rPr>
              <a:t>sequence</a:t>
            </a:r>
            <a:r>
              <a:rPr lang="en-US" sz="3600" b="0" i="0" u="none" strike="noStrike" cap="none">
                <a:solidFill>
                  <a:schemeClr val="lt1"/>
                </a:solidFill>
                <a:latin typeface="Cabin"/>
                <a:ea typeface="Cabin"/>
                <a:cs typeface="Cabin"/>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Some steps are </a:t>
            </a:r>
            <a:r>
              <a:rPr lang="en-US" sz="3600" b="0" i="0" u="none" strike="noStrike" cap="none">
                <a:solidFill>
                  <a:srgbClr val="FFFF00"/>
                </a:solidFill>
                <a:latin typeface="Cabin"/>
                <a:ea typeface="Cabin"/>
                <a:cs typeface="Cabin"/>
                <a:sym typeface="Cabin"/>
              </a:rPr>
              <a:t>conditional</a:t>
            </a:r>
            <a:r>
              <a:rPr lang="en-US" sz="3600" b="0" i="0" u="none" strike="noStrike" cap="none">
                <a:solidFill>
                  <a:schemeClr val="lt1"/>
                </a:solidFill>
                <a:latin typeface="Cabin"/>
                <a:ea typeface="Cabin"/>
                <a:cs typeface="Cabin"/>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Sometimes a step or group of steps are to be </a:t>
            </a:r>
            <a:r>
              <a:rPr lang="en-US" sz="3600" b="0" i="0" u="none" strike="noStrike" cap="none">
                <a:solidFill>
                  <a:srgbClr val="FFFF00"/>
                </a:solidFill>
                <a:latin typeface="Cabin"/>
                <a:ea typeface="Cabin"/>
                <a:cs typeface="Cabin"/>
                <a:sym typeface="Cabin"/>
              </a:rPr>
              <a:t>repeated</a:t>
            </a:r>
            <a:r>
              <a:rPr lang="en-US" sz="3600" b="0" i="0" u="none" strike="noStrike" cap="none">
                <a:solidFill>
                  <a:schemeClr val="lt1"/>
                </a:solidFill>
                <a:latin typeface="Cabin"/>
                <a:ea typeface="Cabin"/>
                <a:cs typeface="Cabin"/>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Sometimes we store a set of steps to be used over and over as needed several places throughout the program (Chapter 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Sequential Steps</a:t>
            </a:r>
          </a:p>
        </p:txBody>
      </p:sp>
      <p:sp>
        <p:nvSpPr>
          <p:cNvPr id="551" name="Shape 551"/>
          <p:cNvSpPr txBox="1"/>
          <p:nvPr/>
        </p:nvSpPr>
        <p:spPr>
          <a:xfrm>
            <a:off x="6859571" y="3073400"/>
            <a:ext cx="2177699"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Program:</a:t>
            </a:r>
          </a:p>
          <a:p>
            <a:pPr marL="0" marR="0" lvl="0" indent="0" algn="ctr" rtl="0">
              <a:lnSpc>
                <a:spcPct val="100000"/>
              </a:lnSpc>
              <a:spcBef>
                <a:spcPts val="0"/>
              </a:spcBef>
              <a:spcAft>
                <a:spcPts val="0"/>
              </a:spcAft>
              <a:buNone/>
            </a:pPr>
            <a:endParaRPr sz="3600" b="0" i="0" u="none" strike="noStrike" cap="none">
              <a:solidFill>
                <a:srgbClr val="FF7F00"/>
              </a:solidFill>
              <a:latin typeface="Cabin"/>
              <a:ea typeface="Cabin"/>
              <a:cs typeface="Cabin"/>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00FF00"/>
                </a:solidFill>
                <a:latin typeface="Cabin"/>
                <a:ea typeface="Cabin"/>
                <a:cs typeface="Cabin"/>
                <a:sym typeface="Cabin"/>
              </a:rPr>
              <a:t>x = 2</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print</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x</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00FF00"/>
                </a:solidFill>
                <a:latin typeface="Cabin"/>
                <a:ea typeface="Cabin"/>
                <a:cs typeface="Cabin"/>
                <a:sym typeface="Cabin"/>
              </a:rPr>
              <a:t>x = x + 2</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print</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x</a:t>
            </a:r>
          </a:p>
        </p:txBody>
      </p:sp>
      <p:sp>
        <p:nvSpPr>
          <p:cNvPr id="552" name="Shape 552"/>
          <p:cNvSpPr txBox="1"/>
          <p:nvPr/>
        </p:nvSpPr>
        <p:spPr>
          <a:xfrm>
            <a:off x="11812570" y="3656000"/>
            <a:ext cx="199380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Output:</a:t>
            </a:r>
          </a:p>
          <a:p>
            <a:pPr marL="0" marR="0" lvl="0" indent="0" algn="ctr" rtl="0">
              <a:lnSpc>
                <a:spcPct val="100000"/>
              </a:lnSpc>
              <a:spcBef>
                <a:spcPts val="0"/>
              </a:spcBef>
              <a:spcAft>
                <a:spcPts val="0"/>
              </a:spcAft>
              <a:buNone/>
            </a:pPr>
            <a:endParaRPr sz="3600" b="0" i="0" u="none" strike="noStrike" cap="none">
              <a:solidFill>
                <a:schemeClr val="lt1"/>
              </a:solidFill>
              <a:latin typeface="Cabin"/>
              <a:ea typeface="Cabin"/>
              <a:cs typeface="Cabin"/>
              <a:sym typeface="Cabin"/>
            </a:endParaRP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4</a:t>
            </a:r>
          </a:p>
        </p:txBody>
      </p:sp>
      <p:sp>
        <p:nvSpPr>
          <p:cNvPr id="553" name="Shape 553"/>
          <p:cNvSpPr txBox="1"/>
          <p:nvPr/>
        </p:nvSpPr>
        <p:spPr>
          <a:xfrm>
            <a:off x="1587500" y="30734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x = 2</a:t>
            </a:r>
          </a:p>
        </p:txBody>
      </p:sp>
      <p:sp>
        <p:nvSpPr>
          <p:cNvPr id="554" name="Shape 554"/>
          <p:cNvSpPr txBox="1"/>
          <p:nvPr/>
        </p:nvSpPr>
        <p:spPr>
          <a:xfrm>
            <a:off x="1587500" y="41783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print x</a:t>
            </a:r>
          </a:p>
        </p:txBody>
      </p:sp>
      <p:cxnSp>
        <p:nvCxnSpPr>
          <p:cNvPr id="555" name="Shape 555"/>
          <p:cNvCxnSpPr/>
          <p:nvPr/>
        </p:nvCxnSpPr>
        <p:spPr>
          <a:xfrm rot="10800000">
            <a:off x="2940049" y="3656011"/>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5245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x = x + 2</a:t>
            </a:r>
          </a:p>
        </p:txBody>
      </p:sp>
      <p:cxnSp>
        <p:nvCxnSpPr>
          <p:cNvPr id="557" name="Shape 557"/>
          <p:cNvCxnSpPr/>
          <p:nvPr/>
        </p:nvCxnSpPr>
        <p:spPr>
          <a:xfrm rot="10800000">
            <a:off x="2940049" y="4722811"/>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3627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print x</a:t>
            </a:r>
          </a:p>
        </p:txBody>
      </p:sp>
      <p:cxnSp>
        <p:nvCxnSpPr>
          <p:cNvPr id="559" name="Shape 559"/>
          <p:cNvCxnSpPr/>
          <p:nvPr/>
        </p:nvCxnSpPr>
        <p:spPr>
          <a:xfrm rot="10800000">
            <a:off x="2940049" y="584041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rot="10800000">
            <a:off x="8515349" y="4992524"/>
            <a:ext cx="3190200" cy="59100"/>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450400" y="5609700"/>
            <a:ext cx="3326699" cy="475199"/>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558250"/>
            <a:ext cx="110799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b="0" i="0" u="none" strike="noStrike" cap="none">
                <a:solidFill>
                  <a:schemeClr val="lt1"/>
                </a:solidFill>
                <a:latin typeface="Cabin"/>
                <a:ea typeface="Cabin"/>
                <a:cs typeface="Cabin"/>
                <a:sym typeface="Cabin"/>
              </a:rPr>
              <a:t>When a program is running, it flows from one step to the next.  </a:t>
            </a:r>
            <a:r>
              <a:rPr lang="en-US" sz="3300">
                <a:solidFill>
                  <a:schemeClr val="lt1"/>
                </a:solidFill>
                <a:latin typeface="Cabin"/>
                <a:ea typeface="Cabin"/>
                <a:cs typeface="Cabin"/>
                <a:sym typeface="Cabin"/>
              </a:rPr>
              <a:t>A</a:t>
            </a:r>
            <a:r>
              <a:rPr lang="en-US" sz="3300" b="0" i="0" u="none" strike="noStrike" cap="none">
                <a:solidFill>
                  <a:schemeClr val="lt1"/>
                </a:solidFill>
                <a:latin typeface="Cabin"/>
                <a:ea typeface="Cabin"/>
                <a:cs typeface="Cabin"/>
                <a:sym typeface="Cabin"/>
              </a:rPr>
              <a:t>s programmers, we set up </a:t>
            </a:r>
            <a:r>
              <a:rPr lang="en-US" sz="3300" b="0" i="0" u="none" strike="noStrike" cap="none">
                <a:solidFill>
                  <a:schemeClr val="lt1"/>
                </a:solidFill>
                <a:latin typeface="Arial"/>
                <a:ea typeface="Arial"/>
                <a:cs typeface="Arial"/>
                <a:sym typeface="Arial"/>
              </a:rPr>
              <a:t>“</a:t>
            </a:r>
            <a:r>
              <a:rPr lang="en-US" sz="3300" b="0" i="0" u="none" strike="noStrike" cap="none">
                <a:solidFill>
                  <a:schemeClr val="lt1"/>
                </a:solidFill>
                <a:latin typeface="Cabin"/>
                <a:ea typeface="Cabin"/>
                <a:cs typeface="Cabin"/>
                <a:sym typeface="Cabin"/>
              </a:rPr>
              <a:t>paths</a:t>
            </a:r>
            <a:r>
              <a:rPr lang="en-US" sz="3300" b="0" i="0" u="none" strike="noStrike" cap="none">
                <a:solidFill>
                  <a:schemeClr val="lt1"/>
                </a:solidFill>
                <a:latin typeface="Arial"/>
                <a:ea typeface="Arial"/>
                <a:cs typeface="Arial"/>
                <a:sym typeface="Arial"/>
              </a:rPr>
              <a:t>”</a:t>
            </a:r>
            <a:r>
              <a:rPr lang="en-US" sz="3300" b="0" i="0" u="none" strike="noStrike" cap="none">
                <a:solidFill>
                  <a:schemeClr val="lt1"/>
                </a:solidFill>
                <a:latin typeface="Cabin"/>
                <a:ea typeface="Cabin"/>
                <a:cs typeface="Cabin"/>
                <a:sym typeface="Cabin"/>
              </a:rPr>
              <a:t> for the program to follow.</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80100" y="241300"/>
            <a:ext cx="92074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Conditional Steps</a:t>
            </a:r>
          </a:p>
        </p:txBody>
      </p:sp>
      <p:sp>
        <p:nvSpPr>
          <p:cNvPr id="568" name="Shape 568"/>
          <p:cNvSpPr txBox="1"/>
          <p:nvPr/>
        </p:nvSpPr>
        <p:spPr>
          <a:xfrm>
            <a:off x="13314362"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Output:</a:t>
            </a:r>
          </a:p>
          <a:p>
            <a:pPr marL="0" marR="0" lvl="0" indent="0" algn="ctr" rtl="0">
              <a:lnSpc>
                <a:spcPct val="100000"/>
              </a:lnSpc>
              <a:spcBef>
                <a:spcPts val="0"/>
              </a:spcBef>
              <a:spcAft>
                <a:spcPts val="0"/>
              </a:spcAft>
              <a:buNone/>
            </a:pPr>
            <a:endParaRPr sz="3600" b="0" i="0" u="none" strike="noStrike" cap="none">
              <a:solidFill>
                <a:schemeClr val="lt1"/>
              </a:solidFill>
              <a:latin typeface="Cabin"/>
              <a:ea typeface="Cabin"/>
              <a:cs typeface="Cabin"/>
              <a:sym typeface="Cabin"/>
            </a:endParaRP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Finis</a:t>
            </a:r>
          </a:p>
        </p:txBody>
      </p:sp>
      <p:sp>
        <p:nvSpPr>
          <p:cNvPr id="569" name="Shape 569"/>
          <p:cNvSpPr txBox="1"/>
          <p:nvPr/>
        </p:nvSpPr>
        <p:spPr>
          <a:xfrm>
            <a:off x="7799386" y="2873375"/>
            <a:ext cx="3098800"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Program:</a:t>
            </a:r>
          </a:p>
          <a:p>
            <a:pPr marL="0" marR="0" lvl="0" indent="0" algn="ctr" rtl="0">
              <a:lnSpc>
                <a:spcPct val="100000"/>
              </a:lnSpc>
              <a:spcBef>
                <a:spcPts val="0"/>
              </a:spcBef>
              <a:spcAft>
                <a:spcPts val="0"/>
              </a:spcAft>
              <a:buNone/>
            </a:pPr>
            <a:endParaRPr sz="3600" b="0" i="0" u="none" strike="noStrike" cap="none">
              <a:solidFill>
                <a:srgbClr val="FF7F00"/>
              </a:solidFill>
              <a:latin typeface="Cabin"/>
              <a:ea typeface="Cabin"/>
              <a:cs typeface="Cabin"/>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00FF00"/>
                </a:solidFill>
                <a:latin typeface="Cabin"/>
                <a:ea typeface="Cabin"/>
                <a:cs typeface="Cabin"/>
                <a:sym typeface="Cabin"/>
              </a:rPr>
              <a:t>x = 5</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if</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x &lt; 10:</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print</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'Smaller’</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if</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x &gt; 20:</a:t>
            </a:r>
          </a:p>
          <a:p>
            <a:pPr marL="0" marR="0" lvl="0" indent="0" algn="l"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     </a:t>
            </a:r>
            <a:r>
              <a:rPr lang="en-US" sz="3600" b="0" i="0" u="none" strike="noStrike" cap="none">
                <a:solidFill>
                  <a:srgbClr val="FFFF00"/>
                </a:solidFill>
                <a:latin typeface="Cabin"/>
                <a:ea typeface="Cabin"/>
                <a:cs typeface="Cabin"/>
                <a:sym typeface="Cabin"/>
              </a:rPr>
              <a:t>print</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'Bigger'</a:t>
            </a:r>
          </a:p>
          <a:p>
            <a:pPr marL="0" marR="0" lvl="0" indent="0" algn="ctr" rtl="0">
              <a:lnSpc>
                <a:spcPct val="100000"/>
              </a:lnSpc>
              <a:spcBef>
                <a:spcPts val="0"/>
              </a:spcBef>
              <a:spcAft>
                <a:spcPts val="0"/>
              </a:spcAft>
              <a:buNone/>
            </a:pPr>
            <a:endParaRPr sz="3600" b="0" i="0" u="none" strike="noStrike" cap="none">
              <a:solidFill>
                <a:srgbClr val="00FF00"/>
              </a:solidFill>
              <a:latin typeface="Cabin"/>
              <a:ea typeface="Cabin"/>
              <a:cs typeface="Cabin"/>
              <a:sym typeface="Cabin"/>
            </a:endParaRP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print</a:t>
            </a:r>
            <a:r>
              <a:rPr lang="en-US" sz="3600" b="0" i="0" u="none" strike="noStrike" cap="none">
                <a:solidFill>
                  <a:srgbClr val="FF7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'Finis'</a:t>
            </a: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abin"/>
                <a:ea typeface="Cabin"/>
                <a:cs typeface="Cabin"/>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0898186" y="4941849"/>
            <a:ext cx="2217600" cy="423900"/>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lang="en-US" sz="3000" b="0" i="0" u="none" strike="noStrike" cap="none">
                <a:solidFill>
                  <a:schemeClr val="lt1"/>
                </a:solidFill>
                <a:latin typeface="Cabin"/>
                <a:ea typeface="Cabin"/>
                <a:cs typeface="Cabin"/>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i="0" u="none" strike="noStrike" cap="none">
                <a:solidFill>
                  <a:schemeClr val="lt1"/>
                </a:solidFill>
                <a:latin typeface="Cabin"/>
                <a:ea typeface="Cabin"/>
                <a:cs typeface="Cabin"/>
                <a:sym typeface="Cabin"/>
              </a:rPr>
              <a:t>print 'Smaller'</a:t>
            </a: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lang="en-US" sz="3000" b="0" i="0" u="none" strike="noStrike" cap="none">
                <a:solidFill>
                  <a:schemeClr val="lt1"/>
                </a:solidFill>
                <a:latin typeface="Cabin"/>
                <a:ea typeface="Cabin"/>
                <a:cs typeface="Cabin"/>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abin"/>
                <a:ea typeface="Cabin"/>
                <a:cs typeface="Cabin"/>
                <a:sym typeface="Cabin"/>
              </a:rPr>
              <a:t>print 'Bigger'</a:t>
            </a: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0185400" y="5492750"/>
            <a:ext cx="3006724" cy="2051050"/>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abin"/>
                <a:ea typeface="Cabin"/>
                <a:cs typeface="Cabin"/>
                <a:sym typeface="Cabin"/>
              </a:rPr>
              <a:t>print 'Finis'</a:t>
            </a:r>
          </a:p>
        </p:txBody>
      </p:sp>
      <p:sp>
        <p:nvSpPr>
          <p:cNvPr id="589" name="Shape 589"/>
          <p:cNvSpPr txBox="1"/>
          <p:nvPr/>
        </p:nvSpPr>
        <p:spPr>
          <a:xfrm>
            <a:off x="4414837" y="2108200"/>
            <a:ext cx="725486" cy="622299"/>
          </a:xfrm>
          <a:prstGeom prst="rect">
            <a:avLst/>
          </a:prstGeom>
          <a:noFill/>
          <a:ln w="9525"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b="0" i="0" u="none" strike="noStrike" cap="none">
                <a:solidFill>
                  <a:srgbClr val="FFFFFF"/>
                </a:solidFill>
                <a:latin typeface="Cabin"/>
                <a:ea typeface="Cabin"/>
                <a:cs typeface="Cabin"/>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Cabin"/>
                <a:ea typeface="Cabin"/>
                <a:cs typeface="Cabin"/>
                <a:sym typeface="Cabin"/>
              </a:rPr>
              <a:t>No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7277100" y="241300"/>
            <a:ext cx="78104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rgbClr val="FFFF00"/>
                </a:solidFill>
                <a:latin typeface="Cabin"/>
                <a:ea typeface="Cabin"/>
                <a:cs typeface="Cabin"/>
                <a:sym typeface="Cabin"/>
              </a:rPr>
              <a:t>Repeated Steps</a:t>
            </a:r>
          </a:p>
        </p:txBody>
      </p:sp>
      <p:sp>
        <p:nvSpPr>
          <p:cNvPr id="597" name="Shape 597"/>
          <p:cNvSpPr txBox="1"/>
          <p:nvPr/>
        </p:nvSpPr>
        <p:spPr>
          <a:xfrm>
            <a:off x="13337271" y="2114500"/>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Output:</a:t>
            </a:r>
          </a:p>
          <a:p>
            <a:pPr marL="0" marR="0" lvl="0" indent="0" algn="ctr" rtl="0">
              <a:lnSpc>
                <a:spcPct val="100000"/>
              </a:lnSpc>
              <a:spcBef>
                <a:spcPts val="0"/>
              </a:spcBef>
              <a:spcAft>
                <a:spcPts val="0"/>
              </a:spcAft>
              <a:buNone/>
            </a:pPr>
            <a:endParaRPr sz="3600" b="0" i="0" u="none" strike="noStrike" cap="none">
              <a:solidFill>
                <a:srgbClr val="FF00FF"/>
              </a:solidFill>
              <a:latin typeface="Cabin"/>
              <a:ea typeface="Cabin"/>
              <a:cs typeface="Cabin"/>
              <a:sym typeface="Cabin"/>
            </a:endParaRP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b="0" i="0" u="none" strike="noStrike" cap="none">
                <a:solidFill>
                  <a:srgbClr val="FFFF00"/>
                </a:solidFill>
                <a:latin typeface="Cabin"/>
                <a:ea typeface="Cabin"/>
                <a:cs typeface="Cabin"/>
                <a:sym typeface="Cabin"/>
              </a:rPr>
              <a:t>Blastoff!</a:t>
            </a:r>
          </a:p>
        </p:txBody>
      </p:sp>
      <p:sp>
        <p:nvSpPr>
          <p:cNvPr id="598" name="Shape 598"/>
          <p:cNvSpPr txBox="1"/>
          <p:nvPr/>
        </p:nvSpPr>
        <p:spPr>
          <a:xfrm>
            <a:off x="7558071" y="2309800"/>
            <a:ext cx="36726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Program:</a:t>
            </a:r>
          </a:p>
          <a:p>
            <a:pPr marL="0" marR="0" lvl="0" indent="0" algn="ctr" rtl="0">
              <a:lnSpc>
                <a:spcPct val="100000"/>
              </a:lnSpc>
              <a:spcBef>
                <a:spcPts val="0"/>
              </a:spcBef>
              <a:spcAft>
                <a:spcPts val="0"/>
              </a:spcAft>
              <a:buNone/>
            </a:pPr>
            <a:endParaRPr sz="3600" b="0" i="0" u="none" strike="noStrike" cap="none">
              <a:solidFill>
                <a:srgbClr val="FF7F00"/>
              </a:solidFill>
              <a:latin typeface="Cabin"/>
              <a:ea typeface="Cabin"/>
              <a:cs typeface="Cabin"/>
              <a:sym typeface="Cabin"/>
            </a:endParaRPr>
          </a:p>
          <a:p>
            <a:pPr marL="0" marR="0" lvl="0" indent="0" algn="l"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n = 5</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while</a:t>
            </a:r>
            <a:r>
              <a:rPr lang="en-US" sz="3600" b="0" i="0" u="none" strike="noStrike" cap="none">
                <a:solidFill>
                  <a:srgbClr val="00FF00"/>
                </a:solidFill>
                <a:latin typeface="Cabin"/>
                <a:ea typeface="Cabin"/>
                <a:cs typeface="Cabin"/>
                <a:sym typeface="Cabin"/>
              </a:rPr>
              <a:t> n &gt; 0</a:t>
            </a:r>
            <a:r>
              <a:rPr lang="en-US" sz="3600" b="0" i="0" u="none" strike="noStrike" cap="none">
                <a:solidFill>
                  <a:srgbClr val="FFFF00"/>
                </a:solidFill>
                <a:latin typeface="Cabin"/>
                <a:ea typeface="Cabin"/>
                <a:cs typeface="Cabin"/>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    print </a:t>
            </a:r>
            <a:r>
              <a:rPr lang="en-US" sz="3600" b="0" i="0" u="none" strike="noStrike" cap="none">
                <a:solidFill>
                  <a:srgbClr val="00FF00"/>
                </a:solidFill>
                <a:latin typeface="Cabin"/>
                <a:ea typeface="Cabin"/>
                <a:cs typeface="Cabin"/>
                <a:sym typeface="Cabin"/>
              </a:rPr>
              <a:t>n</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    </a:t>
            </a:r>
            <a:r>
              <a:rPr lang="en-US" sz="3600" b="0" i="0" u="none" strike="noStrike" cap="none">
                <a:solidFill>
                  <a:srgbClr val="00FF00"/>
                </a:solidFill>
                <a:latin typeface="Cabin"/>
                <a:ea typeface="Cabin"/>
                <a:cs typeface="Cabin"/>
                <a:sym typeface="Cabin"/>
              </a:rPr>
              <a:t>n = n – 1</a:t>
            </a:r>
          </a:p>
          <a:p>
            <a:pPr marL="0" marR="0" lvl="0" indent="0" algn="l"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print </a:t>
            </a:r>
            <a:r>
              <a:rPr lang="en-US" sz="3600" b="0" i="0" u="none" strike="noStrike" cap="none">
                <a:solidFill>
                  <a:srgbClr val="00FF00"/>
                </a:solidFill>
                <a:latin typeface="Cabin"/>
                <a:ea typeface="Cabin"/>
                <a:cs typeface="Cabin"/>
                <a:sym typeface="Cabin"/>
              </a:rPr>
              <a:t>'Blastoff!'</a:t>
            </a:r>
          </a:p>
        </p:txBody>
      </p:sp>
      <p:cxnSp>
        <p:nvCxnSpPr>
          <p:cNvPr id="599" name="Shape 599"/>
          <p:cNvCxnSpPr/>
          <p:nvPr/>
        </p:nvCxnSpPr>
        <p:spPr>
          <a:xfrm rot="10800000">
            <a:off x="2838336" y="1344649"/>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9923411" y="3554412"/>
            <a:ext cx="2927399" cy="1255799"/>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19050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b="0" i="0" u="none" strike="noStrike" cap="none">
                <a:solidFill>
                  <a:srgbClr val="FFFFFF"/>
                </a:solidFill>
                <a:latin typeface="Cabin"/>
                <a:ea typeface="Cabin"/>
                <a:cs typeface="Cabin"/>
                <a:sym typeface="Cabin"/>
              </a:rPr>
              <a:t>n &gt; 0 ?</a:t>
            </a:r>
          </a:p>
        </p:txBody>
      </p:sp>
      <p:cxnSp>
        <p:nvCxnSpPr>
          <p:cNvPr id="602" name="Shape 602"/>
          <p:cNvCxnSpPr/>
          <p:nvPr/>
        </p:nvCxnSpPr>
        <p:spPr>
          <a:xfrm rot="10800000" flipH="1">
            <a:off x="2836861" y="3174950"/>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25336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25336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156299"/>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5459412"/>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2549525"/>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59373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2520950"/>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5954712"/>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rot="10800000">
            <a:off x="10490199" y="5943600"/>
            <a:ext cx="2589212" cy="215899"/>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057775" y="7048500"/>
            <a:ext cx="105855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Loops (repeated steps) have </a:t>
            </a:r>
            <a:r>
              <a:rPr lang="en-US" sz="3600" b="0" i="0" u="none" strike="noStrike" cap="none">
                <a:solidFill>
                  <a:srgbClr val="00FF00"/>
                </a:solidFill>
                <a:latin typeface="Cabin"/>
                <a:ea typeface="Cabin"/>
                <a:cs typeface="Cabin"/>
                <a:sym typeface="Cabin"/>
              </a:rPr>
              <a:t>iteration variables</a:t>
            </a:r>
            <a:r>
              <a:rPr lang="en-US" sz="3600" b="0" i="0" u="none" strike="noStrike" cap="none">
                <a:solidFill>
                  <a:srgbClr val="FF00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that change each time through a loop.  Often these </a:t>
            </a:r>
            <a:r>
              <a:rPr lang="en-US" sz="3600" b="0" i="0" u="none" strike="noStrike" cap="none">
                <a:solidFill>
                  <a:srgbClr val="00FF00"/>
                </a:solidFill>
                <a:latin typeface="Cabin"/>
                <a:ea typeface="Cabin"/>
                <a:cs typeface="Cabin"/>
                <a:sym typeface="Cabin"/>
              </a:rPr>
              <a:t>iteration variables</a:t>
            </a:r>
            <a:r>
              <a:rPr lang="en-US" sz="3600" b="0" i="0" u="none" strike="noStrike" cap="none">
                <a:solidFill>
                  <a:schemeClr val="lt1"/>
                </a:solidFill>
                <a:latin typeface="Cabin"/>
                <a:ea typeface="Cabin"/>
                <a:cs typeface="Cabin"/>
                <a:sym typeface="Cabin"/>
              </a:rPr>
              <a:t> go through a sequence of numbers.</a:t>
            </a:r>
          </a:p>
        </p:txBody>
      </p:sp>
      <p:sp>
        <p:nvSpPr>
          <p:cNvPr id="614" name="Shape 614"/>
          <p:cNvSpPr txBox="1"/>
          <p:nvPr/>
        </p:nvSpPr>
        <p:spPr>
          <a:xfrm>
            <a:off x="542925" y="1790700"/>
            <a:ext cx="723900" cy="6222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rgbClr val="FFFFFF"/>
                </a:solidFill>
                <a:latin typeface="Cabin"/>
                <a:ea typeface="Cabin"/>
                <a:cs typeface="Cabin"/>
                <a:sym typeface="Cabin"/>
              </a:rPr>
              <a:t>No</a:t>
            </a:r>
          </a:p>
        </p:txBody>
      </p:sp>
      <p:sp>
        <p:nvSpPr>
          <p:cNvPr id="615" name="Shape 615"/>
          <p:cNvSpPr txBox="1"/>
          <p:nvPr/>
        </p:nvSpPr>
        <p:spPr>
          <a:xfrm>
            <a:off x="1397000" y="65532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print 'Blastoff'</a:t>
            </a:r>
          </a:p>
        </p:txBody>
      </p:sp>
      <p:sp>
        <p:nvSpPr>
          <p:cNvPr id="616" name="Shape 616"/>
          <p:cNvSpPr txBox="1"/>
          <p:nvPr/>
        </p:nvSpPr>
        <p:spPr>
          <a:xfrm>
            <a:off x="4659312" y="1790700"/>
            <a:ext cx="725486" cy="6222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rgbClr val="FFFFFF"/>
                </a:solidFill>
                <a:latin typeface="Cabin"/>
                <a:ea typeface="Cabin"/>
                <a:cs typeface="Cabin"/>
                <a:sym typeface="Cabin"/>
              </a:rPr>
              <a:t>Yes</a:t>
            </a:r>
          </a:p>
        </p:txBody>
      </p:sp>
      <p:sp>
        <p:nvSpPr>
          <p:cNvPr id="617" name="Shape 617"/>
          <p:cNvSpPr txBox="1"/>
          <p:nvPr/>
        </p:nvSpPr>
        <p:spPr>
          <a:xfrm>
            <a:off x="1397000" y="6096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n = 5</a:t>
            </a:r>
          </a:p>
        </p:txBody>
      </p:sp>
      <p:sp>
        <p:nvSpPr>
          <p:cNvPr id="618" name="Shape 618"/>
          <p:cNvSpPr txBox="1"/>
          <p:nvPr/>
        </p:nvSpPr>
        <p:spPr>
          <a:xfrm>
            <a:off x="3581400" y="3187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b="0" i="0" u="none" strike="noStrike" cap="none">
                <a:solidFill>
                  <a:schemeClr val="lt1"/>
                </a:solidFill>
                <a:latin typeface="Cabin"/>
                <a:ea typeface="Cabin"/>
                <a:cs typeface="Cabin"/>
                <a:sym typeface="Cabin"/>
              </a:rPr>
              <a:t>print </a:t>
            </a:r>
            <a:r>
              <a:rPr lang="en-US" sz="3500" b="0" i="0" u="none" strike="noStrike" cap="none">
                <a:solidFill>
                  <a:srgbClr val="FFFFFF"/>
                </a:solidFill>
                <a:latin typeface="Cabin"/>
                <a:ea typeface="Cabin"/>
                <a:cs typeface="Cabin"/>
                <a:sym typeface="Cabin"/>
              </a:rPr>
              <a:t>n</a:t>
            </a:r>
          </a:p>
        </p:txBody>
      </p:sp>
      <p:cxnSp>
        <p:nvCxnSpPr>
          <p:cNvPr id="619" name="Shape 619"/>
          <p:cNvCxnSpPr/>
          <p:nvPr/>
        </p:nvCxnSpPr>
        <p:spPr>
          <a:xfrm rot="10800000">
            <a:off x="9885399" y="4829087"/>
            <a:ext cx="3043200" cy="722399"/>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44069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Cabin"/>
                <a:ea typeface="Cabin"/>
                <a:cs typeface="Cabin"/>
                <a:sym typeface="Cabin"/>
              </a:rPr>
              <a:t> </a:t>
            </a:r>
            <a:r>
              <a:rPr lang="en-US" sz="3500" b="0" i="0" u="none" strike="noStrike" cap="none">
                <a:solidFill>
                  <a:schemeClr val="lt1"/>
                </a:solidFill>
                <a:latin typeface="Cabin"/>
                <a:ea typeface="Cabin"/>
                <a:cs typeface="Cabin"/>
                <a:sym typeface="Cabin"/>
              </a:rPr>
              <a:t>n = n -1</a:t>
            </a:r>
          </a:p>
        </p:txBody>
      </p:sp>
      <p:cxnSp>
        <p:nvCxnSpPr>
          <p:cNvPr id="620" name="Shape 620"/>
          <p:cNvCxnSpPr>
            <a:endCxn id="618" idx="2"/>
          </p:cNvCxnSpPr>
          <p:nvPr/>
        </p:nvCxnSpPr>
        <p:spPr>
          <a:xfrm rot="10800000" flipH="1">
            <a:off x="5011349" y="3937099"/>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139650"/>
            <a:ext cx="100352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00FF"/>
                </a:solidFill>
                <a:latin typeface="Courier New"/>
                <a:ea typeface="Courier New"/>
                <a:cs typeface="Courier New"/>
                <a:sym typeface="Courier New"/>
              </a:rPr>
              <a:t>  </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Font typeface="Cabin"/>
              <a:buNone/>
            </a:pPr>
            <a:endParaRPr sz="300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print bigword, bigcount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Cabin"/>
                <a:ea typeface="Cabin"/>
                <a:cs typeface="Cabin"/>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Cabin"/>
                <a:ea typeface="Cabin"/>
                <a:cs typeface="Cabin"/>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Cabin"/>
                <a:ea typeface="Cabin"/>
                <a:cs typeface="Cabin"/>
                <a:sym typeface="Cabin"/>
              </a:rPr>
              <a:t>Conditional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p:nvPr/>
        </p:nvSpPr>
        <p:spPr>
          <a:xfrm>
            <a:off x="7697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name = </a:t>
            </a:r>
            <a:r>
              <a:rPr lang="en-US" sz="3000" b="0" i="0" u="none" strike="noStrike" cap="none">
                <a:solidFill>
                  <a:srgbClr val="FFFFFF"/>
                </a:solidFill>
                <a:latin typeface="Courier New"/>
                <a:ea typeface="Courier New"/>
                <a:cs typeface="Courier New"/>
                <a:sym typeface="Courier New"/>
              </a:rPr>
              <a:t>raw_input</a:t>
            </a:r>
            <a:r>
              <a:rPr lang="en-US" sz="3000" b="0" i="0" u="none" strike="noStrike" cap="none">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words = text.split()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a:t>
            </a:r>
            <a:r>
              <a:rPr lang="en-US" sz="3000" b="0" i="0" u="none" strike="noStrike" cap="none">
                <a:solidFill>
                  <a:srgbClr val="FFFF00"/>
                </a:solidFill>
                <a:latin typeface="Courier New"/>
                <a:ea typeface="Courier New"/>
                <a:cs typeface="Courier New"/>
                <a:sym typeface="Courier New"/>
              </a:rPr>
              <a:t>counts[word] = counts.get(word,0) + 1</a:t>
            </a:r>
          </a:p>
          <a:p>
            <a:pPr marL="0" marR="0" lvl="0" indent="0" algn="l" rtl="0">
              <a:lnSpc>
                <a:spcPct val="100000"/>
              </a:lnSpc>
              <a:spcBef>
                <a:spcPts val="0"/>
              </a:spcBef>
              <a:spcAft>
                <a:spcPts val="0"/>
              </a:spcAft>
              <a:buClr>
                <a:srgbClr val="00FF00"/>
              </a:buClr>
              <a:buFont typeface="Cabin"/>
              <a:buNone/>
            </a:pPr>
            <a:endParaRPr sz="300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00FF"/>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Font typeface="Cabin"/>
              <a:buNone/>
            </a:pPr>
            <a:endParaRPr sz="300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bigword, bigcount</a:t>
            </a:r>
          </a:p>
        </p:txBody>
      </p:sp>
      <p:sp>
        <p:nvSpPr>
          <p:cNvPr id="632" name="Shape 632"/>
          <p:cNvSpPr txBox="1"/>
          <p:nvPr/>
        </p:nvSpPr>
        <p:spPr>
          <a:xfrm>
            <a:off x="11244375" y="734950"/>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a:solidFill>
                  <a:srgbClr val="00FF00"/>
                </a:solidFill>
                <a:latin typeface="Cabin"/>
                <a:ea typeface="Cabin"/>
                <a:cs typeface="Cabin"/>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a:solidFill>
                <a:srgbClr val="00FF00"/>
              </a:solidFill>
              <a:latin typeface="Cabin"/>
              <a:ea typeface="Cabin"/>
              <a:cs typeface="Cabin"/>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FF"/>
                </a:solidFill>
                <a:latin typeface="Cabin"/>
                <a:ea typeface="Cabin"/>
                <a:cs typeface="Cabin"/>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a:solidFill>
                <a:srgbClr val="00FFFF"/>
              </a:solidFill>
              <a:latin typeface="Cabin"/>
              <a:ea typeface="Cabin"/>
              <a:cs typeface="Cabin"/>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00"/>
                </a:solidFill>
                <a:latin typeface="Cabin"/>
                <a:ea typeface="Cabin"/>
                <a:cs typeface="Cabin"/>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a:solidFill>
                <a:srgbClr val="FF00FF"/>
              </a:solidFill>
              <a:latin typeface="Cabin"/>
              <a:ea typeface="Cabin"/>
              <a:cs typeface="Cabin"/>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9900"/>
                </a:solidFill>
                <a:latin typeface="Cabin"/>
                <a:ea typeface="Cabin"/>
                <a:cs typeface="Cabin"/>
                <a:sym typeface="Cabin"/>
              </a:rPr>
              <a:t>A paragraph about how  to find the largest item in a list</a:t>
            </a:r>
          </a:p>
        </p:txBody>
      </p:sp>
      <p:cxnSp>
        <p:nvCxnSpPr>
          <p:cNvPr id="633" name="Shape 633"/>
          <p:cNvCxnSpPr/>
          <p:nvPr/>
        </p:nvCxnSpPr>
        <p:spPr>
          <a:xfrm>
            <a:off x="4398300" y="1165125"/>
            <a:ext cx="6599699" cy="1955100"/>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49450" y="3958000"/>
            <a:ext cx="1756800" cy="1108199"/>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8579225" y="5998450"/>
            <a:ext cx="2607900" cy="959399"/>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Summary</a:t>
            </a:r>
          </a:p>
        </p:txBody>
      </p:sp>
      <p:sp>
        <p:nvSpPr>
          <p:cNvPr id="641" name="Shape 641"/>
          <p:cNvSpPr txBox="1">
            <a:spLocks noGrp="1"/>
          </p:cNvSpPr>
          <p:nvPr>
            <p:ph type="body" idx="1"/>
          </p:nvPr>
        </p:nvSpPr>
        <p:spPr>
          <a:xfrm>
            <a:off x="1155700" y="2603500"/>
            <a:ext cx="13932000" cy="52577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This is a quick overview of </a:t>
            </a:r>
            <a:r>
              <a:rPr lang="en-US" sz="3600" b="0" i="0" u="none" strike="noStrike" cap="none">
                <a:solidFill>
                  <a:srgbClr val="FFFF00"/>
                </a:solidFill>
                <a:latin typeface="Cabin"/>
                <a:ea typeface="Cabin"/>
                <a:cs typeface="Cabin"/>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Focus on the big picture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1155700" y="241300"/>
            <a:ext cx="13932000" cy="811500"/>
          </a:xfrm>
          <a:prstGeom prst="rect">
            <a:avLst/>
          </a:prstGeom>
        </p:spPr>
        <p:txBody>
          <a:bodyPr lIns="91425" tIns="91425" rIns="91425" bIns="91425" anchor="ctr" anchorCtr="0">
            <a:noAutofit/>
          </a:bodyPr>
          <a:lstStyle/>
          <a:p>
            <a:pPr lvl="0">
              <a:spcBef>
                <a:spcPts val="0"/>
              </a:spcBef>
              <a:buNone/>
            </a:pPr>
            <a:r>
              <a:rPr lang="en-US" sz="3600">
                <a:solidFill>
                  <a:srgbClr val="FFFF00"/>
                </a:solidFill>
              </a:rPr>
              <a:t>Acknowledgements / Contributions</a:t>
            </a:r>
          </a:p>
        </p:txBody>
      </p:sp>
      <p:sp>
        <p:nvSpPr>
          <p:cNvPr id="647" name="Shape 647"/>
          <p:cNvSpPr txBox="1"/>
          <p:nvPr/>
        </p:nvSpPr>
        <p:spPr>
          <a:xfrm>
            <a:off x="1206100" y="1381725"/>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00"/>
                </a:solidFill>
              </a:rPr>
              <a:t> </a:t>
            </a:r>
            <a:r>
              <a:rPr lang="en-US" sz="180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a:spcBef>
                <a:spcPts val="0"/>
              </a:spcBef>
              <a:buNone/>
            </a:pPr>
            <a:endParaRPr sz="1800">
              <a:solidFill>
                <a:srgbClr val="FFFFFF"/>
              </a:solidFill>
            </a:endParaRPr>
          </a:p>
        </p:txBody>
      </p:sp>
      <p:pic>
        <p:nvPicPr>
          <p:cNvPr id="648" name="Shape 648"/>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649" name="Shape 649"/>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650" name="Shape 650"/>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4168775" y="4079874"/>
            <a:ext cx="1254125" cy="1517650"/>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369175" y="4213225"/>
            <a:ext cx="80961" cy="1214437"/>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783636" y="4189412"/>
            <a:ext cx="2771774" cy="930275"/>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067800" y="546100"/>
            <a:ext cx="1187449" cy="1689100"/>
          </a:xfrm>
          <a:prstGeom prst="rect">
            <a:avLst/>
          </a:prstGeom>
          <a:noFill/>
          <a:ln>
            <a:noFill/>
          </a:ln>
        </p:spPr>
      </p:pic>
      <p:sp>
        <p:nvSpPr>
          <p:cNvPr id="264" name="Shape 264"/>
          <p:cNvSpPr txBox="1"/>
          <p:nvPr/>
        </p:nvSpPr>
        <p:spPr>
          <a:xfrm>
            <a:off x="2870200" y="2730500"/>
            <a:ext cx="9931400" cy="1587499"/>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800" b="0" i="0" u="none" strike="noStrike" cap="none">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800" b="0" i="0" u="none" strike="noStrike" cap="none">
                <a:solidFill>
                  <a:schemeClr val="lt1"/>
                </a:solidFill>
                <a:latin typeface="Ovo"/>
                <a:ea typeface="Ovo"/>
                <a:cs typeface="Ovo"/>
                <a:sym typeface="Ovo"/>
              </a:rPr>
              <a:t>Hardware + Software</a:t>
            </a:r>
          </a:p>
        </p:txBody>
      </p:sp>
      <p:sp>
        <p:nvSpPr>
          <p:cNvPr id="265" name="Shape 265"/>
          <p:cNvSpPr/>
          <p:nvPr/>
        </p:nvSpPr>
        <p:spPr>
          <a:xfrm>
            <a:off x="10147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221786" y="5465762"/>
            <a:ext cx="571500" cy="6350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3390900" y="431800"/>
            <a:ext cx="3632199" cy="1908174"/>
          </a:xfrm>
          <a:prstGeom prst="rect">
            <a:avLst/>
          </a:prstGeom>
          <a:noFill/>
          <a:ln>
            <a:noFill/>
          </a:ln>
        </p:spPr>
      </p:pic>
      <p:pic>
        <p:nvPicPr>
          <p:cNvPr id="268" name="Shape 268"/>
          <p:cNvPicPr preferRelativeResize="0"/>
          <p:nvPr/>
        </p:nvPicPr>
        <p:blipFill rotWithShape="1">
          <a:blip r:embed="rId6">
            <a:alphaModFix/>
          </a:blip>
          <a:srcRect/>
          <a:stretch/>
        </p:blipFill>
        <p:spPr>
          <a:xfrm>
            <a:off x="10756900" y="241300"/>
            <a:ext cx="1235074" cy="2292349"/>
          </a:xfrm>
          <a:prstGeom prst="rect">
            <a:avLst/>
          </a:prstGeom>
          <a:noFill/>
          <a:ln>
            <a:noFill/>
          </a:ln>
        </p:spPr>
      </p:pic>
      <p:sp>
        <p:nvSpPr>
          <p:cNvPr id="269" name="Shape 269"/>
          <p:cNvSpPr txBox="1"/>
          <p:nvPr/>
        </p:nvSpPr>
        <p:spPr>
          <a:xfrm>
            <a:off x="2098675" y="6607175"/>
            <a:ext cx="11899899" cy="21082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b="0" i="0" u="none" strike="noStrike" cap="none">
                <a:solidFill>
                  <a:schemeClr val="lt1"/>
                </a:solidFill>
                <a:latin typeface="Cabin"/>
                <a:ea typeface="Cabin"/>
                <a:cs typeface="Cabin"/>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5956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Information</a:t>
            </a:r>
          </a:p>
        </p:txBody>
      </p:sp>
      <p:sp>
        <p:nvSpPr>
          <p:cNvPr id="271" name="Shape 271"/>
          <p:cNvSpPr/>
          <p:nvPr/>
        </p:nvSpPr>
        <p:spPr>
          <a:xfrm>
            <a:off x="2654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516811" y="1136650"/>
            <a:ext cx="1065212"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User</a:t>
            </a:r>
          </a:p>
        </p:txBody>
      </p:sp>
      <p:grpSp>
        <p:nvGrpSpPr>
          <p:cNvPr id="273" name="Shape 273"/>
          <p:cNvGrpSpPr/>
          <p:nvPr/>
        </p:nvGrpSpPr>
        <p:grpSpPr>
          <a:xfrm>
            <a:off x="10113961" y="2147886"/>
            <a:ext cx="5765463" cy="1706463"/>
            <a:chOff x="0" y="0"/>
            <a:chExt cx="5765463" cy="1706463"/>
          </a:xfrm>
        </p:grpSpPr>
        <p:pic>
          <p:nvPicPr>
            <p:cNvPr id="274" name="Shape 274"/>
            <p:cNvPicPr preferRelativeResize="0"/>
            <p:nvPr/>
          </p:nvPicPr>
          <p:blipFill rotWithShape="1">
            <a:blip r:embed="rId3">
              <a:alphaModFix/>
            </a:blip>
            <a:srcRect/>
            <a:stretch/>
          </p:blipFill>
          <p:spPr>
            <a:xfrm>
              <a:off x="1376362" y="1050925"/>
              <a:ext cx="457200" cy="650874"/>
            </a:xfrm>
            <a:prstGeom prst="rect">
              <a:avLst/>
            </a:prstGeom>
            <a:noFill/>
            <a:ln>
              <a:noFill/>
            </a:ln>
          </p:spPr>
        </p:pic>
        <p:sp>
          <p:nvSpPr>
            <p:cNvPr id="275" name="Shape 275"/>
            <p:cNvSpPr txBox="1"/>
            <p:nvPr/>
          </p:nvSpPr>
          <p:spPr>
            <a:xfrm>
              <a:off x="2857263" y="1046163"/>
              <a:ext cx="29081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Programmer</a:t>
              </a:r>
            </a:p>
          </p:txBody>
        </p:sp>
        <p:cxnSp>
          <p:nvCxnSpPr>
            <p:cNvPr id="276" name="Shape 276"/>
            <p:cNvCxnSpPr/>
            <p:nvPr/>
          </p:nvCxnSpPr>
          <p:spPr>
            <a:xfrm rot="10800000">
              <a:off x="0" y="0"/>
              <a:ext cx="1101725" cy="1063624"/>
            </a:xfrm>
            <a:prstGeom prst="straightConnector1">
              <a:avLst/>
            </a:prstGeom>
            <a:noFill/>
            <a:ln w="101600" cap="rnd" cmpd="sng">
              <a:solidFill>
                <a:srgbClr val="FFFF00"/>
              </a:solidFill>
              <a:prstDash val="solid"/>
              <a:miter/>
              <a:headEnd type="stealth"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FF00"/>
                </a:solidFill>
                <a:latin typeface="Cabin"/>
                <a:ea typeface="Cabin"/>
                <a:cs typeface="Cabin"/>
                <a:sym typeface="Cabin"/>
              </a:rPr>
              <a:t>Why be a programmer?</a:t>
            </a:r>
          </a:p>
        </p:txBody>
      </p:sp>
      <p:sp>
        <p:nvSpPr>
          <p:cNvPr id="282" name="Shape 282"/>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b="0" i="0" u="none" strike="noStrike" cap="none">
                <a:solidFill>
                  <a:srgbClr val="FFFF00"/>
                </a:solidFill>
                <a:latin typeface="Cabin"/>
                <a:ea typeface="Cabin"/>
                <a:cs typeface="Cabin"/>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b="0" i="0" u="none" strike="noStrike" cap="none">
                <a:solidFill>
                  <a:srgbClr val="FFFF00"/>
                </a:solidFill>
                <a:latin typeface="Cabin"/>
                <a:ea typeface="Cabin"/>
                <a:cs typeface="Cabin"/>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Add  guestbook to a web 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155700" y="5461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FF00"/>
                </a:solidFill>
                <a:latin typeface="Cabin"/>
                <a:ea typeface="Cabin"/>
                <a:cs typeface="Cabin"/>
                <a:sym typeface="Cabin"/>
              </a:rPr>
              <a:t>What is Code?  Software?  </a:t>
            </a:r>
            <a:br>
              <a:rPr lang="en-US" sz="7600" b="0" i="0" u="none" strike="noStrike" cap="none">
                <a:solidFill>
                  <a:srgbClr val="FFFF00"/>
                </a:solidFill>
                <a:latin typeface="Cabin"/>
                <a:ea typeface="Cabin"/>
                <a:cs typeface="Cabin"/>
                <a:sym typeface="Cabin"/>
              </a:rPr>
            </a:br>
            <a:r>
              <a:rPr lang="en-US" sz="7600" b="0" i="0" u="none" strike="noStrike" cap="none">
                <a:solidFill>
                  <a:srgbClr val="FFFF00"/>
                </a:solidFill>
                <a:latin typeface="Cabin"/>
                <a:ea typeface="Cabin"/>
                <a:cs typeface="Cabin"/>
                <a:sym typeface="Cabin"/>
              </a:rPr>
              <a:t>A Program?</a:t>
            </a:r>
          </a:p>
        </p:txBody>
      </p:sp>
      <p:sp>
        <p:nvSpPr>
          <p:cNvPr id="288" name="Shape 288"/>
          <p:cNvSpPr txBox="1">
            <a:spLocks noGrp="1"/>
          </p:cNvSpPr>
          <p:nvPr>
            <p:ph type="body" idx="1"/>
          </p:nvPr>
        </p:nvSpPr>
        <p:spPr>
          <a:xfrm>
            <a:off x="1155700" y="2984500"/>
            <a:ext cx="139320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b="0" i="0" u="none" strike="noStrike" cap="none">
                <a:solidFill>
                  <a:srgbClr val="FFFF00"/>
                </a:solidFill>
                <a:latin typeface="Cabin"/>
                <a:ea typeface="Cabin"/>
                <a:cs typeface="Cabin"/>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b="0" i="0" u="none" strike="noStrike" cap="none">
                <a:solidFill>
                  <a:schemeClr val="lt1"/>
                </a:solidFill>
                <a:latin typeface="Cabin"/>
                <a:ea typeface="Cabin"/>
                <a:cs typeface="Cabin"/>
                <a:sym typeface="Cabin"/>
              </a:rPr>
              <a:t>It is a little piece of our intelligence we can give to others -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b="0" i="0" u="none" strike="noStrike" cap="none">
                <a:solidFill>
                  <a:srgbClr val="FFFF00"/>
                </a:solidFill>
                <a:latin typeface="Cabin"/>
                <a:ea typeface="Cabin"/>
                <a:cs typeface="Cabin"/>
                <a:sym typeface="Cabin"/>
              </a:rPr>
              <a:t>A piece of creative art</a:t>
            </a:r>
            <a:r>
              <a:rPr lang="en-US" sz="3200" b="0" i="0" u="none" strike="noStrike" cap="none">
                <a:solidFill>
                  <a:schemeClr val="lt1"/>
                </a:solidFill>
                <a:latin typeface="Cabin"/>
                <a:ea typeface="Cabin"/>
                <a:cs typeface="Cabin"/>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Programs for Humans...</a:t>
            </a:r>
          </a:p>
        </p:txBody>
      </p:sp>
      <p:sp>
        <p:nvSpPr>
          <p:cNvPr id="294" name="Shape 294"/>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Cabin"/>
                <a:ea typeface="Cabin"/>
                <a:cs typeface="Cabin"/>
                <a:sym typeface="Cabin"/>
                <a:hlinkClick r:id="rId3"/>
              </a:rPr>
              <a:t>http://www.youtube.com/watch?v=vlzwuFkn88U</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FFFF00"/>
                </a:solidFill>
                <a:latin typeface="Cabin"/>
                <a:ea typeface="Cabin"/>
                <a:cs typeface="Cabin"/>
                <a:sym typeface="Cabin"/>
              </a:rPr>
              <a:t>Programs for Humans...</a:t>
            </a:r>
          </a:p>
        </p:txBody>
      </p:sp>
      <p:sp>
        <p:nvSpPr>
          <p:cNvPr id="301" name="Shape 301"/>
          <p:cNvSpPr txBox="1"/>
          <p:nvPr/>
        </p:nvSpPr>
        <p:spPr>
          <a:xfrm>
            <a:off x="1125537" y="355600"/>
            <a:ext cx="5873700" cy="8432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03" name="Shape 303"/>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sng" strike="noStrike" cap="none">
                <a:solidFill>
                  <a:srgbClr val="FFFF00"/>
                </a:solidFill>
                <a:latin typeface="Cabin"/>
                <a:ea typeface="Cabin"/>
                <a:cs typeface="Cabin"/>
                <a:sym typeface="Cabin"/>
                <a:hlinkClick r:id="rId4"/>
              </a:rPr>
              <a:t>http://www.youtube.com/watch?v=sN62PAKoBfE</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itle &amp; Bullets copy">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 Center">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lank">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2203</Words>
  <Application>Microsoft Macintosh PowerPoint</Application>
  <PresentationFormat>Custom</PresentationFormat>
  <Paragraphs>410</Paragraphs>
  <Slides>47</Slides>
  <Notes>47</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47</vt:i4>
      </vt:variant>
    </vt:vector>
  </HeadingPairs>
  <TitlesOfParts>
    <vt:vector size="57" baseType="lpstr">
      <vt:lpstr>Cabin</vt:lpstr>
      <vt:lpstr>Courier New</vt:lpstr>
      <vt:lpstr>Ovo</vt:lpstr>
      <vt:lpstr>Arial</vt:lpstr>
      <vt:lpstr>Title &amp; Subtitle</vt:lpstr>
      <vt:lpstr>Title &amp; Bullets</vt:lpstr>
      <vt:lpstr>1_Title &amp; Bullets</vt:lpstr>
      <vt:lpstr>Title &amp; Bullets copy</vt:lpstr>
      <vt:lpstr>Title - Center</vt:lpstr>
      <vt:lpstr>Blank</vt:lpstr>
      <vt:lpstr>Why Program?</vt:lpstr>
      <vt:lpstr>Computers want to be helpful...</vt:lpstr>
      <vt:lpstr>Programmers Anticipate Needs</vt:lpstr>
      <vt:lpstr>Users vs. Programmers</vt:lpstr>
      <vt:lpstr>PowerPoint Presentation</vt:lpstr>
      <vt:lpstr>Why be a programmer?</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Let’s Talk to Python...</vt:lpstr>
      <vt:lpstr>What Do We Say?</vt:lpstr>
      <vt:lpstr>Elements of Python</vt:lpstr>
      <vt:lpstr>PowerPoint Presentation</vt:lpstr>
      <vt:lpstr>Reserved Words</vt:lpstr>
      <vt:lpstr>Sentences or Lines</vt:lpstr>
      <vt:lpstr>Programming Paragraphs</vt:lpstr>
      <vt:lpstr>Python Scripts</vt:lpstr>
      <vt:lpstr>Writing a Simple Program</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Microsoft Office User</cp:lastModifiedBy>
  <cp:revision>1</cp:revision>
  <dcterms:modified xsi:type="dcterms:W3CDTF">2016-07-06T12:00:46Z</dcterms:modified>
</cp:coreProperties>
</file>