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 id="2147483704" r:id="rId2"/>
    <p:sldMasterId id="2147483705" r:id="rId3"/>
    <p:sldMasterId id="2147483706" r:id="rId4"/>
    <p:sldMasterId id="2147483707" r:id="rId5"/>
  </p:sldMasterIdLst>
  <p:notesMasterIdLst>
    <p:notesMasterId r:id="rId3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9" d="100"/>
          <a:sy n="8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430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880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513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38096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7" name="Shape 87"/>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0" name="Shape 90"/>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3" name="Shape 93"/>
          <p:cNvSpPr>
            <a:spLocks noGrp="1"/>
          </p:cNvSpPr>
          <p:nvPr>
            <p:ph type="pic" idx="2"/>
          </p:nvPr>
        </p:nvSpPr>
        <p:spPr>
          <a:xfrm>
            <a:off x="3186113" y="817562"/>
            <a:ext cx="9753599" cy="5486399"/>
          </a:xfrm>
          <a:prstGeom prst="rect">
            <a:avLst/>
          </a:prstGeom>
          <a:noFill/>
          <a:ln>
            <a:noFill/>
          </a:ln>
        </p:spPr>
      </p:sp>
      <p:sp>
        <p:nvSpPr>
          <p:cNvPr id="94" name="Shape 94"/>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7" name="Shape 97"/>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4" name="Shape 104"/>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5" name="Shape 105"/>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6" name="Shape 106"/>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7" name="Shape 107"/>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0" name="Shape 110"/>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4" name="Shape 114"/>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7" name="Shape 117"/>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0" name="Shape 120"/>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6" name="Shape 126"/>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9" name="Shape 129"/>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2" name="Shape 132"/>
          <p:cNvSpPr>
            <a:spLocks noGrp="1"/>
          </p:cNvSpPr>
          <p:nvPr>
            <p:ph type="pic" idx="2"/>
          </p:nvPr>
        </p:nvSpPr>
        <p:spPr>
          <a:xfrm>
            <a:off x="3186113" y="817562"/>
            <a:ext cx="9753599" cy="5486399"/>
          </a:xfrm>
          <a:prstGeom prst="rect">
            <a:avLst/>
          </a:prstGeom>
          <a:noFill/>
          <a:ln>
            <a:noFill/>
          </a:ln>
        </p:spPr>
      </p:sp>
      <p:sp>
        <p:nvSpPr>
          <p:cNvPr id="133" name="Shape 133"/>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3" name="Shape 143"/>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4" name="Shape 144"/>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5" name="Shape 145"/>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6" name="Shape 146"/>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9" name="Shape 149"/>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0" name="Shape 150"/>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3" name="Shape 153"/>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6" name="Shape 156"/>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7"/>
        <p:cNvGrpSpPr/>
        <p:nvPr/>
      </p:nvGrpSpPr>
      <p:grpSpPr>
        <a:xfrm>
          <a:off x="0" y="0"/>
          <a:ext cx="0" cy="0"/>
          <a:chOff x="0" y="0"/>
          <a:chExt cx="0" cy="0"/>
        </a:xfrm>
      </p:grpSpPr>
      <p:sp>
        <p:nvSpPr>
          <p:cNvPr id="158" name="Shape 158"/>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9" name="Shape 159"/>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5" name="Shape 165"/>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8" name="Shape 168"/>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1" name="Shape 171"/>
          <p:cNvSpPr>
            <a:spLocks noGrp="1"/>
          </p:cNvSpPr>
          <p:nvPr>
            <p:ph type="pic" idx="2"/>
          </p:nvPr>
        </p:nvSpPr>
        <p:spPr>
          <a:xfrm>
            <a:off x="3186113" y="817562"/>
            <a:ext cx="9753599" cy="5486399"/>
          </a:xfrm>
          <a:prstGeom prst="rect">
            <a:avLst/>
          </a:prstGeom>
          <a:noFill/>
          <a:ln>
            <a:noFill/>
          </a:ln>
        </p:spPr>
      </p:sp>
      <p:sp>
        <p:nvSpPr>
          <p:cNvPr id="172" name="Shape 172"/>
          <p:cNvSpPr txBox="1">
            <a:spLocks noGrp="1"/>
          </p:cNvSpPr>
          <p:nvPr>
            <p:ph type="body" idx="1"/>
          </p:nvPr>
        </p:nvSpPr>
        <p:spPr>
          <a:xfrm>
            <a:off x="3186113" y="7156450"/>
            <a:ext cx="9753599" cy="10730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1"/>
          </p:nvPr>
        </p:nvSpPr>
        <p:spPr>
          <a:xfrm>
            <a:off x="6356350" y="363537"/>
            <a:ext cx="9086699" cy="7804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6" name="Shape 176"/>
          <p:cNvSpPr txBox="1">
            <a:spLocks noGrp="1"/>
          </p:cNvSpPr>
          <p:nvPr>
            <p:ph type="body" idx="2"/>
          </p:nvPr>
        </p:nvSpPr>
        <p:spPr>
          <a:xfrm>
            <a:off x="812800" y="1912938"/>
            <a:ext cx="5348399" cy="62546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2" name="Shape 182"/>
          <p:cNvSpPr txBox="1">
            <a:spLocks noGrp="1"/>
          </p:cNvSpPr>
          <p:nvPr>
            <p:ph type="body" idx="1"/>
          </p:nvPr>
        </p:nvSpPr>
        <p:spPr>
          <a:xfrm>
            <a:off x="812800" y="2046288"/>
            <a:ext cx="71816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3" name="Shape 183"/>
          <p:cNvSpPr txBox="1">
            <a:spLocks noGrp="1"/>
          </p:cNvSpPr>
          <p:nvPr>
            <p:ph type="body" idx="2"/>
          </p:nvPr>
        </p:nvSpPr>
        <p:spPr>
          <a:xfrm>
            <a:off x="812800" y="2900363"/>
            <a:ext cx="71816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4" name="Shape 184"/>
          <p:cNvSpPr txBox="1">
            <a:spLocks noGrp="1"/>
          </p:cNvSpPr>
          <p:nvPr>
            <p:ph type="body" idx="3"/>
          </p:nvPr>
        </p:nvSpPr>
        <p:spPr>
          <a:xfrm>
            <a:off x="8258175" y="2046288"/>
            <a:ext cx="71849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5" name="Shape 185"/>
          <p:cNvSpPr txBox="1">
            <a:spLocks noGrp="1"/>
          </p:cNvSpPr>
          <p:nvPr>
            <p:ph type="body" idx="4"/>
          </p:nvPr>
        </p:nvSpPr>
        <p:spPr>
          <a:xfrm>
            <a:off x="8258175" y="2900363"/>
            <a:ext cx="71849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88" name="Shape 188"/>
          <p:cNvSpPr txBox="1">
            <a:spLocks noGrp="1"/>
          </p:cNvSpPr>
          <p:nvPr>
            <p:ph type="body" idx="1"/>
          </p:nvPr>
        </p:nvSpPr>
        <p:spPr>
          <a:xfrm>
            <a:off x="115570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9" name="Shape 189"/>
          <p:cNvSpPr txBox="1">
            <a:spLocks noGrp="1"/>
          </p:cNvSpPr>
          <p:nvPr>
            <p:ph type="body" idx="2"/>
          </p:nvPr>
        </p:nvSpPr>
        <p:spPr>
          <a:xfrm>
            <a:off x="819785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2" name="Shape 192"/>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6"/>
        <p:cNvGrpSpPr/>
        <p:nvPr/>
      </p:nvGrpSpPr>
      <p:grpSpPr>
        <a:xfrm>
          <a:off x="0" y="0"/>
          <a:ext cx="0" cy="0"/>
          <a:chOff x="0" y="0"/>
          <a:chExt cx="0" cy="0"/>
        </a:xfrm>
      </p:grpSpPr>
      <p:sp>
        <p:nvSpPr>
          <p:cNvPr id="197" name="Shape 197"/>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98" name="Shape 198"/>
          <p:cNvSpPr txBox="1">
            <a:spLocks noGrp="1"/>
          </p:cNvSpPr>
          <p:nvPr>
            <p:ph type="subTitle" idx="1"/>
          </p:nvPr>
        </p:nvSpPr>
        <p:spPr>
          <a:xfrm>
            <a:off x="2438400" y="5181600"/>
            <a:ext cx="11379300" cy="23367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3" name="Shape 123"/>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2" name="Shape 162"/>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5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Associative_array" TargetMode="External"/><Relationship Id="rId4" Type="http://schemas.openxmlformats.org/officeDocument/2006/relationships/image" Target="../media/image6.jpg"/><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Python Dictionaries</a:t>
            </a:r>
          </a:p>
        </p:txBody>
      </p:sp>
      <p:sp>
        <p:nvSpPr>
          <p:cNvPr id="204" name="Shape 204"/>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Chapter 9</a:t>
            </a:r>
          </a:p>
        </p:txBody>
      </p:sp>
      <p:sp>
        <p:nvSpPr>
          <p:cNvPr id="205" name="Shape 205"/>
          <p:cNvSpPr txBox="1"/>
          <p:nvPr/>
        </p:nvSpPr>
        <p:spPr>
          <a:xfrm>
            <a:off x="3206300" y="7759700"/>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sng" strike="noStrike" cap="none">
                <a:solidFill>
                  <a:srgbClr val="FFFF00"/>
                </a:solidFill>
                <a:latin typeface="Cabin"/>
                <a:ea typeface="Cabin"/>
                <a:cs typeface="Cabin"/>
                <a:sym typeface="Cabin"/>
                <a:hlinkClick r:id="rId3"/>
              </a:rPr>
              <a:t>www.pythonlearn.com</a:t>
            </a:r>
          </a:p>
        </p:txBody>
      </p:sp>
      <p:pic>
        <p:nvPicPr>
          <p:cNvPr id="206" name="Shape 206"/>
          <p:cNvPicPr preferRelativeResize="0"/>
          <p:nvPr/>
        </p:nvPicPr>
        <p:blipFill rotWithShape="1">
          <a:blip r:embed="rId4">
            <a:alphaModFix/>
          </a:blip>
          <a:srcRect/>
          <a:stretch/>
        </p:blipFill>
        <p:spPr>
          <a:xfrm>
            <a:off x="13130212" y="8118475"/>
            <a:ext cx="1968500" cy="668337"/>
          </a:xfrm>
          <a:prstGeom prst="rect">
            <a:avLst/>
          </a:prstGeom>
          <a:noFill/>
          <a:ln>
            <a:noFill/>
          </a:ln>
        </p:spPr>
      </p:pic>
      <p:pic>
        <p:nvPicPr>
          <p:cNvPr id="207" name="Shape 207"/>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Dictionary Literals (Constants)</a:t>
            </a:r>
          </a:p>
        </p:txBody>
      </p:sp>
      <p:sp>
        <p:nvSpPr>
          <p:cNvPr id="296" name="Shape 296"/>
          <p:cNvSpPr txBox="1">
            <a:spLocks noGrp="1"/>
          </p:cNvSpPr>
          <p:nvPr>
            <p:ph type="body" idx="1"/>
          </p:nvPr>
        </p:nvSpPr>
        <p:spPr>
          <a:xfrm>
            <a:off x="1155700" y="2603500"/>
            <a:ext cx="13931900" cy="1727199"/>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Dictionary literals use curly braces and have a list of </a:t>
            </a:r>
            <a:r>
              <a:rPr lang="en-US" sz="3600" b="0" i="0" u="none" strike="noStrike" cap="none">
                <a:solidFill>
                  <a:srgbClr val="00FF00"/>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 </a:t>
            </a:r>
            <a:r>
              <a:rPr lang="en-US" sz="3600" b="0" i="0" u="none" strike="noStrike" cap="none">
                <a:solidFill>
                  <a:srgbClr val="FF00FF"/>
                </a:solidFill>
                <a:latin typeface="Cabin"/>
                <a:ea typeface="Cabin"/>
                <a:cs typeface="Cabin"/>
                <a:sym typeface="Cabin"/>
              </a:rPr>
              <a:t>value</a:t>
            </a:r>
            <a:r>
              <a:rPr lang="en-US" sz="3600" b="0" i="0" u="none" strike="noStrike" cap="none">
                <a:solidFill>
                  <a:schemeClr val="lt1"/>
                </a:solidFill>
                <a:latin typeface="Cabin"/>
                <a:ea typeface="Cabin"/>
                <a:cs typeface="Cabin"/>
                <a:sym typeface="Cabin"/>
              </a:rPr>
              <a:t> pairs</a:t>
            </a:r>
          </a:p>
          <a:p>
            <a:pPr marL="457200" marR="0" lvl="0" indent="-457200" algn="l" rtl="0">
              <a:lnSpc>
                <a:spcPct val="150000"/>
              </a:lnSpc>
              <a:spcBef>
                <a:spcPts val="3500"/>
              </a:spcBef>
              <a:spcAft>
                <a:spcPts val="0"/>
              </a:spcAft>
              <a:buSzPct val="100000"/>
              <a:buFont typeface="Cabin"/>
            </a:pPr>
            <a:r>
              <a:rPr lang="en-US" sz="3600" b="0" i="0" u="none" strike="noStrike" cap="none">
                <a:solidFill>
                  <a:schemeClr val="lt1"/>
                </a:solidFill>
                <a:latin typeface="Cabin"/>
                <a:ea typeface="Cabin"/>
                <a:cs typeface="Cabin"/>
                <a:sym typeface="Cabin"/>
              </a:rPr>
              <a:t>You can make an </a:t>
            </a:r>
            <a:r>
              <a:rPr lang="en-US" sz="3600" b="0" i="0" u="none" strike="noStrike" cap="none">
                <a:solidFill>
                  <a:srgbClr val="FF7F00"/>
                </a:solidFill>
                <a:latin typeface="Cabin"/>
                <a:ea typeface="Cabin"/>
                <a:cs typeface="Cabin"/>
                <a:sym typeface="Cabin"/>
              </a:rPr>
              <a:t>empty dictionary</a:t>
            </a:r>
            <a:r>
              <a:rPr lang="en-US" sz="3600" b="0" i="0" u="none" strike="noStrike" cap="none">
                <a:solidFill>
                  <a:schemeClr val="lt1"/>
                </a:solidFill>
                <a:latin typeface="Cabin"/>
                <a:ea typeface="Cabin"/>
                <a:cs typeface="Cabin"/>
                <a:sym typeface="Cabin"/>
              </a:rPr>
              <a:t> using empty curly braces</a:t>
            </a:r>
          </a:p>
        </p:txBody>
      </p:sp>
      <p:sp>
        <p:nvSpPr>
          <p:cNvPr id="297" name="Shape 297"/>
          <p:cNvSpPr txBox="1"/>
          <p:nvPr/>
        </p:nvSpPr>
        <p:spPr>
          <a:xfrm>
            <a:off x="1994000" y="4804675"/>
            <a:ext cx="12465600" cy="377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jjj = { '</a:t>
            </a:r>
            <a:r>
              <a:rPr lang="en-US" sz="3000" b="1" i="0" u="none" strike="noStrike" cap="none">
                <a:solidFill>
                  <a:srgbClr val="00FF00"/>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00"/>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42</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100</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jjj</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00"/>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100</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42</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ooo = </a:t>
            </a:r>
            <a:r>
              <a:rPr lang="en-US" sz="3000" b="1" i="0" u="none" strike="noStrike" cap="none">
                <a:solidFill>
                  <a:srgbClr val="0000FF"/>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ooo</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155700" y="241300"/>
            <a:ext cx="13932000" cy="2298600"/>
          </a:xfrm>
          <a:prstGeom prst="rect">
            <a:avLst/>
          </a:prstGeom>
        </p:spPr>
        <p:txBody>
          <a:bodyPr lIns="91425" tIns="91425" rIns="91425" bIns="91425" anchor="ctr" anchorCtr="0">
            <a:noAutofit/>
          </a:bodyPr>
          <a:lstStyle/>
          <a:p>
            <a:pPr lvl="0">
              <a:spcBef>
                <a:spcPts val="0"/>
              </a:spcBef>
              <a:buNone/>
            </a:pPr>
            <a:endParaRPr/>
          </a:p>
        </p:txBody>
      </p:sp>
      <p:sp>
        <p:nvSpPr>
          <p:cNvPr id="303" name="Shape 303"/>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10" name="Shape 310"/>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11" name="Shape 311"/>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12" name="Shape 312"/>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13" name="Shape 313"/>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14" name="Shape 314"/>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15" name="Shape 315"/>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16" name="Shape 316"/>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17" name="Shape 317"/>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18" name="Shape 318"/>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19" name="Shape 319"/>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20" name="Shape 320"/>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21" name="Shape 321"/>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12"/>
                                        </p:tgtEl>
                                      </p:cBhvr>
                                    </p:animEffect>
                                    <p:set>
                                      <p:cBhvr>
                                        <p:cTn id="7" dur="1" fill="hold">
                                          <p:stCondLst>
                                            <p:cond delay="1000"/>
                                          </p:stCondLst>
                                        </p:cTn>
                                        <p:tgtEl>
                                          <p:spTgt spid="31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10"/>
                                        </p:tgtEl>
                                        <p:attrNameLst>
                                          <p:attrName>style.visibility</p:attrName>
                                        </p:attrNameLst>
                                      </p:cBhvr>
                                      <p:to>
                                        <p:strVal val="visible"/>
                                      </p:to>
                                    </p:set>
                                    <p:animEffect transition="in" filter="fade">
                                      <p:cBhvr>
                                        <p:cTn id="10" dur="1000"/>
                                        <p:tgtEl>
                                          <p:spTgt spid="3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310"/>
                                        </p:tgtEl>
                                      </p:cBhvr>
                                    </p:animEffect>
                                    <p:set>
                                      <p:cBhvr>
                                        <p:cTn id="15" dur="1" fill="hold">
                                          <p:stCondLst>
                                            <p:cond delay="1000"/>
                                          </p:stCondLst>
                                        </p:cTn>
                                        <p:tgtEl>
                                          <p:spTgt spid="3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09"/>
                                        </p:tgtEl>
                                        <p:attrNameLst>
                                          <p:attrName>style.visibility</p:attrName>
                                        </p:attrNameLst>
                                      </p:cBhvr>
                                      <p:to>
                                        <p:strVal val="visible"/>
                                      </p:to>
                                    </p:set>
                                    <p:animEffect transition="in" filter="fade">
                                      <p:cBhvr>
                                        <p:cTn id="18" dur="1000"/>
                                        <p:tgtEl>
                                          <p:spTgt spid="3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309"/>
                                        </p:tgtEl>
                                      </p:cBhvr>
                                    </p:animEffect>
                                    <p:set>
                                      <p:cBhvr>
                                        <p:cTn id="23" dur="1" fill="hold">
                                          <p:stCondLst>
                                            <p:cond delay="1000"/>
                                          </p:stCondLst>
                                        </p:cTn>
                                        <p:tgtEl>
                                          <p:spTgt spid="30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0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311"/>
                                        </p:tgtEl>
                                      </p:cBhvr>
                                    </p:animEffect>
                                    <p:set>
                                      <p:cBhvr>
                                        <p:cTn id="31" dur="1" fill="hold">
                                          <p:stCondLst>
                                            <p:cond delay="1000"/>
                                          </p:stCondLst>
                                        </p:cTn>
                                        <p:tgtEl>
                                          <p:spTgt spid="311"/>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20"/>
                                        </p:tgtEl>
                                        <p:attrNameLst>
                                          <p:attrName>style.visibility</p:attrName>
                                        </p:attrNameLst>
                                      </p:cBhvr>
                                      <p:to>
                                        <p:strVal val="visible"/>
                                      </p:to>
                                    </p:set>
                                    <p:animEffect transition="in" filter="fade">
                                      <p:cBhvr>
                                        <p:cTn id="34" dur="1000"/>
                                        <p:tgtEl>
                                          <p:spTgt spid="3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320"/>
                                        </p:tgtEl>
                                      </p:cBhvr>
                                    </p:animEffect>
                                    <p:set>
                                      <p:cBhvr>
                                        <p:cTn id="39" dur="1" fill="hold">
                                          <p:stCondLst>
                                            <p:cond delay="1000"/>
                                          </p:stCondLst>
                                        </p:cTn>
                                        <p:tgtEl>
                                          <p:spTgt spid="32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318"/>
                                        </p:tgtEl>
                                        <p:attrNameLst>
                                          <p:attrName>style.visibility</p:attrName>
                                        </p:attrNameLst>
                                      </p:cBhvr>
                                      <p:to>
                                        <p:strVal val="visible"/>
                                      </p:to>
                                    </p:set>
                                    <p:animEffect transition="in" filter="fade">
                                      <p:cBhvr>
                                        <p:cTn id="42" dur="1000"/>
                                        <p:tgtEl>
                                          <p:spTgt spid="3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500"/>
                                        <p:tgtEl>
                                          <p:spTgt spid="318"/>
                                        </p:tgtEl>
                                      </p:cBhvr>
                                    </p:animEffect>
                                    <p:set>
                                      <p:cBhvr>
                                        <p:cTn id="47" dur="1" fill="hold">
                                          <p:stCondLst>
                                            <p:cond delay="1500"/>
                                          </p:stCondLst>
                                        </p:cTn>
                                        <p:tgtEl>
                                          <p:spTgt spid="31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17"/>
                                        </p:tgtEl>
                                        <p:attrNameLst>
                                          <p:attrName>style.visibility</p:attrName>
                                        </p:attrNameLst>
                                      </p:cBhvr>
                                      <p:to>
                                        <p:strVal val="visible"/>
                                      </p:to>
                                    </p:set>
                                    <p:animEffect transition="in" filter="fade">
                                      <p:cBhvr>
                                        <p:cTn id="50" dur="1000"/>
                                        <p:tgtEl>
                                          <p:spTgt spid="3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1000"/>
                                        <p:tgtEl>
                                          <p:spTgt spid="317"/>
                                        </p:tgtEl>
                                      </p:cBhvr>
                                    </p:animEffect>
                                    <p:set>
                                      <p:cBhvr>
                                        <p:cTn id="55" dur="1" fill="hold">
                                          <p:stCondLst>
                                            <p:cond delay="1000"/>
                                          </p:stCondLst>
                                        </p:cTn>
                                        <p:tgtEl>
                                          <p:spTgt spid="31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fade">
                                      <p:cBhvr>
                                        <p:cTn id="58" dur="1000"/>
                                        <p:tgtEl>
                                          <p:spTgt spid="3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319"/>
                                        </p:tgtEl>
                                      </p:cBhvr>
                                    </p:animEffect>
                                    <p:set>
                                      <p:cBhvr>
                                        <p:cTn id="63" dur="1" fill="hold">
                                          <p:stCondLst>
                                            <p:cond delay="1000"/>
                                          </p:stCondLst>
                                        </p:cTn>
                                        <p:tgtEl>
                                          <p:spTgt spid="319"/>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314"/>
                                        </p:tgtEl>
                                        <p:attrNameLst>
                                          <p:attrName>style.visibility</p:attrName>
                                        </p:attrNameLst>
                                      </p:cBhvr>
                                      <p:to>
                                        <p:strVal val="visible"/>
                                      </p:to>
                                    </p:set>
                                    <p:animEffect transition="in" filter="fade">
                                      <p:cBhvr>
                                        <p:cTn id="66" dur="1000"/>
                                        <p:tgtEl>
                                          <p:spTgt spid="3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1000"/>
                                        <p:tgtEl>
                                          <p:spTgt spid="314"/>
                                        </p:tgtEl>
                                      </p:cBhvr>
                                    </p:animEffect>
                                    <p:set>
                                      <p:cBhvr>
                                        <p:cTn id="71" dur="1" fill="hold">
                                          <p:stCondLst>
                                            <p:cond delay="1000"/>
                                          </p:stCondLst>
                                        </p:cTn>
                                        <p:tgtEl>
                                          <p:spTgt spid="314"/>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321"/>
                                        </p:tgtEl>
                                        <p:attrNameLst>
                                          <p:attrName>style.visibility</p:attrName>
                                        </p:attrNameLst>
                                      </p:cBhvr>
                                      <p:to>
                                        <p:strVal val="visible"/>
                                      </p:to>
                                    </p:set>
                                    <p:animEffect transition="in" filter="fade">
                                      <p:cBhvr>
                                        <p:cTn id="74" dur="1000"/>
                                        <p:tgtEl>
                                          <p:spTgt spid="3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000"/>
                                        <p:tgtEl>
                                          <p:spTgt spid="321"/>
                                        </p:tgtEl>
                                      </p:cBhvr>
                                    </p:animEffect>
                                    <p:set>
                                      <p:cBhvr>
                                        <p:cTn id="79" dur="1" fill="hold">
                                          <p:stCondLst>
                                            <p:cond delay="1000"/>
                                          </p:stCondLst>
                                        </p:cTn>
                                        <p:tgtEl>
                                          <p:spTgt spid="321"/>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315"/>
                                        </p:tgtEl>
                                        <p:attrNameLst>
                                          <p:attrName>style.visibility</p:attrName>
                                        </p:attrNameLst>
                                      </p:cBhvr>
                                      <p:to>
                                        <p:strVal val="visible"/>
                                      </p:to>
                                    </p:set>
                                    <p:animEffect transition="in" filter="fade">
                                      <p:cBhvr>
                                        <p:cTn id="82" dur="1000"/>
                                        <p:tgtEl>
                                          <p:spTgt spid="3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315"/>
                                        </p:tgtEl>
                                      </p:cBhvr>
                                    </p:animEffect>
                                    <p:set>
                                      <p:cBhvr>
                                        <p:cTn id="87" dur="1" fill="hold">
                                          <p:stCondLst>
                                            <p:cond delay="1000"/>
                                          </p:stCondLst>
                                        </p:cTn>
                                        <p:tgtEl>
                                          <p:spTgt spid="315"/>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316"/>
                                        </p:tgtEl>
                                        <p:attrNameLst>
                                          <p:attrName>style.visibility</p:attrName>
                                        </p:attrNameLst>
                                      </p:cBhvr>
                                      <p:to>
                                        <p:strVal val="visible"/>
                                      </p:to>
                                    </p:set>
                                    <p:animEffect transition="in" filter="fade">
                                      <p:cBhvr>
                                        <p:cTn id="90" dur="1000"/>
                                        <p:tgtEl>
                                          <p:spTgt spid="31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1000"/>
                                        <p:tgtEl>
                                          <p:spTgt spid="316"/>
                                        </p:tgtEl>
                                      </p:cBhvr>
                                    </p:animEffect>
                                    <p:set>
                                      <p:cBhvr>
                                        <p:cTn id="95" dur="1" fill="hold">
                                          <p:stCondLst>
                                            <p:cond delay="1000"/>
                                          </p:stCondLst>
                                        </p:cTn>
                                        <p:tgtEl>
                                          <p:spTgt spid="316"/>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313"/>
                                        </p:tgtEl>
                                        <p:attrNameLst>
                                          <p:attrName>style.visibility</p:attrName>
                                        </p:attrNameLst>
                                      </p:cBhvr>
                                      <p:to>
                                        <p:strVal val="visible"/>
                                      </p:to>
                                    </p:set>
                                    <p:animEffect transition="in" filter="fade">
                                      <p:cBhvr>
                                        <p:cTn id="98" dur="1000"/>
                                        <p:tgtEl>
                                          <p:spTgt spid="31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1000"/>
                                        <p:tgtEl>
                                          <p:spTgt spid="313"/>
                                        </p:tgtEl>
                                      </p:cBhvr>
                                    </p:animEffect>
                                    <p:set>
                                      <p:cBhvr>
                                        <p:cTn id="103"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Most Common Name?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Many Counters with a Dictionary</a:t>
            </a:r>
          </a:p>
        </p:txBody>
      </p:sp>
      <p:sp>
        <p:nvSpPr>
          <p:cNvPr id="369" name="Shape 369"/>
          <p:cNvSpPr txBox="1">
            <a:spLocks noGrp="1"/>
          </p:cNvSpPr>
          <p:nvPr>
            <p:ph type="body" idx="1"/>
          </p:nvPr>
        </p:nvSpPr>
        <p:spPr>
          <a:xfrm>
            <a:off x="1155700" y="2413000"/>
            <a:ext cx="8572500" cy="1600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One common use of dictionary is </a:t>
            </a:r>
            <a:r>
              <a:rPr lang="en-US" sz="3600" b="0" i="0" u="none" strike="noStrike" cap="none">
                <a:solidFill>
                  <a:srgbClr val="FFFF00"/>
                </a:solidFill>
                <a:latin typeface="Cabin"/>
                <a:ea typeface="Cabin"/>
                <a:cs typeface="Cabin"/>
                <a:sym typeface="Cabin"/>
              </a:rPr>
              <a:t>counting</a:t>
            </a:r>
            <a:r>
              <a:rPr lang="en-US" sz="3600" b="0" i="0" u="none" strike="noStrike" cap="none">
                <a:solidFill>
                  <a:schemeClr val="lt1"/>
                </a:solidFill>
                <a:latin typeface="Cabin"/>
                <a:ea typeface="Cabin"/>
                <a:cs typeface="Cabin"/>
                <a:sym typeface="Cabin"/>
              </a:rPr>
              <a:t> how often we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see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Key</a:t>
            </a:r>
          </a:p>
        </p:txBody>
      </p:sp>
      <p:sp>
        <p:nvSpPr>
          <p:cNvPr id="372" name="Shape 372"/>
          <p:cNvSpPr txBox="1"/>
          <p:nvPr/>
        </p:nvSpPr>
        <p:spPr>
          <a:xfrm>
            <a:off x="13114337" y="27813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dict</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2</a:t>
            </a:r>
            <a:r>
              <a:rPr lang="en-US" sz="3000" b="1" i="0" u="none" strike="noStrike" cap="none">
                <a:solidFill>
                  <a:schemeClr val="lt1"/>
                </a:solidFill>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Dictionary Tracebacks</a:t>
            </a:r>
          </a:p>
        </p:txBody>
      </p:sp>
      <p:sp>
        <p:nvSpPr>
          <p:cNvPr id="379" name="Shape 379"/>
          <p:cNvSpPr txBox="1">
            <a:spLocks noGrp="1"/>
          </p:cNvSpPr>
          <p:nvPr>
            <p:ph type="body" idx="1"/>
          </p:nvPr>
        </p:nvSpPr>
        <p:spPr>
          <a:xfrm>
            <a:off x="1155700" y="2603500"/>
            <a:ext cx="13932000" cy="19265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It is an </a:t>
            </a:r>
            <a:r>
              <a:rPr lang="en-US" sz="3600" b="0" i="0" u="none" strike="noStrike" cap="none">
                <a:solidFill>
                  <a:srgbClr val="FF66FF"/>
                </a:solidFill>
                <a:latin typeface="Cabin"/>
                <a:ea typeface="Cabin"/>
                <a:cs typeface="Cabin"/>
                <a:sym typeface="Cabin"/>
              </a:rPr>
              <a:t>error</a:t>
            </a:r>
            <a:r>
              <a:rPr lang="en-US" sz="3600" b="0" i="0" u="none" strike="noStrike" cap="none">
                <a:solidFill>
                  <a:schemeClr val="lt1"/>
                </a:solidFill>
                <a:latin typeface="Cabin"/>
                <a:ea typeface="Cabin"/>
                <a:cs typeface="Cabin"/>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can use the </a:t>
            </a:r>
            <a:r>
              <a:rPr lang="en-US" sz="3600" b="0" i="0" u="none" strike="noStrike" cap="none">
                <a:solidFill>
                  <a:srgbClr val="00FF00"/>
                </a:solidFill>
                <a:latin typeface="Cabin"/>
                <a:ea typeface="Cabin"/>
                <a:cs typeface="Cabin"/>
                <a:sym typeface="Cabin"/>
              </a:rPr>
              <a:t>in</a:t>
            </a:r>
            <a:r>
              <a:rPr lang="en-US" sz="3600" b="0" i="0" u="none" strike="noStrike" cap="none">
                <a:solidFill>
                  <a:schemeClr val="lt1"/>
                </a:solidFill>
                <a:latin typeface="Cabin"/>
                <a:ea typeface="Cabin"/>
                <a:cs typeface="Cabin"/>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ccc =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a:t>
            </a:r>
            <a:r>
              <a:rPr lang="en-US" sz="3000" b="1" i="0" u="none" strike="noStrike" cap="none">
                <a:solidFill>
                  <a:srgbClr val="FF0000"/>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00"/>
                </a:solidFill>
                <a:latin typeface="Courier New"/>
                <a:ea typeface="Courier New"/>
                <a:cs typeface="Courier New"/>
                <a:sym typeface="Courier New"/>
              </a:rPr>
              <a:t> </a:t>
            </a:r>
            <a:r>
              <a:rPr lang="en-US" sz="3000" b="1" i="0" u="none" strike="noStrike" cap="none">
                <a:solidFill>
                  <a:srgbClr val="FF66FF"/>
                </a:solidFill>
                <a:latin typeface="Courier New"/>
                <a:ea typeface="Courier New"/>
                <a:cs typeface="Courier New"/>
                <a:sym typeface="Courier New"/>
              </a:rPr>
              <a:t>ccc['csev']</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a:solidFill>
                  <a:srgbClr val="FF66FF"/>
                </a:solidFill>
                <a:latin typeface="Courier New"/>
                <a:ea typeface="Courier New"/>
                <a:cs typeface="Courier New"/>
                <a:sym typeface="Courier New"/>
              </a:rPr>
              <a:t>KeyError: 'csev'</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'csev'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When we see a new name</a:t>
            </a:r>
          </a:p>
        </p:txBody>
      </p:sp>
      <p:sp>
        <p:nvSpPr>
          <p:cNvPr id="386" name="Shape 386"/>
          <p:cNvSpPr txBox="1">
            <a:spLocks noGrp="1"/>
          </p:cNvSpPr>
          <p:nvPr>
            <p:ph type="body" idx="1"/>
          </p:nvPr>
        </p:nvSpPr>
        <p:spPr>
          <a:xfrm>
            <a:off x="1155700" y="2374900"/>
            <a:ext cx="13932000" cy="171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When we encounter a new name, we need to add a new entry in the </a:t>
            </a:r>
            <a:r>
              <a:rPr lang="en-US" sz="3600" b="0" i="0" u="none" strike="noStrike" cap="none">
                <a:solidFill>
                  <a:srgbClr val="FF00FF"/>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and if this the second or later time we have seen the </a:t>
            </a:r>
            <a:r>
              <a:rPr lang="en-US" sz="3600" b="0" i="0" u="none" strike="noStrike" cap="none">
                <a:solidFill>
                  <a:srgbClr val="00FF00"/>
                </a:solidFill>
                <a:latin typeface="Cabin"/>
                <a:ea typeface="Cabin"/>
                <a:cs typeface="Cabin"/>
                <a:sym typeface="Cabin"/>
              </a:rPr>
              <a:t>name</a:t>
            </a:r>
            <a:r>
              <a:rPr lang="en-US" sz="3600" b="0" i="0" u="none" strike="noStrike" cap="none">
                <a:solidFill>
                  <a:schemeClr val="lt1"/>
                </a:solidFill>
                <a:latin typeface="Cabin"/>
                <a:ea typeface="Cabin"/>
                <a:cs typeface="Cabin"/>
                <a:sym typeface="Cabin"/>
              </a:rPr>
              <a:t>, we simply add one to the count in the </a:t>
            </a:r>
            <a:r>
              <a:rPr lang="en-US" sz="3600" b="0" i="0" u="none" strike="noStrike" cap="none">
                <a:solidFill>
                  <a:srgbClr val="FF00FF"/>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under that </a:t>
            </a:r>
            <a:r>
              <a:rPr lang="en-US" sz="3600" b="0" i="0" u="none" strike="noStrike" cap="none">
                <a:solidFill>
                  <a:srgbClr val="00FF00"/>
                </a:solidFill>
                <a:latin typeface="Cabin"/>
                <a:ea typeface="Cabin"/>
                <a:cs typeface="Cabin"/>
                <a:sym typeface="Cabin"/>
              </a:rPr>
              <a:t>name</a:t>
            </a:r>
          </a:p>
        </p:txBody>
      </p:sp>
      <p:sp>
        <p:nvSpPr>
          <p:cNvPr id="387" name="Shape 387"/>
          <p:cNvSpPr txBox="1"/>
          <p:nvPr/>
        </p:nvSpPr>
        <p:spPr>
          <a:xfrm>
            <a:off x="1308150" y="4478400"/>
            <a:ext cx="11463599"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chemeClr val="lt1"/>
                </a:solidFill>
                <a:latin typeface="Courier New"/>
                <a:ea typeface="Courier New"/>
                <a:cs typeface="Courier New"/>
                <a:sym typeface="Courier New"/>
              </a:rPr>
              <a:t> = </a:t>
            </a:r>
            <a:r>
              <a:rPr lang="en-US" sz="2600" b="1" i="0" u="none" strike="noStrike" cap="none">
                <a:solidFill>
                  <a:srgbClr val="FF00FF"/>
                </a:solidFill>
                <a:latin typeface="Courier New"/>
                <a:ea typeface="Courier New"/>
                <a:cs typeface="Courier New"/>
                <a:sym typeface="Courier New"/>
              </a:rPr>
              <a:t>dict</a:t>
            </a:r>
            <a:r>
              <a:rPr lang="en-US" sz="26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a:solidFill>
                  <a:srgbClr val="00FF00"/>
                </a:solidFill>
                <a:latin typeface="Courier New"/>
                <a:ea typeface="Courier New"/>
                <a:cs typeface="Courier New"/>
                <a:sym typeface="Courier New"/>
              </a:rPr>
              <a:t>names</a:t>
            </a:r>
            <a:r>
              <a:rPr lang="en-US" sz="26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a:solidFill>
                  <a:srgbClr val="FFFF00"/>
                </a:solidFill>
                <a:latin typeface="Courier New"/>
                <a:ea typeface="Courier New"/>
                <a:cs typeface="Courier New"/>
                <a:sym typeface="Courier New"/>
              </a:rPr>
              <a:t>for</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in</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names</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 if </a:t>
            </a:r>
            <a:r>
              <a:rPr lang="en-US" sz="2600" b="1" i="0" u="none" strike="noStrike" cap="none">
                <a:solidFill>
                  <a:srgbClr val="00FF00"/>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not in</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else</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a:solidFill>
                  <a:srgbClr val="FFFF00"/>
                </a:solidFill>
                <a:latin typeface="Courier New"/>
                <a:ea typeface="Courier New"/>
                <a:cs typeface="Courier New"/>
                <a:sym typeface="Courier New"/>
              </a:rPr>
              <a:t>print</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p>
        </p:txBody>
      </p:sp>
      <p:sp>
        <p:nvSpPr>
          <p:cNvPr id="388" name="Shape 388"/>
          <p:cNvSpPr txBox="1"/>
          <p:nvPr/>
        </p:nvSpPr>
        <p:spPr>
          <a:xfrm>
            <a:off x="9004375" y="821705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a:t>
            </a:r>
            <a:r>
              <a:rPr lang="en-US" sz="3600" b="0" i="0" u="none" strike="noStrike" cap="none">
                <a:solidFill>
                  <a:srgbClr val="00FFFF"/>
                </a:solidFill>
                <a:latin typeface="Cabin"/>
                <a:ea typeface="Cabin"/>
                <a:cs typeface="Cabin"/>
                <a:sym typeface="Cabin"/>
              </a:rPr>
              <a:t>'csev'</a:t>
            </a:r>
            <a:r>
              <a:rPr lang="en-US" sz="3600" b="0" i="0" u="none" strike="noStrike" cap="none">
                <a:solidFill>
                  <a:srgbClr val="FF00FF"/>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'zqian'</a:t>
            </a:r>
            <a:r>
              <a:rPr lang="en-US" sz="3600" b="0" i="0" u="none" strike="noStrike" cap="none">
                <a:solidFill>
                  <a:srgbClr val="FF00FF"/>
                </a:solidFill>
                <a:latin typeface="Cabin"/>
                <a:ea typeface="Cabin"/>
                <a:cs typeface="Cabin"/>
                <a:sym typeface="Cabin"/>
              </a:rPr>
              <a:t>: 1,</a:t>
            </a:r>
            <a:r>
              <a:rPr lang="en-US" sz="3600" b="0" i="0" u="none" strike="noStrike" cap="none">
                <a:solidFill>
                  <a:srgbClr val="00FFFF"/>
                </a:solidFill>
                <a:latin typeface="Cabin"/>
                <a:ea typeface="Cabin"/>
                <a:cs typeface="Cabin"/>
                <a:sym typeface="Cabin"/>
              </a:rPr>
              <a:t> 'cwen'</a:t>
            </a:r>
            <a:r>
              <a:rPr lang="en-US" sz="3600" b="0" i="0" u="none" strike="noStrike" cap="none">
                <a:solidFill>
                  <a:srgbClr val="FF00FF"/>
                </a:solidFill>
                <a:latin typeface="Cabin"/>
                <a:ea typeface="Cabin"/>
                <a:cs typeface="Cabin"/>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The </a:t>
            </a:r>
            <a:r>
              <a:rPr lang="en-US" sz="7600" b="0" i="0" u="none" strike="noStrike" cap="none">
                <a:solidFill>
                  <a:srgbClr val="FF00FF"/>
                </a:solidFill>
                <a:latin typeface="Cabin"/>
                <a:ea typeface="Cabin"/>
                <a:cs typeface="Cabin"/>
                <a:sym typeface="Cabin"/>
              </a:rPr>
              <a:t>get</a:t>
            </a:r>
            <a:r>
              <a:rPr lang="en-US" sz="7600" b="0" i="0" u="none" strike="noStrike" cap="none">
                <a:solidFill>
                  <a:srgbClr val="FFFF00"/>
                </a:solidFill>
                <a:latin typeface="Cabin"/>
                <a:ea typeface="Cabin"/>
                <a:cs typeface="Cabin"/>
                <a:sym typeface="Cabin"/>
              </a:rPr>
              <a:t> method for dictionaries</a:t>
            </a:r>
          </a:p>
        </p:txBody>
      </p:sp>
      <p:sp>
        <p:nvSpPr>
          <p:cNvPr id="394" name="Shape 394"/>
          <p:cNvSpPr txBox="1">
            <a:spLocks noGrp="1"/>
          </p:cNvSpPr>
          <p:nvPr>
            <p:ph type="body" idx="1"/>
          </p:nvPr>
        </p:nvSpPr>
        <p:spPr>
          <a:xfrm>
            <a:off x="1155700" y="2603500"/>
            <a:ext cx="6502500" cy="43062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This pattern of checking to see if a </a:t>
            </a:r>
            <a:r>
              <a:rPr lang="en-US" sz="3600" b="0" i="0" u="none" strike="noStrike" cap="none">
                <a:solidFill>
                  <a:srgbClr val="00FFFF"/>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is already in a dictionary and assuming a default value if the </a:t>
            </a:r>
            <a:r>
              <a:rPr lang="en-US" sz="3600" b="0" i="0" u="none" strike="noStrike" cap="none">
                <a:solidFill>
                  <a:srgbClr val="00FFFF"/>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is not there is so common, that there is a </a:t>
            </a:r>
            <a:r>
              <a:rPr lang="en-US" sz="3600" b="0" i="0" u="none" strike="noStrike" cap="none">
                <a:solidFill>
                  <a:srgbClr val="FF00FF"/>
                </a:solidFill>
                <a:latin typeface="Cabin"/>
                <a:ea typeface="Cabin"/>
                <a:cs typeface="Cabin"/>
                <a:sym typeface="Cabin"/>
              </a:rPr>
              <a:t>method</a:t>
            </a:r>
            <a:r>
              <a:rPr lang="en-US" sz="3600" b="0" i="0" u="none" strike="noStrike" cap="none">
                <a:solidFill>
                  <a:schemeClr val="lt1"/>
                </a:solidFill>
                <a:latin typeface="Cabin"/>
                <a:ea typeface="Cabin"/>
                <a:cs typeface="Cabin"/>
                <a:sym typeface="Cabin"/>
              </a:rPr>
              <a:t> called </a:t>
            </a:r>
            <a:r>
              <a:rPr lang="en-US" sz="3600" b="0" i="0" u="none" strike="noStrike" cap="none">
                <a:solidFill>
                  <a:srgbClr val="FF00FF"/>
                </a:solidFill>
                <a:latin typeface="Cabin"/>
                <a:ea typeface="Cabin"/>
                <a:cs typeface="Cabin"/>
                <a:sym typeface="Cabin"/>
              </a:rPr>
              <a:t>get</a:t>
            </a:r>
            <a:r>
              <a:rPr lang="en-US" sz="3600" b="0" i="0" u="none" strike="noStrike" cap="none">
                <a:solidFill>
                  <a:schemeClr val="lt1"/>
                </a:solidFill>
                <a:latin typeface="Cabin"/>
                <a:ea typeface="Cabin"/>
                <a:cs typeface="Cabin"/>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 if </a:t>
            </a:r>
            <a:r>
              <a:rPr lang="en-US" sz="3000" b="1" i="0" u="none" strike="noStrike" cap="none">
                <a:solidFill>
                  <a:srgbClr val="00FF00"/>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rgbClr val="00FF00"/>
                </a:solidFill>
                <a:latin typeface="Courier New"/>
                <a:ea typeface="Courier New"/>
                <a:cs typeface="Courier New"/>
                <a:sym typeface="Courier New"/>
              </a:rPr>
              <a:t> counts</a:t>
            </a:r>
            <a:r>
              <a:rPr lang="en-US" sz="3000" b="1" i="0" u="none" strike="noStrike" cap="none">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else</a:t>
            </a: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a:solidFill>
                  <a:srgbClr val="FFFF00"/>
                </a:solidFill>
                <a:latin typeface="Courier New"/>
                <a:ea typeface="Courier New"/>
                <a:cs typeface="Courier New"/>
                <a:sym typeface="Courier New"/>
              </a:rPr>
              <a:t>x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FF"/>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chemeClr val="lt1"/>
                </a:solidFill>
                <a:latin typeface="Courier New"/>
                <a:ea typeface="Courier New"/>
                <a:cs typeface="Courier New"/>
                <a:sym typeface="Courier New"/>
              </a:rPr>
              <a:t>)</a:t>
            </a:r>
          </a:p>
        </p:txBody>
      </p:sp>
      <p:sp>
        <p:nvSpPr>
          <p:cNvPr id="397" name="Shape 397"/>
          <p:cNvSpPr txBox="1"/>
          <p:nvPr/>
        </p:nvSpPr>
        <p:spPr>
          <a:xfrm>
            <a:off x="847750" y="7423225"/>
            <a:ext cx="7118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Default value if key does not exist (and no Traceback).</a:t>
            </a:r>
          </a:p>
        </p:txBody>
      </p:sp>
      <p:sp>
        <p:nvSpPr>
          <p:cNvPr id="398" name="Shape 398"/>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a:t>
            </a:r>
            <a:r>
              <a:rPr lang="en-US" sz="3600" b="0" i="0" u="none" strike="noStrike" cap="none">
                <a:solidFill>
                  <a:srgbClr val="00FFFF"/>
                </a:solidFill>
                <a:latin typeface="Cabin"/>
                <a:ea typeface="Cabin"/>
                <a:cs typeface="Cabin"/>
                <a:sym typeface="Cabin"/>
              </a:rPr>
              <a:t>'csev'</a:t>
            </a:r>
            <a:r>
              <a:rPr lang="en-US" sz="3600" b="0" i="0" u="none" strike="noStrike" cap="none">
                <a:solidFill>
                  <a:srgbClr val="FF00FF"/>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'zqian'</a:t>
            </a:r>
            <a:r>
              <a:rPr lang="en-US" sz="3600" b="0" i="0" u="none" strike="noStrike" cap="none">
                <a:solidFill>
                  <a:srgbClr val="FF00FF"/>
                </a:solidFill>
                <a:latin typeface="Cabin"/>
                <a:ea typeface="Cabin"/>
                <a:cs typeface="Cabin"/>
                <a:sym typeface="Cabin"/>
              </a:rPr>
              <a:t>: 1,</a:t>
            </a:r>
            <a:r>
              <a:rPr lang="en-US" sz="3600" b="0" i="0" u="none" strike="noStrike" cap="none">
                <a:solidFill>
                  <a:srgbClr val="00FFFF"/>
                </a:solidFill>
                <a:latin typeface="Cabin"/>
                <a:ea typeface="Cabin"/>
                <a:cs typeface="Cabin"/>
                <a:sym typeface="Cabin"/>
              </a:rPr>
              <a:t> 'cwen'</a:t>
            </a:r>
            <a:r>
              <a:rPr lang="en-US" sz="3600" b="0" i="0" u="none" strike="noStrike" cap="none">
                <a:solidFill>
                  <a:srgbClr val="FF00FF"/>
                </a:solidFill>
                <a:latin typeface="Cabin"/>
                <a:ea typeface="Cabin"/>
                <a:cs typeface="Cabin"/>
                <a:sym typeface="Cabin"/>
              </a:rPr>
              <a:t>: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838200" y="241300"/>
            <a:ext cx="109220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What is a Collection?</a:t>
            </a:r>
          </a:p>
        </p:txBody>
      </p:sp>
      <p:sp>
        <p:nvSpPr>
          <p:cNvPr id="213" name="Shape 213"/>
          <p:cNvSpPr txBox="1">
            <a:spLocks noGrp="1"/>
          </p:cNvSpPr>
          <p:nvPr>
            <p:ph type="body" idx="1"/>
          </p:nvPr>
        </p:nvSpPr>
        <p:spPr>
          <a:xfrm>
            <a:off x="1155700" y="2603500"/>
            <a:ext cx="130788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collection is nice because we can put more than one value in </a:t>
            </a:r>
            <a:r>
              <a:rPr lang="en-US" sz="3600">
                <a:solidFill>
                  <a:schemeClr val="lt1"/>
                </a:solidFill>
                <a:latin typeface="Cabin"/>
                <a:ea typeface="Cabin"/>
                <a:cs typeface="Cabin"/>
                <a:sym typeface="Cabin"/>
              </a:rPr>
              <a:t>it</a:t>
            </a:r>
            <a:r>
              <a:rPr lang="en-US" sz="3600" b="0" i="0" u="none" strike="noStrike" cap="none">
                <a:solidFill>
                  <a:schemeClr val="lt1"/>
                </a:solidFill>
                <a:latin typeface="Cabin"/>
                <a:ea typeface="Cabin"/>
                <a:cs typeface="Cabin"/>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in</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279950" y="506050"/>
            <a:ext cx="3136800" cy="226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Simplified counting with </a:t>
            </a:r>
            <a:r>
              <a:rPr lang="en-US" sz="7600" b="0" i="0" u="none" strike="noStrike" cap="none">
                <a:solidFill>
                  <a:srgbClr val="FF00FF"/>
                </a:solidFill>
                <a:latin typeface="Cabin"/>
                <a:ea typeface="Cabin"/>
                <a:cs typeface="Cabin"/>
                <a:sym typeface="Cabin"/>
              </a:rPr>
              <a:t>get</a:t>
            </a:r>
            <a:r>
              <a:rPr lang="en-US" sz="7600" b="0" i="0" u="none" strike="noStrike" cap="none">
                <a:solidFill>
                  <a:srgbClr val="FFFF00"/>
                </a:solidFill>
                <a:latin typeface="Cabin"/>
                <a:ea typeface="Cabin"/>
                <a:cs typeface="Cabin"/>
                <a:sym typeface="Cabin"/>
              </a:rPr>
              <a:t>()</a:t>
            </a:r>
          </a:p>
        </p:txBody>
      </p:sp>
      <p:sp>
        <p:nvSpPr>
          <p:cNvPr id="404" name="Shape 404"/>
          <p:cNvSpPr txBox="1">
            <a:spLocks noGrp="1"/>
          </p:cNvSpPr>
          <p:nvPr>
            <p:ph type="body" idx="1"/>
          </p:nvPr>
        </p:nvSpPr>
        <p:spPr>
          <a:xfrm>
            <a:off x="1155700" y="2730500"/>
            <a:ext cx="13931900" cy="171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We can use </a:t>
            </a:r>
            <a:r>
              <a:rPr lang="en-US" sz="3600" b="0" i="0" u="none" strike="noStrike" cap="none">
                <a:solidFill>
                  <a:srgbClr val="FF00FF"/>
                </a:solidFill>
                <a:latin typeface="Cabin"/>
                <a:ea typeface="Cabin"/>
                <a:cs typeface="Cabin"/>
                <a:sym typeface="Cabin"/>
              </a:rPr>
              <a:t>get</a:t>
            </a:r>
            <a:r>
              <a:rPr lang="en-US" sz="3600" b="0" i="0" u="none" strike="noStrike" cap="none">
                <a:solidFill>
                  <a:schemeClr val="lt1"/>
                </a:solidFill>
                <a:latin typeface="Cabin"/>
                <a:ea typeface="Cabin"/>
                <a:cs typeface="Cabin"/>
                <a:sym typeface="Cabin"/>
              </a:rPr>
              <a:t>() and provide a </a:t>
            </a:r>
            <a:r>
              <a:rPr lang="en-US" sz="3600" b="0" i="0" u="none" strike="noStrike" cap="none">
                <a:solidFill>
                  <a:srgbClr val="FF7F00"/>
                </a:solidFill>
                <a:latin typeface="Cabin"/>
                <a:ea typeface="Cabin"/>
                <a:cs typeface="Cabin"/>
                <a:sym typeface="Cabin"/>
              </a:rPr>
              <a:t>default value of zero</a:t>
            </a:r>
            <a:r>
              <a:rPr lang="en-US" sz="3600" b="0" i="0" u="none" strike="noStrike" cap="none">
                <a:solidFill>
                  <a:schemeClr val="lt1"/>
                </a:solidFill>
                <a:latin typeface="Cabin"/>
                <a:ea typeface="Cabin"/>
                <a:cs typeface="Cabin"/>
                <a:sym typeface="Cabin"/>
              </a:rPr>
              <a:t> when the </a:t>
            </a:r>
            <a:r>
              <a:rPr lang="en-US" sz="3600" b="0" i="0" u="none" strike="noStrike" cap="none">
                <a:solidFill>
                  <a:srgbClr val="00FFFF"/>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is not yet in the dictionary - and then just add one</a:t>
            </a:r>
          </a:p>
        </p:txBody>
      </p:sp>
      <p:sp>
        <p:nvSpPr>
          <p:cNvPr id="405" name="Shape 405"/>
          <p:cNvSpPr txBox="1"/>
          <p:nvPr/>
        </p:nvSpPr>
        <p:spPr>
          <a:xfrm>
            <a:off x="1858961" y="5062549"/>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FF00FF"/>
                </a:solidFill>
                <a:latin typeface="Courier New"/>
                <a:ea typeface="Courier New"/>
                <a:cs typeface="Courier New"/>
                <a:sym typeface="Courier New"/>
              </a:rPr>
              <a:t>dict</a:t>
            </a:r>
            <a:r>
              <a:rPr lang="en-US" sz="2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for</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in</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00FFFF"/>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FF00FF"/>
                </a:solidFill>
                <a:latin typeface="Courier New"/>
                <a:ea typeface="Courier New"/>
                <a:cs typeface="Courier New"/>
                <a:sym typeface="Courier New"/>
              </a:rPr>
              <a:t>.get</a:t>
            </a:r>
            <a:r>
              <a:rPr lang="en-US" sz="2800" b="1" i="0" u="none" strike="noStrike" cap="none">
                <a:solidFill>
                  <a:srgbClr val="00FF00"/>
                </a:solidFill>
                <a:latin typeface="Courier New"/>
                <a:ea typeface="Courier New"/>
                <a:cs typeface="Courier New"/>
                <a:sym typeface="Courier New"/>
              </a:rPr>
              <a:t>(</a:t>
            </a:r>
            <a:r>
              <a:rPr lang="en-US" sz="2800" b="1" i="0" u="none" strike="noStrike" cap="none">
                <a:solidFill>
                  <a:srgbClr val="00FFFF"/>
                </a:solidFill>
                <a:latin typeface="Courier New"/>
                <a:ea typeface="Courier New"/>
                <a:cs typeface="Courier New"/>
                <a:sym typeface="Courier New"/>
              </a:rPr>
              <a:t>name, </a:t>
            </a:r>
            <a:r>
              <a:rPr lang="en-US" sz="2800" b="1" i="0" u="none" strike="noStrike" cap="none">
                <a:solidFill>
                  <a:srgbClr val="FF7F00"/>
                </a:solidFill>
                <a:latin typeface="Courier New"/>
                <a:ea typeface="Courier New"/>
                <a:cs typeface="Courier New"/>
                <a:sym typeface="Courier New"/>
              </a:rPr>
              <a:t>0</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p>
        </p:txBody>
      </p:sp>
      <p:sp>
        <p:nvSpPr>
          <p:cNvPr id="406" name="Shape 406"/>
          <p:cNvSpPr txBox="1"/>
          <p:nvPr/>
        </p:nvSpPr>
        <p:spPr>
          <a:xfrm>
            <a:off x="6851650" y="8140700"/>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Default</a:t>
            </a:r>
          </a:p>
        </p:txBody>
      </p:sp>
      <p:cxnSp>
        <p:nvCxnSpPr>
          <p:cNvPr id="407" name="Shape 407"/>
          <p:cNvCxnSpPr/>
          <p:nvPr/>
        </p:nvCxnSpPr>
        <p:spPr>
          <a:xfrm flipH="1">
            <a:off x="7921474" y="6808925"/>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a:t>
            </a:r>
            <a:r>
              <a:rPr lang="en-US" sz="3600" b="0" i="0" u="none" strike="noStrike" cap="none">
                <a:solidFill>
                  <a:srgbClr val="00FFFF"/>
                </a:solidFill>
                <a:latin typeface="Cabin"/>
                <a:ea typeface="Cabin"/>
                <a:cs typeface="Cabin"/>
                <a:sym typeface="Cabin"/>
              </a:rPr>
              <a:t>'csev'</a:t>
            </a:r>
            <a:r>
              <a:rPr lang="en-US" sz="3600" b="0" i="0" u="none" strike="noStrike" cap="none">
                <a:solidFill>
                  <a:srgbClr val="FF00FF"/>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'zqian'</a:t>
            </a:r>
            <a:r>
              <a:rPr lang="en-US" sz="3600" b="0" i="0" u="none" strike="noStrike" cap="none">
                <a:solidFill>
                  <a:srgbClr val="FF00FF"/>
                </a:solidFill>
                <a:latin typeface="Cabin"/>
                <a:ea typeface="Cabin"/>
                <a:cs typeface="Cabin"/>
                <a:sym typeface="Cabin"/>
              </a:rPr>
              <a:t>: 1,</a:t>
            </a:r>
            <a:r>
              <a:rPr lang="en-US" sz="3600" b="0" i="0" u="none" strike="noStrike" cap="none">
                <a:solidFill>
                  <a:srgbClr val="00FFFF"/>
                </a:solidFill>
                <a:latin typeface="Cabin"/>
                <a:ea typeface="Cabin"/>
                <a:cs typeface="Cabin"/>
                <a:sym typeface="Cabin"/>
              </a:rPr>
              <a:t> 'cwen'</a:t>
            </a:r>
            <a:r>
              <a:rPr lang="en-US" sz="3600" b="0" i="0" u="none" strike="noStrike" cap="none">
                <a:solidFill>
                  <a:srgbClr val="FF00FF"/>
                </a:solidFill>
                <a:latin typeface="Cabin"/>
                <a:ea typeface="Cabin"/>
                <a:cs typeface="Cabin"/>
                <a:sym typeface="Cabin"/>
              </a:rPr>
              <a:t>: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568700" y="8089900"/>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FF00FF"/>
                </a:solidFill>
                <a:latin typeface="Courier New"/>
                <a:ea typeface="Courier New"/>
                <a:cs typeface="Courier New"/>
                <a:sym typeface="Courier New"/>
              </a:rPr>
              <a:t>dict</a:t>
            </a:r>
            <a:r>
              <a:rPr lang="en-US" sz="2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for</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in</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00FFFF"/>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FF00FF"/>
                </a:solidFill>
                <a:latin typeface="Courier New"/>
                <a:ea typeface="Courier New"/>
                <a:cs typeface="Courier New"/>
                <a:sym typeface="Courier New"/>
              </a:rPr>
              <a:t>.get</a:t>
            </a:r>
            <a:r>
              <a:rPr lang="en-US" sz="2800" b="1" i="0" u="none" strike="noStrike" cap="none">
                <a:solidFill>
                  <a:srgbClr val="00FF00"/>
                </a:solidFill>
                <a:latin typeface="Courier New"/>
                <a:ea typeface="Courier New"/>
                <a:cs typeface="Courier New"/>
                <a:sym typeface="Courier New"/>
              </a:rPr>
              <a:t>(</a:t>
            </a:r>
            <a:r>
              <a:rPr lang="en-US" sz="2800" b="1" i="0" u="none" strike="noStrike" cap="none">
                <a:solidFill>
                  <a:srgbClr val="00FFFF"/>
                </a:solidFill>
                <a:latin typeface="Courier New"/>
                <a:ea typeface="Courier New"/>
                <a:cs typeface="Courier New"/>
                <a:sym typeface="Courier New"/>
              </a:rPr>
              <a:t>name, </a:t>
            </a:r>
            <a:r>
              <a:rPr lang="en-US" sz="2800" b="1" i="0" u="none" strike="noStrike" cap="none">
                <a:solidFill>
                  <a:srgbClr val="FF7F00"/>
                </a:solidFill>
                <a:latin typeface="Courier New"/>
                <a:ea typeface="Courier New"/>
                <a:cs typeface="Courier New"/>
                <a:sym typeface="Courier New"/>
              </a:rPr>
              <a:t>0</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p>
        </p:txBody>
      </p:sp>
      <p:sp>
        <p:nvSpPr>
          <p:cNvPr id="416" name="Shape 416"/>
          <p:cNvSpPr txBox="1">
            <a:spLocks noGrp="1"/>
          </p:cNvSpPr>
          <p:nvPr>
            <p:ph type="title"/>
          </p:nvPr>
        </p:nvSpPr>
        <p:spPr>
          <a:xfrm>
            <a:off x="1155700" y="3048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Simplified counting with </a:t>
            </a:r>
            <a:r>
              <a:rPr lang="en-US" sz="7600" b="0" i="0" u="none" strike="noStrike" cap="none">
                <a:solidFill>
                  <a:srgbClr val="FF00FF"/>
                </a:solidFill>
                <a:latin typeface="Cabin"/>
                <a:ea typeface="Cabin"/>
                <a:cs typeface="Cabin"/>
                <a:sym typeface="Cabin"/>
              </a:rPr>
              <a:t>get</a:t>
            </a:r>
            <a:r>
              <a:rPr lang="en-US" sz="7600" b="0" i="0" u="none" strike="noStrike" cap="none">
                <a:solidFill>
                  <a:srgbClr val="FFFF00"/>
                </a:solidFill>
                <a:latin typeface="Cabin"/>
                <a:ea typeface="Cabin"/>
                <a:cs typeface="Cabin"/>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307975" y="55880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520700" y="33972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We are surrounded in our daily lives with computers ranging from laptops to cell phones.  We can think of these computers as our </a:t>
            </a:r>
            <a:r>
              <a:rPr lang="en-US" sz="3200">
                <a:solidFill>
                  <a:srgbClr val="FFFF00"/>
                </a:solidFill>
                <a:latin typeface="Cabin"/>
                <a:ea typeface="Cabin"/>
                <a:cs typeface="Cabin"/>
                <a:sym typeface="Cabin"/>
              </a:rPr>
              <a:t>''</a:t>
            </a:r>
            <a:r>
              <a:rPr lang="en-US" sz="3200" b="0" i="0" u="none" strike="noStrike" cap="none">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lang="en-US" sz="3200">
                <a:solidFill>
                  <a:srgbClr val="FFFF00"/>
                </a:solidFill>
                <a:latin typeface="Cabin"/>
                <a:ea typeface="Cabin"/>
                <a:cs typeface="Cabin"/>
                <a:sym typeface="Cabin"/>
              </a:rPr>
              <a:t>''</a:t>
            </a:r>
            <a:r>
              <a:rPr lang="en-US" sz="3200" b="0" i="0" u="none" strike="noStrike" cap="none">
                <a:solidFill>
                  <a:srgbClr val="FFFF00"/>
                </a:solidFill>
                <a:latin typeface="Cabin"/>
                <a:ea typeface="Cabin"/>
                <a:cs typeface="Cabin"/>
                <a:sym typeface="Cabin"/>
              </a:rPr>
              <a:t>What would you like me to do next?''</a:t>
            </a:r>
          </a:p>
        </p:txBody>
      </p:sp>
      <p:sp>
        <p:nvSpPr>
          <p:cNvPr id="423" name="Shape 423"/>
          <p:cNvSpPr txBox="1"/>
          <p:nvPr/>
        </p:nvSpPr>
        <p:spPr>
          <a:xfrm>
            <a:off x="469900" y="61277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200" b="0" i="0" u="none" strike="noStrike" cap="none">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Cabin"/>
                <a:ea typeface="Cabin"/>
                <a:cs typeface="Cabin"/>
                <a:sym typeface="Cabin"/>
              </a:rPr>
              <a:t>''</a:t>
            </a:r>
            <a:r>
              <a:rPr lang="en-US" sz="3200" b="0" i="0" u="none" strike="noStrike" cap="none">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the clown ran after the car and the car ran into the tent and the tent fell down on the clown and the car </a:t>
            </a:r>
          </a:p>
        </p:txBody>
      </p:sp>
      <p:pic>
        <p:nvPicPr>
          <p:cNvPr id="429" name="Shape 429"/>
          <p:cNvPicPr preferRelativeResize="0"/>
          <p:nvPr/>
        </p:nvPicPr>
        <p:blipFill rotWithShape="1">
          <a:blip r:embed="rId3">
            <a:alphaModFix/>
          </a:blip>
          <a:srcRect/>
          <a:stretch/>
        </p:blipFill>
        <p:spPr>
          <a:xfrm>
            <a:off x="12172950" y="723900"/>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Counting Pattern</a:t>
            </a:r>
          </a:p>
        </p:txBody>
      </p:sp>
      <p:sp>
        <p:nvSpPr>
          <p:cNvPr id="435" name="Shape 435"/>
          <p:cNvSpPr txBox="1"/>
          <p:nvPr/>
        </p:nvSpPr>
        <p:spPr>
          <a:xfrm>
            <a:off x="875400" y="2305400"/>
            <a:ext cx="11090100" cy="60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FF"/>
                </a:solidFill>
                <a:latin typeface="Courier New"/>
                <a:ea typeface="Courier New"/>
                <a:cs typeface="Courier New"/>
                <a:sym typeface="Courier New"/>
              </a:rPr>
              <a:t>dict</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'Enter a line of text:</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line = </a:t>
            </a:r>
            <a:r>
              <a:rPr lang="en-US" sz="3000" b="1" i="0" u="none" strike="noStrike" cap="none">
                <a:solidFill>
                  <a:srgbClr val="FF00FF"/>
                </a:solidFill>
                <a:latin typeface="Courier New"/>
                <a:ea typeface="Courier New"/>
                <a:cs typeface="Courier New"/>
                <a:sym typeface="Courier New"/>
              </a:rPr>
              <a:t>raw_input</a:t>
            </a: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words = line.</a:t>
            </a:r>
            <a:r>
              <a:rPr lang="en-US" sz="3000" b="1" i="0" u="none" strike="noStrike" cap="none">
                <a:solidFill>
                  <a:srgbClr val="FF00FF"/>
                </a:solidFill>
                <a:latin typeface="Courier New"/>
                <a:ea typeface="Courier New"/>
                <a:cs typeface="Courier New"/>
                <a:sym typeface="Courier New"/>
              </a:rPr>
              <a:t>split</a:t>
            </a: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'Words:', words</a:t>
            </a:r>
          </a:p>
          <a:p>
            <a:pPr marL="0" marR="0" lvl="0" indent="0" algn="ctr" rtl="0">
              <a:lnSpc>
                <a:spcPct val="100000"/>
              </a:lnSpc>
              <a:spcBef>
                <a:spcPts val="0"/>
              </a:spcBef>
              <a:spcAft>
                <a:spcPts val="0"/>
              </a:spcAft>
              <a:buNone/>
            </a:pPr>
            <a:endParaRPr sz="30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'Counting...</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for</a:t>
            </a:r>
            <a:r>
              <a:rPr lang="en-US" sz="3000" b="1" i="0" u="none" strike="noStrike" cap="none">
                <a:solidFill>
                  <a:schemeClr val="lt1"/>
                </a:solidFill>
                <a:latin typeface="Courier New"/>
                <a:ea typeface="Courier New"/>
                <a:cs typeface="Courier New"/>
                <a:sym typeface="Courier New"/>
              </a:rPr>
              <a:t> word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[word]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'Counts', </a:t>
            </a:r>
            <a:r>
              <a:rPr lang="en-US" sz="3000" b="1" i="0" u="none" strike="noStrike" cap="none">
                <a:solidFill>
                  <a:srgbClr val="00FF00"/>
                </a:solidFill>
                <a:latin typeface="Courier New"/>
                <a:ea typeface="Courier New"/>
                <a:cs typeface="Courier New"/>
                <a:sym typeface="Courier New"/>
              </a:rPr>
              <a:t>counts</a:t>
            </a:r>
          </a:p>
        </p:txBody>
      </p:sp>
      <p:sp>
        <p:nvSpPr>
          <p:cNvPr id="436" name="Shape 436"/>
          <p:cNvSpPr txBox="1"/>
          <p:nvPr/>
        </p:nvSpPr>
        <p:spPr>
          <a:xfrm>
            <a:off x="9060700" y="3011125"/>
            <a:ext cx="5897100" cy="37872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i="0" u="none" strike="noStrike" cap="none">
                <a:solidFill>
                  <a:schemeClr val="lt1"/>
                </a:solidFill>
                <a:latin typeface="Cabin"/>
                <a:ea typeface="Cabin"/>
                <a:cs typeface="Cabin"/>
                <a:sym typeface="Cabin"/>
              </a:rPr>
              <a:t>The general pattern to count the words in a line of text is to </a:t>
            </a:r>
            <a:r>
              <a:rPr lang="en-US" sz="3200" i="0" u="none" strike="noStrike" cap="none">
                <a:solidFill>
                  <a:srgbClr val="FF00FF"/>
                </a:solidFill>
                <a:latin typeface="Cabin"/>
                <a:ea typeface="Cabin"/>
                <a:cs typeface="Cabin"/>
                <a:sym typeface="Cabin"/>
              </a:rPr>
              <a:t>split</a:t>
            </a:r>
            <a:r>
              <a:rPr lang="en-US" sz="3200" i="0" u="none" strike="noStrike" cap="none">
                <a:solidFill>
                  <a:schemeClr val="lt1"/>
                </a:solidFill>
                <a:latin typeface="Cabin"/>
                <a:ea typeface="Cabin"/>
                <a:cs typeface="Cabin"/>
                <a:sym typeface="Cabin"/>
              </a:rPr>
              <a:t> the line into words, then loop through the words and use a </a:t>
            </a:r>
            <a:r>
              <a:rPr lang="en-US" sz="3200" i="0" u="none" strike="noStrike" cap="none">
                <a:solidFill>
                  <a:srgbClr val="00FF00"/>
                </a:solidFill>
                <a:latin typeface="Cabin"/>
                <a:ea typeface="Cabin"/>
                <a:cs typeface="Cabin"/>
                <a:sym typeface="Cabin"/>
              </a:rPr>
              <a:t>dictionary</a:t>
            </a:r>
            <a:r>
              <a:rPr lang="en-US" sz="3200" i="0" u="none" strike="noStrike" cap="none">
                <a:solidFill>
                  <a:schemeClr val="lt1"/>
                </a:solidFill>
                <a:latin typeface="Cabin"/>
                <a:ea typeface="Cabin"/>
                <a:cs typeface="Cabin"/>
                <a:sym typeface="Cabin"/>
              </a:rPr>
              <a:t> to track the count of each word independently.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1155700" y="241300"/>
            <a:ext cx="13931900" cy="19431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Counting Words</a:t>
            </a:r>
          </a:p>
        </p:txBody>
      </p:sp>
      <p:sp>
        <p:nvSpPr>
          <p:cNvPr id="442" name="Shape 442"/>
          <p:cNvSpPr txBox="1"/>
          <p:nvPr/>
        </p:nvSpPr>
        <p:spPr>
          <a:xfrm>
            <a:off x="437500" y="1831350"/>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clown ran after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ran into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tent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tent fell down on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clown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Counting</a:t>
            </a:r>
            <a:r>
              <a:rPr lang="en-US" sz="26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a:solidFill>
                  <a:srgbClr val="00FF00"/>
                </a:solidFill>
                <a:latin typeface="Courier New"/>
                <a:ea typeface="Courier New"/>
                <a:cs typeface="Courier New"/>
                <a:sym typeface="Courier New"/>
              </a:rPr>
              <a:t>'the': 7</a:t>
            </a:r>
            <a:r>
              <a:rPr lang="en-US" sz="2600" b="1" i="0" u="none" strike="noStrike" cap="none">
                <a:solidFill>
                  <a:schemeClr val="lt1"/>
                </a:solidFill>
                <a:latin typeface="Courier New"/>
                <a:ea typeface="Courier New"/>
                <a:cs typeface="Courier New"/>
                <a:sym typeface="Courier New"/>
              </a:rPr>
              <a:t>, 'tent': 2}</a:t>
            </a:r>
          </a:p>
        </p:txBody>
      </p:sp>
      <p:sp>
        <p:nvSpPr>
          <p:cNvPr id="443" name="Shape 443"/>
          <p:cNvSpPr txBox="1"/>
          <p:nvPr/>
        </p:nvSpPr>
        <p:spPr>
          <a:xfrm>
            <a:off x="5334250" y="8331850"/>
            <a:ext cx="106581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172950" y="723900"/>
            <a:ext cx="2927399"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counts = </a:t>
            </a:r>
            <a:r>
              <a:rPr lang="en-US" sz="2400" b="1" i="0" u="none" strike="noStrike" cap="none">
                <a:solidFill>
                  <a:srgbClr val="FF7F00"/>
                </a:solidFill>
                <a:latin typeface="Courier New"/>
                <a:ea typeface="Courier New"/>
                <a:cs typeface="Courier New"/>
                <a:sym typeface="Courier New"/>
              </a:rPr>
              <a:t>dict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'Enter a line of text:</a:t>
            </a:r>
            <a:r>
              <a:rPr lang="en-US" sz="24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line = </a:t>
            </a:r>
            <a:r>
              <a:rPr lang="en-US" sz="2400" b="1" i="0" u="none" strike="noStrike" cap="none">
                <a:solidFill>
                  <a:srgbClr val="FF00FF"/>
                </a:solidFill>
                <a:latin typeface="Courier New"/>
                <a:ea typeface="Courier New"/>
                <a:cs typeface="Courier New"/>
                <a:sym typeface="Courier New"/>
              </a:rPr>
              <a:t>raw_input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words = line.</a:t>
            </a:r>
            <a:r>
              <a:rPr lang="en-US" sz="2400" b="1" i="0" u="none" strike="noStrike" cap="none">
                <a:solidFill>
                  <a:srgbClr val="FF00FF"/>
                </a:solidFill>
                <a:latin typeface="Courier New"/>
                <a:ea typeface="Courier New"/>
                <a:cs typeface="Courier New"/>
                <a:sym typeface="Courier New"/>
              </a:rPr>
              <a:t>split</a:t>
            </a:r>
            <a:r>
              <a:rPr lang="en-US" sz="24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'Words:', words</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'Counting...’</a:t>
            </a:r>
          </a:p>
          <a:p>
            <a:pPr marL="0" marR="0" lvl="0" indent="0" algn="ctr" rtl="0">
              <a:lnSpc>
                <a:spcPct val="100000"/>
              </a:lnSpc>
              <a:spcBef>
                <a:spcPts val="0"/>
              </a:spcBef>
              <a:spcAft>
                <a:spcPts val="0"/>
              </a:spcAft>
              <a:buNone/>
            </a:pPr>
            <a:endParaRPr sz="24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for</a:t>
            </a:r>
            <a:r>
              <a:rPr lang="en-US" sz="2400" b="1" i="0" u="none" strike="noStrike" cap="none">
                <a:solidFill>
                  <a:schemeClr val="lt1"/>
                </a:solidFill>
                <a:latin typeface="Courier New"/>
                <a:ea typeface="Courier New"/>
                <a:cs typeface="Courier New"/>
                <a:sym typeface="Courier New"/>
              </a:rPr>
              <a:t> word </a:t>
            </a:r>
            <a:r>
              <a:rPr lang="en-US" sz="2400" b="1" i="0" u="none" strike="noStrike" cap="none">
                <a:solidFill>
                  <a:srgbClr val="FFFF00"/>
                </a:solidFill>
                <a:latin typeface="Courier New"/>
                <a:ea typeface="Courier New"/>
                <a:cs typeface="Courier New"/>
                <a:sym typeface="Courier New"/>
              </a:rPr>
              <a:t>in</a:t>
            </a:r>
            <a:r>
              <a:rPr lang="en-US" sz="2400" b="1" i="0" u="none" strike="noStrike" cap="none">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counts[word] = counts.</a:t>
            </a:r>
            <a:r>
              <a:rPr lang="en-US" sz="2400" b="1" i="0" u="none" strike="noStrike" cap="none">
                <a:solidFill>
                  <a:srgbClr val="FF00FF"/>
                </a:solidFill>
                <a:latin typeface="Courier New"/>
                <a:ea typeface="Courier New"/>
                <a:cs typeface="Courier New"/>
                <a:sym typeface="Courier New"/>
              </a:rPr>
              <a:t>get</a:t>
            </a:r>
            <a:r>
              <a:rPr lang="en-US" sz="2400" b="1" i="0" u="none" strike="noStrike" cap="none">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'Counts', counts</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100" b="1" i="0" u="none" strike="noStrike" cap="none">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clown ran after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car and the car ran into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tent and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tent fell down on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clown and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car</a:t>
            </a:r>
          </a:p>
          <a:p>
            <a:pPr marL="0" marR="0" lvl="0" indent="0" algn="ctr" rtl="0">
              <a:lnSpc>
                <a:spcPct val="100000"/>
              </a:lnSpc>
              <a:spcBef>
                <a:spcPts val="0"/>
              </a:spcBef>
              <a:spcAft>
                <a:spcPts val="0"/>
              </a:spcAft>
              <a:buNone/>
            </a:pPr>
            <a:endParaRPr sz="3100" b="0" i="0" u="none" strike="noStrike" cap="none">
              <a:solidFill>
                <a:srgbClr val="FFFF00"/>
              </a:solidFill>
              <a:latin typeface="Cabin"/>
              <a:ea typeface="Cabin"/>
              <a:cs typeface="Cabin"/>
              <a:sym typeface="Cabin"/>
            </a:endParaRP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Counting...</a:t>
            </a:r>
          </a:p>
          <a:p>
            <a:pPr marL="0" marR="0" lvl="0" indent="0" algn="ctr" rtl="0">
              <a:lnSpc>
                <a:spcPct val="100000"/>
              </a:lnSpc>
              <a:spcBef>
                <a:spcPts val="0"/>
              </a:spcBef>
              <a:spcAft>
                <a:spcPts val="0"/>
              </a:spcAft>
              <a:buNone/>
            </a:pPr>
            <a:endParaRPr sz="3100" b="0" i="0" u="none" strike="noStrike" cap="none">
              <a:solidFill>
                <a:schemeClr val="lt1"/>
              </a:solidFill>
              <a:latin typeface="Cabin"/>
              <a:ea typeface="Cabin"/>
              <a:cs typeface="Cabin"/>
              <a:sym typeface="Cabin"/>
            </a:endParaRP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Counts {'and': 3, 'on': 1, 'ran': 2, 'car': 3, 'into': 1, 'after': 1, 'clown': 2, 'down': 1, 'fell': 1, </a:t>
            </a:r>
            <a:r>
              <a:rPr lang="en-US" sz="3100" b="0" i="0" u="none" strike="noStrike" cap="none">
                <a:solidFill>
                  <a:srgbClr val="00FF00"/>
                </a:solidFill>
                <a:latin typeface="Cabin"/>
                <a:ea typeface="Cabin"/>
                <a:cs typeface="Cabin"/>
                <a:sym typeface="Cabin"/>
              </a:rPr>
              <a:t>'the': 7</a:t>
            </a:r>
            <a:r>
              <a:rPr lang="en-US" sz="3100" b="0" i="0" u="none" strike="noStrike" cap="none">
                <a:solidFill>
                  <a:schemeClr val="lt1"/>
                </a:solidFill>
                <a:latin typeface="Cabin"/>
                <a:ea typeface="Cabin"/>
                <a:cs typeface="Cabin"/>
                <a:sym typeface="Cabin"/>
              </a:rPr>
              <a:t>, 'tent': 2}</a:t>
            </a:r>
          </a:p>
        </p:txBody>
      </p:sp>
      <p:pic>
        <p:nvPicPr>
          <p:cNvPr id="451" name="Shape 451"/>
          <p:cNvPicPr preferRelativeResize="0"/>
          <p:nvPr/>
        </p:nvPicPr>
        <p:blipFill rotWithShape="1">
          <a:blip r:embed="rId3">
            <a:alphaModFix/>
          </a:blip>
          <a:srcRect/>
          <a:stretch/>
        </p:blipFill>
        <p:spPr>
          <a:xfrm>
            <a:off x="563550" y="7582261"/>
            <a:ext cx="1689000" cy="11222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Definite Loops and Dictionaries</a:t>
            </a:r>
          </a:p>
        </p:txBody>
      </p:sp>
      <p:sp>
        <p:nvSpPr>
          <p:cNvPr id="457" name="Shape 457"/>
          <p:cNvSpPr txBox="1">
            <a:spLocks noGrp="1"/>
          </p:cNvSpPr>
          <p:nvPr>
            <p:ph type="body" idx="1"/>
          </p:nvPr>
        </p:nvSpPr>
        <p:spPr>
          <a:xfrm>
            <a:off x="869075" y="2540000"/>
            <a:ext cx="13932000" cy="2146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Even though </a:t>
            </a:r>
            <a:r>
              <a:rPr lang="en-US" sz="3600" b="0" i="0" u="none" strike="noStrike" cap="none">
                <a:solidFill>
                  <a:srgbClr val="00FF00"/>
                </a:solidFill>
                <a:latin typeface="Cabin"/>
                <a:ea typeface="Cabin"/>
                <a:cs typeface="Cabin"/>
                <a:sym typeface="Cabin"/>
              </a:rPr>
              <a:t>dictionaries</a:t>
            </a:r>
            <a:r>
              <a:rPr lang="en-US" sz="3600" b="0" i="0" u="none" strike="noStrike" cap="none">
                <a:solidFill>
                  <a:schemeClr val="lt1"/>
                </a:solidFill>
                <a:latin typeface="Cabin"/>
                <a:ea typeface="Cabin"/>
                <a:cs typeface="Cabin"/>
                <a:sym typeface="Cabin"/>
              </a:rPr>
              <a:t> are not stored in order, we can write a </a:t>
            </a:r>
            <a:r>
              <a:rPr lang="en-US" sz="3600" b="0" i="0" u="none" strike="noStrike" cap="none">
                <a:solidFill>
                  <a:srgbClr val="FFFF00"/>
                </a:solidFill>
                <a:latin typeface="Cabin"/>
                <a:ea typeface="Cabin"/>
                <a:cs typeface="Cabin"/>
                <a:sym typeface="Cabin"/>
              </a:rPr>
              <a:t>for</a:t>
            </a:r>
            <a:r>
              <a:rPr lang="en-US" sz="3600" b="0" i="0" u="none" strike="noStrike" cap="none">
                <a:solidFill>
                  <a:schemeClr val="lt1"/>
                </a:solidFill>
                <a:latin typeface="Cabin"/>
                <a:ea typeface="Cabin"/>
                <a:cs typeface="Cabin"/>
                <a:sym typeface="Cabin"/>
              </a:rPr>
              <a:t> loop that goes through all the </a:t>
            </a:r>
            <a:r>
              <a:rPr lang="en-US" sz="3600" b="0" i="0" u="none" strike="noStrike" cap="none">
                <a:solidFill>
                  <a:srgbClr val="00FFFF"/>
                </a:solidFill>
                <a:latin typeface="Cabin"/>
                <a:ea typeface="Cabin"/>
                <a:cs typeface="Cabin"/>
                <a:sym typeface="Cabin"/>
              </a:rPr>
              <a:t>entries</a:t>
            </a:r>
            <a:r>
              <a:rPr lang="en-US" sz="3600" b="0" i="0" u="none" strike="noStrike" cap="none">
                <a:solidFill>
                  <a:schemeClr val="lt1"/>
                </a:solidFill>
                <a:latin typeface="Cabin"/>
                <a:ea typeface="Cabin"/>
                <a:cs typeface="Cabin"/>
                <a:sym typeface="Cabin"/>
              </a:rPr>
              <a:t> in a </a:t>
            </a:r>
            <a:r>
              <a:rPr lang="en-US" sz="3600" b="0" i="0" u="none" strike="noStrike" cap="none">
                <a:solidFill>
                  <a:srgbClr val="00FF00"/>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 actually it goes through all of the </a:t>
            </a:r>
            <a:r>
              <a:rPr lang="en-US" sz="3600" b="0" i="0" u="none" strike="noStrike" cap="none">
                <a:solidFill>
                  <a:srgbClr val="00FFFF"/>
                </a:solidFill>
                <a:latin typeface="Cabin"/>
                <a:ea typeface="Cabin"/>
                <a:cs typeface="Cabin"/>
                <a:sym typeface="Cabin"/>
              </a:rPr>
              <a:t>keys</a:t>
            </a:r>
            <a:r>
              <a:rPr lang="en-US" sz="3600" b="0" i="0" u="none" strike="noStrike" cap="none">
                <a:solidFill>
                  <a:schemeClr val="lt1"/>
                </a:solidFill>
                <a:latin typeface="Cabin"/>
                <a:ea typeface="Cabin"/>
                <a:cs typeface="Cabin"/>
                <a:sym typeface="Cabin"/>
              </a:rPr>
              <a:t> in the </a:t>
            </a:r>
            <a:r>
              <a:rPr lang="en-US" sz="3600" b="0" i="0" u="none" strike="noStrike" cap="none">
                <a:solidFill>
                  <a:srgbClr val="00FF00"/>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and</a:t>
            </a:r>
            <a:r>
              <a:rPr lang="en-US" sz="3600" b="0" i="0" u="none" strike="noStrike" cap="none">
                <a:solidFill>
                  <a:srgbClr val="00FFFF"/>
                </a:solidFill>
                <a:latin typeface="Cabin"/>
                <a:ea typeface="Cabin"/>
                <a:cs typeface="Cabin"/>
                <a:sym typeface="Cabin"/>
              </a:rPr>
              <a:t> looks up</a:t>
            </a:r>
            <a:r>
              <a:rPr lang="en-US" sz="3600" b="0" i="0" u="none" strike="noStrike" cap="none">
                <a:solidFill>
                  <a:schemeClr val="lt1"/>
                </a:solidFill>
                <a:latin typeface="Cabin"/>
                <a:ea typeface="Cabin"/>
                <a:cs typeface="Cabin"/>
                <a:sym typeface="Cabin"/>
              </a:rPr>
              <a:t> the values</a:t>
            </a:r>
          </a:p>
        </p:txBody>
      </p:sp>
      <p:sp>
        <p:nvSpPr>
          <p:cNvPr id="458" name="Shape 458"/>
          <p:cNvSpPr txBox="1"/>
          <p:nvPr/>
        </p:nvSpPr>
        <p:spPr>
          <a:xfrm>
            <a:off x="1714500" y="4960925"/>
            <a:ext cx="14541599" cy="3759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 = { </a:t>
            </a:r>
            <a:r>
              <a:rPr lang="en-US" sz="3000" b="1" i="0" u="none" strike="noStrike" cap="none">
                <a:solidFill>
                  <a:srgbClr val="00FFFF"/>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 1 , </a:t>
            </a:r>
            <a:r>
              <a:rPr lang="en-US" sz="3000" b="1" i="0" u="none" strike="noStrike" cap="none">
                <a:solidFill>
                  <a:srgbClr val="00FFFF"/>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 42, </a:t>
            </a:r>
            <a:r>
              <a:rPr lang="en-US" sz="3000" b="1" i="0" u="none" strike="noStrike" cap="none">
                <a:solidFill>
                  <a:srgbClr val="00FFFF"/>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for</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key</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key</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00FFFF"/>
                </a:solidFill>
                <a:latin typeface="Courier New"/>
                <a:ea typeface="Courier New"/>
                <a:cs typeface="Courier New"/>
                <a:sym typeface="Courier New"/>
              </a:rPr>
              <a:t>[key]</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Retrieving lists of Keys and Values</a:t>
            </a:r>
          </a:p>
        </p:txBody>
      </p:sp>
      <p:sp>
        <p:nvSpPr>
          <p:cNvPr id="464" name="Shape 464"/>
          <p:cNvSpPr txBox="1">
            <a:spLocks noGrp="1"/>
          </p:cNvSpPr>
          <p:nvPr>
            <p:ph type="body" idx="1"/>
          </p:nvPr>
        </p:nvSpPr>
        <p:spPr>
          <a:xfrm>
            <a:off x="939800" y="2844800"/>
            <a:ext cx="4422900" cy="42671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You can get a list of </a:t>
            </a:r>
            <a:r>
              <a:rPr lang="en-US" sz="3600" b="0" i="0" u="none" strike="noStrike" cap="none">
                <a:solidFill>
                  <a:srgbClr val="00FF00"/>
                </a:solidFill>
                <a:latin typeface="Cabin"/>
                <a:ea typeface="Cabin"/>
                <a:cs typeface="Cabin"/>
                <a:sym typeface="Cabin"/>
              </a:rPr>
              <a:t>keys</a:t>
            </a:r>
            <a:r>
              <a:rPr lang="en-US" sz="3600" b="0" i="0" u="none" strike="noStrike" cap="none">
                <a:solidFill>
                  <a:schemeClr val="lt1"/>
                </a:solidFill>
                <a:latin typeface="Cabin"/>
                <a:ea typeface="Cabin"/>
                <a:cs typeface="Cabin"/>
                <a:sym typeface="Cabin"/>
              </a:rPr>
              <a:t>, </a:t>
            </a:r>
            <a:r>
              <a:rPr lang="en-US" sz="3600" b="0" i="0" u="none" strike="noStrike" cap="none">
                <a:solidFill>
                  <a:srgbClr val="FF00FF"/>
                </a:solidFill>
                <a:latin typeface="Cabin"/>
                <a:ea typeface="Cabin"/>
                <a:cs typeface="Cabin"/>
                <a:sym typeface="Cabin"/>
              </a:rPr>
              <a:t>values,</a:t>
            </a:r>
            <a:r>
              <a:rPr lang="en-US" sz="3600" b="0" i="0" u="none" strike="noStrike" cap="none">
                <a:solidFill>
                  <a:schemeClr val="lt1"/>
                </a:solidFill>
                <a:latin typeface="Cabin"/>
                <a:ea typeface="Cabin"/>
                <a:cs typeface="Cabin"/>
                <a:sym typeface="Cabin"/>
              </a:rPr>
              <a:t> or</a:t>
            </a:r>
            <a:r>
              <a:rPr lang="en-US" sz="3600" b="0" i="0" u="none" strike="noStrike" cap="none">
                <a:solidFill>
                  <a:srgbClr val="FF7F00"/>
                </a:solidFill>
                <a:latin typeface="Cabin"/>
                <a:ea typeface="Cabin"/>
                <a:cs typeface="Cabin"/>
                <a:sym typeface="Cabin"/>
              </a:rPr>
              <a:t> items (both)</a:t>
            </a:r>
            <a:r>
              <a:rPr lang="en-US" sz="3600" b="0" i="0" u="none" strike="noStrike" cap="none">
                <a:solidFill>
                  <a:schemeClr val="lt1"/>
                </a:solidFill>
                <a:latin typeface="Cabin"/>
                <a:ea typeface="Cabin"/>
                <a:cs typeface="Cabin"/>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jjj = { 'chuck' : 1 , 'fred' : 42, 'jan':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rgbClr val="FF00FF"/>
                </a:solidFill>
                <a:latin typeface="Courier New"/>
                <a:ea typeface="Courier New"/>
                <a:cs typeface="Courier New"/>
                <a:sym typeface="Courier New"/>
              </a:rPr>
              <a:t> list</a:t>
            </a:r>
            <a:r>
              <a:rPr lang="en-US" sz="2500" b="1" i="0" u="none" strike="noStrike" cap="none">
                <a:solidFill>
                  <a:schemeClr val="lt1"/>
                </a:solidFill>
                <a:latin typeface="Courier New"/>
                <a:ea typeface="Courier New"/>
                <a:cs typeface="Courier New"/>
                <a:sym typeface="Courier New"/>
              </a:rPr>
              <a:t>(jjj)</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00FF"/>
                </a:solidFill>
                <a:latin typeface="Courier New"/>
                <a:ea typeface="Courier New"/>
                <a:cs typeface="Courier New"/>
                <a:sym typeface="Courier New"/>
              </a:rPr>
              <a:t>keys()</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00FF"/>
                </a:solidFill>
                <a:latin typeface="Courier New"/>
                <a:ea typeface="Courier New"/>
                <a:cs typeface="Courier New"/>
                <a:sym typeface="Courier New"/>
              </a:rPr>
              <a:t>values()</a:t>
            </a: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a:solidFill>
                  <a:srgbClr val="FF00FF"/>
                </a:solidFill>
                <a:latin typeface="Courier New"/>
                <a:ea typeface="Courier New"/>
                <a:cs typeface="Courier New"/>
                <a:sym typeface="Courier New"/>
              </a:rPr>
              <a:t>[100, 1,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7F00"/>
                </a:solidFill>
                <a:latin typeface="Courier New"/>
                <a:ea typeface="Courier New"/>
                <a:cs typeface="Courier New"/>
                <a:sym typeface="Courier New"/>
              </a:rPr>
              <a:t>items()</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rgbClr val="FF7F00"/>
                </a:solidFill>
                <a:latin typeface="Courier New"/>
                <a:ea typeface="Courier New"/>
                <a:cs typeface="Courier New"/>
                <a:sym typeface="Courier New"/>
              </a:rPr>
              <a:t>[('jan', 100), ('chuck', 1), ('fred',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p>
        </p:txBody>
      </p:sp>
      <p:sp>
        <p:nvSpPr>
          <p:cNvPr id="466" name="Shape 466"/>
          <p:cNvSpPr txBox="1"/>
          <p:nvPr/>
        </p:nvSpPr>
        <p:spPr>
          <a:xfrm>
            <a:off x="8545799" y="7844225"/>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abin"/>
                <a:ea typeface="Cabin"/>
                <a:cs typeface="Cabin"/>
                <a:sym typeface="Cabin"/>
              </a:rPr>
              <a:t>What is a 'tuple'? - coming soon...</a:t>
            </a:r>
          </a:p>
        </p:txBody>
      </p:sp>
      <p:cxnSp>
        <p:nvCxnSpPr>
          <p:cNvPr id="467" name="Shape 467"/>
          <p:cNvCxnSpPr/>
          <p:nvPr/>
        </p:nvCxnSpPr>
        <p:spPr>
          <a:xfrm>
            <a:off x="10408425" y="6948211"/>
            <a:ext cx="201599" cy="704999"/>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Bonus: Two Iteration Variables!</a:t>
            </a:r>
          </a:p>
        </p:txBody>
      </p:sp>
      <p:sp>
        <p:nvSpPr>
          <p:cNvPr id="473" name="Shape 473"/>
          <p:cNvSpPr txBox="1">
            <a:spLocks noGrp="1"/>
          </p:cNvSpPr>
          <p:nvPr>
            <p:ph type="body" idx="1"/>
          </p:nvPr>
        </p:nvSpPr>
        <p:spPr>
          <a:xfrm>
            <a:off x="1155700" y="2603500"/>
            <a:ext cx="5344799"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We loop through the </a:t>
            </a:r>
            <a:r>
              <a:rPr lang="en-US" sz="3600" b="0" i="0" u="none" strike="noStrike" cap="none">
                <a:solidFill>
                  <a:srgbClr val="FF7F00"/>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a:t>
            </a:r>
            <a:r>
              <a:rPr lang="en-US" sz="3600" b="0" i="0" u="none" strike="noStrike" cap="none">
                <a:solidFill>
                  <a:srgbClr val="FFFF00"/>
                </a:solidFill>
                <a:latin typeface="Cabin"/>
                <a:ea typeface="Cabin"/>
                <a:cs typeface="Cabin"/>
                <a:sym typeface="Cabin"/>
              </a:rPr>
              <a:t>value</a:t>
            </a:r>
            <a:r>
              <a:rPr lang="en-US" sz="3600" b="0" i="0" u="none" strike="noStrike" cap="none">
                <a:solidFill>
                  <a:schemeClr val="lt1"/>
                </a:solidFill>
                <a:latin typeface="Cabin"/>
                <a:ea typeface="Cabin"/>
                <a:cs typeface="Cabin"/>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Each iteration, the first variable is the </a:t>
            </a:r>
            <a:r>
              <a:rPr lang="en-US" sz="3600" b="0" i="0" u="none" strike="noStrike" cap="none">
                <a:solidFill>
                  <a:srgbClr val="FF7F00"/>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and the second variable is the </a:t>
            </a:r>
            <a:r>
              <a:rPr lang="en-US" sz="3600" b="0" i="1" u="none" strike="noStrike" cap="none">
                <a:solidFill>
                  <a:schemeClr val="lt1"/>
                </a:solidFill>
                <a:latin typeface="Cabin"/>
                <a:ea typeface="Cabin"/>
                <a:cs typeface="Cabin"/>
                <a:sym typeface="Cabin"/>
              </a:rPr>
              <a:t>corresponding</a:t>
            </a:r>
            <a:r>
              <a:rPr lang="en-US" sz="3600" b="0" i="0" u="none" strike="noStrike" cap="none">
                <a:solidFill>
                  <a:schemeClr val="lt1"/>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value </a:t>
            </a:r>
            <a:r>
              <a:rPr lang="en-US" sz="3600" b="0" i="0" u="none" strike="noStrike" cap="none">
                <a:solidFill>
                  <a:schemeClr val="lt1"/>
                </a:solidFill>
                <a:latin typeface="Cabin"/>
                <a:ea typeface="Cabin"/>
                <a:cs typeface="Cabin"/>
                <a:sym typeface="Cabin"/>
              </a:rPr>
              <a:t>for the key</a:t>
            </a:r>
          </a:p>
        </p:txBody>
      </p:sp>
      <p:sp>
        <p:nvSpPr>
          <p:cNvPr id="474" name="Shape 474"/>
          <p:cNvSpPr txBox="1"/>
          <p:nvPr/>
        </p:nvSpPr>
        <p:spPr>
          <a:xfrm>
            <a:off x="7423599" y="2970250"/>
            <a:ext cx="81642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00FF00"/>
                </a:solidFill>
                <a:latin typeface="Courier New"/>
                <a:ea typeface="Courier New"/>
                <a:cs typeface="Courier New"/>
                <a:sym typeface="Courier New"/>
              </a:rPr>
              <a:t>jjj</a:t>
            </a:r>
            <a:r>
              <a:rPr lang="en-US" sz="2800" b="1" i="0" u="none" strike="noStrike" cap="none">
                <a:solidFill>
                  <a:schemeClr val="lt1"/>
                </a:solidFill>
                <a:latin typeface="Courier New"/>
                <a:ea typeface="Courier New"/>
                <a:cs typeface="Courier New"/>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 for </a:t>
            </a:r>
            <a:r>
              <a:rPr lang="en-US" sz="2800" b="1" i="0" u="none" strike="noStrike" cap="none">
                <a:solidFill>
                  <a:srgbClr val="FF7F00"/>
                </a:solidFill>
                <a:latin typeface="Courier New"/>
                <a:ea typeface="Courier New"/>
                <a:cs typeface="Courier New"/>
                <a:sym typeface="Courier New"/>
              </a:rPr>
              <a:t>aaa</a:t>
            </a:r>
            <a:r>
              <a:rPr lang="en-US" sz="2800" b="1" i="0" u="none" strike="noStrike" cap="none">
                <a:solidFill>
                  <a:schemeClr val="lt1"/>
                </a:solidFill>
                <a:latin typeface="Courier New"/>
                <a:ea typeface="Courier New"/>
                <a:cs typeface="Courier New"/>
                <a:sym typeface="Courier New"/>
              </a:rPr>
              <a:t>,</a:t>
            </a:r>
            <a:r>
              <a:rPr lang="en-US" sz="2800" b="1" i="0" u="none" strike="noStrike" cap="none">
                <a:solidFill>
                  <a:srgbClr val="FFFF00"/>
                </a:solidFill>
                <a:latin typeface="Courier New"/>
                <a:ea typeface="Courier New"/>
                <a:cs typeface="Courier New"/>
                <a:sym typeface="Courier New"/>
              </a:rPr>
              <a:t>bbb</a:t>
            </a:r>
            <a:r>
              <a:rPr lang="en-US" sz="2800" b="1" i="0" u="none" strike="noStrike" cap="none">
                <a:solidFill>
                  <a:schemeClr val="lt1"/>
                </a:solidFill>
                <a:latin typeface="Courier New"/>
                <a:ea typeface="Courier New"/>
                <a:cs typeface="Courier New"/>
                <a:sym typeface="Courier New"/>
              </a:rPr>
              <a:t> in </a:t>
            </a:r>
            <a:r>
              <a:rPr lang="en-US" sz="2800" b="1" i="0" u="none" strike="noStrike" cap="none">
                <a:solidFill>
                  <a:srgbClr val="00FF00"/>
                </a:solidFill>
                <a:latin typeface="Courier New"/>
                <a:ea typeface="Courier New"/>
                <a:cs typeface="Courier New"/>
                <a:sym typeface="Courier New"/>
              </a:rPr>
              <a:t>jjj</a:t>
            </a:r>
            <a:r>
              <a:rPr lang="en-US" sz="2800" b="1" i="0" u="none" strike="noStrike" cap="none">
                <a:solidFill>
                  <a:srgbClr val="FF00FF"/>
                </a:solidFill>
                <a:latin typeface="Courier New"/>
                <a:ea typeface="Courier New"/>
                <a:cs typeface="Courier New"/>
                <a:sym typeface="Courier New"/>
              </a:rPr>
              <a:t>.items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          print </a:t>
            </a:r>
            <a:r>
              <a:rPr lang="en-US" sz="2800" b="1" i="0" u="none" strike="noStrike" cap="none">
                <a:solidFill>
                  <a:srgbClr val="FF7F00"/>
                </a:solidFill>
                <a:latin typeface="Courier New"/>
                <a:ea typeface="Courier New"/>
                <a:cs typeface="Courier New"/>
                <a:sym typeface="Courier New"/>
              </a:rPr>
              <a:t>aaa</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bbb</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jan</a:t>
            </a:r>
            <a:r>
              <a:rPr lang="en-US" sz="2800" b="1" i="0" u="none" strike="noStrike" cap="none">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chuck</a:t>
            </a:r>
            <a:r>
              <a:rPr lang="en-US" sz="2800" b="1" i="0" u="none" strike="noStrike" cap="none">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fred</a:t>
            </a:r>
            <a:r>
              <a:rPr lang="en-US" sz="2800" b="1" i="0" u="none" strike="noStrike" cap="none">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a:t>
            </a:r>
            <a:r>
              <a:rPr lang="en-US" sz="3000" b="1" i="0" u="none" strike="noStrike" cap="none">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sz="3000" b="1">
              <a:latin typeface="Courier New"/>
              <a:ea typeface="Courier New"/>
              <a:cs typeface="Courier New"/>
              <a:sym typeface="Courier New"/>
            </a:endParaRPr>
          </a:p>
        </p:txBody>
      </p:sp>
      <p:sp>
        <p:nvSpPr>
          <p:cNvPr id="475" name="Shape 475"/>
          <p:cNvSpPr txBox="1"/>
          <p:nvPr/>
        </p:nvSpPr>
        <p:spPr>
          <a:xfrm>
            <a:off x="12560300" y="720090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[chuck]</a:t>
            </a:r>
          </a:p>
        </p:txBody>
      </p:sp>
      <p:sp>
        <p:nvSpPr>
          <p:cNvPr id="476" name="Shape 476"/>
          <p:cNvSpPr txBox="1"/>
          <p:nvPr/>
        </p:nvSpPr>
        <p:spPr>
          <a:xfrm>
            <a:off x="14351000" y="718820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1</a:t>
            </a:r>
          </a:p>
        </p:txBody>
      </p:sp>
      <p:sp>
        <p:nvSpPr>
          <p:cNvPr id="477" name="Shape 477"/>
          <p:cNvSpPr txBox="1"/>
          <p:nvPr/>
        </p:nvSpPr>
        <p:spPr>
          <a:xfrm>
            <a:off x="12847636" y="802640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[fred]</a:t>
            </a:r>
          </a:p>
        </p:txBody>
      </p:sp>
      <p:sp>
        <p:nvSpPr>
          <p:cNvPr id="478" name="Shape 478"/>
          <p:cNvSpPr txBox="1"/>
          <p:nvPr/>
        </p:nvSpPr>
        <p:spPr>
          <a:xfrm>
            <a:off x="14300200" y="801370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42</a:t>
            </a:r>
          </a:p>
        </p:txBody>
      </p:sp>
      <p:sp>
        <p:nvSpPr>
          <p:cNvPr id="479" name="Shape 479"/>
          <p:cNvSpPr txBox="1"/>
          <p:nvPr/>
        </p:nvSpPr>
        <p:spPr>
          <a:xfrm>
            <a:off x="13266737" y="5638800"/>
            <a:ext cx="700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aaa</a:t>
            </a:r>
          </a:p>
        </p:txBody>
      </p:sp>
      <p:sp>
        <p:nvSpPr>
          <p:cNvPr id="480" name="Shape 480"/>
          <p:cNvSpPr txBox="1"/>
          <p:nvPr/>
        </p:nvSpPr>
        <p:spPr>
          <a:xfrm>
            <a:off x="14284325" y="563880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bbb</a:t>
            </a:r>
          </a:p>
        </p:txBody>
      </p:sp>
      <p:sp>
        <p:nvSpPr>
          <p:cNvPr id="481" name="Shape 481"/>
          <p:cNvSpPr txBox="1"/>
          <p:nvPr/>
        </p:nvSpPr>
        <p:spPr>
          <a:xfrm>
            <a:off x="13100050" y="63881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[jan]</a:t>
            </a:r>
          </a:p>
        </p:txBody>
      </p:sp>
      <p:sp>
        <p:nvSpPr>
          <p:cNvPr id="482" name="Shape 482"/>
          <p:cNvSpPr txBox="1"/>
          <p:nvPr/>
        </p:nvSpPr>
        <p:spPr>
          <a:xfrm>
            <a:off x="14338300" y="63754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100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What is not a </a:t>
            </a:r>
            <a:r>
              <a:rPr lang="en-US" sz="7600" b="0" i="0" u="none" strike="noStrike" cap="none">
                <a:solidFill>
                  <a:srgbClr val="FFFF00"/>
                </a:solidFill>
                <a:latin typeface="Arial"/>
                <a:ea typeface="Arial"/>
                <a:cs typeface="Arial"/>
                <a:sym typeface="Arial"/>
              </a:rPr>
              <a:t>“</a:t>
            </a:r>
            <a:r>
              <a:rPr lang="en-US" sz="7600" b="0" i="0" u="none" strike="noStrike" cap="none">
                <a:solidFill>
                  <a:srgbClr val="FFFF00"/>
                </a:solidFill>
                <a:latin typeface="Cabin"/>
                <a:ea typeface="Cabin"/>
                <a:cs typeface="Cabin"/>
                <a:sym typeface="Cabin"/>
              </a:rPr>
              <a:t>Collection</a:t>
            </a:r>
            <a:r>
              <a:rPr lang="en-US" sz="7600" b="0" i="0" u="none" strike="noStrike" cap="none">
                <a:solidFill>
                  <a:srgbClr val="FFFF00"/>
                </a:solidFill>
                <a:latin typeface="Arial"/>
                <a:ea typeface="Arial"/>
                <a:cs typeface="Arial"/>
                <a:sym typeface="Arial"/>
              </a:rPr>
              <a:t>”</a:t>
            </a:r>
          </a:p>
        </p:txBody>
      </p:sp>
      <p:sp>
        <p:nvSpPr>
          <p:cNvPr id="220" name="Shape 220"/>
          <p:cNvSpPr txBox="1">
            <a:spLocks noGrp="1"/>
          </p:cNvSpPr>
          <p:nvPr>
            <p:ph type="body" idx="1"/>
          </p:nvPr>
        </p:nvSpPr>
        <p:spPr>
          <a:xfrm>
            <a:off x="1155700" y="2603500"/>
            <a:ext cx="13931900" cy="19811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Most of our </a:t>
            </a:r>
            <a:r>
              <a:rPr lang="en-US" sz="3600" b="0" i="0" u="none" strike="noStrike" cap="none">
                <a:solidFill>
                  <a:srgbClr val="00FF00"/>
                </a:solidFill>
                <a:latin typeface="Cabin"/>
                <a:ea typeface="Cabin"/>
                <a:cs typeface="Cabin"/>
                <a:sym typeface="Cabin"/>
              </a:rPr>
              <a:t>variables</a:t>
            </a:r>
            <a:r>
              <a:rPr lang="en-US" sz="3600" b="0" i="0" u="none" strike="noStrike" cap="none">
                <a:solidFill>
                  <a:schemeClr val="lt1"/>
                </a:solidFill>
                <a:latin typeface="Cabin"/>
                <a:ea typeface="Cabin"/>
                <a:cs typeface="Cabin"/>
                <a:sym typeface="Cabin"/>
              </a:rPr>
              <a:t> have one value in them - when we put a new value in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 the old value is overwritten</a:t>
            </a:r>
          </a:p>
        </p:txBody>
      </p:sp>
      <p:sp>
        <p:nvSpPr>
          <p:cNvPr id="221" name="Shape 221"/>
          <p:cNvSpPr txBox="1"/>
          <p:nvPr/>
        </p:nvSpPr>
        <p:spPr>
          <a:xfrm>
            <a:off x="2959100" y="4870450"/>
            <a:ext cx="125474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Python 2.5.2 (r252:60911, Feb 22 2008, 07:57:53)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[GCC 4.0.1 (Apple Computer, Inc. build 5363)] on darwin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x</a:t>
            </a:r>
            <a:r>
              <a:rPr lang="en-US" sz="3000" b="1"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x</a:t>
            </a:r>
            <a:r>
              <a:rPr lang="en-US" sz="3000" b="1" i="0" u="none" strike="noStrike" cap="none">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handle = open(name)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600" b="1"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7F00"/>
                </a:solidFill>
                <a:latin typeface="Courier New"/>
                <a:ea typeface="Courier New"/>
                <a:cs typeface="Courier New"/>
                <a:sym typeface="Courier New"/>
              </a:rPr>
              <a:t>print bigword, bigcount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a:solidFill>
                  <a:schemeClr val="lt1"/>
                </a:solidFill>
                <a:latin typeface="Cabin"/>
                <a:ea typeface="Cabin"/>
                <a:cs typeface="Cabin"/>
                <a:sym typeface="Cabin"/>
              </a:rPr>
              <a:t>clown</a:t>
            </a:r>
            <a:r>
              <a:rPr lang="en-US" sz="3600" b="0" i="0" u="none" strike="noStrike" cap="none">
                <a:solidFill>
                  <a:schemeClr val="lt1"/>
                </a:solidFill>
                <a:latin typeface="Cabin"/>
                <a:ea typeface="Cabin"/>
                <a:cs typeface="Cabin"/>
                <a:sym typeface="Cabin"/>
              </a:rPr>
              <a:t>.txt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a:t>
            </a:r>
            <a:r>
              <a:rPr lang="en-US" sz="3600">
                <a:solidFill>
                  <a:srgbClr val="FFFF00"/>
                </a:solidFill>
                <a:latin typeface="Cabin"/>
                <a:ea typeface="Cabin"/>
                <a:cs typeface="Cabin"/>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b="0" i="0" u="none" strike="noStrike" cap="none">
                <a:solidFill>
                  <a:schemeClr val="lt1"/>
                </a:solidFill>
                <a:latin typeface="Cabin"/>
                <a:ea typeface="Cabin"/>
                <a:cs typeface="Cabin"/>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to 16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1" name="Shape 501"/>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rtl="0">
              <a:spcBef>
                <a:spcPts val="0"/>
              </a:spcBef>
              <a:buNone/>
            </a:pPr>
            <a:endParaRPr/>
          </a:p>
        </p:txBody>
      </p:sp>
      <p:sp>
        <p:nvSpPr>
          <p:cNvPr id="502" name="Shape 502"/>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505" name="Shape 505"/>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A Story of  Two Collections..</a:t>
            </a:r>
          </a:p>
        </p:txBody>
      </p:sp>
      <p:sp>
        <p:nvSpPr>
          <p:cNvPr id="227" name="Shape 227"/>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b="0" i="0" u="none" strike="noStrike" cap="none">
                <a:solidFill>
                  <a:srgbClr val="00FF00"/>
                </a:solidFill>
                <a:latin typeface="Cabin"/>
                <a:ea typeface="Cabin"/>
                <a:cs typeface="Cabin"/>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A linear collection of values that stay in order</a:t>
            </a:r>
          </a:p>
          <a:p>
            <a:pPr marL="568706" marR="0" lvl="0" indent="-390906" algn="l" rtl="0">
              <a:spcBef>
                <a:spcPts val="3500"/>
              </a:spcBef>
              <a:spcAft>
                <a:spcPts val="0"/>
              </a:spcAft>
              <a:buClr>
                <a:schemeClr val="lt1"/>
              </a:buClr>
              <a:buSzPct val="171000"/>
              <a:buFont typeface="Cabin"/>
              <a:buNone/>
            </a:pPr>
            <a:endParaRPr sz="3600" b="0" i="0" u="none" strike="noStrike" cap="none">
              <a:solidFill>
                <a:schemeClr val="lt1"/>
              </a:solidFill>
              <a:latin typeface="Cabin"/>
              <a:ea typeface="Cabin"/>
              <a:cs typeface="Cabin"/>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b="0" i="0" u="none" strike="noStrike" cap="none">
                <a:solidFill>
                  <a:srgbClr val="FF00FF"/>
                </a:solidFill>
                <a:latin typeface="Cabin"/>
                <a:ea typeface="Cabin"/>
                <a:cs typeface="Cabin"/>
                <a:sym typeface="Cabin"/>
              </a:rPr>
              <a:t>Dictionary</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A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bag</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369800" y="5321300"/>
            <a:ext cx="3200399" cy="3378299"/>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673100"/>
            <a:ext cx="5333999"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Dictionaries</a:t>
            </a:r>
          </a:p>
        </p:txBody>
      </p:sp>
      <p:pic>
        <p:nvPicPr>
          <p:cNvPr id="238" name="Shape 238"/>
          <p:cNvPicPr preferRelativeResize="0"/>
          <p:nvPr/>
        </p:nvPicPr>
        <p:blipFill rotWithShape="1">
          <a:blip r:embed="rId3">
            <a:alphaModFix/>
          </a:blip>
          <a:srcRect/>
          <a:stretch/>
        </p:blipFill>
        <p:spPr>
          <a:xfrm>
            <a:off x="7708900" y="428625"/>
            <a:ext cx="7353300" cy="7762875"/>
          </a:xfrm>
          <a:prstGeom prst="rect">
            <a:avLst/>
          </a:prstGeom>
          <a:noFill/>
          <a:ln>
            <a:noFill/>
          </a:ln>
        </p:spPr>
      </p:pic>
      <p:pic>
        <p:nvPicPr>
          <p:cNvPr id="239" name="Shape 239"/>
          <p:cNvPicPr preferRelativeResize="0"/>
          <p:nvPr/>
        </p:nvPicPr>
        <p:blipFill rotWithShape="1">
          <a:blip r:embed="rId4">
            <a:alphaModFix/>
          </a:blip>
          <a:srcRect/>
          <a:stretch/>
        </p:blipFill>
        <p:spPr>
          <a:xfrm>
            <a:off x="1320812" y="4578350"/>
            <a:ext cx="4533899" cy="3320999"/>
          </a:xfrm>
          <a:prstGeom prst="rect">
            <a:avLst/>
          </a:prstGeom>
          <a:noFill/>
          <a:ln>
            <a:noFill/>
          </a:ln>
        </p:spPr>
      </p:pic>
      <p:sp>
        <p:nvSpPr>
          <p:cNvPr id="240" name="Shape 240"/>
          <p:cNvSpPr txBox="1"/>
          <p:nvPr/>
        </p:nvSpPr>
        <p:spPr>
          <a:xfrm>
            <a:off x="11539525" y="6477000"/>
            <a:ext cx="17976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money</a:t>
            </a:r>
          </a:p>
        </p:txBody>
      </p:sp>
      <p:sp>
        <p:nvSpPr>
          <p:cNvPr id="241" name="Shape 241"/>
          <p:cNvSpPr txBox="1"/>
          <p:nvPr/>
        </p:nvSpPr>
        <p:spPr>
          <a:xfrm>
            <a:off x="13428678" y="3479800"/>
            <a:ext cx="13925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tissue</a:t>
            </a:r>
          </a:p>
        </p:txBody>
      </p:sp>
      <p:sp>
        <p:nvSpPr>
          <p:cNvPr id="242" name="Shape 242"/>
          <p:cNvSpPr txBox="1"/>
          <p:nvPr/>
        </p:nvSpPr>
        <p:spPr>
          <a:xfrm>
            <a:off x="7764625" y="40005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calculator</a:t>
            </a:r>
          </a:p>
        </p:txBody>
      </p:sp>
      <p:sp>
        <p:nvSpPr>
          <p:cNvPr id="243" name="Shape 243"/>
          <p:cNvSpPr txBox="1"/>
          <p:nvPr/>
        </p:nvSpPr>
        <p:spPr>
          <a:xfrm>
            <a:off x="6781800" y="56388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perfume</a:t>
            </a:r>
          </a:p>
        </p:txBody>
      </p:sp>
      <p:sp>
        <p:nvSpPr>
          <p:cNvPr id="244" name="Shape 244"/>
          <p:cNvSpPr txBox="1"/>
          <p:nvPr/>
        </p:nvSpPr>
        <p:spPr>
          <a:xfrm>
            <a:off x="7761273" y="7277100"/>
            <a:ext cx="13287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candy</a:t>
            </a:r>
          </a:p>
        </p:txBody>
      </p:sp>
      <p:sp>
        <p:nvSpPr>
          <p:cNvPr id="245" name="Shape 245"/>
          <p:cNvSpPr txBox="1"/>
          <p:nvPr/>
        </p:nvSpPr>
        <p:spPr>
          <a:xfrm>
            <a:off x="2587575" y="8318500"/>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Dictionaries</a:t>
            </a:r>
          </a:p>
        </p:txBody>
      </p:sp>
      <p:sp>
        <p:nvSpPr>
          <p:cNvPr id="251" name="Shape 251"/>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b="0" i="0" u="none" strike="noStrike" cap="none">
                <a:solidFill>
                  <a:schemeClr val="lt1"/>
                </a:solidFill>
                <a:latin typeface="Cabin"/>
                <a:ea typeface="Cabin"/>
                <a:cs typeface="Cabin"/>
                <a:sym typeface="Cabin"/>
              </a:rPr>
              <a:t>Associative Arrays - Perl / P</a:t>
            </a:r>
            <a:r>
              <a:rPr lang="en-US" sz="3000">
                <a:solidFill>
                  <a:schemeClr val="lt1"/>
                </a:solidFill>
                <a:latin typeface="Cabin"/>
                <a:ea typeface="Cabin"/>
                <a:cs typeface="Cabin"/>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b="0" i="0" u="none" strike="noStrike" cap="none">
                <a:solidFill>
                  <a:schemeClr val="lt1"/>
                </a:solidFill>
                <a:latin typeface="Cabin"/>
                <a:ea typeface="Cabin"/>
                <a:cs typeface="Cabin"/>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b="0" i="0" u="none" strike="noStrike" cap="none">
                <a:solidFill>
                  <a:schemeClr val="lt1"/>
                </a:solidFill>
                <a:latin typeface="Cabin"/>
                <a:ea typeface="Cabin"/>
                <a:cs typeface="Cabin"/>
                <a:sym typeface="Cabin"/>
              </a:rPr>
              <a:t>Property Bag - C# / .Net</a:t>
            </a:r>
          </a:p>
        </p:txBody>
      </p:sp>
      <p:sp>
        <p:nvSpPr>
          <p:cNvPr id="252" name="Shape 252"/>
          <p:cNvSpPr txBox="1"/>
          <p:nvPr/>
        </p:nvSpPr>
        <p:spPr>
          <a:xfrm>
            <a:off x="1894900" y="8293100"/>
            <a:ext cx="1342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http://en.wikipedia.org/wiki/Associative_array</a:t>
            </a:r>
          </a:p>
        </p:txBody>
      </p:sp>
      <p:pic>
        <p:nvPicPr>
          <p:cNvPr id="253" name="Shape 253"/>
          <p:cNvPicPr preferRelativeResize="0"/>
          <p:nvPr/>
        </p:nvPicPr>
        <p:blipFill rotWithShape="1">
          <a:blip r:embed="rId4">
            <a:alphaModFix/>
          </a:blip>
          <a:srcRect/>
          <a:stretch/>
        </p:blipFill>
        <p:spPr>
          <a:xfrm>
            <a:off x="13317537" y="423862"/>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Dictionaries</a:t>
            </a:r>
          </a:p>
        </p:txBody>
      </p:sp>
      <p:sp>
        <p:nvSpPr>
          <p:cNvPr id="259" name="Shape 259"/>
          <p:cNvSpPr txBox="1">
            <a:spLocks noGrp="1"/>
          </p:cNvSpPr>
          <p:nvPr>
            <p:ph type="body" idx="1"/>
          </p:nvPr>
        </p:nvSpPr>
        <p:spPr>
          <a:xfrm>
            <a:off x="1155700" y="2603500"/>
            <a:ext cx="60833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Lists </a:t>
            </a:r>
            <a:r>
              <a:rPr lang="en-US" sz="3600" b="0" i="0" u="none" strike="noStrike" cap="none">
                <a:solidFill>
                  <a:srgbClr val="00FFFF"/>
                </a:solidFill>
                <a:latin typeface="Cabin"/>
                <a:ea typeface="Cabin"/>
                <a:cs typeface="Cabin"/>
                <a:sym typeface="Cabin"/>
              </a:rPr>
              <a:t>index</a:t>
            </a:r>
            <a:r>
              <a:rPr lang="en-US" sz="3600" b="0" i="0" u="none" strike="noStrike" cap="none">
                <a:solidFill>
                  <a:schemeClr val="lt1"/>
                </a:solidFill>
                <a:latin typeface="Cabin"/>
                <a:ea typeface="Cabin"/>
                <a:cs typeface="Cabin"/>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b="0" i="0" u="none" strike="noStrike" cap="none">
                <a:solidFill>
                  <a:srgbClr val="FF00FF"/>
                </a:solidFill>
                <a:latin typeface="Cabin"/>
                <a:ea typeface="Cabin"/>
                <a:cs typeface="Cabin"/>
                <a:sym typeface="Cabin"/>
              </a:rPr>
              <a:t>Dictionaries</a:t>
            </a:r>
            <a:r>
              <a:rPr lang="en-US" sz="3600" b="0" i="0" u="none" strike="noStrike" cap="none">
                <a:solidFill>
                  <a:schemeClr val="lt1"/>
                </a:solidFill>
                <a:latin typeface="Cabin"/>
                <a:ea typeface="Cabin"/>
                <a:cs typeface="Cabin"/>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 we </a:t>
            </a:r>
            <a:r>
              <a:rPr lang="en-US" sz="3600" b="0" i="0" u="none" strike="noStrike" cap="none">
                <a:solidFill>
                  <a:srgbClr val="00FFFF"/>
                </a:solidFill>
                <a:latin typeface="Cabin"/>
                <a:ea typeface="Cabin"/>
                <a:cs typeface="Cabin"/>
                <a:sym typeface="Cabin"/>
              </a:rPr>
              <a:t>index</a:t>
            </a:r>
            <a:r>
              <a:rPr lang="en-US" sz="3600" b="0" i="0" u="none" strike="noStrike" cap="none">
                <a:solidFill>
                  <a:schemeClr val="lt1"/>
                </a:solidFill>
                <a:latin typeface="Cabin"/>
                <a:ea typeface="Cabin"/>
                <a:cs typeface="Cabin"/>
                <a:sym typeface="Cabin"/>
              </a:rPr>
              <a:t> the things we put in the </a:t>
            </a:r>
            <a:r>
              <a:rPr lang="en-US" sz="3600" b="0" i="0" u="none" strike="noStrike" cap="none">
                <a:solidFill>
                  <a:srgbClr val="FF00FF"/>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with a </a:t>
            </a:r>
            <a:r>
              <a:rPr lang="en-US" sz="3600" b="0" i="0" u="none" strike="noStrike" cap="none">
                <a:solidFill>
                  <a:srgbClr val="00FFFF"/>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lookup tag</a:t>
            </a:r>
            <a:r>
              <a:rPr lang="en-US" sz="3600" b="0" i="0" u="none" strike="noStrike" cap="none">
                <a:solidFill>
                  <a:srgbClr val="00FFFF"/>
                </a:solidFill>
                <a:latin typeface="Arial"/>
                <a:ea typeface="Arial"/>
                <a:cs typeface="Arial"/>
                <a:sym typeface="Arial"/>
              </a:rPr>
              <a:t>”</a:t>
            </a:r>
          </a:p>
        </p:txBody>
      </p:sp>
      <p:sp>
        <p:nvSpPr>
          <p:cNvPr id="260" name="Shape 260"/>
          <p:cNvSpPr txBox="1"/>
          <p:nvPr/>
        </p:nvSpPr>
        <p:spPr>
          <a:xfrm>
            <a:off x="8242775" y="2155825"/>
            <a:ext cx="7428900" cy="644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chemeClr val="lt1"/>
                </a:solidFill>
                <a:latin typeface="Courier New"/>
                <a:ea typeface="Courier New"/>
                <a:cs typeface="Courier New"/>
                <a:sym typeface="Courier New"/>
              </a:rPr>
              <a:t> = </a:t>
            </a:r>
            <a:r>
              <a:rPr lang="en-US" sz="2400" b="1" i="0" u="none" strike="noStrike" cap="none">
                <a:solidFill>
                  <a:srgbClr val="FF00FF"/>
                </a:solidFill>
                <a:latin typeface="Courier New"/>
                <a:ea typeface="Courier New"/>
                <a:cs typeface="Courier New"/>
                <a:sym typeface="Courier New"/>
              </a:rPr>
              <a:t>dict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['money']</a:t>
            </a:r>
            <a:r>
              <a:rPr lang="en-US" sz="2400" b="1" i="0" u="none" strike="noStrike" cap="none">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['tissues']</a:t>
            </a:r>
            <a:r>
              <a:rPr lang="en-US" sz="2400" b="1" i="0" u="none" strike="noStrike" cap="none">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{'money': 12, 'tissues': 75, 'candy':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{'money': 12, 'tissues': 75, </a:t>
            </a:r>
            <a:r>
              <a:rPr lang="en-US" sz="2400" b="1" i="0" u="none" strike="noStrike" cap="none">
                <a:solidFill>
                  <a:srgbClr val="00FFFF"/>
                </a:solidFill>
                <a:latin typeface="Courier New"/>
                <a:ea typeface="Courier New"/>
                <a:cs typeface="Courier New"/>
                <a:sym typeface="Courier New"/>
              </a:rPr>
              <a:t>'candy': 5</a:t>
            </a:r>
            <a:r>
              <a:rPr lang="en-US" sz="2400" b="1" i="0" u="none" strike="noStrike" cap="none">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Comparing Lists and Dictionaries</a:t>
            </a:r>
          </a:p>
        </p:txBody>
      </p:sp>
      <p:sp>
        <p:nvSpPr>
          <p:cNvPr id="266" name="Shape 266"/>
          <p:cNvSpPr txBox="1">
            <a:spLocks noGrp="1"/>
          </p:cNvSpPr>
          <p:nvPr>
            <p:ph type="body" idx="1"/>
          </p:nvPr>
        </p:nvSpPr>
        <p:spPr>
          <a:xfrm>
            <a:off x="1155700" y="2603500"/>
            <a:ext cx="13931900" cy="1727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00FF"/>
              </a:buClr>
              <a:buSzPct val="171000"/>
              <a:buFont typeface="Cabin"/>
              <a:buChar char="•"/>
            </a:pPr>
            <a:r>
              <a:rPr lang="en-US" sz="3600" b="0" i="0" u="none" strike="noStrike" cap="none">
                <a:solidFill>
                  <a:srgbClr val="FF00FF"/>
                </a:solidFill>
                <a:latin typeface="Cabin"/>
                <a:ea typeface="Cabin"/>
                <a:cs typeface="Cabin"/>
                <a:sym typeface="Cabin"/>
              </a:rPr>
              <a:t>Dictionaries</a:t>
            </a:r>
            <a:r>
              <a:rPr lang="en-US" sz="3600" b="0" i="0" u="none" strike="noStrike" cap="none">
                <a:solidFill>
                  <a:schemeClr val="lt1"/>
                </a:solidFill>
                <a:latin typeface="Cabin"/>
                <a:ea typeface="Cabin"/>
                <a:cs typeface="Cabin"/>
                <a:sym typeface="Cabin"/>
              </a:rPr>
              <a:t> are like </a:t>
            </a:r>
            <a:r>
              <a:rPr lang="en-US" sz="3600">
                <a:solidFill>
                  <a:srgbClr val="00FF00"/>
                </a:solidFill>
                <a:latin typeface="Cabin"/>
                <a:ea typeface="Cabin"/>
                <a:cs typeface="Cabin"/>
                <a:sym typeface="Cabin"/>
              </a:rPr>
              <a:t>l</a:t>
            </a:r>
            <a:r>
              <a:rPr lang="en-US" sz="3600" b="0" i="0" u="none" strike="noStrike" cap="none">
                <a:solidFill>
                  <a:srgbClr val="00FF00"/>
                </a:solidFill>
                <a:latin typeface="Cabin"/>
                <a:ea typeface="Cabin"/>
                <a:cs typeface="Cabin"/>
                <a:sym typeface="Cabin"/>
              </a:rPr>
              <a:t>ists</a:t>
            </a:r>
            <a:r>
              <a:rPr lang="en-US" sz="3600" b="0" i="0" u="none" strike="noStrike" cap="none">
                <a:solidFill>
                  <a:schemeClr val="lt1"/>
                </a:solidFill>
                <a:latin typeface="Cabin"/>
                <a:ea typeface="Cabin"/>
                <a:cs typeface="Cabin"/>
                <a:sym typeface="Cabin"/>
              </a:rPr>
              <a:t> except that they use </a:t>
            </a:r>
            <a:r>
              <a:rPr lang="en-US" sz="3600" b="0" i="0" u="none" strike="noStrike" cap="none">
                <a:solidFill>
                  <a:srgbClr val="FF7F00"/>
                </a:solidFill>
                <a:latin typeface="Cabin"/>
                <a:ea typeface="Cabin"/>
                <a:cs typeface="Cabin"/>
                <a:sym typeface="Cabin"/>
              </a:rPr>
              <a:t>keys</a:t>
            </a:r>
            <a:r>
              <a:rPr lang="en-US" sz="3600" b="0" i="0" u="none" strike="noStrike" cap="none">
                <a:solidFill>
                  <a:schemeClr val="lt1"/>
                </a:solidFill>
                <a:latin typeface="Cabin"/>
                <a:ea typeface="Cabin"/>
                <a:cs typeface="Cabin"/>
                <a:sym typeface="Cabin"/>
              </a:rPr>
              <a:t> instead of </a:t>
            </a:r>
            <a:r>
              <a:rPr lang="en-US" sz="3600" b="0" i="0" u="none" strike="noStrike" cap="none">
                <a:solidFill>
                  <a:srgbClr val="FFFFFF"/>
                </a:solidFill>
                <a:latin typeface="Cabin"/>
                <a:ea typeface="Cabin"/>
                <a:cs typeface="Cabin"/>
                <a:sym typeface="Cabin"/>
              </a:rPr>
              <a:t>numbers</a:t>
            </a:r>
            <a:r>
              <a:rPr lang="en-US" sz="3600" b="0" i="0" u="none" strike="noStrike" cap="none">
                <a:solidFill>
                  <a:schemeClr val="lt1"/>
                </a:solidFill>
                <a:latin typeface="Cabin"/>
                <a:ea typeface="Cabin"/>
                <a:cs typeface="Cabin"/>
                <a:sym typeface="Cabin"/>
              </a:rPr>
              <a:t> to look up </a:t>
            </a:r>
            <a:r>
              <a:rPr lang="en-US" sz="3600" b="0" i="0" u="none" strike="noStrike" cap="none">
                <a:solidFill>
                  <a:srgbClr val="FFFF00"/>
                </a:solidFill>
                <a:latin typeface="Cabin"/>
                <a:ea typeface="Cabin"/>
                <a:cs typeface="Cabin"/>
                <a:sym typeface="Cabin"/>
              </a:rPr>
              <a:t>values</a:t>
            </a:r>
          </a:p>
        </p:txBody>
      </p:sp>
      <p:sp>
        <p:nvSpPr>
          <p:cNvPr id="267" name="Shape 267"/>
          <p:cNvSpPr txBox="1"/>
          <p:nvPr/>
        </p:nvSpPr>
        <p:spPr>
          <a:xfrm>
            <a:off x="2381250" y="4922825"/>
            <a:ext cx="50592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 = </a:t>
            </a:r>
            <a:r>
              <a:rPr lang="en-US" sz="3000" b="1" i="0" u="none" strike="noStrike" cap="none">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00FF"/>
                </a:solidFill>
                <a:latin typeface="Courier New"/>
                <a:ea typeface="Courier New"/>
                <a:cs typeface="Courier New"/>
                <a:sym typeface="Courier New"/>
              </a:rPr>
              <a:t>append</a:t>
            </a: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00FF"/>
                </a:solidFill>
                <a:latin typeface="Courier New"/>
                <a:ea typeface="Courier New"/>
                <a:cs typeface="Courier New"/>
                <a:sym typeface="Courier New"/>
              </a:rPr>
              <a:t>append</a:t>
            </a: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21, 183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FFFF"/>
                </a:solidFill>
                <a:latin typeface="Courier New"/>
                <a:ea typeface="Courier New"/>
                <a:cs typeface="Courier New"/>
                <a:sym typeface="Courier New"/>
              </a:rPr>
              <a:t>0</a:t>
            </a:r>
            <a:r>
              <a:rPr lang="en-US" sz="3000" b="1" i="0" u="none" strike="noStrike" cap="none">
                <a:solidFill>
                  <a:srgbClr val="00FF00"/>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23, 183</a:t>
            </a:r>
            <a:r>
              <a:rPr lang="en-US" sz="3000" b="1" i="0" u="none" strike="noStrike" cap="none">
                <a:solidFill>
                  <a:srgbClr val="00FF00"/>
                </a:solidFill>
                <a:latin typeface="Courier New"/>
                <a:ea typeface="Courier New"/>
                <a:cs typeface="Courier New"/>
                <a:sym typeface="Courier New"/>
              </a:rPr>
              <a:t>]</a:t>
            </a:r>
          </a:p>
        </p:txBody>
      </p:sp>
      <p:sp>
        <p:nvSpPr>
          <p:cNvPr id="268" name="Shape 268"/>
          <p:cNvSpPr txBox="1"/>
          <p:nvPr/>
        </p:nvSpPr>
        <p:spPr>
          <a:xfrm>
            <a:off x="9083675" y="436880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 =</a:t>
            </a:r>
            <a:r>
              <a:rPr lang="en-US" sz="3000" b="1" i="0" u="none" strike="noStrike" cap="none">
                <a:solidFill>
                  <a:srgbClr val="0000FF"/>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23</a:t>
            </a:r>
            <a:r>
              <a:rPr lang="en-US" sz="3000" b="1" i="0" u="none" strike="noStrike" cap="none">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4550" y="449250"/>
            <a:ext cx="56909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 =</a:t>
            </a:r>
            <a:r>
              <a:rPr lang="en-US" sz="3000" b="1" i="0" u="none" strike="noStrike" cap="none">
                <a:solidFill>
                  <a:srgbClr val="0000FF"/>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lst.append(</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lst.append(</a:t>
            </a:r>
            <a:r>
              <a:rPr lang="en-US" sz="3000" b="1" i="0" u="none" strike="noStrike" cap="none">
                <a:solidFill>
                  <a:srgbClr val="FFFF00"/>
                </a:solidFill>
                <a:latin typeface="Courier New"/>
                <a:ea typeface="Courier New"/>
                <a:cs typeface="Courier New"/>
                <a:sym typeface="Courier New"/>
              </a:rPr>
              <a:t>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21, 183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rgbClr val="00FF00"/>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23, 183</a:t>
            </a:r>
            <a:r>
              <a:rPr lang="en-US" sz="3000" b="1" i="0" u="none" strike="noStrike" cap="none">
                <a:solidFill>
                  <a:srgbClr val="00FF00"/>
                </a:solidFill>
                <a:latin typeface="Courier New"/>
                <a:ea typeface="Courier New"/>
                <a:cs typeface="Courier New"/>
                <a:sym typeface="Courier New"/>
              </a:rPr>
              <a:t>]</a:t>
            </a:r>
          </a:p>
        </p:txBody>
      </p:sp>
      <p:sp>
        <p:nvSpPr>
          <p:cNvPr id="274" name="Shape 274"/>
          <p:cNvSpPr txBox="1"/>
          <p:nvPr/>
        </p:nvSpPr>
        <p:spPr>
          <a:xfrm>
            <a:off x="2111375" y="4843450"/>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 =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23</a:t>
            </a:r>
            <a:r>
              <a:rPr lang="en-US" sz="3000" b="1" i="0" u="none" strike="noStrike" cap="none">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b="0" i="0" u="none" strike="noStrike" cap="none">
                <a:solidFill>
                  <a:srgbClr val="00FF00"/>
                </a:solidFill>
                <a:latin typeface="Cabin"/>
                <a:ea typeface="Cabin"/>
                <a:cs typeface="Cabin"/>
                <a:sym typeface="Cabin"/>
              </a:rPr>
              <a:t>l</a:t>
            </a:r>
            <a:r>
              <a:rPr lang="en-US" sz="4600">
                <a:solidFill>
                  <a:srgbClr val="00FF00"/>
                </a:solidFill>
                <a:latin typeface="Cabin"/>
                <a:ea typeface="Cabin"/>
                <a:cs typeface="Cabin"/>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Value</a:t>
            </a:r>
          </a:p>
        </p:txBody>
      </p:sp>
      <p:sp>
        <p:nvSpPr>
          <p:cNvPr id="282" name="Shape 282"/>
          <p:cNvSpPr txBox="1"/>
          <p:nvPr/>
        </p:nvSpPr>
        <p:spPr>
          <a:xfrm>
            <a:off x="10645775" y="6667500"/>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['course']</a:t>
            </a:r>
          </a:p>
        </p:txBody>
      </p:sp>
      <p:sp>
        <p:nvSpPr>
          <p:cNvPr id="283" name="Shape 283"/>
          <p:cNvSpPr txBox="1"/>
          <p:nvPr/>
        </p:nvSpPr>
        <p:spPr>
          <a:xfrm>
            <a:off x="13017500" y="66548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18</a:t>
            </a:r>
            <a:r>
              <a:rPr lang="en-US" sz="3600">
                <a:solidFill>
                  <a:schemeClr val="lt1"/>
                </a:solidFill>
                <a:latin typeface="Cabin"/>
                <a:ea typeface="Cabin"/>
                <a:cs typeface="Cabin"/>
                <a:sym typeface="Cabin"/>
              </a:rPr>
              <a:t>2</a:t>
            </a:r>
          </a:p>
        </p:txBody>
      </p:sp>
      <p:sp>
        <p:nvSpPr>
          <p:cNvPr id="284" name="Shape 284"/>
          <p:cNvSpPr txBox="1"/>
          <p:nvPr/>
        </p:nvSpPr>
        <p:spPr>
          <a:xfrm>
            <a:off x="11293475" y="7429500"/>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['age']</a:t>
            </a:r>
          </a:p>
        </p:txBody>
      </p:sp>
      <p:sp>
        <p:nvSpPr>
          <p:cNvPr id="285" name="Shape 285"/>
          <p:cNvSpPr txBox="1"/>
          <p:nvPr/>
        </p:nvSpPr>
        <p:spPr>
          <a:xfrm>
            <a:off x="13017500" y="74168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21</a:t>
            </a:r>
          </a:p>
        </p:txBody>
      </p:sp>
      <p:sp>
        <p:nvSpPr>
          <p:cNvPr id="286" name="Shape 286"/>
          <p:cNvSpPr txBox="1"/>
          <p:nvPr/>
        </p:nvSpPr>
        <p:spPr>
          <a:xfrm>
            <a:off x="14820900" y="6870700"/>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b="0" i="0" u="none" strike="noStrike" cap="none">
                <a:solidFill>
                  <a:srgbClr val="FF00FF"/>
                </a:solidFill>
                <a:latin typeface="Cabin"/>
                <a:ea typeface="Cabin"/>
                <a:cs typeface="Cabin"/>
                <a:sym typeface="Cabin"/>
              </a:rPr>
              <a:t>ddd</a:t>
            </a:r>
          </a:p>
        </p:txBody>
      </p:sp>
      <p:sp>
        <p:nvSpPr>
          <p:cNvPr id="287" name="Shape 287"/>
          <p:cNvSpPr txBox="1"/>
          <p:nvPr/>
        </p:nvSpPr>
        <p:spPr>
          <a:xfrm>
            <a:off x="11541125" y="58674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Key</a:t>
            </a:r>
          </a:p>
        </p:txBody>
      </p:sp>
      <p:sp>
        <p:nvSpPr>
          <p:cNvPr id="288" name="Shape 288"/>
          <p:cNvSpPr txBox="1"/>
          <p:nvPr/>
        </p:nvSpPr>
        <p:spPr>
          <a:xfrm>
            <a:off x="12961937" y="5867400"/>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b="0" i="0" u="none" strike="noStrike" cap="none">
                <a:solidFill>
                  <a:srgbClr val="00FF00"/>
                </a:solidFill>
                <a:latin typeface="Cabin"/>
                <a:ea typeface="Cabin"/>
                <a:cs typeface="Cabin"/>
                <a:sym typeface="Cabin"/>
              </a:rPr>
              <a:t>List</a:t>
            </a:r>
          </a:p>
        </p:txBody>
      </p:sp>
      <p:sp>
        <p:nvSpPr>
          <p:cNvPr id="290" name="Shape 290"/>
          <p:cNvSpPr txBox="1"/>
          <p:nvPr/>
        </p:nvSpPr>
        <p:spPr>
          <a:xfrm>
            <a:off x="11312525" y="5067300"/>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b="0" i="0" u="none" strike="noStrike" cap="none">
                <a:solidFill>
                  <a:srgbClr val="FF00FF"/>
                </a:solidFill>
                <a:latin typeface="Cabin"/>
                <a:ea typeface="Cabin"/>
                <a:cs typeface="Cabin"/>
                <a:sym typeface="Cabin"/>
              </a:rPr>
              <a:t>Dictionary</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2329</Words>
  <Application>Microsoft Macintosh PowerPoint</Application>
  <PresentationFormat>Custom</PresentationFormat>
  <Paragraphs>336</Paragraphs>
  <Slides>32</Slides>
  <Notes>32</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32</vt:i4>
      </vt:variant>
    </vt:vector>
  </HeadingPairs>
  <TitlesOfParts>
    <vt:vector size="40" baseType="lpstr">
      <vt:lpstr>Courier New</vt:lpstr>
      <vt:lpstr>Arial</vt:lpstr>
      <vt:lpstr>Cabin</vt:lpstr>
      <vt:lpstr>Title &amp; Subtitle</vt:lpstr>
      <vt:lpstr>1_Title &amp; Bullets</vt:lpstr>
      <vt:lpstr>Title - Center</vt:lpstr>
      <vt:lpstr>Title &amp; Bullets - 2 Column</vt:lpstr>
      <vt:lpstr>Title &amp; Bullets</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PowerPoint Presentation</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Counting Words</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Office User</cp:lastModifiedBy>
  <cp:revision>1</cp:revision>
  <dcterms:modified xsi:type="dcterms:W3CDTF">2016-07-06T12:00:35Z</dcterms:modified>
</cp:coreProperties>
</file>