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  <p:sldMasterId id="2147483716" r:id="rId2"/>
    <p:sldMasterId id="2147483717" r:id="rId3"/>
    <p:sldMasterId id="2147483718" r:id="rId4"/>
    <p:sldMasterId id="2147483719" r:id="rId5"/>
    <p:sldMasterId id="2147483720" r:id="rId6"/>
    <p:sldMasterId id="2147483721" r:id="rId7"/>
  </p:sldMasterIdLst>
  <p:notesMasterIdLst>
    <p:notesMasterId r:id="rId6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40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43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6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965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743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231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083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412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226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393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23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961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80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37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886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458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49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672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65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383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756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41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5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1953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5448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3692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8372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511300" y="1536700"/>
            <a:ext cx="13233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511300" y="4711700"/>
            <a:ext cx="13233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511300" y="1536700"/>
            <a:ext cx="13233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511300" y="4711700"/>
            <a:ext cx="13233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en.wikipedia.org/wiki/List_of_TCP_and_UDP_port_numbers" TargetMode="External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python.org/library/socke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Htt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hyperlink" Target="http://www.youtube.com/watch?v=x2GylLq59rI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://nmap.org/movies.html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strict.dtd" TargetMode="External"/><Relationship Id="rId4" Type="http://schemas.openxmlformats.org/officeDocument/2006/relationships/hyperlink" Target="http://www.w3.org/1999/xhtml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docs.python.org/library/urllib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ocs.python.org/library/urllib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www.dr-chuck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erms.php" TargetMode="External"/><Relationship Id="rId4" Type="http://schemas.openxmlformats.org/officeDocument/2006/relationships/image" Target="../media/image33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crummy.com/software/BeautifulSoup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TCP_and_UDP_p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hyperlink" Target="http://www.dr-chuck.com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12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861750" y="7759700"/>
            <a:ext cx="7930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pythonlearn</a:t>
            </a: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.com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98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75" y="8115300"/>
            <a:ext cx="13682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http://en.wikipedia.org/wiki/List_of_TCP_and_UDP_port_numbers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8700" y="444500"/>
            <a:ext cx="9109075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3273425" y="7600950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port.</a:t>
            </a:r>
          </a:p>
        </p:txBody>
      </p:sp>
      <p:sp>
        <p:nvSpPr>
          <p:cNvPr id="405" name="Shape 405"/>
          <p:cNvSpPr/>
          <p:nvPr/>
        </p:nvSpPr>
        <p:spPr>
          <a:xfrm rot="-5400000">
            <a:off x="7988249" y="1358949"/>
            <a:ext cx="876300" cy="774599"/>
          </a:xfrm>
          <a:prstGeom prst="rightArrow">
            <a:avLst>
              <a:gd name="adj1" fmla="val 7826"/>
              <a:gd name="adj2" fmla="val 7344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1828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46212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 ('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www.py4inf.com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81540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71120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71120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664368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105900" y="6665911"/>
            <a:ext cx="1693799" cy="923999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1600" y="241300"/>
            <a:ext cx="7619999" cy="86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64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TCP (and Python) gives us a reliable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what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 we want to do with the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lang="en-US" sz="28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lang="en-US" sz="2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1155700" y="622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HTTP - Hypertext Trans</a:t>
            </a:r>
            <a:r>
              <a:rPr lang="en-US" sz="76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fer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1155700" y="2832100"/>
            <a:ext cx="13932000" cy="5270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Invented for the Web - to Retrieve HTML,  Images, Documents, etc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Extended to be data in addition to documents - RSS, Web Services, etc..Basic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810260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http://en.wikipedia.org/wiki/Http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21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yper</a:t>
            </a:r>
            <a:r>
              <a:rPr lang="en-US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</a:t>
            </a:r>
            <a:r>
              <a:rPr lang="en-US" sz="47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rans</a:t>
            </a:r>
            <a:r>
              <a:rPr lang="en-US" sz="47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fer</a:t>
            </a: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9027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not bump into each other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USA, drive on the right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the UK, drive on the left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30988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774700"/>
            <a:ext cx="14025561" cy="1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014661" y="41148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41148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41148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11000" y="5413375"/>
            <a:ext cx="3276600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7410450"/>
            <a:ext cx="2903537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70548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13175" y="8077200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1:17 - 2:19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Getting Data From The Server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time the user clicks on an anchor tag with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href=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value to switch to a new page, the browser makes a connection to the web server and issues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request - to GET the content of the page at the specified URL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server returns the HTML document to the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rowser, which formats and displays the document to the user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2085636" y="876300"/>
            <a:ext cx="1565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Shape 49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499" name="Shape 499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Shape 50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2" name="Shape 502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10" name="Shape 510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Shape 512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3" name="Shape 513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22" name="Shape 522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 rot="10800000" flipH="1">
            <a:off x="8308975" y="2314574"/>
            <a:ext cx="22225" cy="21082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Shape 525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6" name="Shape 526"/>
          <p:cNvSpPr txBox="1"/>
          <p:nvPr/>
        </p:nvSpPr>
        <p:spPr>
          <a:xfrm>
            <a:off x="10987086" y="1473200"/>
            <a:ext cx="4965600" cy="321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7" name="Shape 537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8" name="Shape 538"/>
          <p:cNvCxnSpPr/>
          <p:nvPr/>
        </p:nvCxnSpPr>
        <p:spPr>
          <a:xfrm rot="10800000" flipH="1">
            <a:off x="8308975" y="2314574"/>
            <a:ext cx="22225" cy="21082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85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 rot="10800000">
            <a:off x="9501187" y="4987925"/>
            <a:ext cx="1395411" cy="973136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3" name="Shape 543"/>
          <p:cNvSpPr txBox="1"/>
          <p:nvPr/>
        </p:nvSpPr>
        <p:spPr>
          <a:xfrm>
            <a:off x="10987086" y="1473200"/>
            <a:ext cx="4965700" cy="32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Internet Standards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77342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standards for all of the Internet protocols (inner workings) are developed by an organization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Internet Engineering Task Force (IETF)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www.ietf.org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Standards are called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RFCs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for Comments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8667900" y="7805525"/>
            <a:ext cx="70337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http://tools.ietf.org/html/rfc791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3500" y="2794000"/>
            <a:ext cx="6578599" cy="2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5561" y="5829300"/>
            <a:ext cx="6586536" cy="12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775" y="1043500"/>
            <a:ext cx="8665800" cy="79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3352275" y="130825"/>
            <a:ext cx="10955100" cy="7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http://www.w3.org/Protocols/rfc2616/rfc2616.txt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393700"/>
            <a:ext cx="15354300" cy="83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67087" y="6213475"/>
            <a:ext cx="8159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AJAX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178800" y="4672012"/>
            <a:ext cx="15303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308725" y="5472112"/>
            <a:ext cx="17906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01000" y="6594475"/>
            <a:ext cx="114934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POST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183936" y="51593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920399" y="6108700"/>
            <a:ext cx="19715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Templates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14132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 Store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3622351" y="5969000"/>
            <a:ext cx="21909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memcache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51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Hacking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HTTP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763587" y="2540000"/>
            <a:ext cx="144906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4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4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&lt;/p&gt;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0288586" y="1949450"/>
            <a:ext cx="16127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3592175" y="1949450"/>
            <a:ext cx="1889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1296650" y="3924300"/>
            <a:ext cx="2746499" cy="9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1006136" y="565150"/>
            <a:ext cx="3327299" cy="8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cxnSp>
        <p:nvCxnSpPr>
          <p:cNvPr id="582" name="Shape 582"/>
          <p:cNvCxnSpPr/>
          <p:nvPr/>
        </p:nvCxnSpPr>
        <p:spPr>
          <a:xfrm flipH="1">
            <a:off x="12285686" y="1644650"/>
            <a:ext cx="22200" cy="2065199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3" name="Shape 583"/>
          <p:cNvCxnSpPr/>
          <p:nvPr/>
        </p:nvCxnSpPr>
        <p:spPr>
          <a:xfrm rot="10800000" flipH="1">
            <a:off x="13033375" y="1666974"/>
            <a:ext cx="22200" cy="21081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4" name="Shape 584"/>
          <p:cNvSpPr txBox="1"/>
          <p:nvPr/>
        </p:nvSpPr>
        <p:spPr>
          <a:xfrm>
            <a:off x="7104823" y="8191500"/>
            <a:ext cx="860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Port 80 is the non-encrypted HTTP 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003300" y="698500"/>
            <a:ext cx="85601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Accurate Hacking in the Movies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54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Matrix Reloaded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Bourne Ultimatum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Die Hard 4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0300" y="4572000"/>
            <a:ext cx="4819649" cy="28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3000" y="469900"/>
            <a:ext cx="4800600" cy="397509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734675" y="7965825"/>
            <a:ext cx="13040699" cy="965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http://nmap.org/movies.html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2794000" y="1524000"/>
            <a:ext cx="11071224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Page&lt;/a&gt;.&lt;/p&gt;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Connection closed by foreign host.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1838325" y="7988300"/>
            <a:ext cx="126111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Hmmm - This looks kind of Complex..   Lots of GET commands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0"/>
            <a:ext cx="13093700" cy="91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1163636" y="304800"/>
            <a:ext cx="14554199" cy="791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si-csev-mbp:tex csev$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telnet www.umich.edu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Trying 141.211.144.190...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www.umich.edu.Escape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"http://www.w3.org/TR/xhtml1/DTD/xhtml1-strict.dtd"&gt;&lt;html xmlns="http://www.w3.org/1999/xhtml" xml:lang="en" lang="en"&gt;&lt;head&gt;&lt;title&gt;University of Michigan&lt;/title&gt;&lt;meta name="description" content="University of Michigan is one of the top universities of the world, a diverse public institution of higher learning, fostering excellence in research. U-M provides outstanding undergraduate, graduate and professional education, serving the local, regional, national and international communities." /&gt;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846137" y="-6350"/>
            <a:ext cx="14554199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link rel="alternate stylesheet" type="text/css"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/CSS/accessible.css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media="screen" title="accessible" /&gt;&lt;link rel="stylesheet"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/CSS/print.css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media="print,projection" /&gt;&lt;link rel="stylesheet"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/CSS/other.css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media="handheld,tty,tv,braille,embossed,speech,aural" /&gt;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&lt;dl&gt;&lt;dt&gt;&lt;a href="http://ns.umich.edu/htdocs/releases/story.php?id=8077"&gt;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/Images/electric-brain.jpg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width="114" height="77" alt="Top News Story" /&gt;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&lt;/a&gt;&lt;span class="verbose"&gt;:&lt;/span&gt;&lt;/dt&gt;&lt;dd&gt;&lt;a href="http://ns.umich.edu/htdocs/releases/story.php?id=8077"&gt;Scientists harness the power of electricity in the brain&lt;/a&gt;&lt;/dd&gt;&lt;/dl&gt;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076825" y="7651750"/>
            <a:ext cx="10579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As the browser reads the document, it finds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other URLs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that must be retr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ie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ved to produce the document.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7297736"/>
            <a:ext cx="2292349" cy="1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647700" y="241300"/>
            <a:ext cx="6294600" cy="2006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9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big picture...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7596175" y="1187450"/>
            <a:ext cx="7327800" cy="2330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&lt;!DOCTYPE html PUBLIC "-//W3C//DTD XHTML 1.0 Strict//EN" "</a:t>
            </a:r>
            <a:r>
              <a:rPr lang="en-US" sz="2100" b="0" i="0" u="sng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http://www.w3.org/TR/xhtml1/DTD/xhtml1-strict.dtd</a:t>
            </a: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&lt;html xmlns="</a:t>
            </a:r>
            <a:r>
              <a:rPr lang="en-US" sz="21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http://www.w3.org/1999/xhtml</a:t>
            </a: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 xml:lang="en"&gt;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&lt;hea</a:t>
            </a:r>
            <a:r>
              <a:rPr lang="en-US" sz="21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&lt;title&gt;University of Mich</a:t>
            </a: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igan&lt;/title&gt;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cxnSp>
        <p:nvCxnSpPr>
          <p:cNvPr id="623" name="Shape 623"/>
          <p:cNvCxnSpPr/>
          <p:nvPr/>
        </p:nvCxnSpPr>
        <p:spPr>
          <a:xfrm rot="10800000" flipH="1">
            <a:off x="5718175" y="3349625"/>
            <a:ext cx="1387474" cy="554037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4" name="Shape 624"/>
          <p:cNvSpPr txBox="1"/>
          <p:nvPr/>
        </p:nvSpPr>
        <p:spPr>
          <a:xfrm>
            <a:off x="7608886" y="3676650"/>
            <a:ext cx="7302500" cy="314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@import "/CSS/graphical.css"/**/;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strong, .verbose, .verbose p, .verbose h2{text-indent:-876em;position:absolute}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 a{text-decoration:none}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em{font-weight:bold;font-style:normal}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div.alert{background:#eee;border:1px solid red;padding:.5em;margin:0 25%}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img{border:none}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.hot br, .quick br, dl.feature2 img{display:none}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div#main label, legend{font-weight:bold}</a:t>
            </a:r>
          </a:p>
        </p:txBody>
      </p:sp>
      <p:cxnSp>
        <p:nvCxnSpPr>
          <p:cNvPr id="625" name="Shape 625"/>
          <p:cNvCxnSpPr/>
          <p:nvPr/>
        </p:nvCxnSpPr>
        <p:spPr>
          <a:xfrm>
            <a:off x="5835650" y="4970462"/>
            <a:ext cx="1335086" cy="2857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6" name="Shape 626"/>
          <p:cNvCxnSpPr/>
          <p:nvPr/>
        </p:nvCxnSpPr>
        <p:spPr>
          <a:xfrm>
            <a:off x="5842000" y="5346700"/>
            <a:ext cx="1504949" cy="1712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7" name="Shape 627"/>
          <p:cNvCxnSpPr/>
          <p:nvPr/>
        </p:nvCxnSpPr>
        <p:spPr>
          <a:xfrm>
            <a:off x="5867400" y="6565900"/>
            <a:ext cx="1645199" cy="167759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8" name="Shape 628"/>
          <p:cNvCxnSpPr/>
          <p:nvPr/>
        </p:nvCxnSpPr>
        <p:spPr>
          <a:xfrm>
            <a:off x="5794825" y="5901650"/>
            <a:ext cx="1659600" cy="180090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9" name="Shape 629"/>
          <p:cNvSpPr txBox="1"/>
          <p:nvPr/>
        </p:nvSpPr>
        <p:spPr>
          <a:xfrm>
            <a:off x="8513761" y="7251700"/>
            <a:ext cx="631825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3314700"/>
            <a:ext cx="5068886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75600" y="7031036"/>
            <a:ext cx="2292300" cy="15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xfrm>
            <a:off x="407750" y="0"/>
            <a:ext cx="15072000" cy="1981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2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browser debugger </a:t>
            </a:r>
            <a:r>
              <a:rPr lang="en-US" sz="72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reveals detail...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1155700" y="2349500"/>
            <a:ext cx="13932000" cy="599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browsers have a developer mode so you can watch it in action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can help explore the HTTP request-response cycle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 simple-looking pages involve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lots of requests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 page(s)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Image files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 Style Sheets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 files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51" y="0"/>
            <a:ext cx="11784996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Network Architecture....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Let</a:t>
            </a:r>
            <a:r>
              <a:rPr lang="en-US" sz="76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 Write a Web Browser!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447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An HTTP Request in Python</a:t>
            </a:r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9400" y="5347825"/>
            <a:ext cx="6883500" cy="324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510400" y="1989700"/>
            <a:ext cx="15584700" cy="622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mysock.connect(('www.py4inf.com', 80))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mysock.send('GET http://www.py4inf.com/code/romeo.txt HTTP/1.0\n\n')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mysock.close()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57200" y="687387"/>
            <a:ext cx="9431337" cy="775652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596561" y="1333500"/>
            <a:ext cx="27400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656886" y="7175500"/>
            <a:ext cx="23034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 Body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Making HTTP Easier With urllib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lang="en-US" sz="7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41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709612" y="47688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/>
        </p:nvSpPr>
        <p:spPr>
          <a:xfrm>
            <a:off x="709612" y="10350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965200" y="2901950"/>
            <a:ext cx="14566899" cy="441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urllib.urlopen('http://www.py4inf.com/code/romeo.txt')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line.split()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counts.get(word,0)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3527087" y="8229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urlwords.py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536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3683000" y="5651500"/>
            <a:ext cx="120554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href="http://www.dr-chuck.com/page2.htm"&gt;Second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508000" y="241300"/>
            <a:ext cx="15176400" cy="1536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Going from one page to another...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2890850" y="5245200"/>
            <a:ext cx="131744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</a:t>
            </a:r>
            <a:b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lang="en-US" sz="3300" b="1" i="0" u="sng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http://www.dr-chuck.com/</a:t>
            </a:r>
            <a: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page2.htm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</a:t>
            </a:r>
            <a:r>
              <a:rPr lang="en-US" sz="33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4370950" y="1226625"/>
            <a:ext cx="7514099" cy="2528999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164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lang="en-US" sz="16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en-US" sz="16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en-US" sz="164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lang="en-US" sz="16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lang="en-US" sz="16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60400" y="4191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64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 on top of IP (Internet Protocol)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Assumes IP might lose some data - stores and retransmits data if it seems to be lost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a transmit window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Provides a nice reliable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lang="en-US" sz="25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Parsing HTML </a:t>
            </a:r>
            <a:b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(a.k.a. Web Scraping)</a:t>
            </a:r>
          </a:p>
        </p:txBody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1155700" y="2540000"/>
            <a:ext cx="13931900" cy="3429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engines scrape web pages - we call this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spidering the web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web crawling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75628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/>
        </p:nvSpPr>
        <p:spPr>
          <a:xfrm>
            <a:off x="13068300" y="571500"/>
            <a:ext cx="2019299" cy="8102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1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  <p:cxnSp>
        <p:nvCxnSpPr>
          <p:cNvPr id="733" name="Shape 733"/>
          <p:cNvCxnSpPr/>
          <p:nvPr/>
        </p:nvCxnSpPr>
        <p:spPr>
          <a:xfrm flipH="1">
            <a:off x="7265986" y="1878011"/>
            <a:ext cx="5657849" cy="2222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34" name="Shape 734"/>
          <p:cNvSpPr txBox="1"/>
          <p:nvPr/>
        </p:nvSpPr>
        <p:spPr>
          <a:xfrm>
            <a:off x="9607550" y="9779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35" name="Shape 735"/>
          <p:cNvCxnSpPr/>
          <p:nvPr/>
        </p:nvCxnSpPr>
        <p:spPr>
          <a:xfrm rot="10800000">
            <a:off x="7088187" y="3175000"/>
            <a:ext cx="5611812" cy="0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36" name="Shape 736"/>
          <p:cNvSpPr txBox="1"/>
          <p:nvPr/>
        </p:nvSpPr>
        <p:spPr>
          <a:xfrm>
            <a:off x="9434511" y="22479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900" y="722312"/>
            <a:ext cx="4508500" cy="335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4500" y="4470400"/>
            <a:ext cx="8191499" cy="380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Shape 739"/>
          <p:cNvCxnSpPr/>
          <p:nvPr/>
        </p:nvCxnSpPr>
        <p:spPr>
          <a:xfrm flipH="1">
            <a:off x="8026399" y="5857875"/>
            <a:ext cx="4673600" cy="2222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40" name="Shape 740"/>
          <p:cNvSpPr txBox="1"/>
          <p:nvPr/>
        </p:nvSpPr>
        <p:spPr>
          <a:xfrm>
            <a:off x="10496550" y="39116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41" name="Shape 741"/>
          <p:cNvCxnSpPr/>
          <p:nvPr/>
        </p:nvCxnSpPr>
        <p:spPr>
          <a:xfrm flipH="1">
            <a:off x="4046537" y="7088186"/>
            <a:ext cx="8720136" cy="69214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42" name="Shape 742"/>
          <p:cNvSpPr txBox="1"/>
          <p:nvPr/>
        </p:nvSpPr>
        <p:spPr>
          <a:xfrm>
            <a:off x="9078911" y="76454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some controversy about web page scraping and some sites are a bit snippy about it.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Google:   facebook scraping block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Republishing 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705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http://www.facebook.com/terms.php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2044700"/>
            <a:ext cx="78485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/>
          <p:nvPr/>
        </p:nvSpPr>
        <p:spPr>
          <a:xfrm>
            <a:off x="2400300" y="7759700"/>
            <a:ext cx="1269899" cy="1269899"/>
          </a:xfrm>
          <a:prstGeom prst="rightArrow">
            <a:avLst>
              <a:gd name="adj1" fmla="val 39354"/>
              <a:gd name="adj2" fmla="val 208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xfrm>
            <a:off x="948650" y="241300"/>
            <a:ext cx="145436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Easy Way - </a:t>
            </a: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2882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use the free software called </a:t>
            </a: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BeautifulSoup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www.crummy.com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2543075" y="5753775"/>
            <a:ext cx="11022000" cy="105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http://www.crummy.com/software/BeautifulSoup/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http://www.pythonlearn.com/code/BeautifulSoup.py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729849" y="7516025"/>
            <a:ext cx="147962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Place the </a:t>
            </a: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BeautifulSoup.py</a:t>
            </a:r>
            <a:r>
              <a:rPr lang="en-US" sz="3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file in the same folder as your Python code...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2793400" y="8082225"/>
            <a:ext cx="106692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27200" y="685800"/>
            <a:ext cx="13639799" cy="7478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from BeautifulSoup import *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url = raw_input('Enter - 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Retrieve a list of the anchor tags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Each tag is like a dictionary of HTML attributes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tag.get('href', None)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13485325" y="8229600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urllinks.py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/>
        </p:nvSpPr>
        <p:spPr>
          <a:xfrm>
            <a:off x="660400" y="3124200"/>
            <a:ext cx="9650399" cy="3508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None)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6853775" y="6983400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urllinks.py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http://www.dr-chuck.com/page1.htm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6918750" y="546400"/>
            <a:ext cx="8885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the&lt;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href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="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"&gt;Second Page&lt;/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&gt;.&lt;/p&gt;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1511300" y="28194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HyperText Trans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fer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80010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0" y="1244600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435100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74700" y="7226300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http://en.wikipedia.org/wiki/Tin_can_telephone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TCP Connections /</a:t>
            </a:r>
            <a:r>
              <a:rPr lang="en-US" sz="7600" b="1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44900" y="8293100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907625"/>
            <a:ext cx="133695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computer networking, an Internet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network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endpoint of a bidirectional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inter-process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communication flow across an </a:t>
            </a: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Protocol-based computer network, such as the </a:t>
            </a: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Internet.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56212"/>
            <a:ext cx="3600599" cy="27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732462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410200"/>
            <a:ext cx="2286000" cy="2603399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257800"/>
            <a:ext cx="2286000" cy="2603399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7" name="Shape 327"/>
          <p:cNvSpPr/>
          <p:nvPr/>
        </p:nvSpPr>
        <p:spPr>
          <a:xfrm>
            <a:off x="5397500" y="6451600"/>
            <a:ext cx="5600699" cy="1016099"/>
          </a:xfrm>
          <a:prstGeom prst="leftRightArrow">
            <a:avLst>
              <a:gd name="adj1" fmla="val 2174"/>
              <a:gd name="adj2" fmla="val 4986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TCP</a:t>
            </a: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lang="en-US" sz="3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port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</a:t>
            </a: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application-specific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430448" y="81851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http://en.wikipedia.org/wiki/TCP_and_UDP_port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136" y="3152775"/>
            <a:ext cx="27559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520700"/>
            <a:ext cx="6667500" cy="77342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3462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29464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6609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485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2865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29718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025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49530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197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226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/>
          <p:nvPr/>
        </p:nvCxnSpPr>
        <p:spPr>
          <a:xfrm>
            <a:off x="7781925" y="3190875"/>
            <a:ext cx="5337175" cy="223837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 flipH="1">
            <a:off x="7762874" y="1547812"/>
            <a:ext cx="4908550" cy="2984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/>
          <p:nvPr/>
        </p:nvCxnSpPr>
        <p:spPr>
          <a:xfrm>
            <a:off x="7800975" y="5373687"/>
            <a:ext cx="5356225" cy="168274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/>
          <p:nvPr/>
        </p:nvCxnSpPr>
        <p:spPr>
          <a:xfrm rot="10800000" flipH="1">
            <a:off x="7781925" y="5691186"/>
            <a:ext cx="5375274" cy="858836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0" name="Shape 390"/>
          <p:cNvSpPr txBox="1"/>
          <p:nvPr/>
        </p:nvSpPr>
        <p:spPr>
          <a:xfrm>
            <a:off x="9382125" y="6972300"/>
            <a:ext cx="5549899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Please connect me to the web server (port 80) on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sng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http://www.dr-chuck.com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08100" y="8445500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Clipart: </a:t>
            </a:r>
            <a:r>
              <a:rPr lang="en-US" sz="2500" b="0" i="0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http://www.clker.com/search/networksym/1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19191"/>
      </a:accent1>
      <a:accent2>
        <a:srgbClr val="333399"/>
      </a:accent2>
      <a:accent3>
        <a:srgbClr val="AAAAAA"/>
      </a:accent3>
      <a:accent4>
        <a:srgbClr val="DADADA"/>
      </a:accent4>
      <a:accent5>
        <a:srgbClr val="C7C7C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copy 3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2266</Words>
  <Application>Microsoft Macintosh PowerPoint</Application>
  <PresentationFormat>Custom</PresentationFormat>
  <Paragraphs>366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Courier New</vt:lpstr>
      <vt:lpstr>Arial</vt:lpstr>
      <vt:lpstr>Cabin</vt:lpstr>
      <vt:lpstr>Title &amp; Subtitle</vt:lpstr>
      <vt:lpstr>Title &amp; Bullets</vt:lpstr>
      <vt:lpstr>1_Title &amp; Bullets</vt:lpstr>
      <vt:lpstr>Title &amp; Bullets copy 3</vt:lpstr>
      <vt:lpstr>Title &amp; Bullets - 2 Column</vt:lpstr>
      <vt:lpstr>1_Title &amp; Subtitle</vt:lpstr>
      <vt:lpstr>Title &amp; Bullets</vt:lpstr>
      <vt:lpstr>Networked Programs</vt:lpstr>
      <vt:lpstr>PowerPoint Presentation</vt:lpstr>
      <vt:lpstr>PowerPoint Presentation</vt:lpstr>
      <vt:lpstr>Network Architecture....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Making an HTTP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“Hacking” HTTP</vt:lpstr>
      <vt:lpstr>Accurate Hacking in the Movies</vt:lpstr>
      <vt:lpstr>PowerPoint Presentation</vt:lpstr>
      <vt:lpstr>PowerPoint Presentation</vt:lpstr>
      <vt:lpstr>PowerPoint Presentation</vt:lpstr>
      <vt:lpstr>PowerPoint Presentation</vt:lpstr>
      <vt:lpstr>The big picture...</vt:lpstr>
      <vt:lpstr>A browser debugger reveals detail...</vt:lpstr>
      <vt:lpstr>PowerPoint Presentation</vt:lpstr>
      <vt:lpstr>Let’s Write a Web Browser!</vt:lpstr>
      <vt:lpstr>An HTTP Request in Python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Going from one page to another...</vt:lpstr>
      <vt:lpstr>Google</vt:lpstr>
      <vt:lpstr>Parsing HTML  (a.k.a. Web Scraping)</vt:lpstr>
      <vt:lpstr>What is Web Scraping?</vt:lpstr>
      <vt:lpstr>PowerPoint Presentation</vt:lpstr>
      <vt:lpstr>Why Scrape?</vt:lpstr>
      <vt:lpstr>Scraping Web Pages</vt:lpstr>
      <vt:lpstr>http://www.facebook.com/terms.php</vt:lpstr>
      <vt:lpstr>The Easy Way - Beautiful Soup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1</cp:revision>
  <dcterms:modified xsi:type="dcterms:W3CDTF">2016-07-06T12:00:31Z</dcterms:modified>
</cp:coreProperties>
</file>