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 id="2147483704" r:id="rId2"/>
    <p:sldMasterId id="2147483705" r:id="rId3"/>
    <p:sldMasterId id="2147483706" r:id="rId4"/>
    <p:sldMasterId id="2147483707" r:id="rId5"/>
  </p:sldMasterIdLst>
  <p:notesMasterIdLst>
    <p:notesMasterId r:id="rId6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9" d="100"/>
          <a:sy n="8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13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6" name="Shape 58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03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8" name="Shape 8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1" name="Shape 9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3186113" y="817562"/>
            <a:ext cx="9753599" cy="5486399"/>
          </a:xfrm>
          <a:prstGeom prst="rect">
            <a:avLst/>
          </a:prstGeom>
          <a:noFill/>
          <a:ln>
            <a:noFill/>
          </a:ln>
        </p:spPr>
      </p:sp>
      <p:sp>
        <p:nvSpPr>
          <p:cNvPr id="95" name="Shape 95"/>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6" name="Shape 106"/>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8" name="Shape 108"/>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1" name="Shape 111"/>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8" name="Shape 118"/>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1" name="Shape 12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7" name="Shape 127"/>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0" name="Shape 130"/>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3" name="Shape 133"/>
          <p:cNvSpPr>
            <a:spLocks noGrp="1"/>
          </p:cNvSpPr>
          <p:nvPr>
            <p:ph type="pic" idx="2"/>
          </p:nvPr>
        </p:nvSpPr>
        <p:spPr>
          <a:xfrm>
            <a:off x="3186113" y="817562"/>
            <a:ext cx="9753599" cy="5486399"/>
          </a:xfrm>
          <a:prstGeom prst="rect">
            <a:avLst/>
          </a:prstGeom>
          <a:noFill/>
          <a:ln>
            <a:noFill/>
          </a:ln>
        </p:spPr>
      </p:sp>
      <p:sp>
        <p:nvSpPr>
          <p:cNvPr id="134" name="Shape 134"/>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8" name="Shape 138"/>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5" name="Shape 145"/>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6" name="Shape 146"/>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7" name="Shape 147"/>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0" name="Shape 150"/>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1" name="Shape 151"/>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4" name="Shape 154"/>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8"/>
        <p:cNvGrpSpPr/>
        <p:nvPr/>
      </p:nvGrpSpPr>
      <p:grpSpPr>
        <a:xfrm>
          <a:off x="0" y="0"/>
          <a:ext cx="0" cy="0"/>
          <a:chOff x="0" y="0"/>
          <a:chExt cx="0" cy="0"/>
        </a:xfrm>
      </p:grpSpPr>
      <p:sp>
        <p:nvSpPr>
          <p:cNvPr id="159" name="Shape 159"/>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0" name="Shape 160"/>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6" name="Shape 166"/>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9" name="Shape 169"/>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2" name="Shape 172"/>
          <p:cNvSpPr>
            <a:spLocks noGrp="1"/>
          </p:cNvSpPr>
          <p:nvPr>
            <p:ph type="pic" idx="2"/>
          </p:nvPr>
        </p:nvSpPr>
        <p:spPr>
          <a:xfrm>
            <a:off x="3186113" y="817562"/>
            <a:ext cx="9753599" cy="5486399"/>
          </a:xfrm>
          <a:prstGeom prst="rect">
            <a:avLst/>
          </a:prstGeom>
          <a:noFill/>
          <a:ln>
            <a:noFill/>
          </a:ln>
        </p:spPr>
      </p:sp>
      <p:sp>
        <p:nvSpPr>
          <p:cNvPr id="173" name="Shape 173"/>
          <p:cNvSpPr txBox="1">
            <a:spLocks noGrp="1"/>
          </p:cNvSpPr>
          <p:nvPr>
            <p:ph type="body" idx="1"/>
          </p:nvPr>
        </p:nvSpPr>
        <p:spPr>
          <a:xfrm>
            <a:off x="3186113" y="7156450"/>
            <a:ext cx="9753599" cy="10730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6" name="Shape 176"/>
          <p:cNvSpPr txBox="1">
            <a:spLocks noGrp="1"/>
          </p:cNvSpPr>
          <p:nvPr>
            <p:ph type="body" idx="1"/>
          </p:nvPr>
        </p:nvSpPr>
        <p:spPr>
          <a:xfrm>
            <a:off x="6356350" y="363537"/>
            <a:ext cx="9086699" cy="7804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7" name="Shape 177"/>
          <p:cNvSpPr txBox="1">
            <a:spLocks noGrp="1"/>
          </p:cNvSpPr>
          <p:nvPr>
            <p:ph type="body" idx="2"/>
          </p:nvPr>
        </p:nvSpPr>
        <p:spPr>
          <a:xfrm>
            <a:off x="812800" y="1912938"/>
            <a:ext cx="5348399" cy="62546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3" name="Shape 183"/>
          <p:cNvSpPr txBox="1">
            <a:spLocks noGrp="1"/>
          </p:cNvSpPr>
          <p:nvPr>
            <p:ph type="body" idx="1"/>
          </p:nvPr>
        </p:nvSpPr>
        <p:spPr>
          <a:xfrm>
            <a:off x="812800" y="2046288"/>
            <a:ext cx="71816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4" name="Shape 184"/>
          <p:cNvSpPr txBox="1">
            <a:spLocks noGrp="1"/>
          </p:cNvSpPr>
          <p:nvPr>
            <p:ph type="body" idx="2"/>
          </p:nvPr>
        </p:nvSpPr>
        <p:spPr>
          <a:xfrm>
            <a:off x="812800" y="2900363"/>
            <a:ext cx="71816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5" name="Shape 185"/>
          <p:cNvSpPr txBox="1">
            <a:spLocks noGrp="1"/>
          </p:cNvSpPr>
          <p:nvPr>
            <p:ph type="body" idx="3"/>
          </p:nvPr>
        </p:nvSpPr>
        <p:spPr>
          <a:xfrm>
            <a:off x="8258175" y="2046288"/>
            <a:ext cx="71849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6" name="Shape 186"/>
          <p:cNvSpPr txBox="1">
            <a:spLocks noGrp="1"/>
          </p:cNvSpPr>
          <p:nvPr>
            <p:ph type="body" idx="4"/>
          </p:nvPr>
        </p:nvSpPr>
        <p:spPr>
          <a:xfrm>
            <a:off x="8258175" y="2900363"/>
            <a:ext cx="71849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89" name="Shape 189"/>
          <p:cNvSpPr txBox="1">
            <a:spLocks noGrp="1"/>
          </p:cNvSpPr>
          <p:nvPr>
            <p:ph type="body" idx="1"/>
          </p:nvPr>
        </p:nvSpPr>
        <p:spPr>
          <a:xfrm>
            <a:off x="115570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0" name="Shape 190"/>
          <p:cNvSpPr txBox="1">
            <a:spLocks noGrp="1"/>
          </p:cNvSpPr>
          <p:nvPr>
            <p:ph type="body" idx="2"/>
          </p:nvPr>
        </p:nvSpPr>
        <p:spPr>
          <a:xfrm>
            <a:off x="819785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7"/>
        <p:cNvGrpSpPr/>
        <p:nvPr/>
      </p:nvGrpSpPr>
      <p:grpSpPr>
        <a:xfrm>
          <a:off x="0" y="0"/>
          <a:ext cx="0" cy="0"/>
          <a:chOff x="0" y="0"/>
          <a:chExt cx="0" cy="0"/>
        </a:xfrm>
      </p:grpSpPr>
      <p:sp>
        <p:nvSpPr>
          <p:cNvPr id="198" name="Shape 198"/>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99" name="Shape 199"/>
          <p:cNvSpPr txBox="1">
            <a:spLocks noGrp="1"/>
          </p:cNvSpPr>
          <p:nvPr>
            <p:ph type="subTitle" idx="1"/>
          </p:nvPr>
        </p:nvSpPr>
        <p:spPr>
          <a:xfrm>
            <a:off x="2438400" y="5181600"/>
            <a:ext cx="11379300" cy="23367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4" name="Shape 124"/>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3" name="Shape 163"/>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image" Target="../media/image5.png"/><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http://en.wikipedia.org/wiki/Xml_schema" TargetMode="External"/><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g"/><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4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jpg"/><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SOAP_(protocol)" TargetMode="External"/><Relationship Id="rId4" Type="http://schemas.openxmlformats.org/officeDocument/2006/relationships/hyperlink" Target="http://en.wikipedia.org/wiki/REST" TargetMode="External"/><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54.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Chapter 13</a:t>
            </a:r>
          </a:p>
        </p:txBody>
      </p:sp>
      <p:sp>
        <p:nvSpPr>
          <p:cNvPr id="206" name="Shape 206"/>
          <p:cNvSpPr txBox="1"/>
          <p:nvPr/>
        </p:nvSpPr>
        <p:spPr>
          <a:xfrm>
            <a:off x="3885750" y="7759700"/>
            <a:ext cx="80738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www.</a:t>
            </a:r>
            <a:r>
              <a:rPr lang="en-US" sz="3200">
                <a:solidFill>
                  <a:srgbClr val="FFFF00"/>
                </a:solidFill>
                <a:latin typeface="Cabin"/>
                <a:ea typeface="Cabin"/>
                <a:cs typeface="Cabin"/>
                <a:sym typeface="Cabin"/>
              </a:rPr>
              <a:t>pythonlearn</a:t>
            </a:r>
            <a:r>
              <a:rPr lang="en-US" sz="3200" b="0" i="0" u="none" strike="noStrike" cap="none">
                <a:solidFill>
                  <a:srgbClr val="FFFF00"/>
                </a:solidFill>
                <a:latin typeface="Cabin"/>
                <a:ea typeface="Cabin"/>
                <a:cs typeface="Cabin"/>
                <a:sym typeface="Cabin"/>
              </a:rPr>
              <a:t>.com</a:t>
            </a:r>
          </a:p>
        </p:txBody>
      </p:sp>
      <p:pic>
        <p:nvPicPr>
          <p:cNvPr id="207" name="Shape 207"/>
          <p:cNvPicPr preferRelativeResize="0"/>
          <p:nvPr/>
        </p:nvPicPr>
        <p:blipFill rotWithShape="1">
          <a:blip r:embed="rId3">
            <a:alphaModFix/>
          </a:blip>
          <a:srcRect/>
          <a:stretch/>
        </p:blipFill>
        <p:spPr>
          <a:xfrm>
            <a:off x="13573125" y="8083550"/>
            <a:ext cx="2087700" cy="723900"/>
          </a:xfrm>
          <a:prstGeom prst="rect">
            <a:avLst/>
          </a:prstGeom>
          <a:noFill/>
          <a:ln>
            <a:noFill/>
          </a:ln>
        </p:spPr>
      </p:pic>
      <p:pic>
        <p:nvPicPr>
          <p:cNvPr id="208" name="Shape 208"/>
          <p:cNvPicPr preferRelativeResize="0"/>
          <p:nvPr/>
        </p:nvPicPr>
        <p:blipFill rotWithShape="1">
          <a:blip r:embed="rId4">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597900" y="241300"/>
            <a:ext cx="72263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1C232"/>
                </a:solidFill>
                <a:latin typeface="Cabin"/>
                <a:ea typeface="Cabin"/>
                <a:cs typeface="Cabin"/>
                <a:sym typeface="Cabin"/>
              </a:rPr>
              <a:t>White Space</a:t>
            </a:r>
          </a:p>
        </p:txBody>
      </p:sp>
      <p:sp>
        <p:nvSpPr>
          <p:cNvPr id="285" name="Shape 285"/>
          <p:cNvSpPr txBox="1"/>
          <p:nvPr/>
        </p:nvSpPr>
        <p:spPr>
          <a:xfrm>
            <a:off x="623887" y="584200"/>
            <a:ext cx="5915025" cy="4635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&lt;phone type=</a:t>
            </a:r>
            <a:r>
              <a:rPr lang="en-US" sz="4400">
                <a:solidFill>
                  <a:srgbClr val="00FF00"/>
                </a:solidFill>
              </a:rPr>
              <a:t>"</a:t>
            </a:r>
            <a:r>
              <a:rPr lang="en-US" sz="4400" b="0" i="0" u="none" strike="noStrike" cap="none">
                <a:solidFill>
                  <a:srgbClr val="00FF00"/>
                </a:solidFill>
                <a:latin typeface="Cabin"/>
                <a:ea typeface="Cabin"/>
                <a:cs typeface="Cabin"/>
                <a:sym typeface="Cabin"/>
              </a:rPr>
              <a:t>intl</a:t>
            </a:r>
            <a:r>
              <a:rPr lang="en-US" sz="4400">
                <a:solidFill>
                  <a:srgbClr val="00FF00"/>
                </a:solidFill>
              </a:rPr>
              <a:t>"</a:t>
            </a:r>
            <a:r>
              <a:rPr lang="en-US" sz="4400" b="0" i="0" u="none" strike="noStrike" cap="none">
                <a:solidFill>
                  <a:srgbClr val="00FF00"/>
                </a:solidFill>
                <a:latin typeface="Cabin"/>
                <a:ea typeface="Cabin"/>
                <a:cs typeface="Cabin"/>
                <a:sym typeface="Cabin"/>
              </a:rPr>
              <a:t>&gt;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   &lt;email hide=</a:t>
            </a:r>
            <a:r>
              <a:rPr lang="en-US" sz="4400">
                <a:solidFill>
                  <a:srgbClr val="00FF00"/>
                </a:solidFill>
              </a:rPr>
              <a:t>"</a:t>
            </a:r>
            <a:r>
              <a:rPr lang="en-US" sz="4400" b="0" i="0" u="none" strike="noStrike" cap="none">
                <a:solidFill>
                  <a:srgbClr val="00FF00"/>
                </a:solidFill>
                <a:latin typeface="Cabin"/>
                <a:ea typeface="Cabin"/>
                <a:cs typeface="Cabin"/>
                <a:sym typeface="Cabin"/>
              </a:rPr>
              <a:t>yes</a:t>
            </a:r>
            <a:r>
              <a:rPr lang="en-US" sz="4400">
                <a:solidFill>
                  <a:srgbClr val="00FF00"/>
                </a:solidFill>
              </a:rPr>
              <a:t>"</a:t>
            </a:r>
            <a:r>
              <a:rPr lang="en-US" sz="4400" b="0" i="0" u="none" strike="noStrike" cap="none">
                <a:solidFill>
                  <a:srgbClr val="00FF00"/>
                </a:solidFill>
                <a:latin typeface="Cabin"/>
                <a:ea typeface="Cabin"/>
                <a:cs typeface="Cabin"/>
                <a:sym typeface="Cabin"/>
              </a:rPr>
              <a:t> /&gt;</a:t>
            </a:r>
          </a:p>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abin"/>
                <a:ea typeface="Cabin"/>
                <a:cs typeface="Cabin"/>
                <a:sym typeface="Cabin"/>
              </a:rPr>
              <a:t>&lt;/person&gt;</a:t>
            </a:r>
          </a:p>
        </p:txBody>
      </p:sp>
      <p:sp>
        <p:nvSpPr>
          <p:cNvPr id="286" name="Shape 286"/>
          <p:cNvSpPr txBox="1"/>
          <p:nvPr/>
        </p:nvSpPr>
        <p:spPr>
          <a:xfrm>
            <a:off x="4344987" y="5473700"/>
            <a:ext cx="11493500" cy="33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  &lt;phone type=</a:t>
            </a:r>
            <a:r>
              <a:rPr lang="en-US" sz="4400">
                <a:solidFill>
                  <a:srgbClr val="FFFF00"/>
                </a:solidFill>
              </a:rPr>
              <a:t>"</a:t>
            </a:r>
            <a:r>
              <a:rPr lang="en-US" sz="4400" b="0" i="0" u="none" strike="noStrike" cap="none">
                <a:solidFill>
                  <a:srgbClr val="FFFF00"/>
                </a:solidFill>
                <a:latin typeface="Cabin"/>
                <a:ea typeface="Cabin"/>
                <a:cs typeface="Cabin"/>
                <a:sym typeface="Cabin"/>
              </a:rPr>
              <a:t>intl</a:t>
            </a:r>
            <a:r>
              <a:rPr lang="en-US" sz="4400">
                <a:solidFill>
                  <a:srgbClr val="FFFF00"/>
                </a:solidFill>
              </a:rPr>
              <a:t>"</a:t>
            </a:r>
            <a:r>
              <a:rPr lang="en-US" sz="4400" b="0" i="0" u="none" strike="noStrike" cap="none">
                <a:solidFill>
                  <a:srgbClr val="FFFF00"/>
                </a:solidFill>
                <a:latin typeface="Cabin"/>
                <a:ea typeface="Cabin"/>
                <a:cs typeface="Cabin"/>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   &lt;email hide=</a:t>
            </a:r>
            <a:r>
              <a:rPr lang="en-US" sz="4400">
                <a:solidFill>
                  <a:srgbClr val="FFFF00"/>
                </a:solidFill>
              </a:rPr>
              <a:t>"</a:t>
            </a:r>
            <a:r>
              <a:rPr lang="en-US" sz="4400" b="0" i="0" u="none" strike="noStrike" cap="none">
                <a:solidFill>
                  <a:srgbClr val="FFFF00"/>
                </a:solidFill>
                <a:latin typeface="Cabin"/>
                <a:ea typeface="Cabin"/>
                <a:cs typeface="Cabin"/>
                <a:sym typeface="Cabin"/>
              </a:rPr>
              <a:t>yes</a:t>
            </a:r>
            <a:r>
              <a:rPr lang="en-US" sz="4400">
                <a:solidFill>
                  <a:srgbClr val="FFFF00"/>
                </a:solidFill>
              </a:rPr>
              <a:t>"</a:t>
            </a:r>
            <a:r>
              <a:rPr lang="en-US" sz="4400" b="0" i="0" u="none" strike="noStrike" cap="none">
                <a:solidFill>
                  <a:srgbClr val="FFFF00"/>
                </a:solidFill>
                <a:latin typeface="Cabin"/>
                <a:ea typeface="Cabin"/>
                <a:cs typeface="Cabin"/>
                <a:sym typeface="Cabin"/>
              </a:rPr>
              <a:t> /&gt;</a:t>
            </a:r>
          </a:p>
          <a:p>
            <a:pPr marL="0" marR="0" lvl="0" indent="0" algn="l" rtl="0">
              <a:lnSpc>
                <a:spcPct val="100000"/>
              </a:lnSpc>
              <a:spcBef>
                <a:spcPts val="0"/>
              </a:spcBef>
              <a:spcAft>
                <a:spcPts val="0"/>
              </a:spcAft>
              <a:buClr>
                <a:srgbClr val="FFFF00"/>
              </a:buClr>
              <a:buSzPct val="25000"/>
              <a:buFont typeface="Cabin"/>
              <a:buNone/>
            </a:pPr>
            <a:r>
              <a:rPr lang="en-US" sz="4400" b="0" i="0" u="none" strike="noStrike" cap="none">
                <a:solidFill>
                  <a:srgbClr val="FFFF00"/>
                </a:solidFill>
                <a:latin typeface="Cabin"/>
                <a:ea typeface="Cabin"/>
                <a:cs typeface="Cabin"/>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Some XML...</a:t>
            </a:r>
          </a:p>
        </p:txBody>
      </p:sp>
      <p:sp>
        <p:nvSpPr>
          <p:cNvPr id="293" name="Shape 293"/>
          <p:cNvSpPr txBox="1"/>
          <p:nvPr/>
        </p:nvSpPr>
        <p:spPr>
          <a:xfrm>
            <a:off x="4760075" y="8204200"/>
            <a:ext cx="7058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http://en.wikipedia.org/wiki/XML</a:t>
            </a:r>
          </a:p>
        </p:txBody>
      </p:sp>
      <p:pic>
        <p:nvPicPr>
          <p:cNvPr id="294" name="Shape 294"/>
          <p:cNvPicPr preferRelativeResize="0"/>
          <p:nvPr/>
        </p:nvPicPr>
        <p:blipFill rotWithShape="1">
          <a:blip r:embed="rId4">
            <a:alphaModFix/>
          </a:blip>
          <a:srcRect/>
          <a:stretch/>
        </p:blipFill>
        <p:spPr>
          <a:xfrm>
            <a:off x="1422400" y="2133600"/>
            <a:ext cx="14020800" cy="554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XML Terminology</a:t>
            </a:r>
          </a:p>
        </p:txBody>
      </p:sp>
      <p:sp>
        <p:nvSpPr>
          <p:cNvPr id="300" name="Shape 300"/>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15000"/>
              </a:lnSpc>
              <a:spcBef>
                <a:spcPts val="1000"/>
              </a:spcBef>
              <a:spcAft>
                <a:spcPts val="1000"/>
              </a:spcAft>
              <a:buSzPct val="100000"/>
              <a:buFont typeface="Cabin"/>
            </a:pPr>
            <a:r>
              <a:rPr lang="en-US" sz="3600" b="0" i="0" u="none" strike="noStrike" cap="none">
                <a:solidFill>
                  <a:srgbClr val="00FF00"/>
                </a:solidFill>
                <a:latin typeface="Cabin"/>
                <a:ea typeface="Cabin"/>
                <a:cs typeface="Cabin"/>
                <a:sym typeface="Cabin"/>
              </a:rPr>
              <a:t>Tags</a:t>
            </a:r>
            <a:r>
              <a:rPr lang="en-US" sz="3600" b="0" i="0" u="none" strike="noStrike" cap="none">
                <a:solidFill>
                  <a:schemeClr val="lt1"/>
                </a:solidFill>
                <a:latin typeface="Cabin"/>
                <a:ea typeface="Cabin"/>
                <a:cs typeface="Cabin"/>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b="0" i="0" u="none" strike="noStrike" cap="none">
                <a:solidFill>
                  <a:srgbClr val="FF00FF"/>
                </a:solidFill>
                <a:latin typeface="Cabin"/>
                <a:ea typeface="Cabin"/>
                <a:cs typeface="Cabin"/>
                <a:sym typeface="Cabin"/>
              </a:rPr>
              <a:t>Attributes</a:t>
            </a:r>
            <a:r>
              <a:rPr lang="en-US" sz="3600" b="0" i="0" u="none" strike="noStrike" cap="none">
                <a:solidFill>
                  <a:schemeClr val="lt1"/>
                </a:solidFill>
                <a:latin typeface="Cabin"/>
                <a:ea typeface="Cabin"/>
                <a:cs typeface="Cabin"/>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b="0" i="0" u="none" strike="noStrike" cap="none">
                <a:solidFill>
                  <a:srgbClr val="FF7F00"/>
                </a:solidFill>
                <a:latin typeface="Cabin"/>
                <a:ea typeface="Cabin"/>
                <a:cs typeface="Cabin"/>
                <a:sym typeface="Cabin"/>
              </a:rPr>
              <a:t>Serialize / De-Serialize</a:t>
            </a:r>
            <a:r>
              <a:rPr lang="en-US" sz="3600" b="0" i="0" u="none" strike="noStrike" cap="none">
                <a:solidFill>
                  <a:schemeClr val="lt1"/>
                </a:solidFill>
                <a:latin typeface="Cabin"/>
                <a:ea typeface="Cabin"/>
                <a:cs typeface="Cabin"/>
                <a:sym typeface="Cabin"/>
              </a:rPr>
              <a:t> - Convert data in one program into a common format that can be stored and/or transmitted between systems in a programming language</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independent manner</a:t>
            </a:r>
          </a:p>
        </p:txBody>
      </p:sp>
      <p:sp>
        <p:nvSpPr>
          <p:cNvPr id="301" name="Shape 301"/>
          <p:cNvSpPr txBox="1"/>
          <p:nvPr/>
        </p:nvSpPr>
        <p:spPr>
          <a:xfrm>
            <a:off x="4050675" y="8280400"/>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http://en.wikipedia.org/wiki/Serialization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&lt;b&gt;</a:t>
            </a:r>
            <a:r>
              <a:rPr lang="en-US" sz="3600" b="0" i="0" u="none" strike="noStrike" cap="none">
                <a:solidFill>
                  <a:srgbClr val="FF00FF"/>
                </a:solidFill>
                <a:latin typeface="Cabin"/>
                <a:ea typeface="Cabin"/>
                <a:cs typeface="Cabin"/>
                <a:sym typeface="Cabin"/>
              </a:rPr>
              <a:t>X</a:t>
            </a:r>
            <a:r>
              <a:rPr lang="en-US" sz="3600" b="0" i="0" u="none" strike="noStrike" cap="none">
                <a:solidFill>
                  <a:srgbClr val="FF7F00"/>
                </a:solidFill>
                <a:latin typeface="Cabin"/>
                <a:ea typeface="Cabin"/>
                <a:cs typeface="Cabin"/>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&lt;d&gt;</a:t>
            </a:r>
            <a:r>
              <a:rPr lang="en-US" sz="3600" b="0" i="0" u="none" strike="noStrike" cap="none">
                <a:solidFill>
                  <a:srgbClr val="FF00FF"/>
                </a:solidFill>
                <a:latin typeface="Cabin"/>
                <a:ea typeface="Cabin"/>
                <a:cs typeface="Cabin"/>
                <a:sym typeface="Cabin"/>
              </a:rPr>
              <a:t>Y</a:t>
            </a:r>
            <a:r>
              <a:rPr lang="en-US" sz="3600" b="0" i="0" u="none" strike="noStrike" cap="none">
                <a:solidFill>
                  <a:srgbClr val="FF7F00"/>
                </a:solidFill>
                <a:latin typeface="Cabin"/>
                <a:ea typeface="Cabin"/>
                <a:cs typeface="Cabin"/>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&lt;e&gt;</a:t>
            </a:r>
            <a:r>
              <a:rPr lang="en-US" sz="3600" b="0" i="0" u="none" strike="noStrike" cap="none">
                <a:solidFill>
                  <a:srgbClr val="FF00FF"/>
                </a:solidFill>
                <a:latin typeface="Cabin"/>
                <a:ea typeface="Cabin"/>
                <a:cs typeface="Cabin"/>
                <a:sym typeface="Cabin"/>
              </a:rPr>
              <a:t>Z</a:t>
            </a:r>
            <a:r>
              <a:rPr lang="en-US" sz="3600" b="0" i="0" u="none" strike="noStrike" cap="none">
                <a:solidFill>
                  <a:srgbClr val="FF7F00"/>
                </a:solidFill>
                <a:latin typeface="Cabin"/>
                <a:ea typeface="Cabin"/>
                <a:cs typeface="Cabin"/>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Elements</a:t>
            </a:r>
          </a:p>
        </p:txBody>
      </p:sp>
      <p:sp>
        <p:nvSpPr>
          <p:cNvPr id="325" name="Shape 325"/>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&lt;b </a:t>
            </a:r>
            <a:r>
              <a:rPr lang="en-US" sz="3600" b="0" i="0" u="none" strike="noStrike" cap="none">
                <a:solidFill>
                  <a:srgbClr val="00FF00"/>
                </a:solidFill>
                <a:latin typeface="Cabin"/>
                <a:ea typeface="Cabin"/>
                <a:cs typeface="Cabin"/>
                <a:sym typeface="Cabin"/>
              </a:rPr>
              <a:t>w=</a:t>
            </a:r>
            <a:r>
              <a:rPr lang="en-US" sz="3600">
                <a:solidFill>
                  <a:srgbClr val="00FF00"/>
                </a:solidFill>
              </a:rPr>
              <a:t>"</a:t>
            </a:r>
            <a:r>
              <a:rPr lang="en-US" sz="3600" b="0" i="0" u="none" strike="noStrike" cap="none">
                <a:solidFill>
                  <a:srgbClr val="00FF00"/>
                </a:solidFill>
                <a:latin typeface="Cabin"/>
                <a:ea typeface="Cabin"/>
                <a:cs typeface="Cabin"/>
                <a:sym typeface="Cabin"/>
              </a:rPr>
              <a:t>5</a:t>
            </a:r>
            <a:r>
              <a:rPr lang="en-US" sz="3600">
                <a:solidFill>
                  <a:srgbClr val="00FF00"/>
                </a:solidFill>
              </a:rPr>
              <a:t>"</a:t>
            </a:r>
            <a:r>
              <a:rPr lang="en-US" sz="3600" b="0" i="0" u="none" strike="noStrike" cap="none">
                <a:solidFill>
                  <a:srgbClr val="FF7F00"/>
                </a:solidFill>
                <a:latin typeface="Cabin"/>
                <a:ea typeface="Cabin"/>
                <a:cs typeface="Cabin"/>
                <a:sym typeface="Cabin"/>
              </a:rPr>
              <a:t>&gt;</a:t>
            </a:r>
            <a:r>
              <a:rPr lang="en-US" sz="3600" b="0" i="0" u="none" strike="noStrike" cap="none">
                <a:solidFill>
                  <a:srgbClr val="FF00FF"/>
                </a:solidFill>
                <a:latin typeface="Cabin"/>
                <a:ea typeface="Cabin"/>
                <a:cs typeface="Cabin"/>
                <a:sym typeface="Cabin"/>
              </a:rPr>
              <a:t>X</a:t>
            </a:r>
            <a:r>
              <a:rPr lang="en-US" sz="3600" b="0" i="0" u="none" strike="noStrike" cap="none">
                <a:solidFill>
                  <a:srgbClr val="FF7F00"/>
                </a:solidFill>
                <a:latin typeface="Cabin"/>
                <a:ea typeface="Cabin"/>
                <a:cs typeface="Cabin"/>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&lt;d&gt;</a:t>
            </a:r>
            <a:r>
              <a:rPr lang="en-US" sz="3600" b="0" i="0" u="none" strike="noStrike" cap="none">
                <a:solidFill>
                  <a:srgbClr val="FF00FF"/>
                </a:solidFill>
                <a:latin typeface="Cabin"/>
                <a:ea typeface="Cabin"/>
                <a:cs typeface="Cabin"/>
                <a:sym typeface="Cabin"/>
              </a:rPr>
              <a:t>Y</a:t>
            </a:r>
            <a:r>
              <a:rPr lang="en-US" sz="3600" b="0" i="0" u="none" strike="noStrike" cap="none">
                <a:solidFill>
                  <a:srgbClr val="FF7F00"/>
                </a:solidFill>
                <a:latin typeface="Cabin"/>
                <a:ea typeface="Cabin"/>
                <a:cs typeface="Cabin"/>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&lt;e&gt;</a:t>
            </a:r>
            <a:r>
              <a:rPr lang="en-US" sz="3600" b="0" i="0" u="none" strike="noStrike" cap="none">
                <a:solidFill>
                  <a:srgbClr val="FF00FF"/>
                </a:solidFill>
                <a:latin typeface="Cabin"/>
                <a:ea typeface="Cabin"/>
                <a:cs typeface="Cabin"/>
                <a:sym typeface="Cabin"/>
              </a:rPr>
              <a:t>Z</a:t>
            </a:r>
            <a:r>
              <a:rPr lang="en-US" sz="3600" b="0" i="0" u="none" strike="noStrike" cap="none">
                <a:solidFill>
                  <a:srgbClr val="FF7F00"/>
                </a:solidFill>
                <a:latin typeface="Cabin"/>
                <a:ea typeface="Cabin"/>
                <a:cs typeface="Cabin"/>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Z</a:t>
            </a:r>
          </a:p>
        </p:txBody>
      </p:sp>
      <p:cxnSp>
        <p:nvCxnSpPr>
          <p:cNvPr id="343" name="Shape 343"/>
          <p:cNvCxnSpPr/>
          <p:nvPr/>
        </p:nvCxnSpPr>
        <p:spPr>
          <a:xfrm flipH="1">
            <a:off x="10807699" y="31400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node</a:t>
            </a:r>
          </a:p>
        </p:txBody>
      </p:sp>
      <p:sp>
        <p:nvSpPr>
          <p:cNvPr id="351" name="Shape 351"/>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Elements</a:t>
            </a:r>
          </a:p>
        </p:txBody>
      </p:sp>
      <p:sp>
        <p:nvSpPr>
          <p:cNvPr id="352" name="Shape 352"/>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241300"/>
            <a:ext cx="5676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as Paths</a:t>
            </a:r>
          </a:p>
        </p:txBody>
      </p:sp>
      <p:sp>
        <p:nvSpPr>
          <p:cNvPr id="358" name="Shape 358"/>
          <p:cNvSpPr txBox="1"/>
          <p:nvPr/>
        </p:nvSpPr>
        <p:spPr>
          <a:xfrm>
            <a:off x="2514600" y="2855911"/>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&lt;b&gt;</a:t>
            </a:r>
            <a:r>
              <a:rPr lang="en-US" sz="3600" b="0" i="0" u="none" strike="noStrike" cap="none">
                <a:solidFill>
                  <a:srgbClr val="FF00FF"/>
                </a:solidFill>
                <a:latin typeface="Cabin"/>
                <a:ea typeface="Cabin"/>
                <a:cs typeface="Cabin"/>
                <a:sym typeface="Cabin"/>
              </a:rPr>
              <a:t>X</a:t>
            </a:r>
            <a:r>
              <a:rPr lang="en-US" sz="3600" b="0" i="0" u="none" strike="noStrike" cap="none">
                <a:solidFill>
                  <a:srgbClr val="FF7F00"/>
                </a:solidFill>
                <a:latin typeface="Cabin"/>
                <a:ea typeface="Cabin"/>
                <a:cs typeface="Cabin"/>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&lt;d&gt;</a:t>
            </a:r>
            <a:r>
              <a:rPr lang="en-US" sz="3600" b="0" i="0" u="none" strike="noStrike" cap="none">
                <a:solidFill>
                  <a:srgbClr val="FF00FF"/>
                </a:solidFill>
                <a:latin typeface="Cabin"/>
                <a:ea typeface="Cabin"/>
                <a:cs typeface="Cabin"/>
                <a:sym typeface="Cabin"/>
              </a:rPr>
              <a:t>Y</a:t>
            </a:r>
            <a:r>
              <a:rPr lang="en-US" sz="3600" b="0" i="0" u="none" strike="noStrike" cap="none">
                <a:solidFill>
                  <a:srgbClr val="FF7F00"/>
                </a:solidFill>
                <a:latin typeface="Cabin"/>
                <a:ea typeface="Cabin"/>
                <a:cs typeface="Cabin"/>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&lt;e&gt;</a:t>
            </a:r>
            <a:r>
              <a:rPr lang="en-US" sz="3600" b="0" i="0" u="none" strike="noStrike" cap="none">
                <a:solidFill>
                  <a:srgbClr val="FF00FF"/>
                </a:solidFill>
                <a:latin typeface="Cabin"/>
                <a:ea typeface="Cabin"/>
                <a:cs typeface="Cabin"/>
                <a:sym typeface="Cabin"/>
              </a:rPr>
              <a:t>Z</a:t>
            </a:r>
            <a:r>
              <a:rPr lang="en-US" sz="3600" b="0" i="0" u="none" strike="noStrike" cap="none">
                <a:solidFill>
                  <a:srgbClr val="FF7F00"/>
                </a:solidFill>
                <a:latin typeface="Cabin"/>
                <a:ea typeface="Cabin"/>
                <a:cs typeface="Cabin"/>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b="0" i="0" u="none" strike="noStrike" cap="none">
                  <a:solidFill>
                    <a:schemeClr val="lt1"/>
                  </a:solidFill>
                  <a:latin typeface="Cabin"/>
                  <a:ea typeface="Cabin"/>
                  <a:cs typeface="Cabin"/>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b="0" i="0" u="none" strike="noStrike" cap="none">
                  <a:solidFill>
                    <a:schemeClr val="lt1"/>
                  </a:solidFill>
                  <a:latin typeface="Cabin"/>
                  <a:ea typeface="Cabin"/>
                  <a:cs typeface="Cabin"/>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7467600" y="5829300"/>
            <a:ext cx="4363199" cy="2501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5500" b="0" i="0" u="none" strike="noStrike" cap="none">
                <a:solidFill>
                  <a:srgbClr val="FF7F00"/>
                </a:solidFill>
                <a:latin typeface="Cabin"/>
                <a:ea typeface="Cabin"/>
                <a:cs typeface="Cabin"/>
                <a:sym typeface="Cabin"/>
              </a:rPr>
              <a:t>/a/b </a:t>
            </a:r>
            <a:r>
              <a:rPr lang="en-US" sz="5500" b="0" i="0" u="none" strike="noStrike" cap="none">
                <a:solidFill>
                  <a:schemeClr val="lt1"/>
                </a:solidFill>
                <a:latin typeface="Cabin"/>
                <a:ea typeface="Cabin"/>
                <a:cs typeface="Cabin"/>
                <a:sym typeface="Cabin"/>
              </a:rPr>
              <a:t>       </a:t>
            </a:r>
            <a:r>
              <a:rPr lang="en-US" sz="5500" b="0" i="0" u="none" strike="noStrike" cap="none">
                <a:solidFill>
                  <a:srgbClr val="FF00FF"/>
                </a:solidFill>
                <a:latin typeface="Cabin"/>
                <a:ea typeface="Cabin"/>
                <a:cs typeface="Cabin"/>
                <a:sym typeface="Cabin"/>
              </a:rPr>
              <a:t>X</a:t>
            </a:r>
          </a:p>
          <a:p>
            <a:pPr marL="0" marR="0" lvl="0" indent="0" algn="l" rtl="0">
              <a:lnSpc>
                <a:spcPct val="100000"/>
              </a:lnSpc>
              <a:spcBef>
                <a:spcPts val="0"/>
              </a:spcBef>
              <a:spcAft>
                <a:spcPts val="0"/>
              </a:spcAft>
              <a:buClr>
                <a:srgbClr val="FF7F00"/>
              </a:buClr>
              <a:buSzPct val="25000"/>
              <a:buFont typeface="Cabin"/>
              <a:buNone/>
            </a:pPr>
            <a:r>
              <a:rPr lang="en-US" sz="5500" b="0" i="0" u="none" strike="noStrike" cap="none">
                <a:solidFill>
                  <a:srgbClr val="FF7F00"/>
                </a:solidFill>
                <a:latin typeface="Cabin"/>
                <a:ea typeface="Cabin"/>
                <a:cs typeface="Cabin"/>
                <a:sym typeface="Cabin"/>
              </a:rPr>
              <a:t>/a/c/d </a:t>
            </a:r>
            <a:r>
              <a:rPr lang="en-US" sz="5500" b="0" i="0" u="none" strike="noStrike" cap="none">
                <a:solidFill>
                  <a:schemeClr val="lt1"/>
                </a:solidFill>
                <a:latin typeface="Cabin"/>
                <a:ea typeface="Cabin"/>
                <a:cs typeface="Cabin"/>
                <a:sym typeface="Cabin"/>
              </a:rPr>
              <a:t>    </a:t>
            </a:r>
            <a:r>
              <a:rPr lang="en-US" sz="5500" b="0" i="0" u="none" strike="noStrike" cap="none">
                <a:solidFill>
                  <a:srgbClr val="FF00FF"/>
                </a:solidFill>
                <a:latin typeface="Cabin"/>
                <a:ea typeface="Cabin"/>
                <a:cs typeface="Cabin"/>
                <a:sym typeface="Cabin"/>
              </a:rPr>
              <a:t>Y</a:t>
            </a:r>
          </a:p>
          <a:p>
            <a:pPr marL="0" marR="0" lvl="0" indent="0" algn="l" rtl="0">
              <a:lnSpc>
                <a:spcPct val="100000"/>
              </a:lnSpc>
              <a:spcBef>
                <a:spcPts val="0"/>
              </a:spcBef>
              <a:spcAft>
                <a:spcPts val="0"/>
              </a:spcAft>
              <a:buClr>
                <a:srgbClr val="FF7F00"/>
              </a:buClr>
              <a:buSzPct val="25000"/>
              <a:buFont typeface="Cabin"/>
              <a:buNone/>
            </a:pPr>
            <a:r>
              <a:rPr lang="en-US" sz="5500" b="0" i="0" u="none" strike="noStrike" cap="none">
                <a:solidFill>
                  <a:srgbClr val="FF7F00"/>
                </a:solidFill>
                <a:latin typeface="Cabin"/>
                <a:ea typeface="Cabin"/>
                <a:cs typeface="Cabin"/>
                <a:sym typeface="Cabin"/>
              </a:rPr>
              <a:t>/a/c/e </a:t>
            </a:r>
            <a:r>
              <a:rPr lang="en-US" sz="5500" b="0" i="0" u="none" strike="noStrike" cap="none">
                <a:solidFill>
                  <a:schemeClr val="lt1"/>
                </a:solidFill>
                <a:latin typeface="Cabin"/>
                <a:ea typeface="Cabin"/>
                <a:cs typeface="Cabin"/>
                <a:sym typeface="Cabin"/>
              </a:rPr>
              <a:t>   </a:t>
            </a:r>
            <a:r>
              <a:rPr lang="en-US" sz="5500" b="0" i="0" u="none" strike="noStrike" cap="none">
                <a:solidFill>
                  <a:srgbClr val="FF00FF"/>
                </a:solidFill>
                <a:latin typeface="Cabin"/>
                <a:ea typeface="Cabin"/>
                <a:cs typeface="Cabin"/>
                <a:sym typeface="Cabin"/>
              </a:rPr>
              <a:t> Z</a:t>
            </a:r>
          </a:p>
        </p:txBody>
      </p:sp>
      <p:sp>
        <p:nvSpPr>
          <p:cNvPr id="376" name="Shape 376"/>
          <p:cNvSpPr/>
          <p:nvPr/>
        </p:nvSpPr>
        <p:spPr>
          <a:xfrm>
            <a:off x="5435600" y="6451600"/>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77" name="Shape 377"/>
          <p:cNvSpPr txBox="1"/>
          <p:nvPr/>
        </p:nvSpPr>
        <p:spPr>
          <a:xfrm>
            <a:off x="1185600" y="7861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Elements</a:t>
            </a:r>
          </a:p>
        </p:txBody>
      </p:sp>
      <p:sp>
        <p:nvSpPr>
          <p:cNvPr id="378" name="Shape 378"/>
          <p:cNvSpPr txBox="1"/>
          <p:nvPr/>
        </p:nvSpPr>
        <p:spPr>
          <a:xfrm>
            <a:off x="3721100" y="7861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XML Schema</a:t>
            </a:r>
          </a:p>
        </p:txBody>
      </p:sp>
      <p:sp>
        <p:nvSpPr>
          <p:cNvPr id="384" name="Shape 384"/>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Describing a </a:t>
            </a:r>
            <a:r>
              <a:rPr lang="en-US" sz="3200" b="0" i="0" u="none" strike="noStrike" cap="none">
                <a:solidFill>
                  <a:schemeClr val="lt1"/>
                </a:solidFill>
                <a:latin typeface="Arial"/>
                <a:ea typeface="Arial"/>
                <a:cs typeface="Arial"/>
                <a:sym typeface="Arial"/>
              </a:rPr>
              <a:t>“</a:t>
            </a:r>
            <a:r>
              <a:rPr lang="en-US" sz="3400" b="0" i="0" u="none" strike="noStrike" cap="none">
                <a:solidFill>
                  <a:srgbClr val="FFFF00"/>
                </a:solidFill>
                <a:latin typeface="Cabin"/>
                <a:ea typeface="Cabin"/>
                <a:cs typeface="Cabin"/>
                <a:sym typeface="Cabin"/>
              </a:rPr>
              <a:t>contract</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 as to what is acceptable XML.</a:t>
            </a:r>
          </a:p>
        </p:txBody>
      </p:sp>
      <p:sp>
        <p:nvSpPr>
          <p:cNvPr id="385" name="Shape 385"/>
          <p:cNvSpPr txBox="1"/>
          <p:nvPr/>
        </p:nvSpPr>
        <p:spPr>
          <a:xfrm>
            <a:off x="4056250" y="753312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http://en.wikipedia.org/wiki/Xml_schema</a:t>
            </a:r>
          </a:p>
        </p:txBody>
      </p:sp>
      <p:sp>
        <p:nvSpPr>
          <p:cNvPr id="386" name="Shape 386"/>
          <p:cNvSpPr txBox="1"/>
          <p:nvPr/>
        </p:nvSpPr>
        <p:spPr>
          <a:xfrm>
            <a:off x="3848100" y="814070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4"/>
              </a:rPr>
              <a:t>http://en.wikibooks.org/wiki/XML_Schema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XML Schema</a:t>
            </a:r>
          </a:p>
        </p:txBody>
      </p:sp>
      <p:sp>
        <p:nvSpPr>
          <p:cNvPr id="392" name="Shape 39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Description of the </a:t>
            </a:r>
            <a:r>
              <a:rPr lang="en-US" sz="3600" b="0" i="0" u="none" strike="noStrike" cap="none">
                <a:solidFill>
                  <a:srgbClr val="FFFF00"/>
                </a:solidFill>
                <a:latin typeface="Cabin"/>
                <a:ea typeface="Cabin"/>
                <a:cs typeface="Cabin"/>
                <a:sym typeface="Cabin"/>
              </a:rPr>
              <a:t>legal format </a:t>
            </a:r>
            <a:r>
              <a:rPr lang="en-US" sz="3600" b="0" i="0" u="none" strike="noStrike" cap="none">
                <a:solidFill>
                  <a:schemeClr val="lt1"/>
                </a:solidFill>
                <a:latin typeface="Cabin"/>
                <a:ea typeface="Cabin"/>
                <a:cs typeface="Cabin"/>
                <a:sym typeface="Cabin"/>
              </a:rPr>
              <a:t>of an </a:t>
            </a:r>
            <a:r>
              <a:rPr lang="en-US" sz="3600" b="0" i="0" u="sng" strike="noStrike" cap="none">
                <a:solidFill>
                  <a:srgbClr val="FFFF00"/>
                </a:solidFill>
                <a:latin typeface="Cabin"/>
                <a:ea typeface="Cabin"/>
                <a:cs typeface="Cabin"/>
                <a:sym typeface="Cabin"/>
                <a:hlinkClick r:id="rId3"/>
              </a:rPr>
              <a:t>XML</a:t>
            </a:r>
            <a:r>
              <a:rPr lang="en-US" sz="3600" b="0" i="0" u="none" strike="noStrike" cap="none">
                <a:solidFill>
                  <a:schemeClr val="lt1"/>
                </a:solidFill>
                <a:latin typeface="Cabin"/>
                <a:ea typeface="Cabin"/>
                <a:cs typeface="Cabin"/>
                <a:sym typeface="Cabin"/>
              </a:rPr>
              <a:t> document</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Often used to specify a </a:t>
            </a:r>
            <a:r>
              <a:rPr lang="en-US" sz="3600" b="0" i="0" u="none" strike="noStrike" cap="none">
                <a:solidFill>
                  <a:schemeClr val="lt1"/>
                </a:solidFill>
                <a:latin typeface="Arial"/>
                <a:ea typeface="Arial"/>
                <a:cs typeface="Arial"/>
                <a:sym typeface="Arial"/>
              </a:rPr>
              <a:t>“</a:t>
            </a:r>
            <a:r>
              <a:rPr lang="en-US" sz="3600" b="0" i="0" u="none" strike="noStrike" cap="none">
                <a:solidFill>
                  <a:srgbClr val="FFFF00"/>
                </a:solidFill>
                <a:latin typeface="Cabin"/>
                <a:ea typeface="Cabin"/>
                <a:cs typeface="Cabin"/>
                <a:sym typeface="Cabin"/>
              </a:rPr>
              <a:t>contract</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between systems -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My system will only accept XML that conforms to this particular Schema.</a:t>
            </a:r>
            <a:r>
              <a:rPr lang="en-US" sz="3600" b="0" i="0" u="none" strike="noStrike" cap="none">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If a particular piece of XML meets the specification of the Schema - it is said to </a:t>
            </a:r>
            <a:r>
              <a:rPr lang="en-US" sz="3600" b="0" i="0" u="none" strike="noStrike" cap="none">
                <a:solidFill>
                  <a:schemeClr val="lt1"/>
                </a:solidFill>
                <a:latin typeface="Arial"/>
                <a:ea typeface="Arial"/>
                <a:cs typeface="Arial"/>
                <a:sym typeface="Arial"/>
              </a:rPr>
              <a:t>“</a:t>
            </a:r>
            <a:r>
              <a:rPr lang="en-US" sz="3600" b="0" i="0" u="none" strike="noStrike" cap="none">
                <a:solidFill>
                  <a:srgbClr val="FFFF00"/>
                </a:solidFill>
                <a:latin typeface="Cabin"/>
                <a:ea typeface="Cabin"/>
                <a:cs typeface="Cabin"/>
                <a:sym typeface="Cabin"/>
              </a:rPr>
              <a:t>validate</a:t>
            </a:r>
            <a:r>
              <a:rPr lang="en-US" sz="3600" b="0" i="0" u="none" strike="noStrike" cap="none">
                <a:solidFill>
                  <a:schemeClr val="lt1"/>
                </a:solidFill>
                <a:latin typeface="Arial"/>
                <a:ea typeface="Arial"/>
                <a:cs typeface="Arial"/>
                <a:sym typeface="Arial"/>
              </a:rPr>
              <a:t>”</a:t>
            </a:r>
          </a:p>
        </p:txBody>
      </p:sp>
      <p:sp>
        <p:nvSpPr>
          <p:cNvPr id="393" name="Shape 393"/>
          <p:cNvSpPr txBox="1"/>
          <p:nvPr/>
        </p:nvSpPr>
        <p:spPr>
          <a:xfrm>
            <a:off x="4203700" y="8216900"/>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b="0" i="0" u="none" strike="noStrike" cap="none">
              <a:solidFill>
                <a:schemeClr val="lt1"/>
              </a:solidFill>
              <a:latin typeface="Cabin"/>
              <a:ea typeface="Cabin"/>
              <a:cs typeface="Cabin"/>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chemeClr val="lt1"/>
                </a:solidFill>
                <a:latin typeface="Cabin"/>
                <a:ea typeface="Cabin"/>
                <a:cs typeface="Cabin"/>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b="0" i="0" u="none" strike="noStrike" cap="none">
                <a:solidFill>
                  <a:srgbClr val="00FF00"/>
                </a:solidFill>
                <a:latin typeface="Cabin"/>
                <a:ea typeface="Cabin"/>
                <a:cs typeface="Cabin"/>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b="0" i="0" u="none" strike="noStrike" cap="none">
                <a:solidFill>
                  <a:srgbClr val="FFFF00"/>
                </a:solidFill>
                <a:latin typeface="Cabin"/>
                <a:ea typeface="Cabin"/>
                <a:cs typeface="Cabin"/>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200" b="0" i="0" u="none" strike="noStrike" cap="none">
                <a:solidFill>
                  <a:schemeClr val="lt1"/>
                </a:solidFill>
                <a:latin typeface="Cabin"/>
                <a:ea typeface="Cabin"/>
                <a:cs typeface="Cabin"/>
                <a:sym typeface="Cabin"/>
              </a:rPr>
              <a:t>XML Validation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b="0" i="0" u="none" strike="noStrike" cap="none">
              <a:solidFill>
                <a:schemeClr val="lt1"/>
              </a:solidFill>
              <a:latin typeface="Cabin"/>
              <a:ea typeface="Cabin"/>
              <a:cs typeface="Cabin"/>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chemeClr val="lt1"/>
                </a:solidFill>
                <a:latin typeface="Cabin"/>
                <a:ea typeface="Cabin"/>
                <a:cs typeface="Cabin"/>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&lt;/person&gt;</a:t>
            </a:r>
          </a:p>
        </p:txBody>
      </p:sp>
      <p:sp>
        <p:nvSpPr>
          <p:cNvPr id="411" name="Shape 411"/>
          <p:cNvSpPr txBox="1"/>
          <p:nvPr/>
        </p:nvSpPr>
        <p:spPr>
          <a:xfrm>
            <a:off x="795325" y="5035550"/>
            <a:ext cx="8870399" cy="396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&lt;xs:complexType name=</a:t>
            </a:r>
            <a:r>
              <a:rPr lang="en-US" sz="2900" b="0" i="0" u="none" strike="noStrike" cap="none">
                <a:solidFill>
                  <a:srgbClr val="00FF00"/>
                </a:solidFill>
                <a:latin typeface="Arial"/>
                <a:ea typeface="Arial"/>
                <a:cs typeface="Arial"/>
                <a:sym typeface="Arial"/>
              </a:rPr>
              <a:t>”</a:t>
            </a:r>
            <a:r>
              <a:rPr lang="en-US" sz="2900" b="0" i="0" u="none" strike="noStrike" cap="none">
                <a:solidFill>
                  <a:srgbClr val="00FF00"/>
                </a:solidFill>
                <a:latin typeface="Cabin"/>
                <a:ea typeface="Cabin"/>
                <a:cs typeface="Cabin"/>
                <a:sym typeface="Cabin"/>
              </a:rPr>
              <a:t>person</a:t>
            </a:r>
            <a:r>
              <a:rPr lang="en-US" sz="2900" b="0" i="0" u="none" strike="noStrike" cap="none">
                <a:solidFill>
                  <a:srgbClr val="00FF00"/>
                </a:solidFill>
                <a:latin typeface="Arial"/>
                <a:ea typeface="Arial"/>
                <a:cs typeface="Arial"/>
                <a:sym typeface="Arial"/>
              </a:rPr>
              <a:t>”</a:t>
            </a:r>
            <a:r>
              <a:rPr lang="en-US" sz="2900" b="0" i="0" u="none" strike="noStrike" cap="none">
                <a:solidFill>
                  <a:srgbClr val="00FF00"/>
                </a:solidFill>
                <a:latin typeface="Cabin"/>
                <a:ea typeface="Cabin"/>
                <a:cs typeface="Cabin"/>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b="0" i="0" u="none" strike="noStrike" cap="none">
                <a:solidFill>
                  <a:srgbClr val="00FF00"/>
                </a:solidFill>
                <a:latin typeface="Cabin"/>
                <a:ea typeface="Cabin"/>
                <a:cs typeface="Cabin"/>
                <a:sym typeface="Cabin"/>
              </a:rPr>
              <a:t>&lt;/xs:complexType&gt;</a:t>
            </a:r>
          </a:p>
        </p:txBody>
      </p:sp>
      <p:sp>
        <p:nvSpPr>
          <p:cNvPr id="412" name="Shape 412"/>
          <p:cNvSpPr txBox="1"/>
          <p:nvPr/>
        </p:nvSpPr>
        <p:spPr>
          <a:xfrm>
            <a:off x="2405061" y="4470400"/>
            <a:ext cx="4364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XML Schema Contract</a:t>
            </a:r>
          </a:p>
        </p:txBody>
      </p:sp>
      <p:sp>
        <p:nvSpPr>
          <p:cNvPr id="413" name="Shape 413"/>
          <p:cNvSpPr txBox="1"/>
          <p:nvPr/>
        </p:nvSpPr>
        <p:spPr>
          <a:xfrm>
            <a:off x="2403475" y="1117600"/>
            <a:ext cx="3122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200" b="0" i="0" u="none" strike="noStrike" cap="none">
                <a:solidFill>
                  <a:schemeClr val="lt1"/>
                </a:solidFill>
                <a:latin typeface="Cabin"/>
                <a:ea typeface="Cabin"/>
                <a:cs typeface="Cabin"/>
                <a:sym typeface="Cabin"/>
              </a:rPr>
              <a:t>XML Validation</a:t>
            </a:r>
          </a:p>
        </p:txBody>
      </p:sp>
      <p:cxnSp>
        <p:nvCxnSpPr>
          <p:cNvPr id="417" name="Shape 417"/>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Data on the Web</a:t>
            </a:r>
          </a:p>
        </p:txBody>
      </p:sp>
      <p:sp>
        <p:nvSpPr>
          <p:cNvPr id="214" name="Shape 214"/>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Many XML Schema Languages</a:t>
            </a:r>
          </a:p>
        </p:txBody>
      </p:sp>
      <p:sp>
        <p:nvSpPr>
          <p:cNvPr id="423" name="Shape 423"/>
          <p:cNvSpPr txBox="1">
            <a:spLocks noGrp="1"/>
          </p:cNvSpPr>
          <p:nvPr>
            <p:ph type="body" idx="1"/>
          </p:nvPr>
        </p:nvSpPr>
        <p:spPr>
          <a:xfrm>
            <a:off x="1155700" y="2222500"/>
            <a:ext cx="139320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http://en.wikipedia.org/wiki/Document_Type_Definition</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http://en.wikipedia.org/wiki/SGML</a:t>
            </a:r>
          </a:p>
          <a:p>
            <a:pPr marL="457200" marR="0" lvl="0" indent="-457200" algn="l" rtl="0">
              <a:lnSpc>
                <a:spcPct val="100000"/>
              </a:lnSpc>
              <a:spcBef>
                <a:spcPts val="3500"/>
              </a:spcBef>
              <a:spcAft>
                <a:spcPts val="1000"/>
              </a:spcAft>
              <a:buSzPct val="100000"/>
              <a:buFont typeface="Cabin"/>
            </a:pPr>
            <a:r>
              <a:rPr lang="en-US" sz="3600" b="0" i="0" u="none" strike="noStrike" cap="none">
                <a:solidFill>
                  <a:srgbClr val="00FF00"/>
                </a:solidFill>
                <a:latin typeface="Cabin"/>
                <a:ea typeface="Cabin"/>
                <a:cs typeface="Cabin"/>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b="0" i="0" u="none" strike="noStrike" cap="none">
                <a:solidFill>
                  <a:srgbClr val="00FF00"/>
                </a:solidFill>
                <a:latin typeface="Cabin"/>
                <a:ea typeface="Cabin"/>
                <a:cs typeface="Cabin"/>
                <a:sym typeface="Cabin"/>
              </a:rPr>
              <a:t>http://en.wikipedia.org/wiki/XML_Schema_(W3C)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856275" y="8362950"/>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http://en.wikipedia.org/wiki/Xml_schema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XSD XML Schema (W3C spec)</a:t>
            </a:r>
          </a:p>
        </p:txBody>
      </p:sp>
      <p:sp>
        <p:nvSpPr>
          <p:cNvPr id="431" name="Shape 431"/>
          <p:cNvSpPr txBox="1">
            <a:spLocks noGrp="1"/>
          </p:cNvSpPr>
          <p:nvPr>
            <p:ph type="body" idx="1"/>
          </p:nvPr>
        </p:nvSpPr>
        <p:spPr>
          <a:xfrm>
            <a:off x="1155700" y="2603500"/>
            <a:ext cx="13931900" cy="46354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It is often called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W3C Schema</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because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Schema</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is considered generic</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More commonly it is called XSD because the file names end in .xsd</a:t>
            </a:r>
          </a:p>
        </p:txBody>
      </p:sp>
      <p:sp>
        <p:nvSpPr>
          <p:cNvPr id="432" name="Shape 432"/>
          <p:cNvSpPr txBox="1"/>
          <p:nvPr/>
        </p:nvSpPr>
        <p:spPr>
          <a:xfrm>
            <a:off x="4375325" y="7581900"/>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http://www.w3.org/XML/Schema</a:t>
            </a:r>
          </a:p>
        </p:txBody>
      </p:sp>
      <p:sp>
        <p:nvSpPr>
          <p:cNvPr id="433" name="Shape 433"/>
          <p:cNvSpPr txBox="1"/>
          <p:nvPr/>
        </p:nvSpPr>
        <p:spPr>
          <a:xfrm>
            <a:off x="2836300" y="8191500"/>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http://en.wikipedia.org/wiki/XML_Schema_(W3C)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622300"/>
            <a:ext cx="45338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XSD Structure</a:t>
            </a:r>
          </a:p>
        </p:txBody>
      </p:sp>
      <p:sp>
        <p:nvSpPr>
          <p:cNvPr id="439" name="Shape 439"/>
          <p:cNvSpPr txBox="1">
            <a:spLocks noGrp="1"/>
          </p:cNvSpPr>
          <p:nvPr>
            <p:ph type="body" idx="1"/>
          </p:nvPr>
        </p:nvSpPr>
        <p:spPr>
          <a:xfrm>
            <a:off x="1155700" y="2603500"/>
            <a:ext cx="13931900" cy="5638800"/>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b="0" i="0" u="none" strike="noStrike" cap="none">
                <a:solidFill>
                  <a:srgbClr val="FF7F00"/>
                </a:solidFill>
                <a:latin typeface="Cabin"/>
                <a:ea typeface="Cabin"/>
                <a:cs typeface="Cabin"/>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b="0" i="0" u="none" strike="noStrike" cap="none">
                <a:solidFill>
                  <a:srgbClr val="00FF00"/>
                </a:solidFill>
                <a:latin typeface="Cabin"/>
                <a:ea typeface="Cabin"/>
                <a:cs typeface="Cabin"/>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b="0" i="0" u="none" strike="noStrike" cap="none">
                <a:solidFill>
                  <a:srgbClr val="FFFF00"/>
                </a:solidFill>
                <a:latin typeface="Cabin"/>
                <a:ea typeface="Cabin"/>
                <a:cs typeface="Cabin"/>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&lt;xs:complexType name=</a:t>
            </a:r>
            <a:r>
              <a:rPr lang="en-US" sz="3000" b="0" i="0" u="none" strike="noStrike" cap="none">
                <a:solidFill>
                  <a:srgbClr val="FFFF00"/>
                </a:solidFill>
                <a:latin typeface="Arial"/>
                <a:ea typeface="Arial"/>
                <a:cs typeface="Arial"/>
                <a:sym typeface="Arial"/>
              </a:rPr>
              <a:t>”</a:t>
            </a:r>
            <a:r>
              <a:rPr lang="en-US" sz="3000" b="0" i="0" u="none" strike="noStrike" cap="none">
                <a:solidFill>
                  <a:srgbClr val="FFFF00"/>
                </a:solidFill>
                <a:latin typeface="Cabin"/>
                <a:ea typeface="Cabin"/>
                <a:cs typeface="Cabin"/>
                <a:sym typeface="Cabin"/>
              </a:rPr>
              <a:t>person</a:t>
            </a:r>
            <a:r>
              <a:rPr lang="en-US" sz="3000" b="0" i="0" u="none" strike="noStrike" cap="none">
                <a:solidFill>
                  <a:srgbClr val="FFFF00"/>
                </a:solidFill>
                <a:latin typeface="Arial"/>
                <a:ea typeface="Arial"/>
                <a:cs typeface="Arial"/>
                <a:sym typeface="Arial"/>
              </a:rPr>
              <a:t>”</a:t>
            </a:r>
            <a:r>
              <a:rPr lang="en-US" sz="3000" b="0" i="0" u="none" strike="noStrike" cap="none">
                <a:solidFill>
                  <a:srgbClr val="FFFF00"/>
                </a:solidFill>
                <a:latin typeface="Cabin"/>
                <a:ea typeface="Cabin"/>
                <a:cs typeface="Cabin"/>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&lt;</a:t>
            </a:r>
            <a:r>
              <a:rPr lang="en-US" sz="3000" b="0" i="0" u="none" strike="noStrike" cap="none">
                <a:solidFill>
                  <a:srgbClr val="FFFF00"/>
                </a:solidFill>
                <a:latin typeface="Cabin"/>
                <a:ea typeface="Cabin"/>
                <a:cs typeface="Cabin"/>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&lt;lastname&gt;Severance&lt;/lastname&gt;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abin"/>
                <a:ea typeface="Cabin"/>
                <a:cs typeface="Cabin"/>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10078975" y="724425"/>
            <a:ext cx="51816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XSD</a:t>
            </a:r>
            <a:br>
              <a:rPr lang="en-US" sz="7600" b="1" i="0" u="none" strike="noStrike" cap="none">
                <a:solidFill>
                  <a:srgbClr val="FFD966"/>
                </a:solidFill>
                <a:latin typeface="Cabin"/>
                <a:ea typeface="Cabin"/>
                <a:cs typeface="Cabin"/>
                <a:sym typeface="Cabin"/>
              </a:rPr>
            </a:br>
            <a:r>
              <a:rPr lang="en-US" sz="7600" b="1" i="0" u="none" strike="noStrike" cap="none">
                <a:solidFill>
                  <a:srgbClr val="FFD966"/>
                </a:solidFill>
                <a:latin typeface="Cabin"/>
                <a:ea typeface="Cabin"/>
                <a:cs typeface="Cabin"/>
                <a:sym typeface="Cabin"/>
              </a:rPr>
              <a:t>Constraints</a:t>
            </a:r>
          </a:p>
        </p:txBody>
      </p:sp>
      <p:sp>
        <p:nvSpPr>
          <p:cNvPr id="447" name="Shape 447"/>
          <p:cNvSpPr txBox="1"/>
          <p:nvPr/>
        </p:nvSpPr>
        <p:spPr>
          <a:xfrm>
            <a:off x="1237150" y="8281775"/>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http://www.w3schools.com/Schema/schema_complex_indicators.asp</a:t>
            </a:r>
          </a:p>
        </p:txBody>
      </p:sp>
      <p:sp>
        <p:nvSpPr>
          <p:cNvPr id="448" name="Shape 448"/>
          <p:cNvSpPr txBox="1"/>
          <p:nvPr/>
        </p:nvSpPr>
        <p:spPr>
          <a:xfrm>
            <a:off x="339725" y="146050"/>
            <a:ext cx="10960099" cy="530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&lt;xs:element name="person"&gt;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&lt;xs:complexType&gt;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00FFFF"/>
              </a:buClr>
              <a:buSzPct val="25000"/>
              <a:buFont typeface="Cabin"/>
              <a:buNone/>
            </a:pPr>
            <a:r>
              <a:rPr lang="en-US" sz="3000" b="0" i="0" u="none" strike="noStrike" cap="none">
                <a:solidFill>
                  <a:srgbClr val="00FFFF"/>
                </a:solidFill>
                <a:latin typeface="Cabin"/>
                <a:ea typeface="Cabin"/>
                <a:cs typeface="Cabin"/>
                <a:sym typeface="Cabin"/>
              </a:rPr>
              <a:t>      &lt;xs:element name="full_name" type="xs:string"  </a:t>
            </a:r>
          </a:p>
          <a:p>
            <a:pPr marL="0" marR="0" lvl="0" indent="0" algn="l" rtl="0">
              <a:lnSpc>
                <a:spcPct val="100000"/>
              </a:lnSpc>
              <a:spcBef>
                <a:spcPts val="0"/>
              </a:spcBef>
              <a:spcAft>
                <a:spcPts val="0"/>
              </a:spcAft>
              <a:buClr>
                <a:srgbClr val="00FFFF"/>
              </a:buClr>
              <a:buSzPct val="25000"/>
              <a:buFont typeface="Cabin"/>
              <a:buNone/>
            </a:pPr>
            <a:r>
              <a:rPr lang="en-US" sz="3000" b="0" i="0" u="none" strike="noStrike" cap="none">
                <a:solidFill>
                  <a:srgbClr val="00FFFF"/>
                </a:solidFill>
                <a:latin typeface="Cabin"/>
                <a:ea typeface="Cabin"/>
                <a:cs typeface="Cabin"/>
                <a:sym typeface="Cabin"/>
              </a:rPr>
              <a:t>          minOccurs="1" maxOccurs="1" /&gt;</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      </a:t>
            </a:r>
            <a:r>
              <a:rPr lang="en-US" sz="3000" b="0" i="0" u="none" strike="noStrike" cap="none">
                <a:solidFill>
                  <a:srgbClr val="FF7F00"/>
                </a:solidFill>
                <a:latin typeface="Cabin"/>
                <a:ea typeface="Cabin"/>
                <a:cs typeface="Cabin"/>
                <a:sym typeface="Cabin"/>
              </a:rPr>
              <a:t>&lt;xs:element name="child_name" type="xs:string" </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rgbClr val="FF7F00"/>
                </a:solidFill>
                <a:latin typeface="Cabin"/>
                <a:ea typeface="Cabin"/>
                <a:cs typeface="Cabin"/>
                <a:sym typeface="Cabin"/>
              </a:rPr>
              <a:t>            minOccurs="0" maxOccurs="10" /&gt;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  &lt;/xs:complexType&gt;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&lt;/xs:element&gt;</a:t>
            </a:r>
          </a:p>
        </p:txBody>
      </p:sp>
      <p:sp>
        <p:nvSpPr>
          <p:cNvPr id="449" name="Shape 449"/>
          <p:cNvSpPr txBox="1"/>
          <p:nvPr/>
        </p:nvSpPr>
        <p:spPr>
          <a:xfrm>
            <a:off x="7807136" y="4035137"/>
            <a:ext cx="750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b="0" i="0" u="none" strike="noStrike" cap="none">
                <a:solidFill>
                  <a:srgbClr val="00FFFF"/>
                </a:solidFill>
                <a:latin typeface="Cabin"/>
                <a:ea typeface="Cabin"/>
                <a:cs typeface="Cabin"/>
                <a:sym typeface="Cabin"/>
              </a:rPr>
              <a:t>  &lt;full_name&gt;Tove Refsnes&lt;/full_name&gt;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&lt;child_name&gt;Hege&lt;/child_name&gt;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&lt;child_name&gt;Stale&lt;/child_name&gt;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&lt;child_name&gt;Jim&lt;/child_name&gt;</a:t>
            </a:r>
          </a:p>
          <a:p>
            <a:pPr marL="0" marR="0" lvl="0" indent="0" algn="l" rtl="0">
              <a:lnSpc>
                <a:spcPct val="100000"/>
              </a:lnSpc>
              <a:spcBef>
                <a:spcPts val="0"/>
              </a:spcBef>
              <a:spcAft>
                <a:spcPts val="0"/>
              </a:spcAft>
              <a:buClr>
                <a:srgbClr val="FF7F00"/>
              </a:buClr>
              <a:buSzPct val="25000"/>
              <a:buFont typeface="Cabin"/>
              <a:buNone/>
            </a:pPr>
            <a:r>
              <a:rPr lang="en-US" sz="3000" b="0" i="0" u="none" strike="noStrike" cap="none">
                <a:solidFill>
                  <a:srgbClr val="FF7F00"/>
                </a:solidFill>
                <a:latin typeface="Cabin"/>
                <a:ea typeface="Cabin"/>
                <a:cs typeface="Cabin"/>
                <a:sym typeface="Cabin"/>
              </a:rPr>
              <a:t>  &lt;child_name&gt;Borge&lt;/child_name&gt;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abin"/>
                <a:ea typeface="Cabin"/>
                <a:cs typeface="Cabin"/>
                <a:sym typeface="Cabin"/>
              </a:rPr>
              <a:t>&lt;/person&gt;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807700" y="774700"/>
            <a:ext cx="42797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XSD Data Types</a:t>
            </a:r>
          </a:p>
        </p:txBody>
      </p:sp>
      <p:sp>
        <p:nvSpPr>
          <p:cNvPr id="455" name="Shape 455"/>
          <p:cNvSpPr txBox="1"/>
          <p:nvPr/>
        </p:nvSpPr>
        <p:spPr>
          <a:xfrm>
            <a:off x="1501675" y="8280400"/>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http://www.w3schools.com/Schema/schema_dtypes_numeric.asp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b="0" i="0" u="none" strike="noStrike" cap="none">
                <a:solidFill>
                  <a:srgbClr val="FF00FF"/>
                </a:solidFill>
                <a:latin typeface="Cabin"/>
                <a:ea typeface="Cabin"/>
                <a:cs typeface="Cabin"/>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b="0" i="0" u="none" strike="noStrike" cap="none">
                <a:solidFill>
                  <a:srgbClr val="FF7F00"/>
                </a:solidFill>
                <a:latin typeface="Cabin"/>
                <a:ea typeface="Cabin"/>
                <a:cs typeface="Cabin"/>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b="0" i="0" u="none" strike="noStrike" cap="none">
                <a:solidFill>
                  <a:srgbClr val="00FFFF"/>
                </a:solidFill>
                <a:latin typeface="Cabin"/>
                <a:ea typeface="Cabin"/>
                <a:cs typeface="Cabin"/>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b="0" i="0" u="none" strike="noStrike" cap="none">
                <a:solidFill>
                  <a:srgbClr val="FF00FF"/>
                </a:solidFill>
                <a:latin typeface="Cabin"/>
                <a:ea typeface="Cabin"/>
                <a:cs typeface="Cabin"/>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b="0" i="0" u="none" strike="noStrike" cap="none">
                <a:solidFill>
                  <a:srgbClr val="FF7F00"/>
                </a:solidFill>
                <a:latin typeface="Cabin"/>
                <a:ea typeface="Cabin"/>
                <a:cs typeface="Cabin"/>
                <a:sym typeface="Cabin"/>
              </a:rPr>
              <a:t>&lt;startdate&gt;2002-05-30T09:30:10</a:t>
            </a:r>
            <a:r>
              <a:rPr lang="en-US" sz="3200" b="0" i="0" u="none" strike="noStrike" cap="none">
                <a:solidFill>
                  <a:schemeClr val="lt1"/>
                </a:solidFill>
                <a:latin typeface="Cabin"/>
                <a:ea typeface="Cabin"/>
                <a:cs typeface="Cabin"/>
                <a:sym typeface="Cabin"/>
              </a:rPr>
              <a:t>Z</a:t>
            </a:r>
            <a:r>
              <a:rPr lang="en-US" sz="3200" b="0" i="0" u="none" strike="noStrike" cap="none">
                <a:solidFill>
                  <a:srgbClr val="FF7F00"/>
                </a:solidFill>
                <a:latin typeface="Cabin"/>
                <a:ea typeface="Cabin"/>
                <a:cs typeface="Cabin"/>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b="0" i="0" u="none" strike="noStrike" cap="none">
                <a:solidFill>
                  <a:srgbClr val="00FFFF"/>
                </a:solidFill>
                <a:latin typeface="Cabin"/>
                <a:ea typeface="Cabin"/>
                <a:cs typeface="Cabin"/>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b="0" i="0" u="none" strike="noStrike" cap="none">
                <a:solidFill>
                  <a:schemeClr val="lt1"/>
                </a:solidFill>
                <a:latin typeface="Cabin"/>
                <a:ea typeface="Cabin"/>
                <a:cs typeface="Cabin"/>
                <a:sym typeface="Cabin"/>
              </a:rPr>
              <a:t>It is common to represent time in UTC/GMT, given that servers are often scattered around the world.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b="0" i="0" u="none" strike="noStrike" cap="none">
                <a:solidFill>
                  <a:srgbClr val="FF00FF"/>
                </a:solidFill>
                <a:latin typeface="Cabin"/>
                <a:ea typeface="Cabin"/>
                <a:cs typeface="Cabin"/>
                <a:sym typeface="Cabin"/>
              </a:rPr>
              <a:t>2002-05-30</a:t>
            </a:r>
            <a:r>
              <a:rPr lang="en-US" sz="7200" b="0" i="0" u="none" strike="noStrike" cap="none">
                <a:solidFill>
                  <a:srgbClr val="FF7F00"/>
                </a:solidFill>
                <a:latin typeface="Cabin"/>
                <a:ea typeface="Cabin"/>
                <a:cs typeface="Cabin"/>
                <a:sym typeface="Cabin"/>
              </a:rPr>
              <a:t>T</a:t>
            </a:r>
            <a:r>
              <a:rPr lang="en-US" sz="7200" b="0" i="0" u="none" strike="noStrike" cap="none">
                <a:solidFill>
                  <a:srgbClr val="00FF00"/>
                </a:solidFill>
                <a:latin typeface="Cabin"/>
                <a:ea typeface="Cabin"/>
                <a:cs typeface="Cabin"/>
                <a:sym typeface="Cabin"/>
              </a:rPr>
              <a:t>09:30:10</a:t>
            </a:r>
            <a:r>
              <a:rPr lang="en-US" sz="7200" b="0" i="0" u="none" strike="noStrike" cap="none">
                <a:solidFill>
                  <a:srgbClr val="FF7F00"/>
                </a:solidFill>
                <a:latin typeface="Cabin"/>
                <a:ea typeface="Cabin"/>
                <a:cs typeface="Cabin"/>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Timezone - typically specified in UTC / GMT rather than local time zone.</a:t>
            </a:r>
          </a:p>
        </p:txBody>
      </p:sp>
      <p:sp>
        <p:nvSpPr>
          <p:cNvPr id="468" name="Shape 468"/>
          <p:cNvSpPr txBox="1"/>
          <p:nvPr/>
        </p:nvSpPr>
        <p:spPr>
          <a:xfrm>
            <a:off x="3695100" y="7710250"/>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http://en.wikipedia.org/wiki/ISO_8601</a:t>
            </a:r>
          </a:p>
        </p:txBody>
      </p:sp>
      <p:sp>
        <p:nvSpPr>
          <p:cNvPr id="469" name="Shape 469"/>
          <p:cNvSpPr txBox="1"/>
          <p:nvPr/>
        </p:nvSpPr>
        <p:spPr>
          <a:xfrm>
            <a:off x="2343325" y="8267700"/>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203200" y="152400"/>
            <a:ext cx="13373099" cy="8166099"/>
          </a:xfrm>
          <a:prstGeom prst="rect">
            <a:avLst/>
          </a:prstGeom>
          <a:noFill/>
          <a:ln>
            <a:noFill/>
          </a:ln>
        </p:spPr>
      </p:pic>
      <p:pic>
        <p:nvPicPr>
          <p:cNvPr id="478" name="Shape 478"/>
          <p:cNvPicPr preferRelativeResize="0"/>
          <p:nvPr/>
        </p:nvPicPr>
        <p:blipFill rotWithShape="1">
          <a:blip r:embed="rId4">
            <a:alphaModFix/>
          </a:blip>
          <a:srcRect/>
          <a:stretch/>
        </p:blipFill>
        <p:spPr>
          <a:xfrm>
            <a:off x="7213600" y="5105400"/>
            <a:ext cx="9512299" cy="3733800"/>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52250" y="8281750"/>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b="0" i="0" u="sng" strike="noStrike" cap="none">
                <a:solidFill>
                  <a:srgbClr val="FFFF00"/>
                </a:solidFill>
                <a:latin typeface="Cabin"/>
                <a:ea typeface="Cabin"/>
                <a:cs typeface="Cabin"/>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3632200" y="190500"/>
            <a:ext cx="8694736" cy="811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198099"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import xml.etree.ElementTree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&lt;phone type="intl"&gt;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tree = ET.fromstring(data)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'Name:',tree.find('name').text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'Attr:',tree.find('email').get('hide')</a:t>
            </a:r>
          </a:p>
        </p:txBody>
      </p:sp>
      <p:sp>
        <p:nvSpPr>
          <p:cNvPr id="491" name="Shape 491"/>
          <p:cNvSpPr txBox="1"/>
          <p:nvPr/>
        </p:nvSpPr>
        <p:spPr>
          <a:xfrm>
            <a:off x="12925425" y="450850"/>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349250"/>
            <a:ext cx="10972799" cy="84899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xml.etree.ElementTree as ET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4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stuff = ET.fromstring(input)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lst = stuff.findall('users/user')</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print 'User count:', len(lst)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for item in lst: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'Name', item.find('name').text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'Id', item.find('id').text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'Attribute', item.get("x")</a:t>
            </a:r>
          </a:p>
        </p:txBody>
      </p:sp>
      <p:sp>
        <p:nvSpPr>
          <p:cNvPr id="497" name="Shape 497"/>
          <p:cNvSpPr txBox="1"/>
          <p:nvPr/>
        </p:nvSpPr>
        <p:spPr>
          <a:xfrm>
            <a:off x="12925425" y="450850"/>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Sending Data across the </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Net</a:t>
            </a:r>
            <a:r>
              <a:rPr lang="en-US" sz="7600" b="1" i="0" u="none" strike="noStrike" cap="non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Dictionary</a:t>
            </a:r>
          </a:p>
        </p:txBody>
      </p:sp>
      <p:sp>
        <p:nvSpPr>
          <p:cNvPr id="221" name="Shape 221"/>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HashMap</a:t>
            </a:r>
          </a:p>
        </p:txBody>
      </p:sp>
      <p:sp>
        <p:nvSpPr>
          <p:cNvPr id="222" name="Shape 222"/>
          <p:cNvSpPr/>
          <p:nvPr/>
        </p:nvSpPr>
        <p:spPr>
          <a:xfrm>
            <a:off x="4635500" y="4965700"/>
            <a:ext cx="1270000" cy="1270000"/>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23" name="Shape 223"/>
          <p:cNvPicPr preferRelativeResize="0"/>
          <p:nvPr/>
        </p:nvPicPr>
        <p:blipFill rotWithShape="1">
          <a:blip r:embed="rId4">
            <a:alphaModFix/>
          </a:blip>
          <a:srcRect/>
          <a:stretch/>
        </p:blipFill>
        <p:spPr>
          <a:xfrm>
            <a:off x="6019800" y="4013200"/>
            <a:ext cx="4203699" cy="3179762"/>
          </a:xfrm>
          <a:prstGeom prst="rect">
            <a:avLst/>
          </a:prstGeom>
          <a:noFill/>
          <a:ln>
            <a:noFill/>
          </a:ln>
        </p:spPr>
      </p:pic>
      <p:sp>
        <p:nvSpPr>
          <p:cNvPr id="224" name="Shape 224"/>
          <p:cNvSpPr txBox="1"/>
          <p:nvPr/>
        </p:nvSpPr>
        <p:spPr>
          <a:xfrm>
            <a:off x="3394075" y="8153400"/>
            <a:ext cx="99567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a.k.a.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Wire Protocol</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 What we send on the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wire</a:t>
            </a:r>
            <a:r>
              <a:rPr lang="en-US" sz="3600" b="0" i="0" u="none" strike="noStrike" cap="none">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JavaScript Object Notation</a:t>
            </a:r>
          </a:p>
        </p:txBody>
      </p:sp>
      <p:sp>
        <p:nvSpPr>
          <p:cNvPr id="503" name="Shape 503"/>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342900" marR="0" lvl="0" indent="-342900" algn="ctr" rtl="0">
              <a:spcBef>
                <a:spcPts val="0"/>
              </a:spcBef>
              <a:spcAft>
                <a:spcPts val="0"/>
              </a:spcAft>
              <a:buSzPct val="250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b="1" i="0" u="none" strike="noStrike" cap="none">
                <a:solidFill>
                  <a:srgbClr val="FFD966"/>
                </a:solidFill>
                <a:latin typeface="Cabin"/>
                <a:ea typeface="Cabin"/>
                <a:cs typeface="Cabin"/>
                <a:sym typeface="Cabin"/>
              </a:rPr>
              <a:t>JavaScript Object Notation</a:t>
            </a:r>
          </a:p>
        </p:txBody>
      </p:sp>
      <p:sp>
        <p:nvSpPr>
          <p:cNvPr id="509" name="Shape 509"/>
          <p:cNvSpPr txBox="1">
            <a:spLocks noGrp="1"/>
          </p:cNvSpPr>
          <p:nvPr>
            <p:ph type="body" idx="1"/>
          </p:nvPr>
        </p:nvSpPr>
        <p:spPr>
          <a:xfrm>
            <a:off x="1511300" y="2590800"/>
            <a:ext cx="7835999" cy="46226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Douglas Crockford - </a:t>
            </a:r>
            <a:r>
              <a:rPr lang="en-US" sz="3800">
                <a:solidFill>
                  <a:schemeClr val="lt1"/>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Discovered</a:t>
            </a:r>
            <a:r>
              <a:rPr lang="en-US" sz="3800">
                <a:solidFill>
                  <a:schemeClr val="lt1"/>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Object literal notation in JavaScript</a:t>
            </a:r>
          </a:p>
        </p:txBody>
      </p:sp>
      <p:sp>
        <p:nvSpPr>
          <p:cNvPr id="510" name="Shape 510"/>
          <p:cNvSpPr txBox="1"/>
          <p:nvPr/>
        </p:nvSpPr>
        <p:spPr>
          <a:xfrm>
            <a:off x="2331300" y="7874000"/>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b="0" i="0" u="sng" strike="noStrike" cap="none">
                <a:solidFill>
                  <a:srgbClr val="FFFF00"/>
                </a:solidFill>
                <a:latin typeface="Cabin"/>
                <a:ea typeface="Cabin"/>
                <a:cs typeface="Cabin"/>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a:stretch/>
        </p:blipFill>
        <p:spPr>
          <a:xfrm>
            <a:off x="2133550" y="76200"/>
            <a:ext cx="12009600" cy="90071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1917700" y="241300"/>
            <a:ext cx="12115799" cy="8648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5" y="628650"/>
            <a:ext cx="13855699" cy="787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"type" : "intl",</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info = json.loads(data)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'Name:',info["name"]</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print 'Hide:',info["email"]["hide"]</a:t>
            </a:r>
          </a:p>
        </p:txBody>
      </p:sp>
      <p:sp>
        <p:nvSpPr>
          <p:cNvPr id="527" name="Shape 527"/>
          <p:cNvSpPr txBox="1"/>
          <p:nvPr/>
        </p:nvSpPr>
        <p:spPr>
          <a:xfrm>
            <a:off x="13530262" y="19050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381000"/>
            <a:ext cx="13855699" cy="836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info = json.loads(input)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print 'User count:', len(info)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'Name', item['name']</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'Id', item['id']</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print 'Attribute', item['x']</a:t>
            </a:r>
          </a:p>
        </p:txBody>
      </p:sp>
      <p:sp>
        <p:nvSpPr>
          <p:cNvPr id="534" name="Shape 534"/>
          <p:cNvSpPr txBox="1"/>
          <p:nvPr/>
        </p:nvSpPr>
        <p:spPr>
          <a:xfrm>
            <a:off x="13530262" y="19050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JSON represents data as nested </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lists</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 and </a:t>
            </a:r>
            <a:r>
              <a:rPr lang="en-US" sz="3600">
                <a:solidFill>
                  <a:srgbClr val="FF00FF"/>
                </a:solidFill>
                <a:latin typeface="Cabin"/>
                <a:ea typeface="Cabin"/>
                <a:cs typeface="Cabin"/>
                <a:sym typeface="Cabin"/>
              </a:rPr>
              <a:t>“</a:t>
            </a:r>
            <a:r>
              <a:rPr lang="en-US" sz="3600" b="0" i="0" u="none" strike="noStrike" cap="none">
                <a:solidFill>
                  <a:srgbClr val="FF00FF"/>
                </a:solidFill>
                <a:latin typeface="Cabin"/>
                <a:ea typeface="Cabin"/>
                <a:cs typeface="Cabin"/>
                <a:sym typeface="Cabin"/>
              </a:rPr>
              <a:t>dictionaries</a:t>
            </a:r>
            <a:r>
              <a:rPr lang="en-US" sz="3600">
                <a:solidFill>
                  <a:srgbClr val="FF00FF"/>
                </a:solidFill>
                <a:latin typeface="Cabin"/>
                <a:ea typeface="Cabin"/>
                <a:cs typeface="Cabin"/>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
            </a:r>
            <a:br>
              <a:rPr lang="en-US" sz="7600" b="0" i="0" u="none" strike="noStrike" cap="none">
                <a:solidFill>
                  <a:srgbClr val="FFFF00"/>
                </a:solidFill>
                <a:latin typeface="Cabin"/>
                <a:ea typeface="Cabin"/>
                <a:cs typeface="Cabin"/>
                <a:sym typeface="Cabin"/>
              </a:rPr>
            </a:br>
            <a:r>
              <a:rPr lang="en-US" sz="7600" b="1" i="0" u="none" strike="noStrike" cap="none">
                <a:solidFill>
                  <a:srgbClr val="FFD966"/>
                </a:solidFill>
                <a:latin typeface="Cabin"/>
                <a:ea typeface="Cabin"/>
                <a:cs typeface="Cabin"/>
                <a:sym typeface="Cabin"/>
              </a:rPr>
              <a:t>Service Oriented Approach</a:t>
            </a:r>
          </a:p>
        </p:txBody>
      </p:sp>
      <p:sp>
        <p:nvSpPr>
          <p:cNvPr id="541" name="Shape 541"/>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342900" marR="0" lvl="0" indent="-342900" algn="ctr" rtl="0">
              <a:spcBef>
                <a:spcPts val="0"/>
              </a:spcBef>
              <a:spcAft>
                <a:spcPts val="0"/>
              </a:spcAft>
              <a:buSzPct val="25000"/>
              <a:buNone/>
            </a:pPr>
            <a:endParaRPr/>
          </a:p>
        </p:txBody>
      </p:sp>
      <p:sp>
        <p:nvSpPr>
          <p:cNvPr id="542" name="Shape 542"/>
          <p:cNvSpPr txBox="1"/>
          <p:nvPr/>
        </p:nvSpPr>
        <p:spPr>
          <a:xfrm>
            <a:off x="2641600" y="7772400"/>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http://en.wikipedia.org/wiki/Service-oriented_architecture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Service Oriented Approach</a:t>
            </a:r>
          </a:p>
        </p:txBody>
      </p:sp>
      <p:sp>
        <p:nvSpPr>
          <p:cNvPr id="548" name="Shape 548"/>
          <p:cNvSpPr txBox="1">
            <a:spLocks noGrp="1"/>
          </p:cNvSpPr>
          <p:nvPr>
            <p:ph type="body" idx="1"/>
          </p:nvPr>
        </p:nvSpPr>
        <p:spPr>
          <a:xfrm>
            <a:off x="1155700" y="2603500"/>
            <a:ext cx="93979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Credit Card Charge</a:t>
            </a:r>
          </a:p>
          <a:p>
            <a:pPr marL="914400" marR="0" lvl="1"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Services publish the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rules</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 applications must follow to make use of the service (</a:t>
            </a:r>
            <a:r>
              <a:rPr lang="en-US" sz="3600" b="0" i="0" u="none" strike="noStrike" cap="none">
                <a:solidFill>
                  <a:srgbClr val="FF7F00"/>
                </a:solidFill>
                <a:latin typeface="Cabin"/>
                <a:ea typeface="Cabin"/>
                <a:cs typeface="Cabin"/>
                <a:sym typeface="Cabin"/>
              </a:rPr>
              <a:t>API</a:t>
            </a:r>
            <a:r>
              <a:rPr lang="en-US" sz="3600" b="0" i="0" u="none" strike="noStrike" cap="none">
                <a:solidFill>
                  <a:schemeClr val="lt1"/>
                </a:solidFill>
                <a:latin typeface="Cabin"/>
                <a:ea typeface="Cabin"/>
                <a:cs typeface="Cabin"/>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abin"/>
                <a:ea typeface="Cabin"/>
                <a:cs typeface="Cabin"/>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94297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APIs</a:t>
            </a:r>
          </a:p>
        </p:txBody>
      </p:sp>
      <p:sp>
        <p:nvSpPr>
          <p:cNvPr id="558" name="Shape 558"/>
          <p:cNvSpPr txBox="1"/>
          <p:nvPr/>
        </p:nvSpPr>
        <p:spPr>
          <a:xfrm>
            <a:off x="11999911" y="7277100"/>
            <a:ext cx="14573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b="0" i="0" u="none" strike="noStrike" cap="none">
                <a:solidFill>
                  <a:srgbClr val="3397B7"/>
                </a:solidFill>
                <a:latin typeface="Cabin"/>
                <a:ea typeface="Cabin"/>
                <a:cs typeface="Cabin"/>
                <a:sym typeface="Cabin"/>
              </a:rPr>
              <a:t>Service</a:t>
            </a:r>
          </a:p>
        </p:txBody>
      </p:sp>
      <p:sp>
        <p:nvSpPr>
          <p:cNvPr id="559" name="Shape 559"/>
          <p:cNvSpPr txBox="1"/>
          <p:nvPr/>
        </p:nvSpPr>
        <p:spPr>
          <a:xfrm>
            <a:off x="13766800" y="6997700"/>
            <a:ext cx="14557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b="0" i="0" u="none" strike="noStrike" cap="none">
                <a:solidFill>
                  <a:srgbClr val="3397B7"/>
                </a:solidFill>
                <a:latin typeface="Cabin"/>
                <a:ea typeface="Cabin"/>
                <a:cs typeface="Cabin"/>
                <a:sym typeface="Cabin"/>
              </a:rPr>
              <a:t>Service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Multiple Systems</a:t>
            </a:r>
          </a:p>
        </p:txBody>
      </p:sp>
      <p:sp>
        <p:nvSpPr>
          <p:cNvPr id="565" name="Shape 565"/>
          <p:cNvSpPr txBox="1">
            <a:spLocks noGrp="1"/>
          </p:cNvSpPr>
          <p:nvPr>
            <p:ph type="body" idx="1"/>
          </p:nvPr>
        </p:nvSpPr>
        <p:spPr>
          <a:xfrm>
            <a:off x="1155700" y="2603500"/>
            <a:ext cx="8140799" cy="52346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62300" y="8089900"/>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http://www.youtube.com/watch?v=mj-kCFzF0ME</a:t>
            </a:r>
          </a:p>
        </p:txBody>
      </p:sp>
      <p:sp>
        <p:nvSpPr>
          <p:cNvPr id="568" name="Shape 568"/>
          <p:cNvSpPr txBox="1"/>
          <p:nvPr/>
        </p:nvSpPr>
        <p:spPr>
          <a:xfrm>
            <a:off x="14843125" y="81534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5:15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
            </a:r>
            <a:br>
              <a:rPr lang="en-US" sz="7600" b="0" i="0" u="none" strike="noStrike" cap="none">
                <a:solidFill>
                  <a:srgbClr val="00FF00"/>
                </a:solidFill>
                <a:latin typeface="Cabin"/>
                <a:ea typeface="Cabin"/>
                <a:cs typeface="Cabin"/>
                <a:sym typeface="Cabin"/>
              </a:rPr>
            </a:br>
            <a:r>
              <a:rPr lang="en-US" sz="7600" b="1" i="0" u="none" strike="noStrike" cap="none">
                <a:solidFill>
                  <a:srgbClr val="FFD966"/>
                </a:solidFill>
                <a:latin typeface="Cabin"/>
                <a:ea typeface="Cabin"/>
                <a:cs typeface="Cabin"/>
                <a:sym typeface="Cabin"/>
              </a:rPr>
              <a:t>Web Services</a:t>
            </a:r>
          </a:p>
        </p:txBody>
      </p:sp>
      <p:sp>
        <p:nvSpPr>
          <p:cNvPr id="574" name="Shape 574"/>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342900" marR="0" lvl="0" indent="-342900" algn="ctr" rtl="0">
              <a:spcBef>
                <a:spcPts val="0"/>
              </a:spcBef>
              <a:spcAft>
                <a:spcPts val="0"/>
              </a:spcAft>
              <a:buSzPct val="25000"/>
              <a:buNone/>
            </a:pPr>
            <a:endParaRPr/>
          </a:p>
        </p:txBody>
      </p:sp>
      <p:sp>
        <p:nvSpPr>
          <p:cNvPr id="575" name="Shape 575"/>
          <p:cNvSpPr txBox="1"/>
          <p:nvPr/>
        </p:nvSpPr>
        <p:spPr>
          <a:xfrm>
            <a:off x="3421475" y="7852650"/>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http://en.wikipedia.org/wiki/Web_services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Agreeing on a </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HashMap</a:t>
            </a:r>
          </a:p>
        </p:txBody>
      </p:sp>
      <p:sp>
        <p:nvSpPr>
          <p:cNvPr id="233" name="Shape 233"/>
          <p:cNvSpPr txBox="1"/>
          <p:nvPr/>
        </p:nvSpPr>
        <p:spPr>
          <a:xfrm>
            <a:off x="4488662" y="6340000"/>
            <a:ext cx="1628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De-Serialize</a:t>
            </a:r>
          </a:p>
        </p:txBody>
      </p:sp>
      <p:sp>
        <p:nvSpPr>
          <p:cNvPr id="236" name="Shape 236"/>
          <p:cNvSpPr txBox="1"/>
          <p:nvPr/>
        </p:nvSpPr>
        <p:spPr>
          <a:xfrm>
            <a:off x="14327187" y="8128000"/>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Application Program Interface</a:t>
            </a:r>
          </a:p>
        </p:txBody>
      </p:sp>
      <p:sp>
        <p:nvSpPr>
          <p:cNvPr id="581" name="Shape 581"/>
          <p:cNvSpPr txBox="1"/>
          <p:nvPr/>
        </p:nvSpPr>
        <p:spPr>
          <a:xfrm>
            <a:off x="4916375" y="8191500"/>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Text</a:t>
            </a:r>
          </a:p>
        </p:txBody>
      </p:sp>
      <p:sp>
        <p:nvSpPr>
          <p:cNvPr id="583" name="Shape 583"/>
          <p:cNvSpPr txBox="1"/>
          <p:nvPr/>
        </p:nvSpPr>
        <p:spPr>
          <a:xfrm>
            <a:off x="2155825" y="3486150"/>
            <a:ext cx="12560400" cy="2895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b="0" i="1" u="none" strike="noStrike" cap="none">
                <a:solidFill>
                  <a:srgbClr val="FFFFFF"/>
                </a:solidFill>
                <a:latin typeface="Cabin"/>
                <a:ea typeface="Cabin"/>
                <a:cs typeface="Cabin"/>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a:solidFill>
                  <a:srgbClr val="FFFFFF"/>
                </a:solidFill>
                <a:latin typeface="Arial"/>
                <a:ea typeface="Arial"/>
                <a:cs typeface="Arial"/>
                <a:sym typeface="Arial"/>
              </a:rPr>
              <a:t>“</a:t>
            </a:r>
            <a:r>
              <a:rPr lang="en-US" sz="3900" b="0" i="1" u="none" strike="noStrike" cap="none">
                <a:solidFill>
                  <a:srgbClr val="FFFFFF"/>
                </a:solidFill>
                <a:latin typeface="Cabin"/>
                <a:ea typeface="Cabin"/>
                <a:cs typeface="Cabin"/>
                <a:sym typeface="Cabin"/>
              </a:rPr>
              <a:t>implementation</a:t>
            </a:r>
            <a:r>
              <a:rPr lang="en-US" sz="3900" b="0" i="1" u="none" strike="noStrike" cap="none">
                <a:solidFill>
                  <a:srgbClr val="FFFFFF"/>
                </a:solidFill>
                <a:latin typeface="Arial"/>
                <a:ea typeface="Arial"/>
                <a:cs typeface="Arial"/>
                <a:sym typeface="Arial"/>
              </a:rPr>
              <a:t>”</a:t>
            </a:r>
            <a:r>
              <a:rPr lang="en-US" sz="3900" b="0" i="1" u="none" strike="noStrike" cap="none">
                <a:solidFill>
                  <a:srgbClr val="FFFFFF"/>
                </a:solidFill>
                <a:latin typeface="Cabin"/>
                <a:ea typeface="Cabin"/>
                <a:cs typeface="Cabin"/>
                <a:sym typeface="Cabin"/>
              </a:rPr>
              <a:t> of the API.   An API is typically defined in terms of the programming language used to build an application.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Web Service Technologies</a:t>
            </a:r>
          </a:p>
        </p:txBody>
      </p:sp>
      <p:sp>
        <p:nvSpPr>
          <p:cNvPr id="589" name="Shape 589"/>
          <p:cNvSpPr txBox="1">
            <a:spLocks noGrp="1"/>
          </p:cNvSpPr>
          <p:nvPr>
            <p:ph type="body" idx="1"/>
          </p:nvPr>
        </p:nvSpPr>
        <p:spPr>
          <a:xfrm>
            <a:off x="1155700" y="2603500"/>
            <a:ext cx="13931900" cy="50038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pPr>
            <a:r>
              <a:rPr lang="en-US" sz="3600" b="0" i="0" u="none" strike="noStrike" cap="none">
                <a:solidFill>
                  <a:srgbClr val="FFFF00"/>
                </a:solidFill>
                <a:latin typeface="Cabin"/>
                <a:ea typeface="Cabin"/>
                <a:cs typeface="Cabin"/>
                <a:sym typeface="Cabin"/>
              </a:rPr>
              <a:t>SOAP</a:t>
            </a:r>
            <a:r>
              <a:rPr lang="en-US" sz="3600" b="0" i="0" u="none" strike="noStrike" cap="none">
                <a:solidFill>
                  <a:schemeClr val="lt1"/>
                </a:solidFill>
                <a:latin typeface="Cabin"/>
                <a:ea typeface="Cabin"/>
                <a:cs typeface="Cabin"/>
                <a:sym typeface="Cabin"/>
              </a:rPr>
              <a:t> - Simple Object Access Protocol (software)</a:t>
            </a:r>
          </a:p>
          <a:p>
            <a:pPr marL="914400" marR="0" lvl="1"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Remote programs/code which we use over the network</a:t>
            </a:r>
          </a:p>
          <a:p>
            <a:pPr marL="914400" marR="0" lvl="1"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Note: Dr. Chuck does not like SOAP because it is overly complex</a:t>
            </a:r>
          </a:p>
          <a:p>
            <a:pPr marL="457200" marR="0" lvl="0" indent="-457200" algn="l" rtl="0">
              <a:lnSpc>
                <a:spcPct val="100000"/>
              </a:lnSpc>
              <a:spcBef>
                <a:spcPts val="3500"/>
              </a:spcBef>
              <a:spcAft>
                <a:spcPts val="1000"/>
              </a:spcAft>
              <a:buSzPct val="100000"/>
            </a:pPr>
            <a:r>
              <a:rPr lang="en-US" sz="3600" b="0" i="0" u="none" strike="noStrike" cap="none">
                <a:solidFill>
                  <a:srgbClr val="FFFF00"/>
                </a:solidFill>
                <a:latin typeface="Cabin"/>
                <a:ea typeface="Cabin"/>
                <a:cs typeface="Cabin"/>
                <a:sym typeface="Cabin"/>
              </a:rPr>
              <a:t>REST</a:t>
            </a:r>
            <a:r>
              <a:rPr lang="en-US" sz="3600" b="0" i="0" u="none" strike="noStrike" cap="none">
                <a:solidFill>
                  <a:schemeClr val="lt1"/>
                </a:solidFill>
                <a:latin typeface="Cabin"/>
                <a:ea typeface="Cabin"/>
                <a:cs typeface="Cabin"/>
                <a:sym typeface="Cabin"/>
              </a:rPr>
              <a:t> - Representational State Transfer (resource focused)</a:t>
            </a:r>
          </a:p>
          <a:p>
            <a:pPr marL="914400" marR="0" lvl="1" indent="-457200" algn="l" rtl="0">
              <a:lnSpc>
                <a:spcPct val="100000"/>
              </a:lnSpc>
              <a:spcBef>
                <a:spcPts val="3500"/>
              </a:spcBef>
              <a:spcAft>
                <a:spcPts val="1000"/>
              </a:spcAft>
              <a:buSzPct val="100000"/>
            </a:pPr>
            <a:r>
              <a:rPr lang="en-US" sz="3600" b="0" i="0" u="none" strike="noStrike" cap="none">
                <a:solidFill>
                  <a:schemeClr val="lt1"/>
                </a:solidFill>
                <a:latin typeface="Cabin"/>
                <a:ea typeface="Cabin"/>
                <a:cs typeface="Cabin"/>
                <a:sym typeface="Cabin"/>
              </a:rPr>
              <a:t>Remote resources which we create, read, update and delete remotely</a:t>
            </a:r>
          </a:p>
        </p:txBody>
      </p:sp>
      <p:sp>
        <p:nvSpPr>
          <p:cNvPr id="590" name="Shape 590"/>
          <p:cNvSpPr txBox="1"/>
          <p:nvPr/>
        </p:nvSpPr>
        <p:spPr>
          <a:xfrm>
            <a:off x="3340100" y="7721600"/>
            <a:ext cx="102531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http://en.wikipedia.org/wiki/SOAP_(protocol)</a:t>
            </a:r>
          </a:p>
        </p:txBody>
      </p:sp>
      <p:sp>
        <p:nvSpPr>
          <p:cNvPr id="591" name="Shape 591"/>
          <p:cNvSpPr txBox="1"/>
          <p:nvPr/>
        </p:nvSpPr>
        <p:spPr>
          <a:xfrm>
            <a:off x="4567700" y="8280400"/>
            <a:ext cx="809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http://en.wikipedia.org/wiki/REST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513700" y="8343900"/>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324100" y="138111"/>
            <a:ext cx="11610975" cy="8242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330200"/>
            <a:ext cx="14668500" cy="848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"location_type": "APPROXIMATE",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"lat": 42.2808256,</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"lng": -83.7430378</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"address_components":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"long_name": "Ann Arbor",</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"short_name": "Ann Arbor"</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"formatted_address": "Ann Arbor, MI, USA",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a:t>
            </a:r>
          </a:p>
        </p:txBody>
      </p:sp>
      <p:sp>
        <p:nvSpPr>
          <p:cNvPr id="603" name="Shape 603"/>
          <p:cNvSpPr txBox="1"/>
          <p:nvPr/>
        </p:nvSpPr>
        <p:spPr>
          <a:xfrm>
            <a:off x="13272825" y="8178800"/>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geojson.py</a:t>
            </a: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http://maps.googleapis.com/maps/api/geocode/json?sensor=false&amp;address=Ann+Arbor%2C+MI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30200"/>
            <a:ext cx="14668500" cy="848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import json</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serviceurl = 'http://maps.googleapis.com/maps/api/geocode/json?'</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while True: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 = raw_input('Enter location: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if len(address) &lt; 1 : break</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url = serviceurl + urllib.urlencode({'sensor':'false',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'address': address})</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'Retrieving', url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uh = urllib.urlopen(url)</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data = uh.read()</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'Retrieved',len(data),'characters'</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try: js = json.loads(str(data))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except: js = None</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if 'status' not in js or js['status'] != 'OK':</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 Failure To Retrieve ===='</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data</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continue</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json.dumps(js, indent=4)</a:t>
            </a:r>
          </a:p>
          <a:p>
            <a:pPr marL="0" marR="0" lvl="0" indent="0" algn="ctr" rtl="0">
              <a:lnSpc>
                <a:spcPct val="100000"/>
              </a:lnSpc>
              <a:spcBef>
                <a:spcPts val="0"/>
              </a:spcBef>
              <a:spcAft>
                <a:spcPts val="0"/>
              </a:spcAft>
              <a:buNone/>
            </a:pPr>
            <a:endParaRPr sz="19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lat = js["results"][0]["geometry"]["location"]["lat"]</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lng = js["results"][0]["geometry"]["location"]["lng"]</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'lat',lat,'lng',lng</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location = js['results'][0]['formatted_address']</a:t>
            </a:r>
          </a:p>
          <a:p>
            <a:pPr marL="0" marR="0" lvl="0" indent="0" algn="l" rtl="0">
              <a:lnSpc>
                <a:spcPct val="100000"/>
              </a:lnSpc>
              <a:spcBef>
                <a:spcPts val="0"/>
              </a:spcBef>
              <a:spcAft>
                <a:spcPts val="0"/>
              </a:spcAft>
              <a:buClr>
                <a:schemeClr val="lt1"/>
              </a:buClr>
              <a:buSzPct val="25000"/>
              <a:buFont typeface="Courier New"/>
              <a:buNone/>
            </a:pPr>
            <a:r>
              <a:rPr lang="en-US" sz="1900" b="1" i="0" u="none" strike="noStrike" cap="none">
                <a:solidFill>
                  <a:schemeClr val="lt1"/>
                </a:solidFill>
                <a:latin typeface="Courier New"/>
                <a:ea typeface="Courier New"/>
                <a:cs typeface="Courier New"/>
                <a:sym typeface="Courier New"/>
              </a:rPr>
              <a:t>    print location</a:t>
            </a:r>
          </a:p>
        </p:txBody>
      </p:sp>
      <p:sp>
        <p:nvSpPr>
          <p:cNvPr id="610" name="Shape 610"/>
          <p:cNvSpPr txBox="1"/>
          <p:nvPr/>
        </p:nvSpPr>
        <p:spPr>
          <a:xfrm>
            <a:off x="13272825" y="8178800"/>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geojson.py</a:t>
            </a: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b="0" i="0" u="none" strike="noStrike" cap="none">
                <a:solidFill>
                  <a:srgbClr val="FF00FF"/>
                </a:solidFill>
                <a:latin typeface="Cabin"/>
                <a:ea typeface="Cabin"/>
                <a:cs typeface="Cabin"/>
                <a:sym typeface="Cabin"/>
              </a:rPr>
              <a:t>Enter location: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1" i="0" u="none" strike="noStrike" cap="none">
                <a:solidFill>
                  <a:srgbClr val="FFD966"/>
                </a:solidFill>
                <a:latin typeface="Cabin"/>
                <a:ea typeface="Cabin"/>
                <a:cs typeface="Cabin"/>
                <a:sym typeface="Cabin"/>
              </a:rPr>
              <a:t>API Security and Rate Limiting</a:t>
            </a:r>
          </a:p>
        </p:txBody>
      </p:sp>
      <p:sp>
        <p:nvSpPr>
          <p:cNvPr id="617" name="Shape 617"/>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The compute resources to run these APIs are not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free</a:t>
            </a:r>
            <a:r>
              <a:rPr lang="en-US" sz="3600">
                <a:solidFill>
                  <a:schemeClr val="lt1"/>
                </a:solidFill>
                <a:latin typeface="Cabin"/>
                <a:ea typeface="Cabin"/>
                <a:cs typeface="Cabin"/>
                <a:sym typeface="Cabin"/>
              </a:rPr>
              <a:t>”</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The data providers might limit the number of requests per day, demand an API </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key</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They might change the rules as things progress...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1941511" y="-1586"/>
            <a:ext cx="12422186" cy="90916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1916111" y="25400"/>
            <a:ext cx="12422186" cy="90931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1892300" y="11112"/>
            <a:ext cx="12455524" cy="911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Agreeing on a </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b="0" i="0" u="none" strike="noStrike" cap="none">
                <a:solidFill>
                  <a:schemeClr val="lt1"/>
                </a:solidFill>
                <a:latin typeface="Cabin"/>
                <a:ea typeface="Cabin"/>
                <a:cs typeface="Cabin"/>
                <a:sym typeface="Cabin"/>
              </a:rPr>
              <a:t>HashMap</a:t>
            </a:r>
          </a:p>
        </p:txBody>
      </p:sp>
      <p:sp>
        <p:nvSpPr>
          <p:cNvPr id="246" name="Shape 246"/>
          <p:cNvSpPr txBox="1"/>
          <p:nvPr/>
        </p:nvSpPr>
        <p:spPr>
          <a:xfrm>
            <a:off x="4459287" y="6311900"/>
            <a:ext cx="1628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Serialize</a:t>
            </a:r>
          </a:p>
        </p:txBody>
      </p:sp>
      <p:sp>
        <p:nvSpPr>
          <p:cNvPr id="247" name="Shape 247"/>
          <p:cNvSpPr txBox="1"/>
          <p:nvPr/>
        </p:nvSpPr>
        <p:spPr>
          <a:xfrm>
            <a:off x="6478587" y="3600450"/>
            <a:ext cx="3497261"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"name" :  </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"phone" : </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"303-4456"</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a:t>
            </a:r>
          </a:p>
        </p:txBody>
      </p:sp>
      <p:sp>
        <p:nvSpPr>
          <p:cNvPr id="248" name="Shape 248"/>
          <p:cNvSpPr txBox="1"/>
          <p:nvPr/>
        </p:nvSpPr>
        <p:spPr>
          <a:xfrm>
            <a:off x="9453375" y="4216400"/>
            <a:ext cx="258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De-Serialize</a:t>
            </a:r>
          </a:p>
        </p:txBody>
      </p:sp>
      <p:sp>
        <p:nvSpPr>
          <p:cNvPr id="249" name="Shape 249"/>
          <p:cNvSpPr txBox="1"/>
          <p:nvPr/>
        </p:nvSpPr>
        <p:spPr>
          <a:xfrm>
            <a:off x="14250987" y="8128000"/>
            <a:ext cx="117157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247650"/>
            <a:ext cx="14770099" cy="8635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twurl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import json</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TWITTER_URL = 'https://api.twitter.com/1.1/friends/list.json'</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while True:</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acct = raw_input('Enter Twitter Account:')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if ( len(acct) &lt; 1 ) : break</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url = </a:t>
            </a:r>
            <a:r>
              <a:rPr lang="en-US" sz="2400" b="1" i="0" u="none" strike="noStrike" cap="none">
                <a:solidFill>
                  <a:srgbClr val="00FF00"/>
                </a:solidFill>
                <a:latin typeface="Courier New"/>
                <a:ea typeface="Courier New"/>
                <a:cs typeface="Courier New"/>
                <a:sym typeface="Courier New"/>
              </a:rPr>
              <a:t>twurl.augment(TWITTER_URL,</a:t>
            </a:r>
          </a:p>
          <a:p>
            <a:pPr marL="0" marR="0" lvl="0" indent="0" algn="l" rtl="0">
              <a:lnSpc>
                <a:spcPct val="100000"/>
              </a:lnSpc>
              <a:spcBef>
                <a:spcPts val="0"/>
              </a:spcBef>
              <a:spcAft>
                <a:spcPts val="0"/>
              </a:spcAft>
              <a:buClr>
                <a:srgbClr val="00FF00"/>
              </a:buClr>
              <a:buSzPct val="25000"/>
              <a:buFont typeface="Courier New"/>
              <a:buNone/>
            </a:pPr>
            <a:r>
              <a:rPr lang="en-US" sz="2400" b="1" i="0" u="none" strike="noStrike" cap="none">
                <a:solidFill>
                  <a:srgbClr val="00FF00"/>
                </a:solidFill>
                <a:latin typeface="Courier New"/>
                <a:ea typeface="Courier New"/>
                <a:cs typeface="Courier New"/>
                <a:sym typeface="Courier New"/>
              </a:rPr>
              <a:t>        {'screen_name': acct, 'count': '5'}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'Retrieving', 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connection = urllib.urlopen(url)</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data = connection.read()</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headers = connection.info().dict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'Remaining', headers['x-rate-limit-remaining']</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js = json.loads(data)</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json.dumps(js, indent=4)</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for u in js['users'] :</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u['screen_name']</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s = u['status']['text']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print '  ',s[:50]</a:t>
            </a:r>
          </a:p>
        </p:txBody>
      </p:sp>
      <p:sp>
        <p:nvSpPr>
          <p:cNvPr id="643" name="Shape 643"/>
          <p:cNvSpPr txBox="1"/>
          <p:nvPr/>
        </p:nvSpPr>
        <p:spPr>
          <a:xfrm>
            <a:off x="12265025" y="2921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44450"/>
            <a:ext cx="14770099" cy="904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Enter Twitter Account:drchuck</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Retrieving https://api.twitter.com/1.1/friends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"text": "@jazzychad I just bought one .__.",</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"created_at":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"screen_name": "leahculver",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"created_at":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"screen_name": "_valeriei",</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Leahculver</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@jazzychad I just bought one .__._</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Valeriei</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RT @WSJ: Big employers like Google, AT&amp;amp;T are h</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Ericbollens</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RT @lukew: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halherzog </a:t>
            </a:r>
          </a:p>
          <a:p>
            <a:pPr marL="0" marR="0" lvl="0" indent="0" algn="l" rtl="0">
              <a:lnSpc>
                <a:spcPct val="100000"/>
              </a:lnSpc>
              <a:spcBef>
                <a:spcPts val="0"/>
              </a:spcBef>
              <a:spcAft>
                <a:spcPts val="0"/>
              </a:spcAft>
              <a:buClr>
                <a:schemeClr val="lt1"/>
              </a:buClr>
              <a:buSzPct val="25000"/>
              <a:buFont typeface="Courier New"/>
              <a:buNone/>
            </a:pPr>
            <a:r>
              <a:rPr lang="en-US" sz="1800" b="1" i="0" u="none" strike="noStrike" cap="none">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65025" y="2921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1916111" y="0"/>
            <a:ext cx="12422186" cy="90931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a:stretch/>
        </p:blipFill>
        <p:spPr>
          <a:xfrm>
            <a:off x="1916111" y="0"/>
            <a:ext cx="12422186" cy="9093199"/>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1935161" y="-1586"/>
            <a:ext cx="12422186" cy="90916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539750"/>
            <a:ext cx="18478500" cy="4394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urllib</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oauth</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def augment(url,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secrets = hidden.oauth()</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consumer = oauth.OAuthConsumer(secrets['consumer_key'], secrets['consumer_secret'])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token = oauth.OAuthToken(secrets['token_key'],secrets['token_secret'])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oauth_request = oauth.OAuthRequest.from_consumer_and_token(consumer,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token=token, http_method='GET', http_url=url,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oauth_request.sign_request(oauth.OAuthSignatureMethod_HMAC_SHA1(),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a:solidFill>
                  <a:schemeClr val="lt1"/>
                </a:solidFill>
                <a:latin typeface="Courier New"/>
                <a:ea typeface="Courier New"/>
                <a:cs typeface="Courier New"/>
                <a:sym typeface="Courier New"/>
              </a:rPr>
              <a:t>    return oauth_request.to_url()</a:t>
            </a:r>
          </a:p>
        </p:txBody>
      </p:sp>
      <p:sp>
        <p:nvSpPr>
          <p:cNvPr id="672" name="Shape 672"/>
          <p:cNvSpPr txBox="1"/>
          <p:nvPr/>
        </p:nvSpPr>
        <p:spPr>
          <a:xfrm>
            <a:off x="13928725" y="323850"/>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twurl.py</a:t>
            </a:r>
          </a:p>
        </p:txBody>
      </p:sp>
      <p:sp>
        <p:nvSpPr>
          <p:cNvPr id="673" name="Shape 673"/>
          <p:cNvSpPr txBox="1"/>
          <p:nvPr/>
        </p:nvSpPr>
        <p:spPr>
          <a:xfrm>
            <a:off x="863600" y="6026150"/>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a:solidFill>
                  <a:srgbClr val="FF00FF"/>
                </a:solidFill>
                <a:latin typeface="Courier New"/>
                <a:ea typeface="Courier New"/>
                <a:cs typeface="Courier New"/>
                <a:sym typeface="Courier New"/>
              </a:rPr>
              <a:t>https://api.twitter.com/1.1/statuses/user_timeline.json?count=2</a:t>
            </a:r>
            <a:r>
              <a:rPr lang="en-US" sz="3000" b="1" i="0" u="none" strike="noStrike" cap="none">
                <a:solidFill>
                  <a:srgbClr val="00FF00"/>
                </a:solidFill>
                <a:latin typeface="Courier New"/>
                <a:ea typeface="Courier New"/>
                <a:cs typeface="Courier New"/>
                <a:sym typeface="Courier New"/>
              </a:rPr>
              <a:t>&amp;oauth_version=1.0&amp;oauth_token=101...SGI</a:t>
            </a:r>
            <a:r>
              <a:rPr lang="en-US" sz="3000" b="1" i="0" u="none" strike="noStrike" cap="none">
                <a:solidFill>
                  <a:srgbClr val="FF00FF"/>
                </a:solidFill>
                <a:latin typeface="Courier New"/>
                <a:ea typeface="Courier New"/>
                <a:cs typeface="Courier New"/>
                <a:sym typeface="Courier New"/>
              </a:rPr>
              <a:t>&amp;screen_name=drchuck</a:t>
            </a:r>
            <a:r>
              <a:rPr lang="en-US" sz="3000" b="1" i="0" u="none" strike="noStrike" cap="none">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1" i="0" u="none" strike="noStrike" cap="none">
                <a:solidFill>
                  <a:srgbClr val="FFD966"/>
                </a:solidFill>
                <a:latin typeface="Cabin"/>
                <a:ea typeface="Cabin"/>
                <a:cs typeface="Cabin"/>
                <a:sym typeface="Cabin"/>
              </a:rPr>
              <a:t>Summary</a:t>
            </a:r>
          </a:p>
        </p:txBody>
      </p:sp>
      <p:sp>
        <p:nvSpPr>
          <p:cNvPr id="679" name="Shape 67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XML and JSON are serialization formats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5" name="Shape 685"/>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rtl="0">
              <a:spcBef>
                <a:spcPts val="0"/>
              </a:spcBef>
              <a:buNone/>
            </a:pPr>
            <a:endParaRPr/>
          </a:p>
        </p:txBody>
      </p:sp>
      <p:sp>
        <p:nvSpPr>
          <p:cNvPr id="686" name="Shape 686"/>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 slide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689" name="Shape 689"/>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Elements</a:t>
            </a:r>
            <a:r>
              <a:rPr lang="en-US" sz="7600" b="1" i="0" u="none" strike="noStrike" cap="none">
                <a:solidFill>
                  <a:srgbClr val="FFD966"/>
                </a:solidFill>
                <a:latin typeface="Arial"/>
                <a:ea typeface="Arial"/>
                <a:cs typeface="Arial"/>
                <a:sym typeface="Arial"/>
              </a:rPr>
              <a:t>”</a:t>
            </a:r>
            <a:r>
              <a:rPr lang="en-US" sz="7600" b="1" i="0" u="none" strike="noStrike" cap="none">
                <a:solidFill>
                  <a:srgbClr val="FFD966"/>
                </a:solidFill>
                <a:latin typeface="Cabin"/>
                <a:ea typeface="Cabin"/>
                <a:cs typeface="Cabin"/>
                <a:sym typeface="Cabin"/>
              </a:rPr>
              <a:t> (or Nodes)</a:t>
            </a:r>
          </a:p>
        </p:txBody>
      </p:sp>
      <p:sp>
        <p:nvSpPr>
          <p:cNvPr id="257" name="Shape 257"/>
          <p:cNvSpPr txBox="1">
            <a:spLocks noGrp="1"/>
          </p:cNvSpPr>
          <p:nvPr>
            <p:ph type="body" idx="1"/>
          </p:nvPr>
        </p:nvSpPr>
        <p:spPr>
          <a:xfrm>
            <a:off x="1155700" y="2603500"/>
            <a:ext cx="47752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b="0" i="0" u="none" strike="noStrike" cap="none">
                <a:solidFill>
                  <a:srgbClr val="FFFF00"/>
                </a:solidFill>
                <a:latin typeface="Cabin"/>
                <a:ea typeface="Cabin"/>
                <a:cs typeface="Cabin"/>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b="0" i="0" u="none" strike="noStrike" cap="none">
                <a:solidFill>
                  <a:srgbClr val="FF00FF"/>
                </a:solidFill>
                <a:latin typeface="Cabin"/>
                <a:ea typeface="Cabin"/>
                <a:cs typeface="Cabin"/>
                <a:sym typeface="Cabin"/>
              </a:rPr>
              <a:t>Complex Element</a:t>
            </a:r>
          </a:p>
        </p:txBody>
      </p:sp>
      <p:sp>
        <p:nvSpPr>
          <p:cNvPr id="258" name="Shape 258"/>
          <p:cNvSpPr txBox="1"/>
          <p:nvPr/>
        </p:nvSpPr>
        <p:spPr>
          <a:xfrm>
            <a:off x="7316786" y="2228850"/>
            <a:ext cx="7295999" cy="6578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a:t>
            </a:r>
            <a:r>
              <a:rPr lang="en-US" sz="4000" b="0" i="0" u="none" strike="noStrike" cap="none">
                <a:solidFill>
                  <a:srgbClr val="FFFF00"/>
                </a:solidFill>
                <a:latin typeface="Cabin"/>
                <a:ea typeface="Cabin"/>
                <a:cs typeface="Cabin"/>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4000" b="0" i="0" u="none" strike="noStrike" cap="none">
                <a:solidFill>
                  <a:srgbClr val="FFFF00"/>
                </a:solidFill>
                <a:latin typeface="Cabin"/>
                <a:ea typeface="Cabin"/>
                <a:cs typeface="Cabin"/>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4000" b="0" i="0" u="none" strike="noStrike" cap="none">
                <a:solidFill>
                  <a:srgbClr val="FF00FF"/>
                </a:solidFill>
                <a:latin typeface="Cabin"/>
                <a:ea typeface="Cabin"/>
                <a:cs typeface="Cabin"/>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4000" b="0" i="0" u="none" strike="noStrike" cap="none">
                <a:solidFill>
                  <a:srgbClr val="FF00FF"/>
                </a:solidFill>
                <a:latin typeface="Cabin"/>
                <a:ea typeface="Cabin"/>
                <a:cs typeface="Cabin"/>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4000" b="0" i="0" u="none" strike="noStrike" cap="none">
                <a:solidFill>
                  <a:srgbClr val="FF00FF"/>
                </a:solidFill>
                <a:latin typeface="Cabin"/>
                <a:ea typeface="Cabin"/>
                <a:cs typeface="Cabin"/>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4000" b="0" i="0" u="none" strike="noStrike" cap="none">
                <a:solidFill>
                  <a:srgbClr val="FF00FF"/>
                </a:solidFill>
                <a:latin typeface="Cabin"/>
                <a:ea typeface="Cabin"/>
                <a:cs typeface="Cabin"/>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4000" b="0" i="0" u="none" strike="noStrike" cap="none">
                <a:solidFill>
                  <a:srgbClr val="00FF00"/>
                </a:solidFill>
                <a:latin typeface="Cabin"/>
                <a:ea typeface="Cabin"/>
                <a:cs typeface="Cabin"/>
                <a:sym typeface="Cabin"/>
              </a:rPr>
              <a:t>&lt;/people&gt;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XML</a:t>
            </a:r>
          </a:p>
        </p:txBody>
      </p:sp>
      <p:sp>
        <p:nvSpPr>
          <p:cNvPr id="264" name="Shape 264"/>
          <p:cNvSpPr txBox="1">
            <a:spLocks noGrp="1"/>
          </p:cNvSpPr>
          <p:nvPr>
            <p:ph type="body" idx="1"/>
          </p:nvPr>
        </p:nvSpPr>
        <p:spPr>
          <a:xfrm>
            <a:off x="1155700" y="4711700"/>
            <a:ext cx="13931900" cy="10541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Marking up data to send across the network...</a:t>
            </a:r>
          </a:p>
        </p:txBody>
      </p:sp>
      <p:sp>
        <p:nvSpPr>
          <p:cNvPr id="265" name="Shape 265"/>
          <p:cNvSpPr txBox="1"/>
          <p:nvPr/>
        </p:nvSpPr>
        <p:spPr>
          <a:xfrm>
            <a:off x="4673600" y="820420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http://en.wikipedia.org/wiki/XML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1" i="0" u="none" strike="noStrike" cap="none">
                <a:solidFill>
                  <a:srgbClr val="FFD966"/>
                </a:solidFill>
                <a:latin typeface="Cabin"/>
                <a:ea typeface="Cabin"/>
                <a:cs typeface="Cabin"/>
                <a:sym typeface="Cabin"/>
              </a:rPr>
              <a:t>eXtensible Markup Language</a:t>
            </a:r>
          </a:p>
        </p:txBody>
      </p:sp>
      <p:sp>
        <p:nvSpPr>
          <p:cNvPr id="271" name="Shape 271"/>
          <p:cNvSpPr txBox="1">
            <a:spLocks noGrp="1"/>
          </p:cNvSpPr>
          <p:nvPr>
            <p:ph type="body" idx="1"/>
          </p:nvPr>
        </p:nvSpPr>
        <p:spPr>
          <a:xfrm>
            <a:off x="1155700" y="2603500"/>
            <a:ext cx="13932000" cy="42609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Primary purpose is to help information systems </a:t>
            </a:r>
            <a:r>
              <a:rPr lang="en-US" sz="3600" b="0" i="0" u="none" strike="noStrike" cap="none">
                <a:solidFill>
                  <a:srgbClr val="00FF00"/>
                </a:solidFill>
                <a:latin typeface="Cabin"/>
                <a:ea typeface="Cabin"/>
                <a:cs typeface="Cabin"/>
                <a:sym typeface="Cabin"/>
              </a:rPr>
              <a:t>share structured data</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It started as a simplified subset of the Standard Generalized Markup Language (SGML), and is designed to be relatively human-legible</a:t>
            </a:r>
          </a:p>
        </p:txBody>
      </p:sp>
      <p:sp>
        <p:nvSpPr>
          <p:cNvPr id="272" name="Shape 272"/>
          <p:cNvSpPr txBox="1"/>
          <p:nvPr/>
        </p:nvSpPr>
        <p:spPr>
          <a:xfrm>
            <a:off x="4736025" y="8204200"/>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1" i="0" u="none" strike="noStrike" cap="none">
                <a:solidFill>
                  <a:srgbClr val="FFD966"/>
                </a:solidFill>
                <a:latin typeface="Cabin"/>
                <a:ea typeface="Cabin"/>
                <a:cs typeface="Cabin"/>
                <a:sym typeface="Cabin"/>
              </a:rPr>
              <a:t>XML Basics</a:t>
            </a:r>
          </a:p>
        </p:txBody>
      </p:sp>
      <p:sp>
        <p:nvSpPr>
          <p:cNvPr id="278" name="Shape 278"/>
          <p:cNvSpPr txBox="1">
            <a:spLocks noGrp="1"/>
          </p:cNvSpPr>
          <p:nvPr>
            <p:ph type="body" idx="1"/>
          </p:nvPr>
        </p:nvSpPr>
        <p:spPr>
          <a:xfrm>
            <a:off x="1155700" y="2603500"/>
            <a:ext cx="4597399"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b="0" i="0" u="none" strike="noStrike" cap="none">
                <a:solidFill>
                  <a:srgbClr val="00FF00"/>
                </a:solidFill>
                <a:latin typeface="Cabin"/>
                <a:ea typeface="Cabin"/>
                <a:cs typeface="Cabin"/>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b="0" i="0" u="none" strike="noStrike" cap="none">
                <a:solidFill>
                  <a:srgbClr val="FFFF00"/>
                </a:solidFill>
                <a:latin typeface="Cabin"/>
                <a:ea typeface="Cabin"/>
                <a:cs typeface="Cabin"/>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b="0" i="0" u="none" strike="noStrike" cap="none">
                <a:solidFill>
                  <a:srgbClr val="FF7F00"/>
                </a:solidFill>
                <a:latin typeface="Cabin"/>
                <a:ea typeface="Cabin"/>
                <a:cs typeface="Cabin"/>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b="0" i="0" u="none" strike="noStrike" cap="none">
                <a:solidFill>
                  <a:srgbClr val="FF00FF"/>
                </a:solidFill>
                <a:latin typeface="Cabin"/>
                <a:ea typeface="Cabin"/>
                <a:cs typeface="Cabin"/>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b="0" i="0" u="none" strike="noStrike" cap="none">
                <a:solidFill>
                  <a:srgbClr val="00FF00"/>
                </a:solidFill>
                <a:latin typeface="Cabin"/>
                <a:ea typeface="Cabin"/>
                <a:cs typeface="Cabin"/>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a:t>
            </a:r>
            <a:r>
              <a:rPr lang="en-US" sz="4500" b="0" i="0" u="none" strike="noStrike" cap="none">
                <a:solidFill>
                  <a:srgbClr val="00FF00"/>
                </a:solidFill>
                <a:latin typeface="Cabin"/>
                <a:ea typeface="Cabin"/>
                <a:cs typeface="Cabin"/>
                <a:sym typeface="Cabin"/>
              </a:rPr>
              <a:t>&lt;name&gt;</a:t>
            </a:r>
            <a:r>
              <a:rPr lang="en-US" sz="4500" b="0" i="0" u="none" strike="noStrike" cap="none">
                <a:solidFill>
                  <a:schemeClr val="lt1"/>
                </a:solidFill>
                <a:latin typeface="Cabin"/>
                <a:ea typeface="Cabin"/>
                <a:cs typeface="Cabin"/>
                <a:sym typeface="Cabin"/>
              </a:rPr>
              <a:t>Chuck</a:t>
            </a:r>
            <a:r>
              <a:rPr lang="en-US" sz="4500" b="0" i="0" u="none" strike="noStrike" cap="none">
                <a:solidFill>
                  <a:srgbClr val="FFFF00"/>
                </a:solidFill>
                <a:latin typeface="Cabin"/>
                <a:ea typeface="Cabin"/>
                <a:cs typeface="Cabin"/>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a:t>
            </a:r>
            <a:r>
              <a:rPr lang="en-US" sz="4500" b="0" i="0" u="none" strike="noStrike" cap="none">
                <a:solidFill>
                  <a:srgbClr val="00FF00"/>
                </a:solidFill>
                <a:latin typeface="Cabin"/>
                <a:ea typeface="Cabin"/>
                <a:cs typeface="Cabin"/>
                <a:sym typeface="Cabin"/>
              </a:rPr>
              <a:t>&lt;phone </a:t>
            </a:r>
            <a:r>
              <a:rPr lang="en-US" sz="4500" b="0" i="0" u="none" strike="noStrike" cap="none">
                <a:solidFill>
                  <a:srgbClr val="FF7F00"/>
                </a:solidFill>
                <a:latin typeface="Cabin"/>
                <a:ea typeface="Cabin"/>
                <a:cs typeface="Cabin"/>
                <a:sym typeface="Cabin"/>
              </a:rPr>
              <a:t>type=</a:t>
            </a:r>
            <a:r>
              <a:rPr lang="en-US" sz="4500">
                <a:solidFill>
                  <a:srgbClr val="FF7F00"/>
                </a:solidFill>
              </a:rPr>
              <a:t>"</a:t>
            </a:r>
            <a:r>
              <a:rPr lang="en-US" sz="4500" b="0" i="0" u="none" strike="noStrike" cap="none">
                <a:solidFill>
                  <a:srgbClr val="FF7F00"/>
                </a:solidFill>
                <a:latin typeface="Cabin"/>
                <a:ea typeface="Cabin"/>
                <a:cs typeface="Cabin"/>
                <a:sym typeface="Cabin"/>
              </a:rPr>
              <a:t>intl</a:t>
            </a:r>
            <a:r>
              <a:rPr lang="en-US" sz="4500">
                <a:solidFill>
                  <a:srgbClr val="FF7F00"/>
                </a:solidFill>
              </a:rPr>
              <a:t>"</a:t>
            </a:r>
            <a:r>
              <a:rPr lang="en-US" sz="4500" b="0" i="0" u="none" strike="noStrike" cap="none">
                <a:solidFill>
                  <a:srgbClr val="00FF00"/>
                </a:solidFill>
                <a:latin typeface="Cabin"/>
                <a:ea typeface="Cabin"/>
                <a:cs typeface="Cabin"/>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a:t>
            </a:r>
            <a:r>
              <a:rPr lang="en-US" sz="4500" b="0" i="0" u="none" strike="noStrike" cap="none">
                <a:solidFill>
                  <a:srgbClr val="FFFF00"/>
                </a:solidFill>
                <a:latin typeface="Cabin"/>
                <a:ea typeface="Cabin"/>
                <a:cs typeface="Cabin"/>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b="0" i="0" u="none" strike="noStrike" cap="none">
                <a:solidFill>
                  <a:schemeClr val="lt1"/>
                </a:solidFill>
                <a:latin typeface="Cabin"/>
                <a:ea typeface="Cabin"/>
                <a:cs typeface="Cabin"/>
                <a:sym typeface="Cabin"/>
              </a:rPr>
              <a:t>   </a:t>
            </a:r>
            <a:r>
              <a:rPr lang="en-US" sz="4500" b="0" i="0" u="none" strike="noStrike" cap="none">
                <a:solidFill>
                  <a:srgbClr val="FF00FF"/>
                </a:solidFill>
                <a:latin typeface="Cabin"/>
                <a:ea typeface="Cabin"/>
                <a:cs typeface="Cabin"/>
                <a:sym typeface="Cabin"/>
              </a:rPr>
              <a:t>&lt;email</a:t>
            </a:r>
            <a:r>
              <a:rPr lang="en-US" sz="4500" b="0" i="0" u="none" strike="noStrike" cap="none">
                <a:solidFill>
                  <a:schemeClr val="lt1"/>
                </a:solidFill>
                <a:latin typeface="Cabin"/>
                <a:ea typeface="Cabin"/>
                <a:cs typeface="Cabin"/>
                <a:sym typeface="Cabin"/>
              </a:rPr>
              <a:t> </a:t>
            </a:r>
            <a:r>
              <a:rPr lang="en-US" sz="4500" b="0" i="0" u="none" strike="noStrike" cap="none">
                <a:solidFill>
                  <a:srgbClr val="FF7F00"/>
                </a:solidFill>
                <a:latin typeface="Cabin"/>
                <a:ea typeface="Cabin"/>
                <a:cs typeface="Cabin"/>
                <a:sym typeface="Cabin"/>
              </a:rPr>
              <a:t>hide=</a:t>
            </a:r>
            <a:r>
              <a:rPr lang="en-US" sz="4500">
                <a:solidFill>
                  <a:srgbClr val="FF7F00"/>
                </a:solidFill>
              </a:rPr>
              <a:t>"</a:t>
            </a:r>
            <a:r>
              <a:rPr lang="en-US" sz="4500" b="0" i="0" u="none" strike="noStrike" cap="none">
                <a:solidFill>
                  <a:srgbClr val="FF7F00"/>
                </a:solidFill>
                <a:latin typeface="Cabin"/>
                <a:ea typeface="Cabin"/>
                <a:cs typeface="Cabin"/>
                <a:sym typeface="Cabin"/>
              </a:rPr>
              <a:t>yes</a:t>
            </a:r>
            <a:r>
              <a:rPr lang="en-US" sz="4500">
                <a:solidFill>
                  <a:srgbClr val="FF7F00"/>
                </a:solidFill>
              </a:rPr>
              <a:t>"</a:t>
            </a:r>
            <a:r>
              <a:rPr lang="en-US" sz="4500" b="0" i="0" u="none" strike="noStrike" cap="none">
                <a:solidFill>
                  <a:schemeClr val="lt1"/>
                </a:solidFill>
                <a:latin typeface="Cabin"/>
                <a:ea typeface="Cabin"/>
                <a:cs typeface="Cabin"/>
                <a:sym typeface="Cabin"/>
              </a:rPr>
              <a:t> </a:t>
            </a:r>
            <a:r>
              <a:rPr lang="en-US" sz="4500" b="0" i="0" u="none" strike="noStrike" cap="none">
                <a:solidFill>
                  <a:srgbClr val="FF00FF"/>
                </a:solidFill>
                <a:latin typeface="Cabin"/>
                <a:ea typeface="Cabin"/>
                <a:cs typeface="Cabin"/>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b="0" i="0" u="none" strike="noStrike" cap="none">
                <a:solidFill>
                  <a:srgbClr val="FFFF00"/>
                </a:solidFill>
                <a:latin typeface="Cabin"/>
                <a:ea typeface="Cabin"/>
                <a:cs typeface="Cabin"/>
                <a:sym typeface="Cabin"/>
              </a:rPr>
              <a:t>&lt;/person&gt;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2854</Words>
  <Application>Microsoft Macintosh PowerPoint</Application>
  <PresentationFormat>Custom</PresentationFormat>
  <Paragraphs>532</Paragraphs>
  <Slides>57</Slides>
  <Notes>57</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57</vt:i4>
      </vt:variant>
    </vt:vector>
  </HeadingPairs>
  <TitlesOfParts>
    <vt:vector size="65" baseType="lpstr">
      <vt:lpstr>Courier New</vt:lpstr>
      <vt:lpstr>Arial</vt:lpstr>
      <vt:lpstr>Cabin</vt:lpstr>
      <vt:lpstr>Title &amp; Subtitle</vt:lpstr>
      <vt:lpstr>Title &amp; Bullets</vt:lpstr>
      <vt:lpstr>Title &amp; Bullets - 2 Column</vt:lpstr>
      <vt:lpstr>1_Title &amp; Bullets</vt:lpstr>
      <vt:lpstr>Title &amp; Bullets</vt:lpstr>
      <vt:lpstr>Using Web Services</vt:lpstr>
      <vt:lpstr>Data on the Web</vt:lpstr>
      <vt:lpstr>Sending Data across the “Net”</vt:lpstr>
      <vt:lpstr>Agreeing on a “Wire Format”</vt:lpstr>
      <vt:lpstr>Agreeing on a “Wire Format”</vt:lpstr>
      <vt:lpstr>XML “Elements” (or Nodes)</vt:lpstr>
      <vt:lpstr>XML</vt:lpstr>
      <vt:lpstr>eXtensible Markup Language</vt:lpstr>
      <vt:lpstr>XML Basics</vt:lpstr>
      <vt:lpstr>White Space</vt:lpstr>
      <vt:lpstr>Some XML...</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Web Service Technologies</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1</cp:revision>
  <dcterms:modified xsi:type="dcterms:W3CDTF">2016-07-06T12:00:30Z</dcterms:modified>
</cp:coreProperties>
</file>