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59" d="100"/>
          <a:sy n="15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037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79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79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79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611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992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35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852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5695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7917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1167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781719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80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685800"/>
            <a:ext cx="5079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48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49085" y="2650127"/>
            <a:ext cx="7440385" cy="597625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t" anchorCtr="0"/>
          <a:lstStyle>
            <a:lvl1pPr marL="0" lvl="0" indent="0" algn="ctr" rtl="0">
              <a:spcBef>
                <a:spcPts val="0"/>
              </a:spcBef>
              <a:buFont typeface="Cabin"/>
              <a:buNone/>
              <a:defRPr sz="2000"/>
            </a:lvl1pPr>
            <a:lvl2pPr marL="0" lvl="1" indent="0" algn="ctr" rtl="0">
              <a:spcBef>
                <a:spcPts val="0"/>
              </a:spcBef>
              <a:buFont typeface="Cabin"/>
              <a:buNone/>
              <a:defRPr sz="2000"/>
            </a:lvl2pPr>
            <a:lvl3pPr marL="0" lvl="2" indent="0" algn="ctr" rtl="0">
              <a:spcBef>
                <a:spcPts val="0"/>
              </a:spcBef>
              <a:buFont typeface="Cabin"/>
              <a:buNone/>
              <a:defRPr sz="2000"/>
            </a:lvl3pPr>
            <a:lvl4pPr marL="0" lvl="3" indent="0" algn="ctr" rtl="0">
              <a:spcBef>
                <a:spcPts val="0"/>
              </a:spcBef>
              <a:buFont typeface="Cabin"/>
              <a:buNone/>
              <a:defRPr sz="2000"/>
            </a:lvl4pPr>
            <a:lvl5pPr marL="0" lvl="4" indent="0" algn="ctr" rtl="0">
              <a:spcBef>
                <a:spcPts val="0"/>
              </a:spcBef>
              <a:buFont typeface="Cabin"/>
              <a:buNone/>
              <a:defRPr sz="20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140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140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40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40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40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copy 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304800" lvl="0" indent="-215900" rtl="0">
              <a:spcBef>
                <a:spcPts val="2100"/>
              </a:spcBef>
              <a:defRPr sz="2200"/>
            </a:lvl1pPr>
            <a:lvl2pPr marL="431800" lvl="1" indent="-215900" rtl="0">
              <a:spcBef>
                <a:spcPts val="2100"/>
              </a:spcBef>
              <a:defRPr sz="2200"/>
            </a:lvl2pPr>
            <a:lvl3pPr marL="558800" lvl="2" indent="-228600" rtl="0">
              <a:spcBef>
                <a:spcPts val="2100"/>
              </a:spcBef>
              <a:defRPr sz="2200"/>
            </a:lvl3pPr>
            <a:lvl4pPr marL="673100" lvl="3" indent="-215900" rtl="0">
              <a:spcBef>
                <a:spcPts val="2100"/>
              </a:spcBef>
              <a:defRPr sz="2200"/>
            </a:lvl4pPr>
            <a:lvl5pPr marL="800100" lvl="4" indent="-2159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9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copy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304800" lvl="0" indent="-215900" rtl="0">
              <a:spcBef>
                <a:spcPts val="2100"/>
              </a:spcBef>
              <a:defRPr sz="2200"/>
            </a:lvl1pPr>
            <a:lvl2pPr marL="431800" lvl="1" indent="-215900" rtl="0">
              <a:spcBef>
                <a:spcPts val="2100"/>
              </a:spcBef>
              <a:defRPr sz="2200"/>
            </a:lvl2pPr>
            <a:lvl3pPr marL="558800" lvl="2" indent="-228600" rtl="0">
              <a:spcBef>
                <a:spcPts val="2100"/>
              </a:spcBef>
              <a:defRPr sz="2200"/>
            </a:lvl3pPr>
            <a:lvl4pPr marL="673100" lvl="3" indent="-215900" rtl="0">
              <a:spcBef>
                <a:spcPts val="2100"/>
              </a:spcBef>
              <a:defRPr sz="2200"/>
            </a:lvl4pPr>
            <a:lvl5pPr marL="800100" lvl="4" indent="-2159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9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304800" lvl="0" indent="-215900" rtl="0">
              <a:spcBef>
                <a:spcPts val="2100"/>
              </a:spcBef>
              <a:defRPr sz="2200"/>
            </a:lvl1pPr>
            <a:lvl2pPr marL="431800" lvl="1" indent="-215900" rtl="0">
              <a:spcBef>
                <a:spcPts val="2100"/>
              </a:spcBef>
              <a:defRPr sz="2200"/>
            </a:lvl2pPr>
            <a:lvl3pPr marL="558800" lvl="2" indent="-228600" rtl="0">
              <a:spcBef>
                <a:spcPts val="2100"/>
              </a:spcBef>
              <a:defRPr sz="2200"/>
            </a:lvl3pPr>
            <a:lvl4pPr marL="673100" lvl="3" indent="-215900" rtl="0">
              <a:spcBef>
                <a:spcPts val="2100"/>
              </a:spcBef>
              <a:defRPr sz="2200"/>
            </a:lvl4pPr>
            <a:lvl5pPr marL="800100" lvl="4" indent="-2159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9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50081" y="135731"/>
            <a:ext cx="7836750" cy="129296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40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207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4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50081" y="146446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406400" lvl="0" indent="635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571500" lvl="1" indent="635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36600" lvl="2" indent="635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1700" lvl="3" indent="635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6800" lvl="4" indent="635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33500" lvl="5" indent="635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87500" lvl="6" indent="635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41500" lvl="7" indent="635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108200" lvl="8" indent="635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- 2 Colum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t" anchorCtr="0"/>
          <a:lstStyle>
            <a:lvl1pPr marL="406400" lvl="0" indent="-279400" rtl="0">
              <a:spcBef>
                <a:spcPts val="2200"/>
              </a:spcBef>
              <a:defRPr sz="1700"/>
            </a:lvl1pPr>
            <a:lvl2pPr marL="596900" lvl="1" indent="-279400" rtl="0">
              <a:spcBef>
                <a:spcPts val="2200"/>
              </a:spcBef>
              <a:defRPr sz="1700"/>
            </a:lvl2pPr>
            <a:lvl3pPr marL="774700" lvl="2" indent="-279400" rtl="0">
              <a:spcBef>
                <a:spcPts val="2200"/>
              </a:spcBef>
              <a:defRPr sz="1700"/>
            </a:lvl3pPr>
            <a:lvl4pPr marL="965200" lvl="3" indent="-279400" rtl="0">
              <a:spcBef>
                <a:spcPts val="2200"/>
              </a:spcBef>
              <a:defRPr sz="1700"/>
            </a:lvl4pPr>
            <a:lvl5pPr marL="1143000" lvl="4" indent="-2794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849085" y="666205"/>
            <a:ext cx="7440385" cy="3806190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457200" marR="0" lvl="0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7700" marR="0" lvl="1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5500" marR="0" lvl="2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16000" marR="0" lvl="3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193800" marR="0" lvl="4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346200" marR="0" lvl="5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485900" marR="0" lvl="6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638300" marR="0" lvl="7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778000" marR="0" lvl="8" indent="-635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49085" y="1567542"/>
            <a:ext cx="7440385" cy="200841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849085" y="3884567"/>
            <a:ext cx="7440385" cy="896438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 Reflec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49085" y="3884567"/>
            <a:ext cx="7440385" cy="896438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49085" y="80336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b" anchorCtr="0"/>
          <a:lstStyle>
            <a:lvl1pPr lvl="0" rtl="0">
              <a:spcBef>
                <a:spcPts val="0"/>
              </a:spcBef>
              <a:defRPr sz="39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849085" y="258644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t" anchorCtr="0"/>
          <a:lstStyle>
            <a:lvl1pPr marL="0" lvl="0" indent="0" algn="ctr" rtl="0">
              <a:spcBef>
                <a:spcPts val="0"/>
              </a:spcBef>
              <a:buFont typeface="Cabin"/>
              <a:buNone/>
              <a:defRPr sz="2100"/>
            </a:lvl1pPr>
            <a:lvl2pPr marL="0" lvl="1" indent="0" algn="ctr" rtl="0">
              <a:spcBef>
                <a:spcPts val="0"/>
              </a:spcBef>
              <a:buFont typeface="Cabin"/>
              <a:buNone/>
              <a:defRPr sz="2100"/>
            </a:lvl2pPr>
            <a:lvl3pPr marL="0" lvl="2" indent="0" algn="ctr" rtl="0">
              <a:spcBef>
                <a:spcPts val="0"/>
              </a:spcBef>
              <a:buFont typeface="Cabin"/>
              <a:buNone/>
              <a:defRPr sz="2100"/>
            </a:lvl3pPr>
            <a:lvl4pPr marL="0" lvl="3" indent="0" algn="ctr" rtl="0">
              <a:spcBef>
                <a:spcPts val="0"/>
              </a:spcBef>
              <a:buFont typeface="Cabin"/>
              <a:buNone/>
              <a:defRPr sz="2100"/>
            </a:lvl4pPr>
            <a:lvl5pPr marL="0" lvl="4" indent="0" algn="ctr" rtl="0">
              <a:spcBef>
                <a:spcPts val="0"/>
              </a:spcBef>
              <a:buFont typeface="Cabin"/>
              <a:buNone/>
              <a:defRPr sz="21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 Reflec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849085" y="80336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b" anchorCtr="0"/>
          <a:lstStyle>
            <a:lvl1pPr lvl="0" rtl="0">
              <a:spcBef>
                <a:spcPts val="0"/>
              </a:spcBef>
              <a:defRPr sz="39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849085" y="258644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t" anchorCtr="0"/>
          <a:lstStyle>
            <a:lvl1pPr marL="0" lvl="0" indent="0" algn="ctr" rtl="0">
              <a:spcBef>
                <a:spcPts val="0"/>
              </a:spcBef>
              <a:buFont typeface="Cabin"/>
              <a:buNone/>
              <a:defRPr sz="2100"/>
            </a:lvl1pPr>
            <a:lvl2pPr marL="0" lvl="1" indent="0" algn="ctr" rtl="0">
              <a:spcBef>
                <a:spcPts val="0"/>
              </a:spcBef>
              <a:buFont typeface="Cabin"/>
              <a:buNone/>
              <a:defRPr sz="2100"/>
            </a:lvl2pPr>
            <a:lvl3pPr marL="0" lvl="2" indent="0" algn="ctr" rtl="0">
              <a:spcBef>
                <a:spcPts val="0"/>
              </a:spcBef>
              <a:buFont typeface="Cabin"/>
              <a:buNone/>
              <a:defRPr sz="2100"/>
            </a:lvl3pPr>
            <a:lvl4pPr marL="0" lvl="3" indent="0" algn="ctr" rtl="0">
              <a:spcBef>
                <a:spcPts val="0"/>
              </a:spcBef>
              <a:buFont typeface="Cabin"/>
              <a:buNone/>
              <a:defRPr sz="2100"/>
            </a:lvl4pPr>
            <a:lvl5pPr marL="0" lvl="4" indent="0" algn="ctr" rtl="0">
              <a:spcBef>
                <a:spcPts val="0"/>
              </a:spcBef>
              <a:buFont typeface="Cabin"/>
              <a:buNone/>
              <a:defRPr sz="21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3624942" cy="3012621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406400" lvl="0" indent="-279400" rtl="0">
              <a:spcBef>
                <a:spcPts val="2200"/>
              </a:spcBef>
              <a:defRPr sz="1700"/>
            </a:lvl1pPr>
            <a:lvl2pPr marL="596900" lvl="1" indent="-279400" rtl="0">
              <a:spcBef>
                <a:spcPts val="2200"/>
              </a:spcBef>
              <a:defRPr sz="1700"/>
            </a:lvl2pPr>
            <a:lvl3pPr marL="774700" lvl="2" indent="-279400" rtl="0">
              <a:spcBef>
                <a:spcPts val="2200"/>
              </a:spcBef>
              <a:defRPr sz="1700"/>
            </a:lvl3pPr>
            <a:lvl4pPr marL="965200" lvl="3" indent="-279400" rtl="0">
              <a:spcBef>
                <a:spcPts val="2200"/>
              </a:spcBef>
              <a:defRPr sz="1700"/>
            </a:lvl4pPr>
            <a:lvl5pPr marL="1143000" lvl="4" indent="-2794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- Lef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3624942" cy="3012621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406400" lvl="0" indent="-279400" rtl="0">
              <a:spcBef>
                <a:spcPts val="2200"/>
              </a:spcBef>
              <a:defRPr sz="1700"/>
            </a:lvl1pPr>
            <a:lvl2pPr marL="596900" lvl="1" indent="-279400" rtl="0">
              <a:spcBef>
                <a:spcPts val="2200"/>
              </a:spcBef>
              <a:defRPr sz="1700"/>
            </a:lvl2pPr>
            <a:lvl3pPr marL="774700" lvl="2" indent="-279400" rtl="0">
              <a:spcBef>
                <a:spcPts val="2200"/>
              </a:spcBef>
              <a:defRPr sz="1700"/>
            </a:lvl3pPr>
            <a:lvl4pPr marL="965200" lvl="3" indent="-279400" rtl="0">
              <a:spcBef>
                <a:spcPts val="2200"/>
              </a:spcBef>
              <a:defRPr sz="1700"/>
            </a:lvl4pPr>
            <a:lvl5pPr marL="1143000" lvl="4" indent="-2794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- Righ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5029200" y="1459774"/>
            <a:ext cx="3260271" cy="3012621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406400" lvl="0" indent="-279400" rtl="0">
              <a:spcBef>
                <a:spcPts val="2200"/>
              </a:spcBef>
              <a:defRPr sz="1700"/>
            </a:lvl1pPr>
            <a:lvl2pPr marL="596900" lvl="1" indent="-279400" rtl="0">
              <a:spcBef>
                <a:spcPts val="2200"/>
              </a:spcBef>
              <a:defRPr sz="1700"/>
            </a:lvl2pPr>
            <a:lvl3pPr marL="774700" lvl="2" indent="-279400" rtl="0">
              <a:spcBef>
                <a:spcPts val="2200"/>
              </a:spcBef>
              <a:defRPr sz="1700"/>
            </a:lvl3pPr>
            <a:lvl4pPr marL="965200" lvl="3" indent="-279400" rtl="0">
              <a:spcBef>
                <a:spcPts val="2200"/>
              </a:spcBef>
              <a:defRPr sz="1700"/>
            </a:lvl4pPr>
            <a:lvl5pPr marL="1143000" lvl="4" indent="-2794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47700" y="1562644"/>
            <a:ext cx="7837714" cy="200841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9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cop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304800" lvl="0" indent="-215900" rtl="0">
              <a:spcBef>
                <a:spcPts val="2100"/>
              </a:spcBef>
              <a:defRPr sz="2200"/>
            </a:lvl1pPr>
            <a:lvl2pPr marL="431800" lvl="1" indent="-215900" rtl="0">
              <a:spcBef>
                <a:spcPts val="2100"/>
              </a:spcBef>
              <a:defRPr sz="2200"/>
            </a:lvl2pPr>
            <a:lvl3pPr marL="558800" lvl="2" indent="-228600" rtl="0">
              <a:spcBef>
                <a:spcPts val="2100"/>
              </a:spcBef>
              <a:defRPr sz="2200"/>
            </a:lvl3pPr>
            <a:lvl4pPr marL="673100" lvl="3" indent="-215900" rtl="0">
              <a:spcBef>
                <a:spcPts val="2100"/>
              </a:spcBef>
              <a:defRPr sz="2200"/>
            </a:lvl4pPr>
            <a:lvl5pPr marL="800100" lvl="4" indent="-2159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9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copy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304800" lvl="0" indent="-215900" rtl="0">
              <a:spcBef>
                <a:spcPts val="2100"/>
              </a:spcBef>
              <a:defRPr sz="2200"/>
            </a:lvl1pPr>
            <a:lvl2pPr marL="431800" lvl="1" indent="-215900" rtl="0">
              <a:spcBef>
                <a:spcPts val="2100"/>
              </a:spcBef>
              <a:defRPr sz="2200"/>
            </a:lvl2pPr>
            <a:lvl3pPr marL="558800" lvl="2" indent="-228600" rtl="0">
              <a:spcBef>
                <a:spcPts val="2100"/>
              </a:spcBef>
              <a:defRPr sz="2200"/>
            </a:lvl3pPr>
            <a:lvl4pPr marL="673100" lvl="3" indent="-215900" rtl="0">
              <a:spcBef>
                <a:spcPts val="2100"/>
              </a:spcBef>
              <a:defRPr sz="2200"/>
            </a:lvl4pPr>
            <a:lvl5pPr marL="800100" lvl="4" indent="-2159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9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47700" y="1562644"/>
            <a:ext cx="7837714" cy="200841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9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copy 3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304800" lvl="0" indent="-215900" rtl="0">
              <a:spcBef>
                <a:spcPts val="2100"/>
              </a:spcBef>
              <a:defRPr sz="2200"/>
            </a:lvl1pPr>
            <a:lvl2pPr marL="431800" lvl="1" indent="-215900" rtl="0">
              <a:spcBef>
                <a:spcPts val="2100"/>
              </a:spcBef>
              <a:defRPr sz="2200"/>
            </a:lvl2pPr>
            <a:lvl3pPr marL="558800" lvl="2" indent="-228600" rtl="0">
              <a:spcBef>
                <a:spcPts val="2100"/>
              </a:spcBef>
              <a:defRPr sz="2200"/>
            </a:lvl3pPr>
            <a:lvl4pPr marL="673100" lvl="3" indent="-215900" rtl="0">
              <a:spcBef>
                <a:spcPts val="2100"/>
              </a:spcBef>
              <a:defRPr sz="2200"/>
            </a:lvl4pPr>
            <a:lvl5pPr marL="800100" lvl="4" indent="-2159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9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49085" y="666205"/>
            <a:ext cx="7440385" cy="3806190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457200" marR="0" lvl="0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7700" marR="0" lvl="1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5500" marR="0" lvl="2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16000" marR="0" lvl="3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193800" marR="0" lvl="4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346200" marR="0" lvl="5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485900" marR="0" lvl="6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638300" marR="0" lvl="7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778000" marR="0" lvl="8" indent="-635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 idx="4294967295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4294967295"/>
          </p:nvPr>
        </p:nvSpPr>
        <p:spPr>
          <a:xfrm>
            <a:off x="849085" y="3333750"/>
            <a:ext cx="7440299" cy="13569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Charles Severance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www.pythonlearn.com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endParaRPr sz="2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557209" y="312995"/>
            <a:ext cx="6233312" cy="43607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keys = ['Title', 'Director', 'Rating', 'Running Time']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movies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keys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movies: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print '-----------'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key in keys: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	print key,': ', </a:t>
            </a:r>
            <a:r>
              <a:rPr lang="en" sz="1800" b="1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item[key]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>
              <a:solidFill>
                <a:srgbClr val="FF2F9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52400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275200" cy="1920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Field or attribute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bit of data in a class - length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5867399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lang="en" sz="47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24250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01" name="Shape 301"/>
          <p:cNvSpPr/>
          <p:nvPr/>
        </p:nvSpPr>
        <p:spPr>
          <a:xfrm>
            <a:off x="729076" y="1540776"/>
            <a:ext cx="7930242" cy="26987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300" b="0" i="0" u="none" strike="noStrike" cap="none">
                <a:solidFill>
                  <a:srgbClr val="1DFF63"/>
                </a:solidFill>
                <a:latin typeface="Cabin"/>
                <a:ea typeface="Cabin"/>
                <a:cs typeface="Cabin"/>
                <a:sym typeface="Cabin"/>
              </a:rPr>
              <a:t>fields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" sz="2300" b="0" i="0" u="none" strike="noStrike" cap="none">
                <a:solidFill>
                  <a:srgbClr val="1FFF66"/>
                </a:solidFill>
                <a:latin typeface="Cabin"/>
                <a:ea typeface="Cabin"/>
                <a:cs typeface="Cabin"/>
                <a:sym typeface="Cabin"/>
              </a:rPr>
              <a:t>properties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 and the thing's behaviors (the things it can do, or </a:t>
            </a:r>
            <a:r>
              <a:rPr lang="en" sz="2300" b="0" i="0" u="none" strike="noStrike" cap="none">
                <a:solidFill>
                  <a:srgbClr val="1FFF66"/>
                </a:solidFill>
                <a:latin typeface="Cabin"/>
                <a:ea typeface="Cabin"/>
                <a:cs typeface="Cabin"/>
                <a:sym typeface="Cabin"/>
              </a:rPr>
              <a:t>methods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operations or features). One might say that a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a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blueprint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or factory that describes the nature of something. For example, the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5943599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lang="en" sz="47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</a:p>
        </p:txBody>
      </p:sp>
      <p:sp>
        <p:nvSpPr>
          <p:cNvPr id="308" name="Shape 308"/>
          <p:cNvSpPr/>
          <p:nvPr/>
        </p:nvSpPr>
        <p:spPr>
          <a:xfrm>
            <a:off x="641475" y="4624250"/>
            <a:ext cx="79110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09" name="Shape 309"/>
          <p:cNvSpPr/>
          <p:nvPr/>
        </p:nvSpPr>
        <p:spPr>
          <a:xfrm>
            <a:off x="3695433" y="1773282"/>
            <a:ext cx="4963885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pattern (exemplar) of a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The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Dog defines all possible dogs by listing the characteristics and behaviors they can have; the object Lassie is one particular dog, with particular versions of the characteristics. A Dog has fur; Lassie has brown-and-white fur.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479" y="1797775"/>
            <a:ext cx="2863721" cy="2130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5921828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lang="en" sz="47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24250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One can have an 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a class or a particular object. The 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the actual object created at runtime. In programmer jargon, the Lassie object is an 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the Dog class. The set of values of the attributes of a particular 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called its </a:t>
            </a:r>
            <a:r>
              <a:rPr lang="en" sz="2300" b="0" i="0" u="none" strike="noStrike" cap="none">
                <a:solidFill>
                  <a:srgbClr val="1FFF66"/>
                </a:solidFill>
                <a:latin typeface="Cabin"/>
                <a:ea typeface="Cabin"/>
                <a:cs typeface="Cabin"/>
                <a:sym typeface="Cabin"/>
              </a:rPr>
              <a:t>state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The 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Object and Instance are often used interchangeably.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5889171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lang="en" sz="47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</a:t>
            </a:r>
          </a:p>
        </p:txBody>
      </p:sp>
      <p:sp>
        <p:nvSpPr>
          <p:cNvPr id="326" name="Shape 326"/>
          <p:cNvSpPr/>
          <p:nvPr/>
        </p:nvSpPr>
        <p:spPr>
          <a:xfrm>
            <a:off x="729200" y="4624250"/>
            <a:ext cx="79301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 object's abilities. In language, </a:t>
            </a: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as well, for example sit() or eat() or walk() or save_timmy(). Within the program, using a </a:t>
            </a: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17112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Method and Message are often used interchangeably.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please suspend disbelief and learn technique for the next 50 or so slides..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ctrTitle" idx="4294967295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 Sample Class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0671" y="3525661"/>
            <a:ext cx="2193471" cy="144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303699"/>
            <a:ext cx="3087000" cy="4365599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lang="en" sz="2300" b="0" i="0" u="none" strike="noStrike" cap="none">
                <a:solidFill>
                  <a:srgbClr val="FF26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3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93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an.party()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211503"/>
            <a:ext cx="2639786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This is the template for making PartyAnimal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303711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885258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Create a PartyAnimal object.</a:t>
            </a: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Tell the object to run the party() code.</a:t>
            </a: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348" name="Shape 348"/>
          <p:cNvSpPr/>
          <p:nvPr/>
        </p:nvSpPr>
        <p:spPr>
          <a:xfrm>
            <a:off x="4550889" y="4722223"/>
            <a:ext cx="42033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run party() *within* the object 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</a:t>
            </a:r>
          </a:p>
        </p:txBody>
      </p:sp>
      <p:sp>
        <p:nvSpPr>
          <p:cNvPr id="349" name="Shape 349"/>
          <p:cNvSpPr/>
          <p:nvPr/>
        </p:nvSpPr>
        <p:spPr>
          <a:xfrm>
            <a:off x="6206780" y="3997395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PartyAnimal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party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350" name="Shape 350"/>
          <p:cNvCxnSpPr/>
          <p:nvPr/>
        </p:nvCxnSpPr>
        <p:spPr>
          <a:xfrm rot="10800000" flipH="1">
            <a:off x="4383961" y="4245350"/>
            <a:ext cx="1729946" cy="164399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718450" y="393049"/>
            <a:ext cx="3091200" cy="4375200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b="0" i="0" u="none" strike="noStrike" cap="none">
              <a:solidFill>
                <a:srgbClr val="FF93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</p:txBody>
      </p:sp>
      <p:sp>
        <p:nvSpPr>
          <p:cNvPr id="356" name="Shape 356"/>
          <p:cNvSpPr/>
          <p:nvPr/>
        </p:nvSpPr>
        <p:spPr>
          <a:xfrm>
            <a:off x="5763985" y="455567"/>
            <a:ext cx="2456699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4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far 3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5949042" y="2405198"/>
            <a:ext cx="2041207" cy="1542992"/>
            <a:chOff x="0" y="0"/>
            <a:chExt cx="4762499" cy="4000500"/>
          </a:xfrm>
        </p:grpSpPr>
        <p:sp>
          <p:nvSpPr>
            <p:cNvPr id="358" name="Shape 35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" sz="2400" b="0" i="0" u="none" strike="noStrike" cap="non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an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" sz="29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" sz="24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party()</a:t>
              </a:r>
            </a:p>
          </p:txBody>
        </p:sp>
      </p:grpSp>
      <p:sp>
        <p:nvSpPr>
          <p:cNvPr id="361" name="Shape 361"/>
          <p:cNvSpPr/>
          <p:nvPr/>
        </p:nvSpPr>
        <p:spPr>
          <a:xfrm>
            <a:off x="6871341" y="2704011"/>
            <a:ext cx="2013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62" name="Shape 362"/>
          <p:cNvSpPr/>
          <p:nvPr/>
        </p:nvSpPr>
        <p:spPr>
          <a:xfrm flipH="1">
            <a:off x="3635828" y="558437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299357" y="1543050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5709557" y="1454875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5709557" y="1107077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5709557" y="798467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392174"/>
            <a:ext cx="3091200" cy="4409399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b="0" i="0" u="none" strike="noStrike" cap="none">
              <a:solidFill>
                <a:srgbClr val="FF93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</p:txBody>
      </p:sp>
      <p:grpSp>
        <p:nvGrpSpPr>
          <p:cNvPr id="372" name="Shape 372"/>
          <p:cNvGrpSpPr/>
          <p:nvPr/>
        </p:nvGrpSpPr>
        <p:grpSpPr>
          <a:xfrm>
            <a:off x="5959928" y="2414995"/>
            <a:ext cx="2041071" cy="1543050"/>
            <a:chOff x="0" y="0"/>
            <a:chExt cx="4762499" cy="4000500"/>
          </a:xfrm>
        </p:grpSpPr>
        <p:sp>
          <p:nvSpPr>
            <p:cNvPr id="373" name="Shape 3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5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" sz="2500" b="0" i="0" u="none" strike="noStrike" cap="non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an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" sz="29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" sz="24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party()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6882227" y="2713808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77" name="Shape 377"/>
          <p:cNvSpPr/>
          <p:nvPr/>
        </p:nvSpPr>
        <p:spPr>
          <a:xfrm>
            <a:off x="381000" y="1893569"/>
            <a:ext cx="544200" cy="489899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8" name="Shape 378"/>
          <p:cNvSpPr/>
          <p:nvPr/>
        </p:nvSpPr>
        <p:spPr>
          <a:xfrm flipH="1">
            <a:off x="2079257" y="3565319"/>
            <a:ext cx="544200" cy="489899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5279305" y="416378"/>
            <a:ext cx="3145971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self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” is a formal argument that refers to the object itself.</a:t>
            </a:r>
          </a:p>
        </p:txBody>
      </p:sp>
      <p:sp>
        <p:nvSpPr>
          <p:cNvPr id="380" name="Shape 380"/>
          <p:cNvSpPr/>
          <p:nvPr/>
        </p:nvSpPr>
        <p:spPr>
          <a:xfrm>
            <a:off x="5956716" y="2713800"/>
            <a:ext cx="5442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self</a:t>
            </a:r>
          </a:p>
        </p:txBody>
      </p:sp>
      <p:sp>
        <p:nvSpPr>
          <p:cNvPr id="381" name="Shape 381"/>
          <p:cNvSpPr/>
          <p:nvPr/>
        </p:nvSpPr>
        <p:spPr>
          <a:xfrm>
            <a:off x="5131657" y="1763485"/>
            <a:ext cx="357189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self.x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saying “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x within self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382" name="Shape 382"/>
          <p:cNvSpPr/>
          <p:nvPr/>
        </p:nvSpPr>
        <p:spPr>
          <a:xfrm>
            <a:off x="5028933" y="4247061"/>
            <a:ext cx="3907971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self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“global within this object”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 Review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3428" y="259624"/>
            <a:ext cx="1578299" cy="104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ctrTitle" idx="4294967295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033598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577425" y="1263825"/>
            <a:ext cx="3885599" cy="359550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" sz="2000" b="0" i="0" u="none" strike="noStrike" cap="none">
                <a:solidFill>
                  <a:srgbClr val="DE6A10"/>
                </a:solidFill>
                <a:latin typeface="Cabin"/>
                <a:ea typeface="Cabin"/>
                <a:cs typeface="Cabin"/>
                <a:sym typeface="Cabin"/>
              </a:rPr>
              <a:t>dir()</a:t>
            </a: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027700" y="1041783"/>
            <a:ext cx="3810000" cy="405209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type(x)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'__delattr__', '__delitem__', '__delslice__', '__doc__', '__eq__', '__setitem__', '__setslice__', '__str__', 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'count', 'extend', 'index', 'insert', 'pop', 'remove', 'reverse', 'sort'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84312" y="1284752"/>
            <a:ext cx="7407729" cy="35661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y = “Hello there”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'__delattr__', '__doc__', '__eq__', '__ge__', '__getattribute__', '__getitem__', '__getnewargs__', '__getslice__', '__gt__', '__hash__', '__init__', '__le__', '__len__', '__lt__', '__repr__', '__rmod__', '__rmul__', '__setattr__', '__str__', 'capitalize', 'center', 'count', 'decode', 'encode', 'endswith', 'expandtabs', 'find',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590725" y="710300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 "Type", type(an)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 "Dir ", dir(an)</a:t>
            </a:r>
          </a:p>
        </p:txBody>
      </p:sp>
      <p:sp>
        <p:nvSpPr>
          <p:cNvPr id="413" name="Shape 413"/>
          <p:cNvSpPr/>
          <p:nvPr/>
        </p:nvSpPr>
        <p:spPr>
          <a:xfrm>
            <a:off x="4875996" y="3052448"/>
            <a:ext cx="3897000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party2.py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&lt;type 'instance'&gt;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['__doc__', '__module__',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5143058" y="1175657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We can use </a:t>
            </a:r>
            <a:r>
              <a:rPr lang="en" sz="22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dir</a:t>
            </a:r>
            <a:r>
              <a:rPr lang="en" sz="22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() to find the “capabilities” of </a:t>
            </a:r>
            <a:r>
              <a:rPr lang="en" sz="2200" b="0" i="1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our</a:t>
            </a:r>
            <a:r>
              <a:rPr lang="en" sz="22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newly created class.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ctrTitle" idx="4294967295"/>
          </p:nvPr>
        </p:nvSpPr>
        <p:spPr>
          <a:xfrm>
            <a:off x="849085" y="328204"/>
            <a:ext cx="7440385" cy="2272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</a:rPr>
              <a:t>c</a:t>
            </a: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subTitle" idx="4294967295"/>
          </p:nvPr>
        </p:nvSpPr>
        <p:spPr>
          <a:xfrm>
            <a:off x="849085" y="2650127"/>
            <a:ext cx="7440385" cy="59762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250067" y="4666969"/>
            <a:ext cx="8893932" cy="368012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https://docs.python.org/2/tutorial/datastructures.html</a:t>
            </a:r>
          </a:p>
        </p:txBody>
      </p:sp>
      <p:pic>
        <p:nvPicPr>
          <p:cNvPr id="156" name="Shape 156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942" y="150664"/>
            <a:ext cx="7340206" cy="439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>
            <a:off x="2721573" y="699795"/>
            <a:ext cx="573474" cy="0"/>
          </a:xfrm>
          <a:prstGeom prst="straightConnector1">
            <a:avLst/>
          </a:prstGeom>
          <a:noFill/>
          <a:ln w="38100" cap="flat" cmpd="sng">
            <a:solidFill>
              <a:srgbClr val="0365C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</a:rPr>
              <a:t>c</a:t>
            </a: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are created, used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have special blocks of code (methods) that get called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At the moment of creation (constructor)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137159"/>
            <a:ext cx="3700058" cy="486917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"I am 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def __del__(self):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"I am destructed", 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</p:txBody>
      </p:sp>
      <p:sp>
        <p:nvSpPr>
          <p:cNvPr id="438" name="Shape 438"/>
          <p:cNvSpPr/>
          <p:nvPr/>
        </p:nvSpPr>
        <p:spPr>
          <a:xfrm>
            <a:off x="6079671" y="778872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python party2.py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 am constructed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I am destructed 3</a:t>
            </a: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663043" cy="16067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5720443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 </a:t>
            </a:r>
            <a:r>
              <a:rPr lang="en" sz="23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  <a:r>
              <a:rPr lang="en">
                <a:solidFill>
                  <a:srgbClr val="00FDFF"/>
                </a:solidFill>
              </a:rPr>
              <a:t> </a:t>
            </a:r>
            <a:r>
              <a:rPr lang="en" sz="23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oriented programming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a </a:t>
            </a:r>
            <a:r>
              <a:rPr lang="en" sz="23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in a class is a special block of statements called when an </a:t>
            </a:r>
            <a:r>
              <a:rPr lang="en" sz="23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object is created</a:t>
            </a:r>
          </a:p>
        </p:txBody>
      </p:sp>
      <p:pic>
        <p:nvPicPr>
          <p:cNvPr id="446" name="Shape 4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9657" y="195942"/>
            <a:ext cx="1763485" cy="11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/>
          <p:nvPr/>
        </p:nvSpPr>
        <p:spPr>
          <a:xfrm>
            <a:off x="1148450" y="4423400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Many </a:t>
            </a:r>
            <a:r>
              <a:rPr lang="en" sz="47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can create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lots of objects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can store each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distinct object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call this having multiple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Each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has its own copy of the </a:t>
            </a:r>
            <a:r>
              <a:rPr lang="en" sz="23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576950" y="203300"/>
            <a:ext cx="4644900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lang="en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lang="en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PartyAnimal(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PartyAnimal(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</p:txBody>
      </p:sp>
      <p:sp>
        <p:nvSpPr>
          <p:cNvPr id="459" name="Shape 459"/>
          <p:cNvSpPr/>
          <p:nvPr/>
        </p:nvSpPr>
        <p:spPr>
          <a:xfrm>
            <a:off x="5344619" y="1293222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Constructors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can have additional </a:t>
            </a: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 These can be used to set up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 variables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for the particular instance of the class (i.e., for the particular object).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lang="en" sz="1600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lang="en" sz="1600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PartyAnimal(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PartyAnimal(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</p:txBody>
      </p:sp>
      <p:sp>
        <p:nvSpPr>
          <p:cNvPr id="465" name="Shape 465"/>
          <p:cNvSpPr/>
          <p:nvPr/>
        </p:nvSpPr>
        <p:spPr>
          <a:xfrm flipH="1">
            <a:off x="4675414" y="171450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125185" y="945424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041071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" sz="2700" b="0" i="0" u="none" strike="noStrike" cap="non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name:  </a:t>
              </a:r>
            </a:p>
          </p:txBody>
        </p:sp>
      </p:grpSp>
      <p:sp>
        <p:nvSpPr>
          <p:cNvPr id="471" name="Shape 471"/>
          <p:cNvSpPr/>
          <p:nvPr/>
        </p:nvSpPr>
        <p:spPr>
          <a:xfrm>
            <a:off x="7399298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grpSp>
        <p:nvGrpSpPr>
          <p:cNvPr id="472" name="Shape 472"/>
          <p:cNvGrpSpPr/>
          <p:nvPr/>
        </p:nvGrpSpPr>
        <p:grpSpPr>
          <a:xfrm>
            <a:off x="6324599" y="2899954"/>
            <a:ext cx="2041071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" sz="2700" b="0" i="0" u="none" strike="noStrike" cap="non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name:</a:t>
              </a:r>
            </a:p>
          </p:txBody>
        </p:sp>
      </p:grpSp>
      <p:sp>
        <p:nvSpPr>
          <p:cNvPr id="476" name="Shape 476"/>
          <p:cNvSpPr/>
          <p:nvPr/>
        </p:nvSpPr>
        <p:spPr>
          <a:xfrm>
            <a:off x="7399298" y="3208564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77" name="Shape 477"/>
          <p:cNvSpPr/>
          <p:nvPr/>
        </p:nvSpPr>
        <p:spPr>
          <a:xfrm>
            <a:off x="125185" y="2037805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720427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79" name="Shape 479"/>
          <p:cNvSpPr/>
          <p:nvPr/>
        </p:nvSpPr>
        <p:spPr>
          <a:xfrm>
            <a:off x="125185" y="945424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125185" y="2037805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7720427" y="3208564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82" name="Shape 482"/>
          <p:cNvSpPr/>
          <p:nvPr/>
        </p:nvSpPr>
        <p:spPr>
          <a:xfrm>
            <a:off x="7573469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We have two independent instances.</a:t>
            </a:r>
          </a:p>
        </p:txBody>
      </p:sp>
      <p:sp>
        <p:nvSpPr>
          <p:cNvPr id="484" name="Shape 484"/>
          <p:cNvSpPr/>
          <p:nvPr/>
        </p:nvSpPr>
        <p:spPr>
          <a:xfrm>
            <a:off x="6291602" y="4663439"/>
            <a:ext cx="2525634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PartyAnimal.party(j)</a:t>
            </a:r>
          </a:p>
        </p:txBody>
      </p:sp>
      <p:sp>
        <p:nvSpPr>
          <p:cNvPr id="485" name="Shape 485"/>
          <p:cNvSpPr/>
          <p:nvPr/>
        </p:nvSpPr>
        <p:spPr>
          <a:xfrm>
            <a:off x="7382750" y="1699800"/>
            <a:ext cx="6644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  <p:sp>
        <p:nvSpPr>
          <p:cNvPr id="486" name="Shape 486"/>
          <p:cNvSpPr/>
          <p:nvPr/>
        </p:nvSpPr>
        <p:spPr>
          <a:xfrm>
            <a:off x="7458425" y="3835575"/>
            <a:ext cx="588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Jim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method which is called when the instance / object is created</a:t>
            </a:r>
          </a:p>
        </p:txBody>
      </p:sp>
      <p:pic>
        <p:nvPicPr>
          <p:cNvPr id="493" name="Shape 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ctrTitle" idx="4294967295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subTitle" idx="4294967295"/>
          </p:nvPr>
        </p:nvSpPr>
        <p:spPr>
          <a:xfrm>
            <a:off x="849074" y="2726325"/>
            <a:ext cx="7666799" cy="77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http://www.python.org/doc/2.5.2/tut/node11.html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sng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http://www.ibiblio.org/g2swap/byteofpython/read/inheritance.html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When we make a new class - we can reuse an existing class and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50067" y="4666969"/>
            <a:ext cx="8893932" cy="368012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https://docs.python.org/2/library/sqlite3.html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1234427" y="69979"/>
            <a:ext cx="6512335" cy="4552605"/>
            <a:chOff x="1133988" y="181428"/>
            <a:chExt cx="15195449" cy="11803050"/>
          </a:xfrm>
        </p:grpSpPr>
        <p:pic>
          <p:nvPicPr>
            <p:cNvPr id="164" name="Shape 164" descr="Untitle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33988" y="181428"/>
              <a:ext cx="15195449" cy="11803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5" name="Shape 165"/>
            <p:cNvCxnSpPr/>
            <p:nvPr/>
          </p:nvCxnSpPr>
          <p:spPr>
            <a:xfrm>
              <a:off x="8119360" y="4785178"/>
              <a:ext cx="725753" cy="0"/>
            </a:xfrm>
            <a:prstGeom prst="straightConnector1">
              <a:avLst/>
            </a:prstGeom>
            <a:noFill/>
            <a:ln w="38100" cap="flat" cmpd="sng">
              <a:solidFill>
                <a:srgbClr val="0365C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8061282" y="7522935"/>
              <a:ext cx="725753" cy="0"/>
            </a:xfrm>
            <a:prstGeom prst="straightConnector1">
              <a:avLst/>
            </a:prstGeom>
            <a:noFill/>
            <a:ln w="38100" cap="flat" cmpd="sng">
              <a:solidFill>
                <a:srgbClr val="0365C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7" name="Shape 167"/>
            <p:cNvCxnSpPr/>
            <p:nvPr/>
          </p:nvCxnSpPr>
          <p:spPr>
            <a:xfrm>
              <a:off x="11547610" y="7522935"/>
              <a:ext cx="725753" cy="0"/>
            </a:xfrm>
            <a:prstGeom prst="straightConnector1">
              <a:avLst/>
            </a:prstGeom>
            <a:noFill/>
            <a:ln w="38100" cap="flat" cmpd="sng">
              <a:solidFill>
                <a:srgbClr val="0365C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571500" y="132261"/>
            <a:ext cx="6351814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lang="en" sz="47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852774" y="4493150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512" name="Shape 512"/>
          <p:cNvSpPr/>
          <p:nvPr/>
        </p:nvSpPr>
        <p:spPr>
          <a:xfrm>
            <a:off x="549462" y="240519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‘Subclasses’ are more specialized versions of a class, which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513" name="Shape 5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29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  <p:sp>
        <p:nvSpPr>
          <p:cNvPr id="519" name="Shape 519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j.touchdown()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360950" y="3128350"/>
            <a:ext cx="3327299" cy="11996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FootballFan</a:t>
            </a:r>
            <a:r>
              <a:rPr lang="en" sz="1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a class which extends </a:t>
            </a:r>
            <a:r>
              <a:rPr lang="en" sz="18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PartyAnimal</a:t>
            </a:r>
            <a:r>
              <a:rPr lang="en" sz="1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" sz="18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It has all the capabilities of PartyAnimal</a:t>
            </a:r>
            <a:r>
              <a:rPr lang="en" sz="1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18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j.touchdown()</a:t>
            </a:r>
          </a:p>
        </p:txBody>
      </p:sp>
      <p:sp>
        <p:nvSpPr>
          <p:cNvPr id="526" name="Shape 526"/>
          <p:cNvSpPr/>
          <p:nvPr/>
        </p:nvSpPr>
        <p:spPr>
          <a:xfrm>
            <a:off x="6036128" y="2483575"/>
            <a:ext cx="2541814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</p:txBody>
      </p:sp>
      <p:sp>
        <p:nvSpPr>
          <p:cNvPr id="527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x</a:t>
            </a:r>
          </a:p>
        </p:txBody>
      </p:sp>
      <p:sp>
        <p:nvSpPr>
          <p:cNvPr id="528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name: Sally</a:t>
            </a:r>
          </a:p>
        </p:txBody>
      </p:sp>
      <p:sp>
        <p:nvSpPr>
          <p:cNvPr id="529" name="Shape 529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j.touchdown()</a:t>
            </a:r>
          </a:p>
        </p:txBody>
      </p:sp>
      <p:sp>
        <p:nvSpPr>
          <p:cNvPr id="535" name="Shape 535"/>
          <p:cNvSpPr/>
          <p:nvPr/>
        </p:nvSpPr>
        <p:spPr>
          <a:xfrm>
            <a:off x="6036128" y="2483575"/>
            <a:ext cx="2541814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</a:t>
            </a:r>
          </a:p>
        </p:txBody>
      </p:sp>
      <p:sp>
        <p:nvSpPr>
          <p:cNvPr id="53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x</a:t>
            </a:r>
          </a:p>
        </p:txBody>
      </p:sp>
      <p:sp>
        <p:nvSpPr>
          <p:cNvPr id="53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name: Jim</a:t>
            </a:r>
          </a:p>
        </p:txBody>
      </p:sp>
      <p:sp>
        <p:nvSpPr>
          <p:cNvPr id="53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points</a:t>
            </a:r>
          </a:p>
        </p:txBody>
      </p:sp>
      <p:sp>
        <p:nvSpPr>
          <p:cNvPr id="539" name="Shape 539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42257" y="1459774"/>
            <a:ext cx="7854042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b="0" i="0" u="none" strike="noStrike" cap="none" baseline="-25000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lang="en" sz="3100" b="0" i="0" u="none" strike="noStrike" cap="none" baseline="-25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b="0" i="0" u="none" strike="noStrike" cap="none" baseline="-25000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lang="en" sz="3100" b="0" i="0" u="none" strike="noStrike" cap="none" baseline="-25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b="0" i="0" u="none" strike="noStrike" cap="none" baseline="-25000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lang="en" sz="3100" b="0" i="0" u="none" strike="noStrike" cap="none" baseline="-25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b="0" i="0" u="none" strike="noStrike" cap="none" baseline="-25000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  <a:r>
              <a:rPr lang="en" sz="3100" b="0" i="0" u="none" strike="noStrike" cap="none" baseline="-25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method which is called when the instance / object is created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b="0" i="0" u="none" strike="noStrike" cap="none" baseline="-25000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  <a:r>
              <a:rPr lang="en" sz="3100" b="0" i="0" u="none" strike="noStrike" cap="none" baseline="-25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the ability to take a class and extend it to make a new class.</a:t>
            </a:r>
          </a:p>
        </p:txBody>
      </p:sp>
      <p:pic>
        <p:nvPicPr>
          <p:cNvPr id="546" name="Shape 5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 Oriented programming is a very structured approach to code reuse.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650081" y="135731"/>
            <a:ext cx="7836750" cy="45646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777220"/>
            <a:ext cx="3823705" cy="398401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Thes slide are Copyright 2010-  Charles R. Severance (</a:t>
            </a:r>
            <a:r>
              <a:rPr lang="en" sz="1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www.dr-chuck.com</a:t>
            </a:r>
            <a:r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 of the University of Michigan School of Information and </a:t>
            </a:r>
            <a:r>
              <a:rPr lang="en" sz="1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open.umich.edu</a:t>
            </a:r>
            <a:r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75740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175978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850612"/>
            <a:ext cx="3823705" cy="398401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 idx="4294967295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Review of Programs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669237" y="492306"/>
            <a:ext cx="5565933" cy="10091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usf = input('Enter the US Floor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wf = usf - 1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print 'Non-US Floor Number is',wf</a:t>
            </a:r>
          </a:p>
        </p:txBody>
      </p:sp>
      <p:sp>
        <p:nvSpPr>
          <p:cNvPr id="178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Process</a:t>
            </a:r>
          </a:p>
        </p:txBody>
      </p:sp>
      <p:sp>
        <p:nvSpPr>
          <p:cNvPr id="179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180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cxnSp>
        <p:nvCxnSpPr>
          <p:cNvPr id="181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82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183" name="Shape 183"/>
          <p:cNvSpPr/>
          <p:nvPr/>
        </p:nvSpPr>
        <p:spPr>
          <a:xfrm>
            <a:off x="4704200" y="2208995"/>
            <a:ext cx="3669820" cy="965539"/>
          </a:xfrm>
          <a:prstGeom prst="rect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python elev.py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Enter the US Floor Number: </a:t>
            </a:r>
            <a:r>
              <a:rPr lang="en" sz="22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2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Non-US Floor Number is 1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9514" y="465364"/>
            <a:ext cx="1665514" cy="1001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557209" y="122464"/>
            <a:ext cx="5831399" cy="4741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movie1['Director'] = 'James Cameron'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movie1['Title'] = 'Avatar'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movie1['Release Date'] = '18 December 2009'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movie1['Running Time'] = '162 minutes'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movie1['Rating'] = 'PG-13'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movies.append(movie1)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movie2['Director'] = 'David Fincher'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movie2['Title'] = 'The Social Network'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movie2['Release Date'] = '01 October 2010'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movie2['Running Time'] = '120 min'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movie2['Rating'] = 'PG-13'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movies.append(movie2)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2576</Words>
  <Application>Microsoft Macintosh PowerPoint</Application>
  <PresentationFormat>On-screen Show (16:9)</PresentationFormat>
  <Paragraphs>404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Courier New</vt:lpstr>
      <vt:lpstr>Merriweather Sans</vt:lpstr>
      <vt:lpstr>Arial</vt:lpstr>
      <vt:lpstr>Cabin</vt:lpstr>
      <vt:lpstr>simple-light-2</vt:lpstr>
      <vt:lpstr>White</vt:lpstr>
      <vt:lpstr>Python Objects</vt:lpstr>
      <vt:lpstr>Warning</vt:lpstr>
      <vt:lpstr>PowerPoint Presentation</vt:lpstr>
      <vt:lpstr>PowerPoint Presentation</vt:lpstr>
      <vt:lpstr>Review of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Class</vt:lpstr>
      <vt:lpstr>Terminology: Instance</vt:lpstr>
      <vt:lpstr>Terminology: Method</vt:lpstr>
      <vt:lpstr>A Sample Class</vt:lpstr>
      <vt:lpstr>PowerPoint Presentation</vt:lpstr>
      <vt:lpstr>PowerPoint Presentation</vt:lpstr>
      <vt:lpstr>PowerPoint Presentation</vt:lpstr>
      <vt:lpstr>Definitions Review</vt:lpstr>
      <vt:lpstr>Playing with dir() and type()</vt:lpstr>
      <vt:lpstr>A Nerdy Way to Find Capabilities</vt:lpstr>
      <vt:lpstr>Try dir() with a String</vt:lpstr>
      <vt:lpstr>PowerPoint Presentation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Definitions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Microsoft Office User</cp:lastModifiedBy>
  <cp:revision>1</cp:revision>
  <dcterms:modified xsi:type="dcterms:W3CDTF">2016-07-06T12:00:29Z</dcterms:modified>
</cp:coreProperties>
</file>