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90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2"/>
    <p:restoredTop sz="94518"/>
  </p:normalViewPr>
  <p:slideViewPr>
    <p:cSldViewPr snapToGrid="0" snapToObjects="1">
      <p:cViewPr varScale="1">
        <p:scale>
          <a:sx n="62" d="100"/>
          <a:sy n="62" d="100"/>
        </p:scale>
        <p:origin x="256" y="51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8145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</a:t>
            </a:r>
            <a:r>
              <a:rPr lang="en-US" sz="1100" b="0" i="0" u="none" strike="noStrike" cap="none" baseline="0" dirty="0" smtClean="0">
                <a:solidFill>
                  <a:schemeClr val="dk2"/>
                </a:solidFill>
              </a:rPr>
              <a:t> </a:t>
            </a:r>
            <a:r>
              <a:rPr lang="en-US" sz="1100" b="0" i="0" u="none" strike="noStrike" cap="none" dirty="0" smtClean="0">
                <a:solidFill>
                  <a:schemeClr val="dk2"/>
                </a:solidFill>
              </a:rPr>
              <a:t>page(s) at the end.</a:t>
            </a:r>
            <a:endParaRPr lang="en-US" sz="1100" b="0" i="0" u="none" strike="noStrike" cap="none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5553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704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7678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392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0884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414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6800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831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8305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863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554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1707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0422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6693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339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35230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72726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59329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9531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66674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9194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596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1544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480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1718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71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88564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215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620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0613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160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599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369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89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83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66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en.wikipedia.org/wiki/Regular_expressio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Regular_expression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xkcd.com/208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Chapter 11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990025" y="6988169"/>
            <a:ext cx="9985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30212" y="7346944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325" y="6669169"/>
            <a:ext cx="1346100" cy="13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like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startswith()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7881325" y="3120650"/>
            <a:ext cx="7895700" cy="341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From:', line)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print(line)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682250" y="3305150"/>
            <a:ext cx="8364000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line.startswith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('From:')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print(line)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240550" y="7454900"/>
            <a:ext cx="15762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We fine-tune what is matched by adding special characters to the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Wild-Card Characters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1542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 matches any character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add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asterisk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character is 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any number of times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869740" y="5426075"/>
            <a:ext cx="9739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X-Sieve: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X-DSPAM-Result: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X-DSPAM-Confidence: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0.8475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X-Content-Type-Message-Body: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2074525" y="6286500"/>
            <a:ext cx="24690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0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^X</a:t>
            </a:r>
            <a:r>
              <a:rPr lang="en-US" sz="6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600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60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Wild-Card Characters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2565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dot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 matches any character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add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asterisk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character is 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any number of times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877019" y="5408975"/>
            <a:ext cx="95073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-DSPAM-Confidence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0.8475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-Content-Type-Message-Body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1843075" y="6286475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character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Many times</a:t>
            </a:r>
          </a:p>
        </p:txBody>
      </p:sp>
      <p:cxnSp>
        <p:nvCxnSpPr>
          <p:cNvPr id="288" name="Shape 288"/>
          <p:cNvCxnSpPr/>
          <p:nvPr/>
        </p:nvCxnSpPr>
        <p:spPr>
          <a:xfrm>
            <a:off x="134174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9" name="Shape 289"/>
          <p:cNvCxnSpPr>
            <a:endCxn id="287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0" name="Shape 290"/>
          <p:cNvCxnSpPr/>
          <p:nvPr/>
        </p:nvCxnSpPr>
        <p:spPr>
          <a:xfrm rot="10800000">
            <a:off x="11497399" y="5752649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Fine-Tuning Your Match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5086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Depending on how 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clean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your data is and the purpose of your application, you may want to narrow your match down a bit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1247775" y="5478023"/>
            <a:ext cx="87963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Plane is behind schedule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two weeks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12074525" y="6286500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8728389" y="4999353"/>
            <a:ext cx="3619021" cy="12871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character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Many times</a:t>
            </a:r>
          </a:p>
        </p:txBody>
      </p:sp>
      <p:cxnSp>
        <p:nvCxnSpPr>
          <p:cNvPr id="301" name="Shape 301"/>
          <p:cNvCxnSpPr/>
          <p:nvPr/>
        </p:nvCxnSpPr>
        <p:spPr>
          <a:xfrm>
            <a:off x="136460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>
            <a:endCxn id="300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1615674" y="5797499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Fine-Tuning Your Match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562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Depending on how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clean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your data is and the purpose of your application, you may want to narrow your match down a bit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247775" y="5463296"/>
            <a:ext cx="87816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Sieve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DSPAM-Result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X-Plane is behind schedule: two weeks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1690350" y="6286500"/>
            <a:ext cx="32595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8248152" y="4941550"/>
            <a:ext cx="3885819" cy="11953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7529513" y="7651745"/>
            <a:ext cx="826769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non-whitespace character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3065125" y="4654550"/>
            <a:ext cx="30607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times</a:t>
            </a:r>
          </a:p>
        </p:txBody>
      </p:sp>
      <p:cxnSp>
        <p:nvCxnSpPr>
          <p:cNvPr id="316" name="Shape 316"/>
          <p:cNvCxnSpPr>
            <a:stCxn id="312" idx="2"/>
          </p:cNvCxnSpPr>
          <p:nvPr/>
        </p:nvCxnSpPr>
        <p:spPr>
          <a:xfrm flipH="1">
            <a:off x="13065125" y="7264500"/>
            <a:ext cx="254975" cy="387245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 rot="10800000" flipH="1">
            <a:off x="14313179" y="5797550"/>
            <a:ext cx="357000" cy="632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rot="10800000">
            <a:off x="11583720" y="5797550"/>
            <a:ext cx="285750" cy="528637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Matching and Extracting Data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9400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returns a True/False depending on whether the string matches  the regular expression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we actually want the matching strings to be extracted, we use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6378625" y="5382026"/>
            <a:ext cx="10330799" cy="2462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'2', '19', '42']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1798638" y="5699125"/>
            <a:ext cx="2772299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1003300" y="7286625"/>
            <a:ext cx="41544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digits</a:t>
            </a:r>
          </a:p>
        </p:txBody>
      </p:sp>
      <p:cxnSp>
        <p:nvCxnSpPr>
          <p:cNvPr id="328" name="Shape 328"/>
          <p:cNvCxnSpPr/>
          <p:nvPr/>
        </p:nvCxnSpPr>
        <p:spPr>
          <a:xfrm>
            <a:off x="3168650" y="66294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Matching and Extracting Data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53758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When we use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it returns a list of zero or more sub-strings that match the regular expression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3120200" y="4378428"/>
            <a:ext cx="11680500" cy="3575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'2', '19', '42']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[AEIOU]+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Warning: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Greedy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Matching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760839" y="2603500"/>
            <a:ext cx="13932000" cy="156527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repeat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characters (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*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+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) push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outward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in both directions (greedy) to match the largest possible string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987425" y="416877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^F.+: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10909300" y="5153020"/>
            <a:ext cx="25889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.+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11757025" y="3425820"/>
            <a:ext cx="3238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characters</a:t>
            </a:r>
          </a:p>
        </p:txBody>
      </p:sp>
      <p:cxnSp>
        <p:nvCxnSpPr>
          <p:cNvPr id="345" name="Shape 345"/>
          <p:cNvCxnSpPr/>
          <p:nvPr/>
        </p:nvCxnSpPr>
        <p:spPr>
          <a:xfrm rot="10800000" flipH="1">
            <a:off x="12652975" y="4568819"/>
            <a:ext cx="799499" cy="7938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6" name="Shape 346"/>
          <p:cNvSpPr txBox="1"/>
          <p:nvPr/>
        </p:nvSpPr>
        <p:spPr>
          <a:xfrm>
            <a:off x="7289800" y="705167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First character in the match is an F</a:t>
            </a:r>
          </a:p>
        </p:txBody>
      </p:sp>
      <p:cxnSp>
        <p:nvCxnSpPr>
          <p:cNvPr id="347" name="Shape 347"/>
          <p:cNvCxnSpPr/>
          <p:nvPr/>
        </p:nvCxnSpPr>
        <p:spPr>
          <a:xfrm flipH="1">
            <a:off x="10720236" y="6183306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8" name="Shape 348"/>
          <p:cNvSpPr txBox="1"/>
          <p:nvPr/>
        </p:nvSpPr>
        <p:spPr>
          <a:xfrm>
            <a:off x="11785600" y="706437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Last character in the match is a </a:t>
            </a:r>
            <a:r>
              <a:rPr lang="en-US" sz="3600" b="1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:</a:t>
            </a:r>
          </a:p>
        </p:txBody>
      </p:sp>
      <p:cxnSp>
        <p:nvCxnSpPr>
          <p:cNvPr id="349" name="Shape 349"/>
          <p:cNvCxnSpPr/>
          <p:nvPr/>
        </p:nvCxnSpPr>
        <p:spPr>
          <a:xfrm>
            <a:off x="13004875" y="6073845"/>
            <a:ext cx="863400" cy="990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0" name="Shape 350"/>
          <p:cNvSpPr txBox="1"/>
          <p:nvPr/>
        </p:nvSpPr>
        <p:spPr>
          <a:xfrm>
            <a:off x="1155696" y="7359720"/>
            <a:ext cx="4030200" cy="5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Why not 'From:'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Non-Greedy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Matching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899574" y="2581469"/>
            <a:ext cx="11160599" cy="152690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Not all regular expression repeat codes are greedy!  If you add a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?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+ and * chill out a bit...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From: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Using the :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^F.+?: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0833100" y="5281604"/>
            <a:ext cx="29663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.+?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747625" y="3344854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characters but not greedy</a:t>
            </a:r>
          </a:p>
        </p:txBody>
      </p:sp>
      <p:cxnSp>
        <p:nvCxnSpPr>
          <p:cNvPr id="360" name="Shape 360"/>
          <p:cNvCxnSpPr>
            <a:stCxn id="358" idx="0"/>
          </p:cNvCxnSpPr>
          <p:nvPr/>
        </p:nvCxnSpPr>
        <p:spPr>
          <a:xfrm rot="10800000" flipH="1">
            <a:off x="12316299" y="4472204"/>
            <a:ext cx="547800" cy="809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1" name="Shape 361"/>
          <p:cNvSpPr txBox="1"/>
          <p:nvPr/>
        </p:nvSpPr>
        <p:spPr>
          <a:xfrm>
            <a:off x="7289800" y="7180254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First character in the match is an F</a:t>
            </a:r>
          </a:p>
        </p:txBody>
      </p:sp>
      <p:cxnSp>
        <p:nvCxnSpPr>
          <p:cNvPr id="362" name="Shape 362"/>
          <p:cNvCxnSpPr/>
          <p:nvPr/>
        </p:nvCxnSpPr>
        <p:spPr>
          <a:xfrm flipH="1">
            <a:off x="10644036" y="6311890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3" name="Shape 363"/>
          <p:cNvSpPr txBox="1"/>
          <p:nvPr/>
        </p:nvSpPr>
        <p:spPr>
          <a:xfrm>
            <a:off x="11785600" y="7192954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Last character in the match is a </a:t>
            </a:r>
            <a:r>
              <a:rPr lang="en-US" sz="3600" b="1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:</a:t>
            </a:r>
          </a:p>
        </p:txBody>
      </p:sp>
      <p:cxnSp>
        <p:nvCxnSpPr>
          <p:cNvPr id="364" name="Shape 364"/>
          <p:cNvCxnSpPr>
            <a:endCxn id="363" idx="0"/>
          </p:cNvCxnSpPr>
          <p:nvPr/>
        </p:nvCxnSpPr>
        <p:spPr>
          <a:xfrm>
            <a:off x="13483749" y="6217054"/>
            <a:ext cx="384600" cy="9759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</a:t>
            </a:r>
            <a:r>
              <a:rPr lang="en-US" err="1" smtClean="0"/>
              <a:t>RegEx</a:t>
            </a:r>
            <a:r>
              <a:rPr lang="is-IS" smtClean="0"/>
              <a:t>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5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417650" y="7304649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http://en.wikipedia.org/wiki/Regular_expression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806700" y="2946400"/>
            <a:ext cx="10642499" cy="4281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In computing, a regular expression, also referred to as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regex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or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regexp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provides a concise and flexible means for matching strings of text, such as particular characters, words, or patterns of characters. A regular expression is written in a formal language </a:t>
            </a:r>
            <a:r>
              <a:rPr lang="en-US" sz="3600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that can be int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erpreted by a regular expression processor.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</a:t>
            </a:r>
            <a:r>
              <a:rPr lang="en-US" sz="76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Tuning String Extraction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64298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refine the match for </a:t>
            </a:r>
            <a:r>
              <a:rPr lang="en-US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 </a:t>
            </a:r>
            <a:r>
              <a:rPr lang="en-US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and separately determine which portion of the match is to be extracted by using parenthes</a:t>
            </a:r>
            <a:r>
              <a:rPr lang="en-US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</a:t>
            </a:r>
            <a:r>
              <a:rPr lang="en-US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59775" y="3924386"/>
            <a:ext cx="14409602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670718" y="5141017"/>
            <a:ext cx="11107074" cy="19457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\S+@\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S+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’]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11945942" y="4878481"/>
            <a:ext cx="3238499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7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lang="en-US" sz="57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57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1930067" y="6640506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At least one non-whitespace character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2733342" y="5881681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flipH="1">
            <a:off x="14117504" y="5819767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</a:t>
            </a:r>
            <a:r>
              <a:rPr lang="en-US" sz="76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Tuning String Extraction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34564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Parenthes</a:t>
            </a:r>
            <a:r>
              <a:rPr lang="en-US" sz="360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are not part of the match - but they tell where to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stop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what string to extract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20800" y="4184650"/>
            <a:ext cx="136668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0377800" y="5581650"/>
            <a:ext cx="6068700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48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48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48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4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S+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4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lang="en-US" sz="4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cxnSp>
        <p:nvCxnSpPr>
          <p:cNvPr id="385" name="Shape 385"/>
          <p:cNvCxnSpPr/>
          <p:nvPr/>
        </p:nvCxnSpPr>
        <p:spPr>
          <a:xfrm>
            <a:off x="12931237" y="6634150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6" name="Shape 386"/>
          <p:cNvCxnSpPr/>
          <p:nvPr/>
        </p:nvCxnSpPr>
        <p:spPr>
          <a:xfrm flipH="1">
            <a:off x="15337812" y="6561199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7" name="Shape 387"/>
          <p:cNvSpPr txBox="1"/>
          <p:nvPr/>
        </p:nvSpPr>
        <p:spPr>
          <a:xfrm>
            <a:off x="786416" y="5120500"/>
            <a:ext cx="9100209" cy="30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\S+@\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S+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28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(\S+@\</a:t>
            </a:r>
            <a:r>
              <a:rPr lang="en-US" sz="28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S+)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787475" y="3154351"/>
            <a:ext cx="15182700" cy="47837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'From </a:t>
            </a:r>
            <a:r>
              <a:rPr lang="en-US" sz="28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330200" y="1835150"/>
            <a:ext cx="15582900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</a:t>
            </a:r>
            <a:r>
              <a:rPr lang="en-US" sz="3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3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5950931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21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8724900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31</a:t>
            </a:r>
          </a:p>
        </p:txBody>
      </p:sp>
      <p:cxnSp>
        <p:nvCxnSpPr>
          <p:cNvPr id="396" name="Shape 396"/>
          <p:cNvCxnSpPr/>
          <p:nvPr/>
        </p:nvCxnSpPr>
        <p:spPr>
          <a:xfrm rot="10800000">
            <a:off x="6236681" y="1481137"/>
            <a:ext cx="19049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7" name="Shape 397"/>
          <p:cNvCxnSpPr/>
          <p:nvPr/>
        </p:nvCxnSpPr>
        <p:spPr>
          <a:xfrm rot="10800000">
            <a:off x="9004299" y="1485899"/>
            <a:ext cx="17461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8" name="Shape 398"/>
          <p:cNvCxnSpPr/>
          <p:nvPr/>
        </p:nvCxnSpPr>
        <p:spPr>
          <a:xfrm>
            <a:off x="6351587" y="2446336"/>
            <a:ext cx="2541587" cy="1904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0902069" y="4779647"/>
            <a:ext cx="4457700" cy="189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1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Extracting a host name - using find and string slicing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Double Split Pattern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67702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1155700" y="5594000"/>
            <a:ext cx="6179100" cy="22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email.split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  <a:r>
              <a:rPr lang="en-US" sz="2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9" name="Shape 409"/>
          <p:cNvSpPr txBox="1"/>
          <p:nvPr/>
        </p:nvSpPr>
        <p:spPr>
          <a:xfrm>
            <a:off x="7336425" y="56833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7301045" y="68431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1330878" y="883957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4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4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4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([^ ]*)'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2306622" y="7543800"/>
            <a:ext cx="10770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 through the string until you find an at</a:t>
            </a:r>
            <a:r>
              <a:rPr lang="en-US" sz="36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sign</a:t>
            </a:r>
          </a:p>
        </p:txBody>
      </p:sp>
      <p:cxnSp>
        <p:nvCxnSpPr>
          <p:cNvPr id="418" name="Shape 418"/>
          <p:cNvCxnSpPr/>
          <p:nvPr/>
        </p:nvCxnSpPr>
        <p:spPr>
          <a:xfrm flipH="1">
            <a:off x="7078661" y="6591300"/>
            <a:ext cx="530224" cy="99695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9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707596" y="3527296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</a:t>
            </a:r>
            <a:r>
              <a:rPr lang="en-US" sz="57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[^ ]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4343749" y="7594600"/>
            <a:ext cx="6125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non-blank character</a:t>
            </a:r>
          </a:p>
        </p:txBody>
      </p:sp>
      <p:cxnSp>
        <p:nvCxnSpPr>
          <p:cNvPr id="428" name="Shape 428"/>
          <p:cNvCxnSpPr/>
          <p:nvPr/>
        </p:nvCxnSpPr>
        <p:spPr>
          <a:xfrm>
            <a:off x="8707436" y="6708775"/>
            <a:ext cx="576300" cy="1001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0431461" y="6672261"/>
            <a:ext cx="747105" cy="949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30" name="Shape 430"/>
          <p:cNvCxnSpPr/>
          <p:nvPr/>
        </p:nvCxnSpPr>
        <p:spPr>
          <a:xfrm flipH="1">
            <a:off x="9342511" y="6702425"/>
            <a:ext cx="447600" cy="9761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31" name="Shape 431"/>
          <p:cNvSpPr txBox="1"/>
          <p:nvPr/>
        </p:nvSpPr>
        <p:spPr>
          <a:xfrm>
            <a:off x="10272696" y="7594600"/>
            <a:ext cx="4923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many of them</a:t>
            </a:r>
          </a:p>
        </p:txBody>
      </p:sp>
      <p:sp>
        <p:nvSpPr>
          <p:cNvPr id="12" name="Shape 420"/>
          <p:cNvSpPr txBox="1"/>
          <p:nvPr/>
        </p:nvSpPr>
        <p:spPr>
          <a:xfrm>
            <a:off x="707596" y="3529457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11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7823275" y="7620000"/>
            <a:ext cx="7634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Extract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the non-blank characters</a:t>
            </a:r>
          </a:p>
        </p:txBody>
      </p:sp>
      <p:cxnSp>
        <p:nvCxnSpPr>
          <p:cNvPr id="441" name="Shape 441"/>
          <p:cNvCxnSpPr/>
          <p:nvPr/>
        </p:nvCxnSpPr>
        <p:spPr>
          <a:xfrm>
            <a:off x="8340725" y="6692900"/>
            <a:ext cx="793749" cy="91598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2" name="Shape 442"/>
          <p:cNvCxnSpPr/>
          <p:nvPr/>
        </p:nvCxnSpPr>
        <p:spPr>
          <a:xfrm flipH="1">
            <a:off x="9621836" y="6734175"/>
            <a:ext cx="895349" cy="9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1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13" name="Shape 420"/>
          <p:cNvSpPr txBox="1"/>
          <p:nvPr/>
        </p:nvSpPr>
        <p:spPr>
          <a:xfrm>
            <a:off x="707596" y="3529457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57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.*@([^ ]*)'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1775792" y="7719599"/>
            <a:ext cx="1373666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Starting at the beginning of the line,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 for the string 'From ' </a:t>
            </a:r>
          </a:p>
        </p:txBody>
      </p:sp>
      <p:cxnSp>
        <p:nvCxnSpPr>
          <p:cNvPr id="452" name="Shape 452"/>
          <p:cNvCxnSpPr/>
          <p:nvPr/>
        </p:nvCxnSpPr>
        <p:spPr>
          <a:xfrm flipH="1">
            <a:off x="7035800" y="6591300"/>
            <a:ext cx="674686" cy="1128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3" name="Shape 453"/>
          <p:cNvCxnSpPr/>
          <p:nvPr/>
        </p:nvCxnSpPr>
        <p:spPr>
          <a:xfrm>
            <a:off x="9052292" y="6656988"/>
            <a:ext cx="1206588" cy="106261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57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([^ ]*)'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4709077" y="7662862"/>
            <a:ext cx="117983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Skip a bunch of characters,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looking for an at</a:t>
            </a:r>
            <a:r>
              <a:rPr lang="en-US" sz="360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sign</a:t>
            </a:r>
          </a:p>
        </p:txBody>
      </p:sp>
      <p:cxnSp>
        <p:nvCxnSpPr>
          <p:cNvPr id="463" name="Shape 463"/>
          <p:cNvCxnSpPr/>
          <p:nvPr/>
        </p:nvCxnSpPr>
        <p:spPr>
          <a:xfrm flipH="1">
            <a:off x="10204174" y="6629400"/>
            <a:ext cx="236812" cy="10334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4" name="Shape 464"/>
          <p:cNvCxnSpPr/>
          <p:nvPr/>
        </p:nvCxnSpPr>
        <p:spPr>
          <a:xfrm>
            <a:off x="11352211" y="6651625"/>
            <a:ext cx="415719" cy="1322386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66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]*)'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7401025" y="8062475"/>
            <a:ext cx="7896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 extracting</a:t>
            </a:r>
          </a:p>
        </p:txBody>
      </p:sp>
      <p:cxnSp>
        <p:nvCxnSpPr>
          <p:cNvPr id="474" name="Shape 474"/>
          <p:cNvCxnSpPr/>
          <p:nvPr/>
        </p:nvCxnSpPr>
        <p:spPr>
          <a:xfrm flipH="1">
            <a:off x="11367986" y="6705600"/>
            <a:ext cx="330300" cy="1344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2641600" y="2844800"/>
            <a:ext cx="10642599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Really clever </a:t>
            </a:r>
            <a:r>
              <a:rPr lang="en-US" sz="38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wild card</a:t>
            </a:r>
            <a:r>
              <a:rPr lang="en-US" sz="38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expressions for matching and parsing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2540075" y="8115300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http://en.wikipedia.org/wiki/Regular_expression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</a:t>
            </a:r>
            <a:r>
              <a:rPr lang="en-US" sz="57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[^ </a:t>
            </a:r>
            <a:r>
              <a:rPr lang="en-US" sz="57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57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57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)'</a:t>
            </a:r>
            <a:endParaRPr lang="en-US" sz="57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5998523" y="7734300"/>
            <a:ext cx="5601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non-blank character</a:t>
            </a:r>
          </a:p>
        </p:txBody>
      </p:sp>
      <p:cxnSp>
        <p:nvCxnSpPr>
          <p:cNvPr id="484" name="Shape 484"/>
          <p:cNvCxnSpPr/>
          <p:nvPr/>
        </p:nvCxnSpPr>
        <p:spPr>
          <a:xfrm flipH="1">
            <a:off x="11175999" y="6651625"/>
            <a:ext cx="868362" cy="112236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5" name="Shape 485"/>
          <p:cNvCxnSpPr/>
          <p:nvPr/>
        </p:nvCxnSpPr>
        <p:spPr>
          <a:xfrm flipH="1">
            <a:off x="13849287" y="6632575"/>
            <a:ext cx="20699" cy="1155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6" name="Shape 486"/>
          <p:cNvCxnSpPr/>
          <p:nvPr/>
        </p:nvCxnSpPr>
        <p:spPr>
          <a:xfrm flipH="1">
            <a:off x="11234736" y="6651625"/>
            <a:ext cx="1989136" cy="109061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7" name="Shape 487"/>
          <p:cNvSpPr txBox="1"/>
          <p:nvPr/>
        </p:nvSpPr>
        <p:spPr>
          <a:xfrm>
            <a:off x="11697723" y="7734300"/>
            <a:ext cx="43821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many of them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13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.*@([^ </a:t>
            </a:r>
            <a:r>
              <a:rPr lang="en-US" sz="5700" b="1" i="0" u="none" strike="noStrike" cap="none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]+</a:t>
            </a:r>
            <a:r>
              <a:rPr lang="en-US" sz="5700" b="1" i="0" u="none" strike="noStrike" cap="none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5700" b="1" i="0" u="none" strike="noStrike" cap="none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lang="en-US" sz="57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6" name="Shape 496"/>
          <p:cNvSpPr txBox="1"/>
          <p:nvPr/>
        </p:nvSpPr>
        <p:spPr>
          <a:xfrm>
            <a:off x="11744325" y="8026400"/>
            <a:ext cx="4394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Stop extracting</a:t>
            </a:r>
          </a:p>
        </p:txBody>
      </p:sp>
      <p:cxnSp>
        <p:nvCxnSpPr>
          <p:cNvPr id="497" name="Shape 497"/>
          <p:cNvCxnSpPr/>
          <p:nvPr/>
        </p:nvCxnSpPr>
        <p:spPr>
          <a:xfrm flipH="1">
            <a:off x="13755687" y="6731000"/>
            <a:ext cx="330200" cy="134461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9329530" y="814388"/>
            <a:ext cx="575817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Spam </a:t>
            </a:r>
            <a:r>
              <a:rPr lang="en-US" sz="60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Confidence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652449" y="1677144"/>
            <a:ext cx="15676199" cy="4924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</a:t>
            </a:r>
            <a:r>
              <a:rPr lang="en-US" sz="3000" b="1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lang="en-US" sz="3000" b="1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^X-DSPAM-Confidence: </a:t>
            </a:r>
            <a:r>
              <a:rPr lang="en-US" sz="3000" b="1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[0-9.]+</a:t>
            </a:r>
            <a:r>
              <a:rPr lang="en-US" sz="3000" b="1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line)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3000" b="1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!= 1 :  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float(</a:t>
            </a:r>
            <a:r>
              <a:rPr lang="en-US" sz="3000" b="1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numlist.append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print('Maximum</a:t>
            </a:r>
            <a:r>
              <a:rPr lang="en-US" sz="3000" b="1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:', max(</a:t>
            </a:r>
            <a:r>
              <a:rPr lang="en-US" sz="3000" b="1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3000" b="1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lang="en-US" sz="3000" b="1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6" name="Shape 506"/>
          <p:cNvSpPr txBox="1"/>
          <p:nvPr/>
        </p:nvSpPr>
        <p:spPr>
          <a:xfrm>
            <a:off x="11000028" y="6449888"/>
            <a:ext cx="4717199" cy="1200299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9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9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</a:t>
            </a:r>
            <a:r>
              <a:rPr lang="en-US" sz="3900" u="none" strike="noStrike" cap="none" dirty="0" err="1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ds.py</a:t>
            </a:r>
            <a:r>
              <a:rPr lang="en-US" sz="39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9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9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Maximum: 0.9907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652449" y="7449711"/>
            <a:ext cx="10618799" cy="8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X-DSPAM-Confidence: 0.8475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Escape Character</a:t>
            </a:r>
          </a:p>
        </p:txBody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50152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want a special regular expression character to just behave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normally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(most of the time) you prefix it with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'\'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675335" y="4285139"/>
            <a:ext cx="10826100" cy="2405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'We just received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for cookies.'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\$[0-9.]+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11115376" y="6283188"/>
            <a:ext cx="3370173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9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\$</a:t>
            </a:r>
            <a:r>
              <a:rPr lang="en-US" sz="49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[0-9.]</a:t>
            </a:r>
            <a:r>
              <a:rPr lang="en-US" sz="49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12055272" y="7718288"/>
            <a:ext cx="383408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digit or period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7354958" y="7654788"/>
            <a:ext cx="401952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real dollar sign</a:t>
            </a:r>
          </a:p>
        </p:txBody>
      </p:sp>
      <p:cxnSp>
        <p:nvCxnSpPr>
          <p:cNvPr id="518" name="Shape 518"/>
          <p:cNvCxnSpPr/>
          <p:nvPr/>
        </p:nvCxnSpPr>
        <p:spPr>
          <a:xfrm flipH="1">
            <a:off x="11188837" y="7162663"/>
            <a:ext cx="312599" cy="498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9" name="Shape 519"/>
          <p:cNvCxnSpPr/>
          <p:nvPr/>
        </p:nvCxnSpPr>
        <p:spPr>
          <a:xfrm>
            <a:off x="12503325" y="7061088"/>
            <a:ext cx="312599" cy="606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0" name="Shape 520"/>
          <p:cNvCxnSpPr/>
          <p:nvPr/>
        </p:nvCxnSpPr>
        <p:spPr>
          <a:xfrm flipH="1">
            <a:off x="13474698" y="7068788"/>
            <a:ext cx="85500" cy="6494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21" name="Shape 521"/>
          <p:cNvSpPr txBox="1"/>
          <p:nvPr/>
        </p:nvSpPr>
        <p:spPr>
          <a:xfrm>
            <a:off x="12869655" y="4276588"/>
            <a:ext cx="283875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At least one or more</a:t>
            </a:r>
          </a:p>
        </p:txBody>
      </p:sp>
      <p:cxnSp>
        <p:nvCxnSpPr>
          <p:cNvPr id="522" name="Shape 522"/>
          <p:cNvCxnSpPr/>
          <p:nvPr/>
        </p:nvCxnSpPr>
        <p:spPr>
          <a:xfrm flipH="1" flipV="1">
            <a:off x="14266859" y="5495787"/>
            <a:ext cx="5732" cy="787401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Summary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435205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are a cryptic but powerful language for matching strings and extracting elements from those strings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have special characters that indicate intent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>
            <a:spLocks noGrp="1"/>
          </p:cNvSpPr>
          <p:nvPr>
            <p:ph type="title" idx="4294967295"/>
          </p:nvPr>
        </p:nvSpPr>
        <p:spPr>
          <a:xfrm>
            <a:off x="1462700" y="1009927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1206100" y="2150353"/>
            <a:ext cx="6797699" cy="53503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Translations here</a:t>
            </a:r>
          </a:p>
        </p:txBody>
      </p:sp>
      <p:pic>
        <p:nvPicPr>
          <p:cNvPr id="536" name="Shape 5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03277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Shape 5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81477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 txBox="1"/>
          <p:nvPr/>
        </p:nvSpPr>
        <p:spPr>
          <a:xfrm>
            <a:off x="8704400" y="2280828"/>
            <a:ext cx="6797699" cy="52199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0164" y="914475"/>
            <a:ext cx="9148570" cy="637381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2857500" y="7645400"/>
            <a:ext cx="104138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Really smart </a:t>
            </a:r>
            <a:r>
              <a:rPr lang="en-US" sz="3800" u="none" strike="noStrike" cap="none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“Find” </a:t>
            </a:r>
            <a:r>
              <a:rPr lang="en-US" sz="3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or </a:t>
            </a:r>
            <a:r>
              <a:rPr lang="en-US" sz="3800" u="none" strike="noStrike" cap="none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“Search”</a:t>
            </a:r>
            <a:endParaRPr lang="en-US" sz="3800" u="none" strike="noStrike" cap="none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29" name="Shape 229"/>
          <p:cNvSpPr/>
          <p:nvPr/>
        </p:nvSpPr>
        <p:spPr>
          <a:xfrm flipH="1">
            <a:off x="12636449" y="1343100"/>
            <a:ext cx="1269899" cy="660300"/>
          </a:xfrm>
          <a:prstGeom prst="rightArrow">
            <a:avLst>
              <a:gd name="adj1" fmla="val 42844"/>
              <a:gd name="adj2" fmla="val 43131"/>
            </a:avLst>
          </a:prstGeom>
          <a:solidFill>
            <a:srgbClr val="00FF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Understanding Regular Expressions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28376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Very powerful and quite cryptic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Fun once you understand them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are a language unto themselves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language of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marker characters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- programming with characters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It is kind of an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old school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language - compact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5925" y="829037"/>
            <a:ext cx="7343776" cy="734341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x="10427225" y="6931025"/>
            <a:ext cx="51527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sng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http://</a:t>
            </a:r>
            <a:r>
              <a:rPr lang="en-US" sz="3800" u="sng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xkcd.com/208/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 Quick Guide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2565400" y="2539900"/>
            <a:ext cx="11607801" cy="519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the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beginning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a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$ 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the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the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Matches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whitespace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any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non-whitespace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*?  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+?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aeiou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Matches a single character in the listed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[^XYZ]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Matches a single character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listed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[a-z0-9]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set of characters can include a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Indicates where string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start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Indicates where string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84500" y="8407400"/>
            <a:ext cx="937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https://www.py4e.com/lectures3/Pythonlearn-11-Regex-Handout.txt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Regular Expression Module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Before you can use regular expressions in your program, you must import the library using 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import re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endParaRPr lang="en-US" sz="3600" u="none" strike="noStrike" cap="none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use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to see if a string matches a regular expression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similar to using the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 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method for strings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use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to extract 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portions of a string that match your regular 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expression, 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similar to a combination of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slicing: 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var[5:10]</a:t>
            </a: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like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371600" y="3410950"/>
            <a:ext cx="7579499" cy="38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('From:', line)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print(line)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985838" y="3652600"/>
            <a:ext cx="6997186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line.find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('From:')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&gt;= 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print(line)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1952</Words>
  <Application>Microsoft Macintosh PowerPoint</Application>
  <PresentationFormat>Custom</PresentationFormat>
  <Paragraphs>306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 Regular</vt:lpstr>
      <vt:lpstr>Cabin</vt:lpstr>
      <vt:lpstr>Courier New</vt:lpstr>
      <vt:lpstr>Gill Sans</vt:lpstr>
      <vt:lpstr>ヒラギノ角ゴ ProN W3</vt:lpstr>
      <vt:lpstr>Arial</vt:lpstr>
      <vt:lpstr>Title &amp; Subtitle</vt:lpstr>
      <vt:lpstr>Regular Expressions</vt:lpstr>
      <vt:lpstr>Regular Expressions</vt:lpstr>
      <vt:lpstr>Regular Expressions</vt:lpstr>
      <vt:lpstr>PowerPoint Presentation</vt:lpstr>
      <vt:lpstr>Understanding Regular Expressions</vt:lpstr>
      <vt:lpstr>PowerPoint Presentation</vt:lpstr>
      <vt:lpstr>Regular Expression Quick Guide</vt:lpstr>
      <vt:lpstr>The Regular Expression Module</vt:lpstr>
      <vt:lpstr>Using re.search() like find()</vt:lpstr>
      <vt:lpstr>Using re.search() like startswith()</vt:lpstr>
      <vt:lpstr>Wild-Card Characters</vt:lpstr>
      <vt:lpstr>Wild-Card Characters</vt:lpstr>
      <vt:lpstr>Fine-Tuning Your Match</vt:lpstr>
      <vt:lpstr>Fine-Tuning Your Match</vt:lpstr>
      <vt:lpstr>Matching and Extracting Data</vt:lpstr>
      <vt:lpstr>Matching and Extracting Data</vt:lpstr>
      <vt:lpstr>Warning: Greedy Matching</vt:lpstr>
      <vt:lpstr>Non-Greedy Matching</vt:lpstr>
      <vt:lpstr>Advanced RegEx…</vt:lpstr>
      <vt:lpstr>Fine-Tuning String Extraction</vt:lpstr>
      <vt:lpstr>Fine-Tuning String Extraction</vt:lpstr>
      <vt:lpstr>PowerPoint Presentation</vt:lpstr>
      <vt:lpstr>The Double Split Pattern</vt:lpstr>
      <vt:lpstr>The Regex Version</vt:lpstr>
      <vt:lpstr>The Regex Version</vt:lpstr>
      <vt:lpstr>The Regex Version</vt:lpstr>
      <vt:lpstr>Even Cooler Regex Version</vt:lpstr>
      <vt:lpstr>Even Cooler Regex Version</vt:lpstr>
      <vt:lpstr>Even Cooler Regex Version</vt:lpstr>
      <vt:lpstr>Even Cooler Regex Version</vt:lpstr>
      <vt:lpstr>Even Cooler Regex Version</vt:lpstr>
      <vt:lpstr>Spam Confidence</vt:lpstr>
      <vt:lpstr>Escape Character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cp:lastModifiedBy>Microsoft Office User</cp:lastModifiedBy>
  <cp:revision>41</cp:revision>
  <dcterms:modified xsi:type="dcterms:W3CDTF">2016-11-21T21:21:09Z</dcterms:modified>
</cp:coreProperties>
</file>