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76" r:id="rId20"/>
    <p:sldId id="289" r:id="rId21"/>
    <p:sldId id="277" r:id="rId22"/>
    <p:sldId id="279" r:id="rId23"/>
    <p:sldId id="280" r:id="rId24"/>
    <p:sldId id="281" r:id="rId25"/>
    <p:sldId id="282" r:id="rId26"/>
    <p:sldId id="283" r:id="rId27"/>
    <p:sldId id="284" r:id="rId28"/>
    <p:sldId id="288" r:id="rId29"/>
    <p:sldId id="286" r:id="rId30"/>
    <p:sldId id="287" r:id="rId31"/>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7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p:restoredTop sz="94518"/>
  </p:normalViewPr>
  <p:slideViewPr>
    <p:cSldViewPr snapToGrid="0" snapToObjects="1">
      <p:cViewPr varScale="1">
        <p:scale>
          <a:sx n="71" d="100"/>
          <a:sy n="71" d="100"/>
        </p:scale>
        <p:origin x="-104" y="-368"/>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8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006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488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40841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0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9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EHJ9uYx5L58" TargetMode="External"/><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4" Type="http://schemas.openxmlformats.org/officeDocument/2006/relationships/image" Target="../media/image11.png"/><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8.jp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6.jpg"/><Relationship Id="rId5" Type="http://schemas.openxmlformats.org/officeDocument/2006/relationships/hyperlink" Target="http://en.wikipedia.org/wiki/Associative_array" TargetMode="Externa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Python Dictionaries</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9</a:t>
            </a:r>
          </a:p>
        </p:txBody>
      </p:sp>
      <p:sp>
        <p:nvSpPr>
          <p:cNvPr id="205" name="Shape 205"/>
          <p:cNvSpPr txBox="1"/>
          <p:nvPr/>
        </p:nvSpPr>
        <p:spPr>
          <a:xfrm>
            <a:off x="3206300" y="6831007"/>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for </a:t>
            </a:r>
            <a:r>
              <a:rPr lang="en-US" sz="3200" dirty="0" smtClean="0">
                <a:solidFill>
                  <a:srgbClr val="FFFF00"/>
                </a:solidFill>
                <a:latin typeface="Arial" charset="0"/>
                <a:ea typeface="Arial" charset="0"/>
                <a:cs typeface="Arial" charset="0"/>
                <a:sym typeface="Cabin"/>
              </a:rPr>
              <a:t>Everybody</a:t>
            </a:r>
          </a:p>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charset="0"/>
                <a:ea typeface="Arial" charset="0"/>
                <a:cs typeface="Arial" charset="0"/>
                <a:sym typeface="Cabin"/>
              </a:rPr>
              <a:t>www.py4e.com</a:t>
            </a:r>
            <a:endParaRPr lang="en-US" sz="3200" u="none" strike="noStrike" cap="none" dirty="0">
              <a:solidFill>
                <a:srgbClr val="FFFF00"/>
              </a:solidFill>
              <a:latin typeface="Arial" charset="0"/>
              <a:ea typeface="Arial" charset="0"/>
              <a:cs typeface="Arial" charset="0"/>
              <a:sym typeface="Cabin"/>
            </a:endParaRPr>
          </a:p>
        </p:txBody>
      </p:sp>
      <p:pic>
        <p:nvPicPr>
          <p:cNvPr id="206" name="Shape 206"/>
          <p:cNvPicPr preferRelativeResize="0"/>
          <p:nvPr/>
        </p:nvPicPr>
        <p:blipFill rotWithShape="1">
          <a:blip r:embed="rId3">
            <a:alphaModFix/>
          </a:blip>
          <a:srcRect/>
          <a:stretch/>
        </p:blipFill>
        <p:spPr>
          <a:xfrm>
            <a:off x="13130212" y="7189782"/>
            <a:ext cx="1968500" cy="668337"/>
          </a:xfrm>
          <a:prstGeom prst="rect">
            <a:avLst/>
          </a:prstGeom>
          <a:noFill/>
          <a:ln>
            <a:noFill/>
          </a:ln>
        </p:spPr>
      </p:pic>
      <p:pic>
        <p:nvPicPr>
          <p:cNvPr id="207" name="Shape 207"/>
          <p:cNvPicPr preferRelativeResize="0"/>
          <p:nvPr/>
        </p:nvPicPr>
        <p:blipFill rotWithShape="1">
          <a:blip r:embed="rId4">
            <a:alphaModFix/>
          </a:blip>
          <a:srcRect/>
          <a:stretch/>
        </p:blipFill>
        <p:spPr>
          <a:xfrm>
            <a:off x="635250" y="6804707"/>
            <a:ext cx="1024800" cy="10248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Dictionary Literals (Constants)</a:t>
            </a:r>
          </a:p>
        </p:txBody>
      </p:sp>
      <p:sp>
        <p:nvSpPr>
          <p:cNvPr id="296" name="Shape 296"/>
          <p:cNvSpPr txBox="1">
            <a:spLocks noGrp="1"/>
          </p:cNvSpPr>
          <p:nvPr>
            <p:ph type="body" idx="1"/>
          </p:nvPr>
        </p:nvSpPr>
        <p:spPr>
          <a:xfrm>
            <a:off x="1155700" y="2603501"/>
            <a:ext cx="13931900" cy="1539874"/>
          </a:xfrm>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Dictionary literals use curly braces and have a list of </a:t>
            </a:r>
            <a:r>
              <a:rPr lang="en-US" u="none" strike="noStrike" cap="none" dirty="0">
                <a:solidFill>
                  <a:srgbClr val="00FF00"/>
                </a:solidFill>
                <a:latin typeface="Arial" charset="0"/>
                <a:ea typeface="Arial" charset="0"/>
                <a:cs typeface="Arial" charset="0"/>
                <a:sym typeface="Cabin"/>
              </a:rPr>
              <a:t>key</a:t>
            </a:r>
            <a:r>
              <a:rPr lang="en-US" u="none" strike="noStrike" cap="none" dirty="0">
                <a:solidFill>
                  <a:schemeClr val="lt1"/>
                </a:solidFill>
                <a:latin typeface="Arial" charset="0"/>
                <a:ea typeface="Arial" charset="0"/>
                <a:cs typeface="Arial" charset="0"/>
                <a:sym typeface="Cabin"/>
              </a:rPr>
              <a:t> : </a:t>
            </a:r>
            <a:r>
              <a:rPr lang="en-US" u="none" strike="noStrike" cap="none" dirty="0">
                <a:solidFill>
                  <a:srgbClr val="FF00FF"/>
                </a:solidFill>
                <a:latin typeface="Arial" charset="0"/>
                <a:ea typeface="Arial" charset="0"/>
                <a:cs typeface="Arial" charset="0"/>
                <a:sym typeface="Cabin"/>
              </a:rPr>
              <a:t>value</a:t>
            </a:r>
            <a:r>
              <a:rPr lang="en-US" u="none" strike="noStrike" cap="none" dirty="0">
                <a:solidFill>
                  <a:schemeClr val="lt1"/>
                </a:solidFill>
                <a:latin typeface="Arial" charset="0"/>
                <a:ea typeface="Arial" charset="0"/>
                <a:cs typeface="Arial" charset="0"/>
                <a:sym typeface="Cabin"/>
              </a:rPr>
              <a:t> pairs</a:t>
            </a:r>
          </a:p>
          <a:p>
            <a:pPr marL="457200" marR="0" lvl="0" indent="-457200" algn="l" rtl="0">
              <a:lnSpc>
                <a:spcPct val="150000"/>
              </a:lnSpc>
              <a:spcBef>
                <a:spcPts val="350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You can make an </a:t>
            </a:r>
            <a:r>
              <a:rPr lang="en-US" u="none" strike="noStrike" cap="none" dirty="0">
                <a:solidFill>
                  <a:srgbClr val="FF7F00"/>
                </a:solidFill>
                <a:latin typeface="Arial" charset="0"/>
                <a:ea typeface="Arial" charset="0"/>
                <a:cs typeface="Arial" charset="0"/>
                <a:sym typeface="Cabin"/>
              </a:rPr>
              <a:t>empty dictionary</a:t>
            </a:r>
            <a:r>
              <a:rPr lang="en-US" u="none" strike="noStrike" cap="none" dirty="0">
                <a:solidFill>
                  <a:schemeClr val="lt1"/>
                </a:solidFill>
                <a:latin typeface="Arial" charset="0"/>
                <a:ea typeface="Arial" charset="0"/>
                <a:cs typeface="Arial" charset="0"/>
                <a:sym typeface="Cabin"/>
              </a:rPr>
              <a:t> using empty curly braces</a:t>
            </a:r>
          </a:p>
        </p:txBody>
      </p:sp>
      <p:sp>
        <p:nvSpPr>
          <p:cNvPr id="297" name="Shape 297"/>
          <p:cNvSpPr txBox="1"/>
          <p:nvPr/>
        </p:nvSpPr>
        <p:spPr>
          <a:xfrm>
            <a:off x="1994000" y="4804675"/>
            <a:ext cx="12465600" cy="3382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jjj</a:t>
            </a:r>
            <a:r>
              <a:rPr lang="en-US" sz="3000" i="0" u="none" strike="noStrike" cap="none" dirty="0">
                <a:solidFill>
                  <a:schemeClr val="lt1"/>
                </a:solidFill>
                <a:latin typeface="Courier"/>
                <a:ea typeface="Courier"/>
                <a:cs typeface="Courier"/>
                <a:sym typeface="Courier New"/>
              </a:rPr>
              <a:t> = { '</a:t>
            </a:r>
            <a:r>
              <a:rPr lang="en-US" sz="3000" i="0" u="none" strike="noStrike" cap="none" dirty="0">
                <a:solidFill>
                  <a:srgbClr val="00FF00"/>
                </a:solidFill>
                <a:latin typeface="Courier"/>
                <a:ea typeface="Courier"/>
                <a:cs typeface="Courier"/>
                <a:sym typeface="Courier New"/>
              </a:rPr>
              <a:t>chuck</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fred</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42</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jan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100</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chemeClr val="lt1"/>
                </a:solidFill>
                <a:latin typeface="Courier"/>
                <a:ea typeface="Courier"/>
                <a:cs typeface="Courier"/>
                <a:sym typeface="Courier New"/>
              </a:rPr>
              <a:t>jjj</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jan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100</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chuck</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fred</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42</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ooo</a:t>
            </a:r>
            <a:r>
              <a:rPr lang="en-US" sz="3000" i="0" u="none" strike="noStrike" cap="none" dirty="0">
                <a:solidFill>
                  <a:schemeClr val="lt1"/>
                </a:solidFill>
                <a:latin typeface="Courier"/>
                <a:ea typeface="Courier"/>
                <a:cs typeface="Courier"/>
                <a:sym typeface="Courier New"/>
              </a:rPr>
              <a:t> = </a:t>
            </a:r>
            <a:r>
              <a:rPr lang="en-US" sz="3000" i="0" u="none" strike="noStrike" cap="none" dirty="0" smtClean="0">
                <a:solidFill>
                  <a:srgbClr val="FF7F00"/>
                </a:solidFill>
                <a:latin typeface="Courier"/>
                <a:ea typeface="Courier"/>
                <a:cs typeface="Courier"/>
                <a:sym typeface="Courier New"/>
              </a:rPr>
              <a:t>{</a:t>
            </a:r>
            <a:r>
              <a:rPr lang="en-US" sz="3000" i="0" u="none" strike="noStrike" cap="none" dirty="0" smtClean="0">
                <a:solidFill>
                  <a:srgbClr val="0000FF"/>
                </a:solidFill>
                <a:latin typeface="Courier"/>
                <a:ea typeface="Courier"/>
                <a:cs typeface="Courier"/>
                <a:sym typeface="Courier New"/>
              </a:rPr>
              <a:t> </a:t>
            </a:r>
            <a:r>
              <a:rPr lang="en-US" sz="3000" i="0" u="none" strike="noStrike" cap="none" dirty="0" smtClean="0">
                <a:solidFill>
                  <a:srgbClr val="FF7F00"/>
                </a:solidFill>
                <a:latin typeface="Courier"/>
                <a:ea typeface="Courier"/>
                <a:cs typeface="Courier"/>
                <a:sym typeface="Courier New"/>
              </a:rPr>
              <a:t>}</a:t>
            </a:r>
            <a:endParaRPr lang="en-US" sz="30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chemeClr val="lt1"/>
                </a:solidFill>
                <a:latin typeface="Courier"/>
                <a:ea typeface="Courier"/>
                <a:cs typeface="Courier"/>
                <a:sym typeface="Courier New"/>
              </a:rPr>
              <a:t>ooo</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
        <p:nvSpPr>
          <p:cNvPr id="332" name="Shape 332"/>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4" name="Shape 334"/>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5" name="Shape 335"/>
          <p:cNvSpPr txBox="1"/>
          <p:nvPr/>
        </p:nvSpPr>
        <p:spPr>
          <a:xfrm>
            <a:off x="1236075"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41" name="Shape 341"/>
          <p:cNvSpPr txBox="1"/>
          <p:nvPr/>
        </p:nvSpPr>
        <p:spPr>
          <a:xfrm>
            <a:off x="5856545"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2" name="Shape 352"/>
          <p:cNvSpPr txBox="1"/>
          <p:nvPr/>
        </p:nvSpPr>
        <p:spPr>
          <a:xfrm>
            <a:off x="1273048"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3" name="Shape 353"/>
          <p:cNvSpPr txBox="1"/>
          <p:nvPr/>
        </p:nvSpPr>
        <p:spPr>
          <a:xfrm>
            <a:off x="1237272"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7" name="Shape 357"/>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pic>
        <p:nvPicPr>
          <p:cNvPr id="363" name="Shape 363"/>
          <p:cNvPicPr preferRelativeResize="0"/>
          <p:nvPr/>
        </p:nvPicPr>
        <p:blipFill rotWithShape="1">
          <a:blip r:embed="rId3">
            <a:alphaModFix/>
          </a:blip>
          <a:srcRect/>
          <a:stretch/>
        </p:blipFill>
        <p:spPr>
          <a:xfrm>
            <a:off x="5626050" y="3865012"/>
            <a:ext cx="4761000" cy="3352799"/>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200" u="none" strike="noStrike" cap="none" dirty="0">
                <a:solidFill>
                  <a:srgbClr val="FFFF00"/>
                </a:solidFill>
                <a:latin typeface="Arial" charset="0"/>
                <a:ea typeface="Arial" charset="0"/>
                <a:cs typeface="Arial" charset="0"/>
                <a:sym typeface="Cabin"/>
              </a:rPr>
              <a:t>Many Counters with a Dictionary</a:t>
            </a:r>
          </a:p>
        </p:txBody>
      </p:sp>
      <p:sp>
        <p:nvSpPr>
          <p:cNvPr id="369" name="Shape 369"/>
          <p:cNvSpPr txBox="1">
            <a:spLocks noGrp="1"/>
          </p:cNvSpPr>
          <p:nvPr>
            <p:ph type="body" idx="1"/>
          </p:nvPr>
        </p:nvSpPr>
        <p:spPr>
          <a:xfrm>
            <a:off x="1155700" y="2603500"/>
            <a:ext cx="8916988" cy="1997075"/>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One common use of </a:t>
            </a:r>
            <a:r>
              <a:rPr lang="en-US" sz="3600" u="none" strike="noStrike" cap="none" smtClean="0">
                <a:solidFill>
                  <a:schemeClr val="lt1"/>
                </a:solidFill>
                <a:latin typeface="Arial" charset="0"/>
                <a:ea typeface="Arial" charset="0"/>
                <a:cs typeface="Arial" charset="0"/>
                <a:sym typeface="Cabin"/>
              </a:rPr>
              <a:t>dictionaries </a:t>
            </a:r>
            <a:r>
              <a:rPr lang="en-US" sz="3600" u="none" strike="noStrike" cap="none">
                <a:solidFill>
                  <a:schemeClr val="lt1"/>
                </a:solidFill>
                <a:latin typeface="Arial" charset="0"/>
                <a:ea typeface="Arial" charset="0"/>
                <a:cs typeface="Arial" charset="0"/>
                <a:sym typeface="Cabin"/>
              </a:rPr>
              <a:t>is </a:t>
            </a:r>
            <a:r>
              <a:rPr lang="en-US" sz="3600" u="none" strike="noStrike" cap="none">
                <a:solidFill>
                  <a:srgbClr val="FFFF00"/>
                </a:solidFill>
                <a:latin typeface="Arial" charset="0"/>
                <a:ea typeface="Arial" charset="0"/>
                <a:cs typeface="Arial" charset="0"/>
                <a:sym typeface="Cabin"/>
              </a:rPr>
              <a:t>counting</a:t>
            </a:r>
            <a:r>
              <a:rPr lang="en-US" sz="3600" u="none" strike="noStrike" cap="none">
                <a:solidFill>
                  <a:schemeClr val="lt1"/>
                </a:solidFill>
                <a:latin typeface="Arial" charset="0"/>
                <a:ea typeface="Arial" charset="0"/>
                <a:cs typeface="Arial" charset="0"/>
                <a:sym typeface="Cabin"/>
              </a:rPr>
              <a:t> how often we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see</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something</a:t>
            </a:r>
          </a:p>
        </p:txBody>
      </p:sp>
      <p:pic>
        <p:nvPicPr>
          <p:cNvPr id="370" name="Shape 370"/>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880725" y="27813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Key</a:t>
            </a:r>
          </a:p>
        </p:txBody>
      </p:sp>
      <p:sp>
        <p:nvSpPr>
          <p:cNvPr id="372" name="Shape 372"/>
          <p:cNvSpPr txBox="1"/>
          <p:nvPr/>
        </p:nvSpPr>
        <p:spPr>
          <a:xfrm>
            <a:off x="12971233" y="2781300"/>
            <a:ext cx="15732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Value</a:t>
            </a: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FF00FF"/>
                </a:solidFill>
                <a:latin typeface="Courier"/>
                <a:ea typeface="Courier"/>
                <a:cs typeface="Courier"/>
                <a:sym typeface="Courier New"/>
              </a:rPr>
              <a:t>dict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rgbClr val="00FF00"/>
                </a:solidFill>
                <a:latin typeface="Courier"/>
                <a:ea typeface="Courier"/>
                <a:cs typeface="Courier"/>
                <a:sym typeface="Courier New"/>
              </a:rPr>
              <a:t>ccc</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ccc</a:t>
            </a:r>
            <a:r>
              <a:rPr lang="en-US" sz="3000" dirty="0" smtClean="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2</a:t>
            </a:r>
            <a:r>
              <a:rPr lang="en-US" sz="3000" i="0" u="none" strike="noStrike" cap="none" dirty="0">
                <a:solidFill>
                  <a:schemeClr val="lt1"/>
                </a:solidFill>
                <a:latin typeface="Courier"/>
                <a:ea typeface="Courier"/>
                <a:cs typeface="Courier"/>
                <a:sym typeface="Courier New"/>
              </a:rPr>
              <a:t>}</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Dictionary Tracebacks</a:t>
            </a:r>
          </a:p>
        </p:txBody>
      </p:sp>
      <p:sp>
        <p:nvSpPr>
          <p:cNvPr id="379" name="Shape 379"/>
          <p:cNvSpPr txBox="1">
            <a:spLocks noGrp="1"/>
          </p:cNvSpPr>
          <p:nvPr>
            <p:ph type="body" idx="1"/>
          </p:nvPr>
        </p:nvSpPr>
        <p:spPr>
          <a:xfrm>
            <a:off x="1155700" y="2603501"/>
            <a:ext cx="13931900" cy="218345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It is an </a:t>
            </a:r>
            <a:r>
              <a:rPr lang="en-US" sz="3600" u="none" strike="noStrike" cap="none">
                <a:solidFill>
                  <a:srgbClr val="FF66FF"/>
                </a:solidFill>
                <a:latin typeface="Arial" charset="0"/>
                <a:ea typeface="Arial" charset="0"/>
                <a:cs typeface="Arial" charset="0"/>
                <a:sym typeface="Cabin"/>
              </a:rPr>
              <a:t>error</a:t>
            </a:r>
            <a:r>
              <a:rPr lang="en-US" sz="3600" u="none" strike="noStrike" cap="none">
                <a:solidFill>
                  <a:schemeClr val="lt1"/>
                </a:solidFill>
                <a:latin typeface="Arial" charset="0"/>
                <a:ea typeface="Arial" charset="0"/>
                <a:cs typeface="Arial" charset="0"/>
                <a:sym typeface="Cabin"/>
              </a:rPr>
              <a:t> to reference a key which is not in the dictionary</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can use the </a:t>
            </a:r>
            <a:r>
              <a:rPr lang="en-US" sz="3600" u="none" strike="noStrike" cap="none" dirty="0">
                <a:solidFill>
                  <a:srgbClr val="00FF00"/>
                </a:solidFill>
                <a:latin typeface="Arial" charset="0"/>
                <a:ea typeface="Arial" charset="0"/>
                <a:cs typeface="Arial" charset="0"/>
                <a:sym typeface="Cabin"/>
              </a:rPr>
              <a:t>in</a:t>
            </a:r>
            <a:r>
              <a:rPr lang="en-US" sz="3600" u="none" strike="noStrike" cap="none" dirty="0">
                <a:solidFill>
                  <a:schemeClr val="lt1"/>
                </a:solidFill>
                <a:latin typeface="Arial" charset="0"/>
                <a:ea typeface="Arial" charset="0"/>
                <a:cs typeface="Arial" charset="0"/>
                <a:sym typeface="Cabin"/>
              </a:rPr>
              <a:t> operator to see if a key is in the dictionary</a:t>
            </a:r>
          </a:p>
        </p:txBody>
      </p:sp>
      <p:sp>
        <p:nvSpPr>
          <p:cNvPr id="380" name="Shape 380"/>
          <p:cNvSpPr txBox="1"/>
          <p:nvPr/>
        </p:nvSpPr>
        <p:spPr>
          <a:xfrm>
            <a:off x="3558496" y="4758563"/>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ccc =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rgbClr val="00FFFF"/>
                </a:solidFill>
                <a:latin typeface="Courier"/>
                <a:ea typeface="Courier"/>
                <a:cs typeface="Courier"/>
                <a:sym typeface="Courier New"/>
              </a:rPr>
              <a:t>()</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FF0000"/>
                </a:solidFill>
                <a:latin typeface="Courier"/>
                <a:ea typeface="Courier"/>
                <a:cs typeface="Courier"/>
                <a:sym typeface="Courier New"/>
              </a:rPr>
              <a: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rgbClr val="FF66FF"/>
                </a:solidFill>
                <a:latin typeface="Courier"/>
                <a:ea typeface="Courier"/>
                <a:cs typeface="Courier"/>
                <a:sym typeface="Courier New"/>
              </a:rPr>
              <a:t>ccc</a:t>
            </a:r>
            <a:r>
              <a:rPr lang="en-US" sz="3000" i="0" u="none" strike="noStrike" cap="none" dirty="0">
                <a:solidFill>
                  <a:srgbClr val="FF66FF"/>
                </a:solidFill>
                <a:latin typeface="Courier"/>
                <a:ea typeface="Courier"/>
                <a:cs typeface="Courier"/>
                <a:sym typeface="Courier New"/>
              </a:rPr>
              <a:t>['</a:t>
            </a:r>
            <a:r>
              <a:rPr lang="en-US" sz="3000" i="0" u="none" strike="noStrike" cap="none" dirty="0" err="1">
                <a:solidFill>
                  <a:srgbClr val="FF66FF"/>
                </a:solidFill>
                <a:latin typeface="Courier"/>
                <a:ea typeface="Courier"/>
                <a:cs typeface="Courier"/>
                <a:sym typeface="Courier New"/>
              </a:rPr>
              <a:t>csev</a:t>
            </a:r>
            <a:r>
              <a:rPr lang="en-US" sz="3000" i="0" u="none" strike="noStrike" cap="none" dirty="0" smtClean="0">
                <a:solidFill>
                  <a:srgbClr val="FF66FF"/>
                </a:solidFill>
                <a:latin typeface="Courier"/>
                <a:ea typeface="Courier"/>
                <a:cs typeface="Courier"/>
                <a:sym typeface="Courier New"/>
              </a:rPr>
              <a:t>']</a:t>
            </a:r>
            <a:r>
              <a:rPr lang="en-US" sz="3000" dirty="0" smtClean="0">
                <a:solidFill>
                  <a:srgbClr val="FFFF00"/>
                </a:solidFill>
                <a:latin typeface="Courier"/>
                <a:ea typeface="Courier"/>
                <a:cs typeface="Courier"/>
                <a:sym typeface="Courier New"/>
              </a:rPr>
              <a:t>)</a:t>
            </a:r>
            <a:endParaRPr lang="en-US" sz="3000" i="0" u="none" strike="noStrike" cap="none" dirty="0">
              <a:solidFill>
                <a:srgbClr val="FF66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err="1">
                <a:solidFill>
                  <a:schemeClr val="lt1"/>
                </a:solidFill>
                <a:latin typeface="Courier"/>
                <a:ea typeface="Courier"/>
                <a:cs typeface="Courier"/>
                <a:sym typeface="Courier New"/>
              </a:rPr>
              <a:t>Traceback</a:t>
            </a:r>
            <a:r>
              <a:rPr lang="en-US" sz="3000" i="0" u="none" strike="noStrike" cap="none" dirty="0">
                <a:solidFill>
                  <a:schemeClr val="lt1"/>
                </a:solidFill>
                <a:latin typeface="Courier"/>
                <a:ea typeface="Courier"/>
                <a:cs typeface="Courier"/>
                <a:sym typeface="Courier New"/>
              </a:rPr>
              <a:t> (most recent call last):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File "&lt;</a:t>
            </a:r>
            <a:r>
              <a:rPr lang="en-US" sz="3000" i="0" u="none" strike="noStrike" cap="none" dirty="0" err="1">
                <a:solidFill>
                  <a:schemeClr val="lt1"/>
                </a:solidFill>
                <a:latin typeface="Courier"/>
                <a:ea typeface="Courier"/>
                <a:cs typeface="Courier"/>
                <a:sym typeface="Courier New"/>
              </a:rPr>
              <a:t>stdin</a:t>
            </a:r>
            <a:r>
              <a:rPr lang="en-US" sz="3000" i="0" u="none" strike="noStrike" cap="none" dirty="0">
                <a:solidFill>
                  <a:schemeClr val="lt1"/>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i="0" u="none" strike="noStrike" cap="none" dirty="0" err="1">
                <a:solidFill>
                  <a:srgbClr val="FF66FF"/>
                </a:solidFill>
                <a:latin typeface="Courier"/>
                <a:ea typeface="Courier"/>
                <a:cs typeface="Courier"/>
                <a:sym typeface="Courier New"/>
              </a:rPr>
              <a:t>KeyError</a:t>
            </a:r>
            <a:r>
              <a:rPr lang="en-US" sz="3000" i="0" u="none" strike="noStrike" cap="none" dirty="0">
                <a:solidFill>
                  <a:srgbClr val="FF66FF"/>
                </a:solidFill>
                <a:latin typeface="Courier"/>
                <a:ea typeface="Courier"/>
                <a:cs typeface="Courier"/>
                <a:sym typeface="Courier New"/>
              </a:rPr>
              <a:t>: '</a:t>
            </a:r>
            <a:r>
              <a:rPr lang="en-US" sz="3000" i="0" u="none" strike="noStrike" cap="none" dirty="0" err="1">
                <a:solidFill>
                  <a:srgbClr val="FF66FF"/>
                </a:solidFill>
                <a:latin typeface="Courier"/>
                <a:ea typeface="Courier"/>
                <a:cs typeface="Courier"/>
                <a:sym typeface="Courier New"/>
              </a:rPr>
              <a:t>csev</a:t>
            </a:r>
            <a:r>
              <a:rPr lang="en-US" sz="3000" i="0" u="none" strike="noStrike" cap="none" dirty="0">
                <a:solidFill>
                  <a:srgbClr val="FF66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chemeClr val="lt1"/>
                </a:solidFill>
                <a:latin typeface="Courier"/>
                <a:ea typeface="Courier"/>
                <a:cs typeface="Courier"/>
                <a:sym typeface="Courier New"/>
              </a:rPr>
              <a:t>'</a:t>
            </a:r>
            <a:r>
              <a:rPr lang="en-US" sz="3000" i="0" u="none" strike="noStrike" cap="none" dirty="0" err="1" smtClean="0">
                <a:solidFill>
                  <a:schemeClr val="lt1"/>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False</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1155700" y="789709"/>
            <a:ext cx="1365581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When We See a New Name</a:t>
            </a:r>
          </a:p>
        </p:txBody>
      </p:sp>
      <p:sp>
        <p:nvSpPr>
          <p:cNvPr id="386" name="Shape 386"/>
          <p:cNvSpPr txBox="1">
            <a:spLocks noGrp="1"/>
          </p:cNvSpPr>
          <p:nvPr>
            <p:ph type="body" idx="1"/>
          </p:nvPr>
        </p:nvSpPr>
        <p:spPr>
          <a:xfrm>
            <a:off x="1533281" y="2587076"/>
            <a:ext cx="13089396" cy="15826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u="none" strike="noStrike" cap="none">
                <a:solidFill>
                  <a:schemeClr val="lt1"/>
                </a:solidFill>
                <a:latin typeface="Arial" charset="0"/>
                <a:ea typeface="Arial" charset="0"/>
                <a:cs typeface="Arial" charset="0"/>
                <a:sym typeface="Cabin"/>
              </a:rPr>
              <a:t>When we encounter a new name, we need to add a new entry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and if this the second or later time we have seen the </a:t>
            </a:r>
            <a:r>
              <a:rPr lang="en-US" u="none" strike="noStrike" cap="none">
                <a:solidFill>
                  <a:srgbClr val="00FF00"/>
                </a:solidFill>
                <a:latin typeface="Arial" charset="0"/>
                <a:ea typeface="Arial" charset="0"/>
                <a:cs typeface="Arial" charset="0"/>
                <a:sym typeface="Cabin"/>
              </a:rPr>
              <a:t>name</a:t>
            </a:r>
            <a:r>
              <a:rPr lang="en-US" u="none" strike="noStrike" cap="none">
                <a:solidFill>
                  <a:schemeClr val="lt1"/>
                </a:solidFill>
                <a:latin typeface="Arial" charset="0"/>
                <a:ea typeface="Arial" charset="0"/>
                <a:cs typeface="Arial" charset="0"/>
                <a:sym typeface="Cabin"/>
              </a:rPr>
              <a:t>, we simply add one to the count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under that </a:t>
            </a:r>
            <a:r>
              <a:rPr lang="en-US" u="none" strike="noStrike" cap="none">
                <a:solidFill>
                  <a:srgbClr val="00FF00"/>
                </a:solidFill>
                <a:latin typeface="Arial" charset="0"/>
                <a:ea typeface="Arial" charset="0"/>
                <a:cs typeface="Arial" charset="0"/>
                <a:sym typeface="Cabin"/>
              </a:rPr>
              <a:t>name</a:t>
            </a:r>
          </a:p>
        </p:txBody>
      </p:sp>
      <p:sp>
        <p:nvSpPr>
          <p:cNvPr id="387" name="Shape 387"/>
          <p:cNvSpPr txBox="1"/>
          <p:nvPr/>
        </p:nvSpPr>
        <p:spPr>
          <a:xfrm>
            <a:off x="750938" y="4478400"/>
            <a:ext cx="10349474"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rgbClr val="FF00FF"/>
                </a:solidFill>
                <a:latin typeface="Courier"/>
                <a:ea typeface="Courier"/>
                <a:cs typeface="Courier"/>
                <a:sym typeface="Courier New"/>
              </a:rPr>
              <a:t>dict</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600" i="0" u="none" strike="noStrike" cap="none" dirty="0">
                <a:solidFill>
                  <a:srgbClr val="00FF00"/>
                </a:solidFill>
                <a:latin typeface="Courier"/>
                <a:ea typeface="Courier"/>
                <a:cs typeface="Courier"/>
                <a:sym typeface="Courier New"/>
              </a:rPr>
              <a:t>names</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chemeClr val="lt1"/>
                </a:solidFill>
                <a:latin typeface="Courier"/>
                <a:ea typeface="Courier"/>
                <a:cs typeface="Courier"/>
                <a:sym typeface="Courier New"/>
              </a:rPr>
              <a:t>csev</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cwen</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csev</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zqian</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cwen</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names</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 if </a:t>
            </a:r>
            <a:r>
              <a:rPr lang="en-US" sz="2600" i="0" u="none" strike="noStrike" cap="none" dirty="0">
                <a:solidFill>
                  <a:srgbClr val="00FF00"/>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not in</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else</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600" i="0" u="none" strike="noStrike" cap="none" dirty="0" smtClean="0">
                <a:solidFill>
                  <a:srgbClr val="FFFF00"/>
                </a:solidFill>
                <a:latin typeface="Courier"/>
                <a:ea typeface="Courier"/>
                <a:cs typeface="Courier"/>
                <a:sym typeface="Courier New"/>
              </a:rPr>
              <a:t>print(</a:t>
            </a:r>
            <a:r>
              <a:rPr lang="en-US" sz="2600" i="0" u="none" strike="noStrike" cap="none" dirty="0" smtClean="0">
                <a:solidFill>
                  <a:srgbClr val="00FF00"/>
                </a:solidFill>
                <a:latin typeface="Courier"/>
                <a:ea typeface="Courier"/>
                <a:cs typeface="Courier"/>
                <a:sym typeface="Courier New"/>
              </a:rPr>
              <a:t>counts</a:t>
            </a:r>
            <a:r>
              <a:rPr lang="en-US" sz="2600" i="0" u="none" strike="noStrike" cap="none" dirty="0" smtClean="0">
                <a:solidFill>
                  <a:srgbClr val="FFFF00"/>
                </a:solidFill>
                <a:latin typeface="Courier"/>
                <a:ea typeface="Courier"/>
                <a:cs typeface="Courier"/>
                <a:sym typeface="Courier New"/>
              </a:rPr>
              <a:t>)</a:t>
            </a:r>
            <a:endParaRPr lang="en-US" sz="2600" i="0" u="none" strike="noStrike" cap="none" dirty="0">
              <a:solidFill>
                <a:srgbClr val="FFFF00"/>
              </a:solidFill>
              <a:latin typeface="Courier"/>
              <a:ea typeface="Courier"/>
              <a:cs typeface="Courier"/>
              <a:sym typeface="Courier New"/>
            </a:endParaRPr>
          </a:p>
        </p:txBody>
      </p:sp>
      <p:sp>
        <p:nvSpPr>
          <p:cNvPr id="388" name="Shape 388"/>
          <p:cNvSpPr txBox="1"/>
          <p:nvPr/>
        </p:nvSpPr>
        <p:spPr>
          <a:xfrm>
            <a:off x="9817102" y="5737993"/>
            <a:ext cx="6654205"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pic>
        <p:nvPicPr>
          <p:cNvPr id="6" name="Shape 370"/>
          <p:cNvPicPr preferRelativeResize="0"/>
          <p:nvPr/>
        </p:nvPicPr>
        <p:blipFill rotWithShape="1">
          <a:blip r:embed="rId3">
            <a:alphaModFix/>
          </a:blip>
          <a:srcRect/>
          <a:stretch/>
        </p:blipFill>
        <p:spPr>
          <a:xfrm>
            <a:off x="11100411" y="6550800"/>
            <a:ext cx="3987189" cy="2269269"/>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The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 Method for Dictionaries</a:t>
            </a:r>
          </a:p>
        </p:txBody>
      </p:sp>
      <p:sp>
        <p:nvSpPr>
          <p:cNvPr id="394" name="Shape 394"/>
          <p:cNvSpPr txBox="1">
            <a:spLocks noGrp="1"/>
          </p:cNvSpPr>
          <p:nvPr>
            <p:ph type="body" idx="1"/>
          </p:nvPr>
        </p:nvSpPr>
        <p:spPr>
          <a:xfrm>
            <a:off x="1029839" y="2603500"/>
            <a:ext cx="7505776" cy="40384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smtClean="0">
                <a:solidFill>
                  <a:schemeClr val="lt1"/>
                </a:solidFill>
                <a:latin typeface="Arial" charset="0"/>
                <a:ea typeface="Arial" charset="0"/>
                <a:cs typeface="Arial" charset="0"/>
                <a:sym typeface="Cabin"/>
              </a:rPr>
              <a:t>The </a:t>
            </a:r>
            <a:r>
              <a:rPr lang="en-US" sz="3600" u="none" strike="noStrike" cap="none">
                <a:solidFill>
                  <a:schemeClr val="lt1"/>
                </a:solidFill>
                <a:latin typeface="Arial" charset="0"/>
                <a:ea typeface="Arial" charset="0"/>
                <a:cs typeface="Arial" charset="0"/>
                <a:sym typeface="Cabin"/>
              </a:rPr>
              <a:t>pattern of checking to see if a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already in a dictionary and assuming a default value if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there is so </a:t>
            </a:r>
            <a:r>
              <a:rPr lang="en-US" sz="3600" u="none" strike="noStrike" cap="none" smtClean="0">
                <a:solidFill>
                  <a:schemeClr val="lt1"/>
                </a:solidFill>
                <a:latin typeface="Arial" charset="0"/>
                <a:ea typeface="Arial" charset="0"/>
                <a:cs typeface="Arial" charset="0"/>
                <a:sym typeface="Cabin"/>
              </a:rPr>
              <a:t>common </a:t>
            </a:r>
            <a:r>
              <a:rPr lang="en-US" sz="3600" u="none" strike="noStrike" cap="none">
                <a:solidFill>
                  <a:schemeClr val="lt1"/>
                </a:solidFill>
                <a:latin typeface="Arial" charset="0"/>
                <a:ea typeface="Arial" charset="0"/>
                <a:cs typeface="Arial" charset="0"/>
                <a:sym typeface="Cabin"/>
              </a:rPr>
              <a:t>that there is a </a:t>
            </a:r>
            <a:r>
              <a:rPr lang="en-US" sz="3600" u="none" strike="noStrike" cap="none">
                <a:solidFill>
                  <a:srgbClr val="FF00FF"/>
                </a:solidFill>
                <a:latin typeface="Arial" charset="0"/>
                <a:ea typeface="Arial" charset="0"/>
                <a:cs typeface="Arial" charset="0"/>
                <a:sym typeface="Cabin"/>
              </a:rPr>
              <a:t>method</a:t>
            </a:r>
            <a:r>
              <a:rPr lang="en-US" sz="3600" u="none" strike="noStrike" cap="none">
                <a:solidFill>
                  <a:schemeClr val="lt1"/>
                </a:solidFill>
                <a:latin typeface="Arial" charset="0"/>
                <a:ea typeface="Arial" charset="0"/>
                <a:cs typeface="Arial" charset="0"/>
                <a:sym typeface="Cabin"/>
              </a:rPr>
              <a:t> called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that does this for us</a:t>
            </a:r>
          </a:p>
        </p:txBody>
      </p:sp>
      <p:sp>
        <p:nvSpPr>
          <p:cNvPr id="395" name="Shape 395"/>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name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rgbClr val="00FF00"/>
                </a:solidFill>
                <a:latin typeface="Courier"/>
                <a:ea typeface="Courier"/>
                <a:cs typeface="Courier"/>
                <a:sym typeface="Courier New"/>
              </a:rPr>
              <a:t> counts</a:t>
            </a:r>
            <a:r>
              <a:rPr lang="en-US" sz="3000" i="0" u="none" strike="noStrike" cap="none" dirty="0">
                <a:solidFill>
                  <a:srgbClr val="00FFFF"/>
                </a:solidFill>
                <a:latin typeface="Courier"/>
                <a:ea typeface="Courier"/>
                <a:cs typeface="Courier"/>
                <a:sym typeface="Courier New"/>
              </a:rPr>
              <a:t>[name]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0</a:t>
            </a:r>
          </a:p>
        </p:txBody>
      </p:sp>
      <p:sp>
        <p:nvSpPr>
          <p:cNvPr id="396" name="Shape 396"/>
          <p:cNvSpPr txBox="1"/>
          <p:nvPr/>
        </p:nvSpPr>
        <p:spPr>
          <a:xfrm>
            <a:off x="10060013"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 = </a:t>
            </a:r>
            <a:r>
              <a:rPr lang="en-US" sz="3000" i="0" u="none" strike="noStrike" cap="none" dirty="0" err="1">
                <a:solidFill>
                  <a:srgbClr val="00FF00"/>
                </a:solidFill>
                <a:latin typeface="Courier"/>
                <a:ea typeface="Courier"/>
                <a:cs typeface="Courier"/>
                <a:sym typeface="Courier New"/>
              </a:rPr>
              <a:t>counts</a:t>
            </a:r>
            <a:r>
              <a:rPr lang="en-US" sz="3000" i="0" u="none" strike="noStrike" cap="none" dirty="0" err="1">
                <a:solidFill>
                  <a:srgbClr val="FF00FF"/>
                </a:solidFill>
                <a:latin typeface="Courier"/>
                <a:ea typeface="Courier"/>
                <a:cs typeface="Courier"/>
                <a:sym typeface="Courier New"/>
              </a:rPr>
              <a:t>.get</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FF"/>
                </a:solidFill>
                <a:latin typeface="Courier"/>
                <a:ea typeface="Courier"/>
                <a:cs typeface="Courier"/>
                <a:sym typeface="Courier New"/>
              </a:rPr>
              <a:t>name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0</a:t>
            </a:r>
            <a:r>
              <a:rPr lang="en-US" sz="3000" i="0" u="none" strike="noStrike" cap="none" dirty="0">
                <a:solidFill>
                  <a:schemeClr val="lt1"/>
                </a:solidFill>
                <a:latin typeface="Courier"/>
                <a:ea typeface="Courier"/>
                <a:cs typeface="Courier"/>
                <a:sym typeface="Courier New"/>
              </a:rPr>
              <a:t>)</a:t>
            </a:r>
          </a:p>
        </p:txBody>
      </p:sp>
      <p:sp>
        <p:nvSpPr>
          <p:cNvPr id="397" name="Shape 397"/>
          <p:cNvSpPr txBox="1"/>
          <p:nvPr/>
        </p:nvSpPr>
        <p:spPr>
          <a:xfrm>
            <a:off x="1003250" y="6980313"/>
            <a:ext cx="7118400"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 value if key does not exist (and no </a:t>
            </a:r>
            <a:r>
              <a:rPr lang="en-US" sz="3600" u="none" strike="noStrike" cap="none" dirty="0" err="1">
                <a:solidFill>
                  <a:srgbClr val="FF7F00"/>
                </a:solidFill>
                <a:latin typeface="Arial" charset="0"/>
                <a:ea typeface="Arial" charset="0"/>
                <a:cs typeface="Arial" charset="0"/>
                <a:sym typeface="Cabin"/>
              </a:rPr>
              <a:t>Traceback</a:t>
            </a:r>
            <a:r>
              <a:rPr lang="en-US" sz="3600" u="none" strike="noStrike" cap="none" dirty="0">
                <a:solidFill>
                  <a:srgbClr val="FF7F00"/>
                </a:solidFill>
                <a:latin typeface="Arial" charset="0"/>
                <a:ea typeface="Arial" charset="0"/>
                <a:cs typeface="Arial" charset="0"/>
                <a:sym typeface="Cabin"/>
              </a:rPr>
              <a:t>).</a:t>
            </a:r>
          </a:p>
        </p:txBody>
      </p:sp>
      <p:sp>
        <p:nvSpPr>
          <p:cNvPr id="398" name="Shape 398"/>
          <p:cNvSpPr txBox="1"/>
          <p:nvPr/>
        </p:nvSpPr>
        <p:spPr>
          <a:xfrm>
            <a:off x="9232900" y="7375475"/>
            <a:ext cx="6741359"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a:t>
            </a:r>
          </a:p>
        </p:txBody>
      </p:sp>
      <p:sp>
        <p:nvSpPr>
          <p:cNvPr id="404" name="Shape 404"/>
          <p:cNvSpPr txBox="1">
            <a:spLocks noGrp="1"/>
          </p:cNvSpPr>
          <p:nvPr>
            <p:ph type="body" idx="1"/>
          </p:nvPr>
        </p:nvSpPr>
        <p:spPr>
          <a:xfrm>
            <a:off x="1155700" y="2603501"/>
            <a:ext cx="13931900" cy="145727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We can use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and provide a </a:t>
            </a:r>
            <a:r>
              <a:rPr lang="en-US" sz="3600" u="none" strike="noStrike" cap="none">
                <a:solidFill>
                  <a:srgbClr val="FF7F00"/>
                </a:solidFill>
                <a:latin typeface="Arial" charset="0"/>
                <a:ea typeface="Arial" charset="0"/>
                <a:cs typeface="Arial" charset="0"/>
                <a:sym typeface="Cabin"/>
              </a:rPr>
              <a:t>default value of zero</a:t>
            </a:r>
            <a:r>
              <a:rPr lang="en-US" sz="3600" u="none" strike="noStrike" cap="none">
                <a:solidFill>
                  <a:schemeClr val="lt1"/>
                </a:solidFill>
                <a:latin typeface="Arial" charset="0"/>
                <a:ea typeface="Arial" charset="0"/>
                <a:cs typeface="Arial" charset="0"/>
                <a:sym typeface="Cabin"/>
              </a:rPr>
              <a:t> when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yet in the dictionary - and then just add one</a:t>
            </a:r>
          </a:p>
        </p:txBody>
      </p:sp>
      <p:sp>
        <p:nvSpPr>
          <p:cNvPr id="405" name="Shape 405"/>
          <p:cNvSpPr txBox="1"/>
          <p:nvPr/>
        </p:nvSpPr>
        <p:spPr>
          <a:xfrm>
            <a:off x="1698775" y="4562481"/>
            <a:ext cx="10558500" cy="2155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FF00FF"/>
                </a:solidFill>
                <a:latin typeface="Courier"/>
                <a:ea typeface="Courier"/>
                <a:cs typeface="Courier"/>
                <a:sym typeface="Courier New"/>
              </a:rPr>
              <a:t>dict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zqian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for</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in</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rgbClr val="00FFFF"/>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counts</a:t>
            </a:r>
            <a:r>
              <a:rPr lang="en-US" sz="2800" i="0" u="none" strike="noStrike" cap="none" dirty="0" err="1">
                <a:solidFill>
                  <a:srgbClr val="FF00FF"/>
                </a:solidFill>
                <a:latin typeface="Courier"/>
                <a:ea typeface="Courier"/>
                <a:cs typeface="Courier"/>
                <a:sym typeface="Courier New"/>
              </a:rPr>
              <a:t>.get</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00FFFF"/>
                </a:solidFill>
                <a:latin typeface="Courier"/>
                <a:ea typeface="Courier"/>
                <a:cs typeface="Courier"/>
                <a:sym typeface="Courier New"/>
              </a:rPr>
              <a:t>name, </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smtClean="0">
                <a:solidFill>
                  <a:srgbClr val="00FF00"/>
                </a:solidFill>
                <a:latin typeface="Courier"/>
                <a:ea typeface="Courier"/>
                <a:cs typeface="Courier"/>
                <a:sym typeface="Courier New"/>
              </a:rPr>
              <a:t>counts</a:t>
            </a:r>
            <a:r>
              <a:rPr lang="en-US" sz="2800" i="0" u="none" strike="noStrike" cap="none" dirty="0" smtClean="0">
                <a:solidFill>
                  <a:srgbClr val="FFFF00"/>
                </a:solidFill>
                <a:latin typeface="Courier"/>
                <a:ea typeface="Courier"/>
                <a:cs typeface="Courier"/>
                <a:sym typeface="Courier New"/>
              </a:rPr>
              <a:t>)</a:t>
            </a:r>
            <a:endParaRPr lang="en-US" sz="2800" i="0" u="none" strike="noStrike" cap="none" dirty="0">
              <a:solidFill>
                <a:srgbClr val="FFFF00"/>
              </a:solidFill>
              <a:latin typeface="Courier"/>
              <a:ea typeface="Courier"/>
              <a:cs typeface="Courier"/>
              <a:sym typeface="Courier New"/>
            </a:endParaRPr>
          </a:p>
        </p:txBody>
      </p:sp>
      <p:sp>
        <p:nvSpPr>
          <p:cNvPr id="406" name="Shape 406"/>
          <p:cNvSpPr txBox="1"/>
          <p:nvPr/>
        </p:nvSpPr>
        <p:spPr>
          <a:xfrm>
            <a:off x="6851650" y="7640632"/>
            <a:ext cx="14668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a:t>
            </a:r>
          </a:p>
        </p:txBody>
      </p:sp>
      <p:cxnSp>
        <p:nvCxnSpPr>
          <p:cNvPr id="407" name="Shape 407"/>
          <p:cNvCxnSpPr/>
          <p:nvPr/>
        </p:nvCxnSpPr>
        <p:spPr>
          <a:xfrm flipH="1">
            <a:off x="7921474" y="6308857"/>
            <a:ext cx="1405200" cy="1411200"/>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9004375" y="7424732"/>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'csev'</a:t>
            </a:r>
            <a:r>
              <a:rPr lang="en-US" sz="3200" u="none" strike="noStrike" cap="none">
                <a:solidFill>
                  <a:srgbClr val="FF00FF"/>
                </a:solidFill>
                <a:latin typeface="Arial" charset="0"/>
                <a:ea typeface="Arial" charset="0"/>
                <a:cs typeface="Arial" charset="0"/>
                <a:sym typeface="Cabin"/>
              </a:rPr>
              <a:t>: 2, </a:t>
            </a:r>
            <a:r>
              <a:rPr lang="en-US" sz="3200" u="none" strike="noStrike" cap="none">
                <a:solidFill>
                  <a:srgbClr val="00FFFF"/>
                </a:solidFill>
                <a:latin typeface="Arial" charset="0"/>
                <a:ea typeface="Arial" charset="0"/>
                <a:cs typeface="Arial" charset="0"/>
                <a:sym typeface="Cabin"/>
              </a:rPr>
              <a:t>'zqian'</a:t>
            </a:r>
            <a:r>
              <a:rPr lang="en-US" sz="3200" u="none" strike="noStrike" cap="none">
                <a:solidFill>
                  <a:srgbClr val="FF00FF"/>
                </a:solidFill>
                <a:latin typeface="Arial" charset="0"/>
                <a:ea typeface="Arial" charset="0"/>
                <a:cs typeface="Arial" charset="0"/>
                <a:sym typeface="Cabin"/>
              </a:rPr>
              <a:t>: 1,</a:t>
            </a:r>
            <a:r>
              <a:rPr lang="en-US" sz="3200" u="none" strike="noStrike" cap="none">
                <a:solidFill>
                  <a:srgbClr val="00FFFF"/>
                </a:solidFill>
                <a:latin typeface="Arial" charset="0"/>
                <a:ea typeface="Arial" charset="0"/>
                <a:cs typeface="Arial" charset="0"/>
                <a:sym typeface="Cabin"/>
              </a:rPr>
              <a:t> 'cwen'</a:t>
            </a:r>
            <a:r>
              <a:rPr lang="en-US" sz="3200" u="none" strike="noStrike" cap="none">
                <a:solidFill>
                  <a:srgbClr val="FF00FF"/>
                </a:solidFill>
                <a:latin typeface="Arial" charset="0"/>
                <a:ea typeface="Arial" charset="0"/>
                <a:cs typeface="Arial" charset="0"/>
                <a:sym typeface="Cabin"/>
              </a:rPr>
              <a:t>: 2}</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a:stretch/>
        </p:blipFill>
        <p:spPr>
          <a:xfrm>
            <a:off x="11260136" y="3187700"/>
            <a:ext cx="4638674" cy="3467099"/>
          </a:xfrm>
          <a:prstGeom prst="rect">
            <a:avLst/>
          </a:prstGeom>
          <a:noFill/>
          <a:ln>
            <a:noFill/>
          </a:ln>
        </p:spPr>
      </p:pic>
      <p:sp>
        <p:nvSpPr>
          <p:cNvPr id="414" name="Shape 414"/>
          <p:cNvSpPr txBox="1"/>
          <p:nvPr/>
        </p:nvSpPr>
        <p:spPr>
          <a:xfrm>
            <a:off x="3020973" y="7302601"/>
            <a:ext cx="10558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http://www.youtube.com/watch?v=EHJ9uYx5L58</a:t>
            </a:r>
          </a:p>
        </p:txBody>
      </p:sp>
      <p:sp>
        <p:nvSpPr>
          <p:cNvPr id="415" name="Shape 415"/>
          <p:cNvSpPr txBox="1"/>
          <p:nvPr/>
        </p:nvSpPr>
        <p:spPr>
          <a:xfrm>
            <a:off x="508000" y="3810000"/>
            <a:ext cx="10558462" cy="215423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FF00FF"/>
                </a:solidFill>
                <a:latin typeface="Courier"/>
                <a:ea typeface="Courier"/>
                <a:cs typeface="Courier"/>
                <a:sym typeface="Courier New"/>
              </a:rPr>
              <a:t>dict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zqian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for</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in</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rgbClr val="00FFFF"/>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counts</a:t>
            </a:r>
            <a:r>
              <a:rPr lang="en-US" sz="2800" i="0" u="none" strike="noStrike" cap="none" dirty="0" err="1">
                <a:solidFill>
                  <a:srgbClr val="FF00FF"/>
                </a:solidFill>
                <a:latin typeface="Courier"/>
                <a:ea typeface="Courier"/>
                <a:cs typeface="Courier"/>
                <a:sym typeface="Courier New"/>
              </a:rPr>
              <a:t>.get</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00FFFF"/>
                </a:solidFill>
                <a:latin typeface="Courier"/>
                <a:ea typeface="Courier"/>
                <a:cs typeface="Courier"/>
                <a:sym typeface="Courier New"/>
              </a:rPr>
              <a:t>name, </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smtClean="0">
                <a:solidFill>
                  <a:srgbClr val="00FF00"/>
                </a:solidFill>
                <a:latin typeface="Courier"/>
                <a:ea typeface="Courier"/>
                <a:cs typeface="Courier"/>
                <a:sym typeface="Courier New"/>
              </a:rPr>
              <a:t>counts</a:t>
            </a:r>
            <a:r>
              <a:rPr lang="en-US" sz="2800" i="0" u="none" strike="noStrike" cap="none" dirty="0" smtClean="0">
                <a:solidFill>
                  <a:srgbClr val="FFFF00"/>
                </a:solidFill>
                <a:latin typeface="Courier"/>
                <a:ea typeface="Courier"/>
                <a:cs typeface="Courier"/>
                <a:sym typeface="Courier New"/>
              </a:rPr>
              <a:t>)</a:t>
            </a:r>
            <a:endParaRPr lang="en-US" sz="2800" i="0" u="none" strike="noStrike" cap="none" dirty="0">
              <a:solidFill>
                <a:srgbClr val="FFFF00"/>
              </a:solidFill>
              <a:latin typeface="Courier"/>
              <a:ea typeface="Courier"/>
              <a:cs typeface="Courier"/>
              <a:sym typeface="Courier New"/>
            </a:endParaRPr>
          </a:p>
        </p:txBody>
      </p:sp>
      <p:sp>
        <p:nvSpPr>
          <p:cNvPr id="416" name="Shape 4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155700" y="789709"/>
            <a:ext cx="9788525"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What is a Collection?</a:t>
            </a:r>
          </a:p>
        </p:txBody>
      </p:sp>
      <p:sp>
        <p:nvSpPr>
          <p:cNvPr id="213" name="Shape 213"/>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A collection is nice because we can put more than one value in </a:t>
            </a:r>
            <a:r>
              <a:rPr lang="en-US" sz="3600">
                <a:solidFill>
                  <a:schemeClr val="lt1"/>
                </a:solidFill>
                <a:latin typeface="Arial" charset="0"/>
                <a:ea typeface="Arial" charset="0"/>
                <a:cs typeface="Arial" charset="0"/>
                <a:sym typeface="Cabin"/>
              </a:rPr>
              <a:t>it</a:t>
            </a:r>
            <a:r>
              <a:rPr lang="en-US" sz="3600" u="none" strike="noStrike" cap="none">
                <a:solidFill>
                  <a:schemeClr val="lt1"/>
                </a:solidFill>
                <a:latin typeface="Arial" charset="0"/>
                <a:ea typeface="Arial" charset="0"/>
                <a:cs typeface="Arial" charset="0"/>
                <a:sym typeface="Cabin"/>
              </a:rPr>
              <a:t> and carry them all around in one convenient package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a bunch of values in a single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variable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do this by having more than one place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in</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the variable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ways of finding the different places in the variable</a:t>
            </a:r>
          </a:p>
        </p:txBody>
      </p:sp>
      <p:pic>
        <p:nvPicPr>
          <p:cNvPr id="214" name="Shape 214"/>
          <p:cNvPicPr preferRelativeResize="0"/>
          <p:nvPr/>
        </p:nvPicPr>
        <p:blipFill rotWithShape="1">
          <a:blip r:embed="rId3">
            <a:alphaModFix/>
          </a:blip>
          <a:srcRect/>
          <a:stretch/>
        </p:blipFill>
        <p:spPr>
          <a:xfrm>
            <a:off x="12515849" y="860850"/>
            <a:ext cx="2357975" cy="174265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11840" y="715799"/>
            <a:ext cx="10368268" cy="1261884"/>
          </a:xfrm>
          <a:prstGeom prst="rect">
            <a:avLst/>
          </a:prstGeom>
        </p:spPr>
        <p:txBody>
          <a:bodyPr wrap="none">
            <a:spAutoFit/>
          </a:bodyPr>
          <a:lstStyle/>
          <a:p>
            <a:r>
              <a:rPr lang="en-US" sz="7600" dirty="0">
                <a:solidFill>
                  <a:srgbClr val="FFFF00"/>
                </a:solidFill>
                <a:latin typeface="Arial" charset="0"/>
                <a:ea typeface="Arial" charset="0"/>
                <a:cs typeface="Arial" charset="0"/>
                <a:sym typeface="Cabin"/>
              </a:rPr>
              <a:t>Counting Words in Text</a:t>
            </a:r>
            <a:endParaRPr lang="en-US"/>
          </a:p>
        </p:txBody>
      </p:sp>
    </p:spTree>
    <p:extLst>
      <p:ext uri="{BB962C8B-B14F-4D97-AF65-F5344CB8AC3E}">
        <p14:creationId xmlns:p14="http://schemas.microsoft.com/office/powerpoint/2010/main" val="3899140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250825" y="1149352"/>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Arial" charset="0"/>
                <a:ea typeface="Arial" charset="0"/>
                <a:cs typeface="Arial" charset="0"/>
                <a:sym typeface="Cabin"/>
              </a:rPr>
              <a:t>We are surrounded in our daily lives with computers ranging from laptops to cell phones.  We can think of these computers as </a:t>
            </a:r>
            <a:r>
              <a:rPr lang="en-US" sz="2800" u="none" strike="noStrike" cap="none">
                <a:solidFill>
                  <a:srgbClr val="FFFF00"/>
                </a:solidFill>
                <a:latin typeface="Arial" charset="0"/>
                <a:ea typeface="Arial" charset="0"/>
                <a:cs typeface="Arial" charset="0"/>
                <a:sym typeface="Cabin"/>
              </a:rPr>
              <a:t>our </a:t>
            </a:r>
            <a:r>
              <a:rPr lang="en-US" sz="2800" smtClean="0">
                <a:solidFill>
                  <a:srgbClr val="FFFF00"/>
                </a:solidFill>
                <a:latin typeface="Arial" charset="0"/>
                <a:ea typeface="Arial" charset="0"/>
                <a:cs typeface="Arial" charset="0"/>
                <a:sym typeface="Cabin"/>
              </a:rPr>
              <a:t>“</a:t>
            </a:r>
            <a:r>
              <a:rPr lang="en-US" sz="2800" u="none" strike="noStrike" cap="none" smtClean="0">
                <a:solidFill>
                  <a:srgbClr val="FFFF00"/>
                </a:solidFill>
                <a:latin typeface="Arial" charset="0"/>
                <a:ea typeface="Arial" charset="0"/>
                <a:cs typeface="Arial" charset="0"/>
                <a:sym typeface="Cabin"/>
              </a:rPr>
              <a:t>personal assistants” </a:t>
            </a:r>
            <a:r>
              <a:rPr lang="en-US" sz="2800" u="none" strike="noStrike" cap="none" dirty="0">
                <a:solidFill>
                  <a:srgbClr val="FFFF00"/>
                </a:solidFill>
                <a:latin typeface="Arial" charset="0"/>
                <a:ea typeface="Arial" charset="0"/>
                <a:cs typeface="Arial" charset="0"/>
                <a:sym typeface="Cabin"/>
              </a:rPr>
              <a:t>who can take care of many things on our behalf.  The hardware in our current-day computers is essentially built to continuously ask us the question</a:t>
            </a:r>
            <a:r>
              <a:rPr lang="en-US" sz="2800" u="none" strike="noStrike" cap="none">
                <a:solidFill>
                  <a:srgbClr val="FFFF00"/>
                </a:solidFill>
                <a:latin typeface="Arial" charset="0"/>
                <a:ea typeface="Arial" charset="0"/>
                <a:cs typeface="Arial" charset="0"/>
                <a:sym typeface="Cabin"/>
              </a:rPr>
              <a:t>, </a:t>
            </a:r>
            <a:r>
              <a:rPr lang="en-US" sz="2800" smtClean="0">
                <a:solidFill>
                  <a:srgbClr val="FFFF00"/>
                </a:solidFill>
                <a:latin typeface="Arial" charset="0"/>
                <a:ea typeface="Arial" charset="0"/>
                <a:cs typeface="Arial" charset="0"/>
                <a:sym typeface="Cabin"/>
              </a:rPr>
              <a:t>“</a:t>
            </a:r>
            <a:r>
              <a:rPr lang="en-US" sz="2800" u="none" strike="noStrike" cap="none" smtClean="0">
                <a:solidFill>
                  <a:srgbClr val="FFFF00"/>
                </a:solidFill>
                <a:latin typeface="Arial" charset="0"/>
                <a:ea typeface="Arial" charset="0"/>
                <a:cs typeface="Arial" charset="0"/>
                <a:sym typeface="Cabin"/>
              </a:rPr>
              <a:t>What </a:t>
            </a:r>
            <a:r>
              <a:rPr lang="en-US" sz="2800" u="none" strike="noStrike" cap="none" dirty="0">
                <a:solidFill>
                  <a:srgbClr val="FFFF00"/>
                </a:solidFill>
                <a:latin typeface="Arial" charset="0"/>
                <a:ea typeface="Arial" charset="0"/>
                <a:cs typeface="Arial" charset="0"/>
                <a:sym typeface="Cabin"/>
              </a:rPr>
              <a:t>would you like me to do </a:t>
            </a:r>
            <a:r>
              <a:rPr lang="en-US" sz="2800" u="none" strike="noStrike" cap="none">
                <a:solidFill>
                  <a:srgbClr val="FFFF00"/>
                </a:solidFill>
                <a:latin typeface="Arial" charset="0"/>
                <a:ea typeface="Arial" charset="0"/>
                <a:cs typeface="Arial" charset="0"/>
                <a:sym typeface="Cabin"/>
              </a:rPr>
              <a:t>next</a:t>
            </a:r>
            <a:r>
              <a:rPr lang="en-US" sz="2800" u="none" strike="noStrike" cap="none" smtClean="0">
                <a:solidFill>
                  <a:srgbClr val="FFFF00"/>
                </a:solidFill>
                <a:latin typeface="Arial" charset="0"/>
                <a:ea typeface="Arial" charset="0"/>
                <a:cs typeface="Arial" charset="0"/>
                <a:sym typeface="Cabin"/>
              </a:rPr>
              <a:t>?”</a:t>
            </a:r>
            <a:endParaRPr lang="en-US" sz="2800" u="none" strike="noStrike" cap="none" dirty="0">
              <a:solidFill>
                <a:srgbClr val="FFFF00"/>
              </a:solidFill>
              <a:latin typeface="Arial" charset="0"/>
              <a:ea typeface="Arial" charset="0"/>
              <a:cs typeface="Arial" charset="0"/>
              <a:sym typeface="Cabin"/>
            </a:endParaRPr>
          </a:p>
        </p:txBody>
      </p:sp>
      <p:sp>
        <p:nvSpPr>
          <p:cNvPr id="423" name="Shape 423"/>
          <p:cNvSpPr txBox="1"/>
          <p:nvPr/>
        </p:nvSpPr>
        <p:spPr>
          <a:xfrm>
            <a:off x="469900" y="559911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2800" u="none" strike="noStrike" cap="none">
                <a:solidFill>
                  <a:srgbClr val="00FFFF"/>
                </a:solidFill>
                <a:latin typeface="Arial" charset="0"/>
                <a:ea typeface="Arial" charset="0"/>
                <a:cs typeface="Arial" charset="0"/>
                <a:sym typeface="Cabin"/>
              </a:rPr>
              <a:t>Our computers are fast and have </a:t>
            </a:r>
            <a:r>
              <a:rPr lang="en-US" sz="2800" u="none" strike="noStrike" cap="none" smtClean="0">
                <a:solidFill>
                  <a:srgbClr val="00FFFF"/>
                </a:solidFill>
                <a:latin typeface="Arial" charset="0"/>
                <a:ea typeface="Arial" charset="0"/>
                <a:cs typeface="Arial" charset="0"/>
                <a:sym typeface="Cabin"/>
              </a:rPr>
              <a:t>vast </a:t>
            </a:r>
            <a:r>
              <a:rPr lang="en-US" sz="2800" u="none" strike="noStrike" cap="none" dirty="0">
                <a:solidFill>
                  <a:srgbClr val="00FFFF"/>
                </a:solidFill>
                <a:latin typeface="Arial" charset="0"/>
                <a:ea typeface="Arial" charset="0"/>
                <a:cs typeface="Arial" charset="0"/>
                <a:sym typeface="Cabin"/>
              </a:rPr>
              <a:t>amounts of memory and could be very helpful to us if we only knew the language to speak to explain to the computer what we would like it </a:t>
            </a:r>
            <a:r>
              <a:rPr lang="en-US" sz="2800" u="none" strike="noStrike" cap="none">
                <a:solidFill>
                  <a:srgbClr val="00FFFF"/>
                </a:solidFill>
                <a:latin typeface="Arial" charset="0"/>
                <a:ea typeface="Arial" charset="0"/>
                <a:cs typeface="Arial" charset="0"/>
                <a:sym typeface="Cabin"/>
              </a:rPr>
              <a:t>to </a:t>
            </a:r>
            <a:r>
              <a:rPr lang="en-US" sz="2800" u="none" strike="noStrike" cap="none" smtClean="0">
                <a:solidFill>
                  <a:srgbClr val="00FFFF"/>
                </a:solidFill>
                <a:latin typeface="Arial" charset="0"/>
                <a:ea typeface="Arial" charset="0"/>
                <a:cs typeface="Arial" charset="0"/>
                <a:sym typeface="Cabin"/>
              </a:rPr>
              <a:t>do next.  </a:t>
            </a:r>
            <a:r>
              <a:rPr lang="en-US" sz="2800" u="none" strike="noStrike" cap="none" dirty="0">
                <a:solidFill>
                  <a:srgbClr val="00FFFF"/>
                </a:solidFill>
                <a:latin typeface="Arial" charset="0"/>
                <a:ea typeface="Arial" charset="0"/>
                <a:cs typeface="Arial" charset="0"/>
                <a:sym typeface="Cabin"/>
              </a:rPr>
              <a:t>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1155700" y="789709"/>
            <a:ext cx="1342327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Counting Pattern</a:t>
            </a:r>
          </a:p>
        </p:txBody>
      </p:sp>
      <p:sp>
        <p:nvSpPr>
          <p:cNvPr id="435" name="Shape 435"/>
          <p:cNvSpPr txBox="1"/>
          <p:nvPr/>
        </p:nvSpPr>
        <p:spPr>
          <a:xfrm>
            <a:off x="875400" y="2305400"/>
            <a:ext cx="1109010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'Enter </a:t>
            </a:r>
            <a:r>
              <a:rPr lang="en-US" sz="3000" i="0" u="none" strike="noStrike" cap="none" dirty="0">
                <a:solidFill>
                  <a:schemeClr val="lt1"/>
                </a:solidFill>
                <a:latin typeface="Courier"/>
                <a:ea typeface="Courier"/>
                <a:cs typeface="Courier"/>
                <a:sym typeface="Courier New"/>
              </a:rPr>
              <a:t>a line of text</a:t>
            </a:r>
            <a:r>
              <a:rPr lang="en-US" sz="3000" i="0" u="none" strike="noStrike" cap="none" dirty="0" smtClean="0">
                <a:solidFill>
                  <a:schemeClr val="lt1"/>
                </a:solidFill>
                <a:latin typeface="Courier"/>
                <a:ea typeface="Courier"/>
                <a:cs typeface="Courier"/>
                <a:sym typeface="Courier New"/>
              </a:rPr>
              <a:t>:</a:t>
            </a:r>
            <a:r>
              <a:rPr lang="en-US" sz="3000" dirty="0" smtClean="0">
                <a:solidFill>
                  <a:schemeClr val="lt1"/>
                </a:solidFill>
                <a:latin typeface="Courier"/>
                <a:ea typeface="Courier"/>
                <a:cs typeface="Courier"/>
                <a:sym typeface="Courier New"/>
              </a:rPr>
              <a:t>'</a:t>
            </a:r>
            <a:r>
              <a:rPr lang="en-US" sz="3000" dirty="0" smtClean="0">
                <a:solidFill>
                  <a:srgbClr val="FFFF00"/>
                </a:solidFill>
                <a:latin typeface="Courier"/>
                <a:ea typeface="Courier"/>
                <a:cs typeface="Courier"/>
                <a:sym typeface="Courier New"/>
              </a:rPr>
              <a:t>)</a:t>
            </a:r>
            <a:endParaRPr lang="en-US" sz="3000"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line = </a:t>
            </a:r>
            <a:r>
              <a:rPr lang="en-US" sz="3000" i="0" u="none" strike="noStrike" cap="none" dirty="0" smtClean="0">
                <a:solidFill>
                  <a:srgbClr val="FF00FF"/>
                </a:solidFill>
                <a:latin typeface="Courier"/>
                <a:ea typeface="Courier"/>
                <a:cs typeface="Courier"/>
                <a:sym typeface="Courier New"/>
              </a:rPr>
              <a:t>input</a:t>
            </a:r>
            <a:r>
              <a:rPr lang="en-US" sz="30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words = </a:t>
            </a:r>
            <a:r>
              <a:rPr lang="en-US" sz="3000" i="0" u="none" strike="noStrike" cap="none" dirty="0" err="1">
                <a:solidFill>
                  <a:schemeClr val="lt1"/>
                </a:solidFill>
                <a:latin typeface="Courier"/>
                <a:ea typeface="Courier"/>
                <a:cs typeface="Courier"/>
                <a:sym typeface="Courier New"/>
              </a:rPr>
              <a:t>line.</a:t>
            </a:r>
            <a:r>
              <a:rPr lang="en-US" sz="3000" i="0" u="none" strike="noStrike" cap="none" dirty="0" err="1">
                <a:solidFill>
                  <a:srgbClr val="FF00FF"/>
                </a:solidFill>
                <a:latin typeface="Courier"/>
                <a:ea typeface="Courier"/>
                <a:cs typeface="Courier"/>
                <a:sym typeface="Courier New"/>
              </a:rPr>
              <a:t>split</a:t>
            </a:r>
            <a:r>
              <a:rPr lang="en-US" sz="30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a:buClr>
                <a:srgbClr val="FFFF00"/>
              </a:buClr>
              <a:buSzPct val="25000"/>
            </a:pP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'Words</a:t>
            </a: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chemeClr val="lt1"/>
                </a:solidFill>
                <a:latin typeface="Courier"/>
                <a:ea typeface="Courier"/>
                <a:cs typeface="Courier"/>
                <a:sym typeface="Courier New"/>
              </a:rPr>
              <a:t>words</a:t>
            </a:r>
            <a:r>
              <a:rPr lang="en-US" sz="3000" dirty="0" smtClean="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a:buClr>
                <a:srgbClr val="FFFF00"/>
              </a:buClr>
              <a:buSzPct val="25000"/>
            </a:pP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'Counting...</a:t>
            </a:r>
            <a:r>
              <a:rPr lang="en-US" sz="3000" dirty="0" smtClean="0">
                <a:solidFill>
                  <a:schemeClr val="lt1"/>
                </a:solidFill>
                <a:latin typeface="Courier"/>
                <a:ea typeface="Courier"/>
                <a:cs typeface="Courier"/>
                <a:sym typeface="Courier New"/>
              </a:rPr>
              <a:t>'</a:t>
            </a:r>
            <a:r>
              <a:rPr lang="en-US" sz="3000" dirty="0" smtClean="0">
                <a:solidFill>
                  <a:srgbClr val="FFFF00"/>
                </a:solidFill>
                <a:latin typeface="Courier"/>
                <a:ea typeface="Courier"/>
                <a:cs typeface="Courier"/>
                <a:sym typeface="Courier New"/>
              </a:rPr>
              <a:t>)</a:t>
            </a:r>
            <a:endParaRPr lang="en-US" sz="30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word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[word] = </a:t>
            </a:r>
            <a:r>
              <a:rPr lang="en-US" sz="3000" i="0" u="none" strike="noStrike" cap="none" dirty="0" err="1">
                <a:solidFill>
                  <a:srgbClr val="00FF00"/>
                </a:solidFill>
                <a:latin typeface="Courier"/>
                <a:ea typeface="Courier"/>
                <a:cs typeface="Courier"/>
                <a:sym typeface="Courier New"/>
              </a:rPr>
              <a:t>counts</a:t>
            </a:r>
            <a:r>
              <a:rPr lang="en-US" sz="3000" i="0" u="none" strike="noStrike" cap="none" dirty="0" err="1">
                <a:solidFill>
                  <a:schemeClr val="lt1"/>
                </a:solidFill>
                <a:latin typeface="Courier"/>
                <a:ea typeface="Courier"/>
                <a:cs typeface="Courier"/>
                <a:sym typeface="Courier New"/>
              </a:rPr>
              <a:t>.</a:t>
            </a:r>
            <a:r>
              <a:rPr lang="en-US" sz="3000" i="0" u="none" strike="noStrike" cap="none" dirty="0" err="1">
                <a:solidFill>
                  <a:srgbClr val="FF00FF"/>
                </a:solidFill>
                <a:latin typeface="Courier"/>
                <a:ea typeface="Courier"/>
                <a:cs typeface="Courier"/>
                <a:sym typeface="Courier New"/>
              </a:rPr>
              <a:t>get</a:t>
            </a:r>
            <a:r>
              <a:rPr lang="en-US" sz="3000" i="0" u="none" strike="noStrike" cap="none" dirty="0">
                <a:solidFill>
                  <a:schemeClr val="lt1"/>
                </a:solidFill>
                <a:latin typeface="Courier"/>
                <a:ea typeface="Courier"/>
                <a:cs typeface="Courier"/>
                <a:sym typeface="Courier New"/>
              </a:rPr>
              <a:t>(word,0) + 1</a:t>
            </a:r>
          </a:p>
          <a:p>
            <a:pPr>
              <a:buClr>
                <a:srgbClr val="FFFF00"/>
              </a:buClr>
              <a:buSzPct val="25000"/>
            </a:pP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rgbClr val="00FF00"/>
                </a:solidFill>
                <a:latin typeface="Courier"/>
                <a:ea typeface="Courier"/>
                <a:cs typeface="Courier"/>
                <a:sym typeface="Courier New"/>
              </a:rPr>
              <a:t>counts</a:t>
            </a:r>
            <a:r>
              <a:rPr lang="en-US" sz="3000" dirty="0" smtClean="0">
                <a:solidFill>
                  <a:srgbClr val="FFFF00"/>
                </a:solidFill>
                <a:latin typeface="Courier"/>
                <a:ea typeface="Courier"/>
                <a:cs typeface="Courier"/>
                <a:sym typeface="Courier New"/>
              </a:rPr>
              <a:t>)</a:t>
            </a:r>
            <a:endParaRPr lang="en-US" sz="3000" dirty="0">
              <a:solidFill>
                <a:srgbClr val="FFFF00"/>
              </a:solidFill>
              <a:latin typeface="Courier"/>
              <a:ea typeface="Courier"/>
              <a:cs typeface="Courier"/>
              <a:sym typeface="Courier New"/>
            </a:endParaRPr>
          </a:p>
        </p:txBody>
      </p:sp>
      <p:sp>
        <p:nvSpPr>
          <p:cNvPr id="436" name="Shape 436"/>
          <p:cNvSpPr txBox="1"/>
          <p:nvPr/>
        </p:nvSpPr>
        <p:spPr>
          <a:xfrm>
            <a:off x="9775075" y="2768237"/>
            <a:ext cx="5897100" cy="3787200"/>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The general pattern to count the words in a line of text is to </a:t>
            </a:r>
            <a:r>
              <a:rPr lang="en-US" sz="3200" u="none" strike="noStrike" cap="none">
                <a:solidFill>
                  <a:srgbClr val="FF00FF"/>
                </a:solidFill>
                <a:latin typeface="Arial" charset="0"/>
                <a:ea typeface="Arial" charset="0"/>
                <a:cs typeface="Arial" charset="0"/>
                <a:sym typeface="Cabin"/>
              </a:rPr>
              <a:t>split</a:t>
            </a:r>
            <a:r>
              <a:rPr lang="en-US" sz="3200" u="none" strike="noStrike" cap="none">
                <a:solidFill>
                  <a:schemeClr val="lt1"/>
                </a:solidFill>
                <a:latin typeface="Arial" charset="0"/>
                <a:ea typeface="Arial" charset="0"/>
                <a:cs typeface="Arial" charset="0"/>
                <a:sym typeface="Cabin"/>
              </a:rPr>
              <a:t> the line into words, then loop through the words and use a </a:t>
            </a:r>
            <a:r>
              <a:rPr lang="en-US" sz="3200" u="none" strike="noStrike" cap="none">
                <a:solidFill>
                  <a:srgbClr val="00FF00"/>
                </a:solidFill>
                <a:latin typeface="Arial" charset="0"/>
                <a:ea typeface="Arial" charset="0"/>
                <a:cs typeface="Arial" charset="0"/>
                <a:sym typeface="Cabin"/>
              </a:rPr>
              <a:t>dictionary</a:t>
            </a:r>
            <a:r>
              <a:rPr lang="en-US" sz="3200" u="none" strike="noStrike" cap="none">
                <a:solidFill>
                  <a:schemeClr val="lt1"/>
                </a:solidFill>
                <a:latin typeface="Arial" charset="0"/>
                <a:ea typeface="Arial" charset="0"/>
                <a:cs typeface="Arial" charset="0"/>
                <a:sym typeface="Cabin"/>
              </a:rPr>
              <a:t> to track the count of each word independently.</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python </a:t>
            </a:r>
            <a:r>
              <a:rPr lang="en-US" sz="2600" i="0" u="none" strike="noStrike" cap="none" dirty="0" err="1">
                <a:solidFill>
                  <a:srgbClr val="FFFF00"/>
                </a:solidFill>
                <a:latin typeface="Courier"/>
                <a:ea typeface="Courier"/>
                <a:cs typeface="Courier"/>
                <a:sym typeface="Courier New"/>
              </a:rPr>
              <a:t>wordcount.py</a:t>
            </a:r>
            <a:r>
              <a:rPr lang="en-US" sz="26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chemeClr val="lt1"/>
                </a:solidFill>
                <a:latin typeface="Courier"/>
                <a:ea typeface="Courier"/>
                <a:cs typeface="Courier"/>
                <a:sym typeface="Courier New"/>
              </a:rPr>
              <a:t>Enter a line of text: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clown ran after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ran into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tent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tent fell down on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clown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Counting</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Font typeface="Cabin"/>
              <a:buNone/>
            </a:pPr>
            <a:endParaRPr sz="26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Counts {'and': 3, 'on': 1, 'ran': 2, 'car': 3, 'into': 1, 'after': 1, 'clown': 2, 'down': 1, 'fell': 1, </a:t>
            </a:r>
            <a:r>
              <a:rPr lang="en-US" sz="2600" i="0" u="none" strike="noStrike" cap="none" dirty="0">
                <a:solidFill>
                  <a:srgbClr val="00FF00"/>
                </a:solidFill>
                <a:latin typeface="Courier"/>
                <a:ea typeface="Courier"/>
                <a:cs typeface="Courier"/>
                <a:sym typeface="Courier New"/>
              </a:rPr>
              <a:t>'the': 7</a:t>
            </a:r>
            <a:r>
              <a:rPr lang="en-US" sz="2600" i="0" u="none" strike="noStrike" cap="none" dirty="0">
                <a:solidFill>
                  <a:schemeClr val="lt1"/>
                </a:solidFill>
                <a:latin typeface="Courier"/>
                <a:ea typeface="Courier"/>
                <a:cs typeface="Courier"/>
                <a:sym typeface="Courier New"/>
              </a:rPr>
              <a:t>, 'tent': 2}</a:t>
            </a: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1800" u="sng" strike="noStrike" cap="none">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714303" y="1038225"/>
            <a:ext cx="2927399" cy="19431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1527928"/>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counts = </a:t>
            </a:r>
            <a:r>
              <a:rPr lang="en-US" sz="2400" i="0" u="none" strike="noStrike" cap="none" dirty="0" err="1">
                <a:solidFill>
                  <a:srgbClr val="FF7F00"/>
                </a:solidFill>
                <a:latin typeface="Courier"/>
                <a:ea typeface="Courier"/>
                <a:cs typeface="Courier"/>
                <a:sym typeface="Courier New"/>
              </a:rPr>
              <a:t>dict</a:t>
            </a:r>
            <a:r>
              <a:rPr lang="en-US" sz="2400" i="0" u="none" strike="noStrike" cap="none" dirty="0" smtClean="0">
                <a:solidFill>
                  <a:schemeClr val="lt1"/>
                </a:solidFill>
                <a:latin typeface="Courier"/>
                <a:ea typeface="Courier"/>
                <a:cs typeface="Courier"/>
                <a:sym typeface="Courier New"/>
              </a:rPr>
              <a:t>()</a:t>
            </a:r>
            <a:endParaRPr lang="en-US" sz="2400" dirty="0">
              <a:solidFill>
                <a:schemeClr val="lt1"/>
              </a:solidFill>
              <a:latin typeface="Courier"/>
              <a:ea typeface="Courier"/>
              <a:cs typeface="Courier"/>
              <a:sym typeface="Courier New"/>
            </a:endParaRPr>
          </a:p>
          <a:p>
            <a:pPr lvl="0">
              <a:buClr>
                <a:schemeClr val="lt1"/>
              </a:buClr>
              <a:buSzPct val="25000"/>
            </a:pPr>
            <a:r>
              <a:rPr lang="en-US" sz="2400" i="0" u="none" strike="noStrike" cap="none" dirty="0">
                <a:solidFill>
                  <a:schemeClr val="lt1"/>
                </a:solidFill>
                <a:latin typeface="Courier"/>
                <a:ea typeface="Courier"/>
                <a:cs typeface="Courier"/>
                <a:sym typeface="Courier New"/>
              </a:rPr>
              <a:t>line = </a:t>
            </a:r>
            <a:r>
              <a:rPr lang="en-US" sz="2400" i="0" u="none" strike="noStrike" cap="none" dirty="0" smtClean="0">
                <a:solidFill>
                  <a:srgbClr val="FF00FF"/>
                </a:solidFill>
                <a:latin typeface="Courier"/>
                <a:ea typeface="Courier"/>
                <a:cs typeface="Courier"/>
                <a:sym typeface="Courier New"/>
              </a:rPr>
              <a:t>input</a:t>
            </a:r>
            <a:r>
              <a:rPr lang="en-US" sz="2400" dirty="0">
                <a:solidFill>
                  <a:schemeClr val="lt1"/>
                </a:solidFill>
                <a:latin typeface="Courier"/>
                <a:ea typeface="Courier"/>
                <a:cs typeface="Courier"/>
                <a:sym typeface="Courier New"/>
              </a:rPr>
              <a:t>('Enter a line of text:'</a:t>
            </a:r>
            <a:r>
              <a:rPr lang="en-US" sz="2400" i="0" u="none" strike="noStrike" cap="none" dirty="0" smtClean="0">
                <a:solidFill>
                  <a:schemeClr val="lt1"/>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words = </a:t>
            </a:r>
            <a:r>
              <a:rPr lang="en-US" sz="2400" i="0" u="none" strike="noStrike" cap="none" dirty="0" err="1">
                <a:solidFill>
                  <a:schemeClr val="lt1"/>
                </a:solidFill>
                <a:latin typeface="Courier"/>
                <a:ea typeface="Courier"/>
                <a:cs typeface="Courier"/>
                <a:sym typeface="Courier New"/>
              </a:rPr>
              <a:t>line.</a:t>
            </a:r>
            <a:r>
              <a:rPr lang="en-US" sz="2400" i="0" u="none" strike="noStrike" cap="none" dirty="0" err="1">
                <a:solidFill>
                  <a:srgbClr val="FF00FF"/>
                </a:solidFill>
                <a:latin typeface="Courier"/>
                <a:ea typeface="Courier"/>
                <a:cs typeface="Courier"/>
                <a:sym typeface="Courier New"/>
              </a:rPr>
              <a:t>split</a:t>
            </a:r>
            <a:r>
              <a:rPr lang="en-US" sz="24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chemeClr val="lt1"/>
                </a:solidFill>
                <a:latin typeface="Courier"/>
                <a:ea typeface="Courier"/>
                <a:cs typeface="Courier"/>
                <a:sym typeface="Courier New"/>
              </a:rPr>
              <a:t>'Words</a:t>
            </a:r>
            <a:r>
              <a:rPr lang="en-US" sz="2400" i="0" u="none" strike="noStrike" cap="none" dirty="0">
                <a:solidFill>
                  <a:schemeClr val="lt1"/>
                </a:solidFill>
                <a:latin typeface="Courier"/>
                <a:ea typeface="Courier"/>
                <a:cs typeface="Courier"/>
                <a:sym typeface="Courier New"/>
              </a:rPr>
              <a:t>:', </a:t>
            </a:r>
            <a:r>
              <a:rPr lang="en-US" sz="2400" i="0" u="none" strike="noStrike" cap="none" dirty="0" smtClean="0">
                <a:solidFill>
                  <a:schemeClr val="lt1"/>
                </a:solidFill>
                <a:latin typeface="Courier"/>
                <a:ea typeface="Courier"/>
                <a:cs typeface="Courier"/>
                <a:sym typeface="Courier New"/>
              </a:rPr>
              <a:t>words</a:t>
            </a:r>
            <a:r>
              <a:rPr lang="en-US" sz="2400" i="0" u="none" strike="noStrike" cap="none" dirty="0" smtClean="0">
                <a:solidFill>
                  <a:srgbClr val="FFFF00"/>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a:buClr>
                <a:srgbClr val="FFFF00"/>
              </a:buClr>
              <a:buSzPct val="25000"/>
            </a:pP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chemeClr val="lt1"/>
                </a:solidFill>
                <a:latin typeface="Courier"/>
                <a:ea typeface="Courier"/>
                <a:cs typeface="Courier"/>
                <a:sym typeface="Courier New"/>
              </a:rPr>
              <a:t>'Counting...’</a:t>
            </a:r>
            <a:r>
              <a:rPr lang="en-US" sz="2400" dirty="0" smtClean="0">
                <a:solidFill>
                  <a:srgbClr val="FFFF00"/>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word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counts[word] = </a:t>
            </a:r>
            <a:r>
              <a:rPr lang="en-US" sz="2400" i="0" u="none" strike="noStrike" cap="none" dirty="0" err="1">
                <a:solidFill>
                  <a:schemeClr val="lt1"/>
                </a:solidFill>
                <a:latin typeface="Courier"/>
                <a:ea typeface="Courier"/>
                <a:cs typeface="Courier"/>
                <a:sym typeface="Courier New"/>
              </a:rPr>
              <a:t>counts.</a:t>
            </a:r>
            <a:r>
              <a:rPr lang="en-US" sz="2400" i="0" u="none" strike="noStrike" cap="none" dirty="0" err="1">
                <a:solidFill>
                  <a:srgbClr val="FF00FF"/>
                </a:solidFill>
                <a:latin typeface="Courier"/>
                <a:ea typeface="Courier"/>
                <a:cs typeface="Courier"/>
                <a:sym typeface="Courier New"/>
              </a:rPr>
              <a:t>get</a:t>
            </a:r>
            <a:r>
              <a:rPr lang="en-US" sz="2400" i="0" u="none" strike="noStrike" cap="none" dirty="0">
                <a:solidFill>
                  <a:schemeClr val="lt1"/>
                </a:solidFill>
                <a:latin typeface="Courier"/>
                <a:ea typeface="Courier"/>
                <a:cs typeface="Courier"/>
                <a:sym typeface="Courier New"/>
              </a:rPr>
              <a:t>(word,0) + 1</a:t>
            </a:r>
          </a:p>
          <a:p>
            <a:pPr>
              <a:buClr>
                <a:srgbClr val="FFFF00"/>
              </a:buClr>
              <a:buSzPct val="25000"/>
            </a:pP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chemeClr val="lt1"/>
                </a:solidFill>
                <a:latin typeface="Courier"/>
                <a:ea typeface="Courier"/>
                <a:cs typeface="Courier"/>
                <a:sym typeface="Courier New"/>
              </a:rPr>
              <a:t>'Counts</a:t>
            </a:r>
            <a:r>
              <a:rPr lang="en-US" sz="2400" i="0" u="none" strike="noStrike" cap="none" dirty="0">
                <a:solidFill>
                  <a:schemeClr val="lt1"/>
                </a:solidFill>
                <a:latin typeface="Courier"/>
                <a:ea typeface="Courier"/>
                <a:cs typeface="Courier"/>
                <a:sym typeface="Courier New"/>
              </a:rPr>
              <a:t>', </a:t>
            </a:r>
            <a:r>
              <a:rPr lang="en-US" sz="2400" i="0" u="none" strike="noStrike" cap="none" dirty="0" smtClean="0">
                <a:solidFill>
                  <a:schemeClr val="lt1"/>
                </a:solidFill>
                <a:latin typeface="Courier"/>
                <a:ea typeface="Courier"/>
                <a:cs typeface="Courier"/>
                <a:sym typeface="Courier New"/>
              </a:rPr>
              <a:t>counts</a:t>
            </a:r>
            <a:r>
              <a:rPr lang="en-US" sz="2400" dirty="0" smtClean="0">
                <a:solidFill>
                  <a:srgbClr val="FFFF00"/>
                </a:solidFill>
                <a:latin typeface="Courier"/>
                <a:ea typeface="Courier"/>
                <a:cs typeface="Courier"/>
                <a:sym typeface="Courier New"/>
              </a:rPr>
              <a:t>)</a:t>
            </a:r>
            <a:endParaRPr lang="en-US" sz="2400" dirty="0">
              <a:solidFill>
                <a:srgbClr val="FFFF00"/>
              </a:solidFill>
              <a:latin typeface="Courier"/>
              <a:ea typeface="Courier"/>
              <a:cs typeface="Courier"/>
              <a:sym typeface="Courier New"/>
            </a:endParaRP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python </a:t>
            </a:r>
            <a:r>
              <a:rPr lang="en-US" sz="2800" i="0" u="none" strike="noStrike" cap="none" dirty="0" err="1">
                <a:solidFill>
                  <a:srgbClr val="FFFF00"/>
                </a:solidFill>
                <a:latin typeface="Courier"/>
                <a:ea typeface="Courier"/>
                <a:cs typeface="Courier"/>
                <a:sym typeface="Courier New"/>
              </a:rPr>
              <a:t>wordcount.py</a:t>
            </a:r>
            <a:r>
              <a:rPr lang="en-US" sz="28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Enter a line of text:</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ran after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 and the car ran into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fell down on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Counting...</a:t>
            </a: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Counts {'and': 3, 'on': 1, 'ran': 2, 'car': 3, 'into': 1, 'after': 1, 'clown': 2, 'down': 1, 'fell': 1, </a:t>
            </a:r>
            <a:r>
              <a:rPr lang="en-US" sz="2800" u="none" strike="noStrike" cap="none" dirty="0">
                <a:solidFill>
                  <a:srgbClr val="00FF00"/>
                </a:solidFill>
                <a:latin typeface="Arial" charset="0"/>
                <a:ea typeface="Arial" charset="0"/>
                <a:cs typeface="Arial" charset="0"/>
                <a:sym typeface="Cabin"/>
              </a:rPr>
              <a:t>'the': 7</a:t>
            </a:r>
            <a:r>
              <a:rPr lang="en-US" sz="2800" u="none" strike="noStrike" cap="none" dirty="0">
                <a:solidFill>
                  <a:schemeClr val="lt1"/>
                </a:solidFill>
                <a:latin typeface="Arial" charset="0"/>
                <a:ea typeface="Arial" charset="0"/>
                <a:cs typeface="Arial" charset="0"/>
                <a:sym typeface="Cabin"/>
              </a:rPr>
              <a:t>, 'tent': 2}</a:t>
            </a:r>
          </a:p>
        </p:txBody>
      </p:sp>
      <p:pic>
        <p:nvPicPr>
          <p:cNvPr id="451" name="Shape 451"/>
          <p:cNvPicPr preferRelativeResize="0"/>
          <p:nvPr/>
        </p:nvPicPr>
        <p:blipFill rotWithShape="1">
          <a:blip r:embed="rId3">
            <a:alphaModFix/>
          </a:blip>
          <a:srcRect/>
          <a:stretch/>
        </p:blipFill>
        <p:spPr>
          <a:xfrm>
            <a:off x="563562" y="5912964"/>
            <a:ext cx="1689000" cy="1122299"/>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Definite Loops and Dictionaries</a:t>
            </a:r>
          </a:p>
        </p:txBody>
      </p:sp>
      <p:sp>
        <p:nvSpPr>
          <p:cNvPr id="457" name="Shape 457"/>
          <p:cNvSpPr txBox="1">
            <a:spLocks noGrp="1"/>
          </p:cNvSpPr>
          <p:nvPr>
            <p:ph type="body" idx="1"/>
          </p:nvPr>
        </p:nvSpPr>
        <p:spPr>
          <a:xfrm>
            <a:off x="1155700" y="2603500"/>
            <a:ext cx="13931900" cy="212566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Even though </a:t>
            </a:r>
            <a:r>
              <a:rPr lang="en-US" sz="3600" u="none" strike="noStrike" cap="none">
                <a:solidFill>
                  <a:srgbClr val="00FF00"/>
                </a:solidFill>
                <a:latin typeface="Arial" charset="0"/>
                <a:ea typeface="Arial" charset="0"/>
                <a:cs typeface="Arial" charset="0"/>
                <a:sym typeface="Cabin"/>
              </a:rPr>
              <a:t>dictionaries</a:t>
            </a:r>
            <a:r>
              <a:rPr lang="en-US" sz="3600" u="none" strike="noStrike" cap="none">
                <a:solidFill>
                  <a:schemeClr val="lt1"/>
                </a:solidFill>
                <a:latin typeface="Arial" charset="0"/>
                <a:ea typeface="Arial" charset="0"/>
                <a:cs typeface="Arial" charset="0"/>
                <a:sym typeface="Cabin"/>
              </a:rPr>
              <a:t> are not stored in order, we can write a </a:t>
            </a:r>
            <a:r>
              <a:rPr lang="en-US" sz="3600" u="none" strike="noStrike" cap="none">
                <a:solidFill>
                  <a:srgbClr val="FFFF00"/>
                </a:solidFill>
                <a:latin typeface="Arial" charset="0"/>
                <a:ea typeface="Arial" charset="0"/>
                <a:cs typeface="Arial" charset="0"/>
                <a:sym typeface="Cabin"/>
              </a:rPr>
              <a:t>for</a:t>
            </a:r>
            <a:r>
              <a:rPr lang="en-US" sz="3600" u="none" strike="noStrike" cap="none">
                <a:solidFill>
                  <a:schemeClr val="lt1"/>
                </a:solidFill>
                <a:latin typeface="Arial" charset="0"/>
                <a:ea typeface="Arial" charset="0"/>
                <a:cs typeface="Arial" charset="0"/>
                <a:sym typeface="Cabin"/>
              </a:rPr>
              <a:t> loop that goes through all the </a:t>
            </a:r>
            <a:r>
              <a:rPr lang="en-US" sz="3600" u="none" strike="noStrike" cap="none">
                <a:solidFill>
                  <a:srgbClr val="00FFFF"/>
                </a:solidFill>
                <a:latin typeface="Arial" charset="0"/>
                <a:ea typeface="Arial" charset="0"/>
                <a:cs typeface="Arial" charset="0"/>
                <a:sym typeface="Cabin"/>
              </a:rPr>
              <a:t>entries</a:t>
            </a:r>
            <a:r>
              <a:rPr lang="en-US" sz="3600" u="none" strike="noStrike" cap="none">
                <a:solidFill>
                  <a:schemeClr val="lt1"/>
                </a:solidFill>
                <a:latin typeface="Arial" charset="0"/>
                <a:ea typeface="Arial" charset="0"/>
                <a:cs typeface="Arial" charset="0"/>
                <a:sym typeface="Cabin"/>
              </a:rPr>
              <a:t> in a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 actually it goes through all of the </a:t>
            </a:r>
            <a:r>
              <a:rPr lang="en-US" sz="3600" u="none" strike="noStrike" cap="none">
                <a:solidFill>
                  <a:srgbClr val="00FFFF"/>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in the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and</a:t>
            </a:r>
            <a:r>
              <a:rPr lang="en-US" sz="3600" u="none" strike="noStrike" cap="none">
                <a:solidFill>
                  <a:srgbClr val="00FFFF"/>
                </a:solidFill>
                <a:latin typeface="Arial" charset="0"/>
                <a:ea typeface="Arial" charset="0"/>
                <a:cs typeface="Arial" charset="0"/>
                <a:sym typeface="Cabin"/>
              </a:rPr>
              <a:t> looks up</a:t>
            </a:r>
            <a:r>
              <a:rPr lang="en-US" sz="3600" u="none" strike="noStrike" cap="none">
                <a:solidFill>
                  <a:schemeClr val="lt1"/>
                </a:solidFill>
                <a:latin typeface="Arial" charset="0"/>
                <a:ea typeface="Arial" charset="0"/>
                <a:cs typeface="Arial" charset="0"/>
                <a:sym typeface="Cabin"/>
              </a:rPr>
              <a:t> the values</a:t>
            </a:r>
          </a:p>
        </p:txBody>
      </p:sp>
      <p:sp>
        <p:nvSpPr>
          <p:cNvPr id="458" name="Shape 458"/>
          <p:cNvSpPr txBox="1"/>
          <p:nvPr/>
        </p:nvSpPr>
        <p:spPr>
          <a:xfrm>
            <a:off x="2914649" y="5043484"/>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counts</a:t>
            </a:r>
            <a:r>
              <a:rPr lang="en-US" sz="2400" i="0" u="none" strike="noStrike" cap="none" dirty="0">
                <a:solidFill>
                  <a:schemeClr val="lt1"/>
                </a:solidFill>
                <a:latin typeface="Courier"/>
                <a:ea typeface="Courier"/>
                <a:cs typeface="Courier"/>
                <a:sym typeface="Courier New"/>
              </a:rPr>
              <a:t> = { </a:t>
            </a:r>
            <a:r>
              <a:rPr lang="en-US" sz="2400" i="0" u="none" strike="noStrike" cap="none" dirty="0">
                <a:solidFill>
                  <a:srgbClr val="00FFFF"/>
                </a:solidFill>
                <a:latin typeface="Courier"/>
                <a:ea typeface="Courier"/>
                <a:cs typeface="Courier"/>
                <a:sym typeface="Courier New"/>
              </a:rPr>
              <a:t>'chuck'</a:t>
            </a:r>
            <a:r>
              <a:rPr lang="en-US" sz="2400" i="0" u="none" strike="noStrike" cap="none" dirty="0">
                <a:solidFill>
                  <a:schemeClr val="lt1"/>
                </a:solidFill>
                <a:latin typeface="Courier"/>
                <a:ea typeface="Courier"/>
                <a:cs typeface="Courier"/>
                <a:sym typeface="Courier New"/>
              </a:rPr>
              <a:t> : 1 , </a:t>
            </a:r>
            <a:r>
              <a:rPr lang="en-US" sz="2400" i="0" u="none" strike="noStrike" cap="none" dirty="0">
                <a:solidFill>
                  <a:srgbClr val="00FFFF"/>
                </a:solidFill>
                <a:latin typeface="Courier"/>
                <a:ea typeface="Courier"/>
                <a:cs typeface="Courier"/>
                <a:sym typeface="Courier New"/>
              </a:rPr>
              <a:t>'</a:t>
            </a:r>
            <a:r>
              <a:rPr lang="en-US" sz="2400" i="0" u="none" strike="noStrike" cap="none" dirty="0" err="1">
                <a:solidFill>
                  <a:srgbClr val="00FFFF"/>
                </a:solidFill>
                <a:latin typeface="Courier"/>
                <a:ea typeface="Courier"/>
                <a:cs typeface="Courier"/>
                <a:sym typeface="Courier New"/>
              </a:rPr>
              <a:t>fred</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 42, </a:t>
            </a:r>
            <a:r>
              <a:rPr lang="en-US" sz="2400" i="0" u="none" strike="noStrike" cap="none" dirty="0">
                <a:solidFill>
                  <a:srgbClr val="00FFFF"/>
                </a:solidFill>
                <a:latin typeface="Courier"/>
                <a:ea typeface="Courier"/>
                <a:cs typeface="Courier"/>
                <a:sym typeface="Courier New"/>
              </a:rPr>
              <a:t>'</a:t>
            </a:r>
            <a:r>
              <a:rPr lang="en-US" sz="2400" i="0" u="none" strike="noStrike" cap="none" dirty="0" err="1">
                <a:solidFill>
                  <a:srgbClr val="00FFFF"/>
                </a:solidFill>
                <a:latin typeface="Courier"/>
                <a:ea typeface="Courier"/>
                <a:cs typeface="Courier"/>
                <a:sym typeface="Courier New"/>
              </a:rPr>
              <a:t>jan</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FF"/>
                </a:solidFill>
                <a:latin typeface="Courier"/>
                <a:ea typeface="Courier"/>
                <a:cs typeface="Courier"/>
                <a:sym typeface="Courier New"/>
              </a:rPr>
              <a:t>key</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counts</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rgbClr val="00FFFF"/>
                </a:solidFill>
                <a:latin typeface="Courier"/>
                <a:ea typeface="Courier"/>
                <a:cs typeface="Courier"/>
                <a:sym typeface="Courier New"/>
              </a:rPr>
              <a:t>key</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counts</a:t>
            </a:r>
            <a:r>
              <a:rPr lang="en-US" sz="2400" i="0" u="none" strike="noStrike" cap="none" dirty="0">
                <a:solidFill>
                  <a:srgbClr val="00FFFF"/>
                </a:solidFill>
                <a:latin typeface="Courier"/>
                <a:ea typeface="Courier"/>
                <a:cs typeface="Courier"/>
                <a:sym typeface="Courier New"/>
              </a:rPr>
              <a:t>[key</a:t>
            </a:r>
            <a:r>
              <a:rPr lang="en-US" sz="2400" i="0" u="none" strike="noStrike" cap="none" dirty="0" smtClean="0">
                <a:solidFill>
                  <a:srgbClr val="00FFFF"/>
                </a:solidFill>
                <a:latin typeface="Courier"/>
                <a:ea typeface="Courier"/>
                <a:cs typeface="Courier"/>
                <a:sym typeface="Courier New"/>
              </a:rPr>
              <a:t>]</a:t>
            </a:r>
            <a:r>
              <a:rPr lang="en-US" sz="2400" i="0" u="none" strike="noStrike" cap="none" dirty="0" smtClean="0">
                <a:solidFill>
                  <a:srgbClr val="FFFF00"/>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n-US" sz="2400" i="0" u="none" strike="noStrike" cap="none" dirty="0" err="1">
                <a:solidFill>
                  <a:srgbClr val="00FFFF"/>
                </a:solidFill>
                <a:latin typeface="Courier"/>
                <a:ea typeface="Courier"/>
                <a:cs typeface="Courier"/>
                <a:sym typeface="Courier New"/>
              </a:rPr>
              <a:t>jan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100</a:t>
            </a:r>
          </a:p>
          <a:p>
            <a:pPr marL="0" marR="0" lvl="0" indent="0" algn="l" rtl="0">
              <a:lnSpc>
                <a:spcPct val="100000"/>
              </a:lnSpc>
              <a:spcBef>
                <a:spcPts val="0"/>
              </a:spcBef>
              <a:spcAft>
                <a:spcPts val="0"/>
              </a:spcAft>
              <a:buClr>
                <a:srgbClr val="00FFFF"/>
              </a:buClr>
              <a:buSzPct val="25000"/>
              <a:buFont typeface="Courier New"/>
              <a:buNone/>
            </a:pPr>
            <a:r>
              <a:rPr lang="en-US" sz="2400" i="0" u="none" strike="noStrike" cap="none" dirty="0">
                <a:solidFill>
                  <a:srgbClr val="00FFFF"/>
                </a:solidFill>
                <a:latin typeface="Courier"/>
                <a:ea typeface="Courier"/>
                <a:cs typeface="Courier"/>
                <a:sym typeface="Courier New"/>
              </a:rPr>
              <a:t>chuck</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n-US" sz="2400" i="0" u="none" strike="noStrike" cap="none" dirty="0" err="1">
                <a:solidFill>
                  <a:srgbClr val="00FFFF"/>
                </a:solidFill>
                <a:latin typeface="Courier"/>
                <a:ea typeface="Courier"/>
                <a:cs typeface="Courier"/>
                <a:sym typeface="Courier New"/>
              </a:rPr>
              <a:t>fred</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42</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FF00"/>
                </a:solidFill>
                <a:latin typeface="Arial" charset="0"/>
                <a:ea typeface="Arial" charset="0"/>
                <a:cs typeface="Arial" charset="0"/>
                <a:sym typeface="Cabin"/>
              </a:rPr>
              <a:t>Retrieving Lists of Keys and Values</a:t>
            </a:r>
          </a:p>
        </p:txBody>
      </p:sp>
      <p:sp>
        <p:nvSpPr>
          <p:cNvPr id="464" name="Shape 464"/>
          <p:cNvSpPr txBox="1">
            <a:spLocks noGrp="1"/>
          </p:cNvSpPr>
          <p:nvPr>
            <p:ph type="body" idx="1"/>
          </p:nvPr>
        </p:nvSpPr>
        <p:spPr>
          <a:xfrm>
            <a:off x="1155700" y="2825921"/>
            <a:ext cx="3878711" cy="3612886"/>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You can get a list of </a:t>
            </a:r>
            <a:r>
              <a:rPr lang="en-US" sz="3600" u="none" strike="noStrike" cap="none">
                <a:solidFill>
                  <a:srgbClr val="00FF00"/>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a:t>
            </a:r>
            <a:r>
              <a:rPr lang="en-US" sz="3600" u="none" strike="noStrike" cap="none">
                <a:solidFill>
                  <a:srgbClr val="FF00FF"/>
                </a:solidFill>
                <a:latin typeface="Arial" charset="0"/>
                <a:ea typeface="Arial" charset="0"/>
                <a:cs typeface="Arial" charset="0"/>
                <a:sym typeface="Cabin"/>
              </a:rPr>
              <a:t>values,</a:t>
            </a:r>
            <a:r>
              <a:rPr lang="en-US" sz="3600" u="none" strike="noStrike" cap="none">
                <a:solidFill>
                  <a:schemeClr val="lt1"/>
                </a:solidFill>
                <a:latin typeface="Arial" charset="0"/>
                <a:ea typeface="Arial" charset="0"/>
                <a:cs typeface="Arial" charset="0"/>
                <a:sym typeface="Cabin"/>
              </a:rPr>
              <a:t> or</a:t>
            </a:r>
            <a:r>
              <a:rPr lang="en-US" sz="3600" u="none" strike="noStrike" cap="none">
                <a:solidFill>
                  <a:srgbClr val="FF7F00"/>
                </a:solidFill>
                <a:latin typeface="Arial" charset="0"/>
                <a:ea typeface="Arial" charset="0"/>
                <a:cs typeface="Arial" charset="0"/>
                <a:sym typeface="Cabin"/>
              </a:rPr>
              <a:t> items (both)</a:t>
            </a:r>
            <a:r>
              <a:rPr lang="en-US" sz="3600" u="none" strike="noStrike" cap="none">
                <a:solidFill>
                  <a:schemeClr val="lt1"/>
                </a:solidFill>
                <a:latin typeface="Arial" charset="0"/>
                <a:ea typeface="Arial" charset="0"/>
                <a:cs typeface="Arial" charset="0"/>
                <a:sym typeface="Cabin"/>
              </a:rPr>
              <a:t> from a dictionary</a:t>
            </a:r>
          </a:p>
        </p:txBody>
      </p:sp>
      <p:sp>
        <p:nvSpPr>
          <p:cNvPr id="465" name="Shape 465"/>
          <p:cNvSpPr txBox="1"/>
          <p:nvPr/>
        </p:nvSpPr>
        <p:spPr>
          <a:xfrm>
            <a:off x="6001650" y="2540000"/>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err="1">
                <a:solidFill>
                  <a:schemeClr val="lt1"/>
                </a:solidFill>
                <a:latin typeface="Courier"/>
                <a:ea typeface="Courier"/>
                <a:cs typeface="Courier"/>
                <a:sym typeface="Courier New"/>
              </a:rPr>
              <a:t>jjj</a:t>
            </a:r>
            <a:r>
              <a:rPr lang="en-US" sz="2500" i="0" u="none" strike="noStrike" cap="none" dirty="0">
                <a:solidFill>
                  <a:schemeClr val="lt1"/>
                </a:solidFill>
                <a:latin typeface="Courier"/>
                <a:ea typeface="Courier"/>
                <a:cs typeface="Courier"/>
                <a:sym typeface="Courier New"/>
              </a:rPr>
              <a:t> = { 'chuck' : 1 , '</a:t>
            </a:r>
            <a:r>
              <a:rPr lang="en-US" sz="2500" i="0" u="none" strike="noStrike" cap="none" dirty="0" err="1">
                <a:solidFill>
                  <a:schemeClr val="lt1"/>
                </a:solidFill>
                <a:latin typeface="Courier"/>
                <a:ea typeface="Courier"/>
                <a:cs typeface="Courier"/>
                <a:sym typeface="Courier New"/>
              </a:rPr>
              <a:t>fred</a:t>
            </a:r>
            <a:r>
              <a:rPr lang="en-US" sz="2500" i="0" u="none" strike="noStrike" cap="none" dirty="0">
                <a:solidFill>
                  <a:schemeClr val="lt1"/>
                </a:solidFill>
                <a:latin typeface="Courier"/>
                <a:ea typeface="Courier"/>
                <a:cs typeface="Courier"/>
                <a:sym typeface="Courier New"/>
              </a:rPr>
              <a:t>' : 42, '</a:t>
            </a:r>
            <a:r>
              <a:rPr lang="en-US" sz="2500" i="0" u="none" strike="noStrike" cap="none" dirty="0" err="1">
                <a:solidFill>
                  <a:schemeClr val="lt1"/>
                </a:solidFill>
                <a:latin typeface="Courier"/>
                <a:ea typeface="Courier"/>
                <a:cs typeface="Courier"/>
                <a:sym typeface="Courier New"/>
              </a:rPr>
              <a:t>jan</a:t>
            </a:r>
            <a:r>
              <a:rPr lang="en-US" sz="2500" i="0" u="none" strike="noStrike" cap="none" dirty="0">
                <a:solidFill>
                  <a:schemeClr val="lt1"/>
                </a:solidFill>
                <a:latin typeface="Courier"/>
                <a:ea typeface="Courier"/>
                <a:cs typeface="Courier"/>
                <a:sym typeface="Courier New"/>
              </a:rPr>
              <a:t>': 100}</a:t>
            </a:r>
          </a:p>
          <a:p>
            <a:pPr>
              <a:buClr>
                <a:schemeClr val="lt1"/>
              </a:buClr>
              <a:buSzPct val="25000"/>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smtClean="0">
                <a:solidFill>
                  <a:srgbClr val="FFFF00"/>
                </a:solidFill>
                <a:latin typeface="Courier"/>
                <a:ea typeface="Courier"/>
                <a:cs typeface="Courier"/>
                <a:sym typeface="Courier New"/>
              </a:rPr>
              <a:t>print(</a:t>
            </a:r>
            <a:r>
              <a:rPr lang="en-US" sz="2500" i="0" u="none" strike="noStrike" cap="none" dirty="0" smtClean="0">
                <a:solidFill>
                  <a:srgbClr val="FF00FF"/>
                </a:solidFill>
                <a:latin typeface="Courier"/>
                <a:ea typeface="Courier"/>
                <a:cs typeface="Courier"/>
                <a:sym typeface="Courier New"/>
              </a:rPr>
              <a:t>list</a:t>
            </a:r>
            <a:r>
              <a:rPr lang="en-US" sz="2500" i="0" u="none" strike="noStrike" cap="none" dirty="0" smtClean="0">
                <a:solidFill>
                  <a:schemeClr val="lt1"/>
                </a:solidFill>
                <a:latin typeface="Courier"/>
                <a:ea typeface="Courier"/>
                <a:cs typeface="Courier"/>
                <a:sym typeface="Courier New"/>
              </a:rPr>
              <a:t>(</a:t>
            </a:r>
            <a:r>
              <a:rPr lang="en-US" sz="2500" i="0" u="none" strike="noStrike" cap="none" dirty="0" err="1" smtClean="0">
                <a:solidFill>
                  <a:schemeClr val="lt1"/>
                </a:solidFill>
                <a:latin typeface="Courier"/>
                <a:ea typeface="Courier"/>
                <a:cs typeface="Courier"/>
                <a:sym typeface="Courier New"/>
              </a:rPr>
              <a:t>jjj</a:t>
            </a:r>
            <a:r>
              <a:rPr lang="en-US" sz="2500" dirty="0" smtClean="0">
                <a:solidFill>
                  <a:schemeClr val="lt1"/>
                </a:solidFill>
                <a:latin typeface="Courier"/>
                <a:ea typeface="Courier"/>
                <a:cs typeface="Courier"/>
                <a:sym typeface="Courier New"/>
              </a:rPr>
              <a:t>)</a:t>
            </a:r>
            <a:r>
              <a:rPr lang="en-US" sz="2500" dirty="0" smtClean="0">
                <a:solidFill>
                  <a:srgbClr val="FFFF00"/>
                </a:solidFill>
                <a:latin typeface="Courier"/>
                <a:ea typeface="Courier"/>
                <a:cs typeface="Courier"/>
                <a:sym typeface="Courier New"/>
              </a:rPr>
              <a:t>)</a:t>
            </a:r>
            <a:endParaRPr lang="en-US" sz="25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i="0" u="none" strike="noStrike" cap="none" dirty="0">
                <a:solidFill>
                  <a:srgbClr val="00FF00"/>
                </a:solidFill>
                <a:latin typeface="Courier"/>
                <a:ea typeface="Courier"/>
                <a:cs typeface="Courier"/>
                <a:sym typeface="Courier New"/>
              </a:rPr>
              <a:t>['</a:t>
            </a:r>
            <a:r>
              <a:rPr lang="en-US" sz="2500" i="0" u="none" strike="noStrike" cap="none" dirty="0" err="1">
                <a:solidFill>
                  <a:srgbClr val="00FF00"/>
                </a:solidFill>
                <a:latin typeface="Courier"/>
                <a:ea typeface="Courier"/>
                <a:cs typeface="Courier"/>
                <a:sym typeface="Courier New"/>
              </a:rPr>
              <a:t>jan</a:t>
            </a:r>
            <a:r>
              <a:rPr lang="en-US" sz="2500" i="0" u="none" strike="noStrike" cap="none" dirty="0">
                <a:solidFill>
                  <a:srgbClr val="00FF00"/>
                </a:solidFill>
                <a:latin typeface="Courier"/>
                <a:ea typeface="Courier"/>
                <a:cs typeface="Courier"/>
                <a:sym typeface="Courier New"/>
              </a:rPr>
              <a:t>', 'chuck', '</a:t>
            </a:r>
            <a:r>
              <a:rPr lang="en-US" sz="2500" i="0" u="none" strike="noStrike" cap="none" dirty="0" err="1">
                <a:solidFill>
                  <a:srgbClr val="00FF00"/>
                </a:solidFill>
                <a:latin typeface="Courier"/>
                <a:ea typeface="Courier"/>
                <a:cs typeface="Courier"/>
                <a:sym typeface="Courier New"/>
              </a:rPr>
              <a:t>fred</a:t>
            </a:r>
            <a:r>
              <a:rPr lang="en-US" sz="2500" i="0" u="none" strike="noStrike" cap="none" dirty="0">
                <a:solidFill>
                  <a:srgbClr val="00FF00"/>
                </a:solidFill>
                <a:latin typeface="Courier"/>
                <a:ea typeface="Courier"/>
                <a:cs typeface="Courier"/>
                <a:sym typeface="Courier New"/>
              </a:rPr>
              <a:t>']</a:t>
            </a:r>
          </a:p>
          <a:p>
            <a:pPr>
              <a:buClr>
                <a:schemeClr val="lt1"/>
              </a:buClr>
              <a:buSzPct val="25000"/>
            </a:pPr>
            <a:r>
              <a:rPr lang="en-US" sz="2500" i="0" u="none" strike="noStrike" cap="none" dirty="0" smtClean="0">
                <a:solidFill>
                  <a:schemeClr val="lt1"/>
                </a:solidFill>
                <a:latin typeface="Courier"/>
                <a:ea typeface="Courier"/>
                <a:cs typeface="Courier"/>
                <a:sym typeface="Courier New"/>
              </a:rPr>
              <a:t>&gt;&gt;&gt; </a:t>
            </a:r>
            <a:r>
              <a:rPr lang="en-US" sz="2500" i="0" u="none" strike="noStrike" cap="none" dirty="0" smtClean="0">
                <a:solidFill>
                  <a:srgbClr val="FFFF00"/>
                </a:solidFill>
                <a:latin typeface="Courier"/>
                <a:ea typeface="Courier"/>
                <a:cs typeface="Courier"/>
                <a:sym typeface="Courier New"/>
              </a:rPr>
              <a:t>print(</a:t>
            </a:r>
            <a:r>
              <a:rPr lang="en-US" sz="2500" i="0" u="none" strike="noStrike" cap="none" dirty="0" err="1" smtClean="0">
                <a:solidFill>
                  <a:schemeClr val="lt1"/>
                </a:solidFill>
                <a:latin typeface="Courier"/>
                <a:ea typeface="Courier"/>
                <a:cs typeface="Courier"/>
                <a:sym typeface="Courier New"/>
              </a:rPr>
              <a:t>jjj.</a:t>
            </a:r>
            <a:r>
              <a:rPr lang="en-US" sz="2500" i="0" u="none" strike="noStrike" cap="none" dirty="0" err="1" smtClean="0">
                <a:solidFill>
                  <a:srgbClr val="FF00FF"/>
                </a:solidFill>
                <a:latin typeface="Courier"/>
                <a:ea typeface="Courier"/>
                <a:cs typeface="Courier"/>
                <a:sym typeface="Courier New"/>
              </a:rPr>
              <a:t>keys</a:t>
            </a:r>
            <a:r>
              <a:rPr lang="en-US" sz="2500" i="0" u="none" strike="noStrike" cap="none" dirty="0" smtClean="0">
                <a:solidFill>
                  <a:srgbClr val="FF00FF"/>
                </a:solidFill>
                <a:latin typeface="Courier"/>
                <a:ea typeface="Courier"/>
                <a:cs typeface="Courier"/>
                <a:sym typeface="Courier New"/>
              </a:rPr>
              <a:t>()</a:t>
            </a:r>
            <a:r>
              <a:rPr lang="en-US" sz="2500" dirty="0" smtClean="0">
                <a:solidFill>
                  <a:srgbClr val="FFFF00"/>
                </a:solidFill>
                <a:latin typeface="Courier"/>
                <a:ea typeface="Courier"/>
                <a:cs typeface="Courier"/>
                <a:sym typeface="Courier New"/>
              </a:rPr>
              <a:t>)</a:t>
            </a:r>
            <a:endParaRPr lang="en-US" sz="2500" i="0" u="none" strike="noStrike" cap="none" dirty="0" smtClean="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i="0" u="none" strike="noStrike" cap="none" dirty="0" smtClean="0">
                <a:solidFill>
                  <a:srgbClr val="00FF00"/>
                </a:solidFill>
                <a:latin typeface="Courier"/>
                <a:ea typeface="Courier"/>
                <a:cs typeface="Courier"/>
                <a:sym typeface="Courier New"/>
              </a:rPr>
              <a:t>[</a:t>
            </a:r>
            <a:r>
              <a:rPr lang="en-US" sz="2500" i="0" u="none" strike="noStrike" cap="none" dirty="0">
                <a:solidFill>
                  <a:srgbClr val="00FF00"/>
                </a:solidFill>
                <a:latin typeface="Courier"/>
                <a:ea typeface="Courier"/>
                <a:cs typeface="Courier"/>
                <a:sym typeface="Courier New"/>
              </a:rPr>
              <a:t>'</a:t>
            </a:r>
            <a:r>
              <a:rPr lang="en-US" sz="2500" i="0" u="none" strike="noStrike" cap="none" dirty="0" err="1">
                <a:solidFill>
                  <a:srgbClr val="00FF00"/>
                </a:solidFill>
                <a:latin typeface="Courier"/>
                <a:ea typeface="Courier"/>
                <a:cs typeface="Courier"/>
                <a:sym typeface="Courier New"/>
              </a:rPr>
              <a:t>jan</a:t>
            </a:r>
            <a:r>
              <a:rPr lang="en-US" sz="2500" i="0" u="none" strike="noStrike" cap="none" dirty="0">
                <a:solidFill>
                  <a:srgbClr val="00FF00"/>
                </a:solidFill>
                <a:latin typeface="Courier"/>
                <a:ea typeface="Courier"/>
                <a:cs typeface="Courier"/>
                <a:sym typeface="Courier New"/>
              </a:rPr>
              <a:t>', 'chuck', '</a:t>
            </a:r>
            <a:r>
              <a:rPr lang="en-US" sz="2500" i="0" u="none" strike="noStrike" cap="none" dirty="0" err="1">
                <a:solidFill>
                  <a:srgbClr val="00FF00"/>
                </a:solidFill>
                <a:latin typeface="Courier"/>
                <a:ea typeface="Courier"/>
                <a:cs typeface="Courier"/>
                <a:sym typeface="Courier New"/>
              </a:rPr>
              <a:t>fred</a:t>
            </a:r>
            <a:r>
              <a:rPr lang="en-US" sz="2500" i="0" u="none" strike="noStrike" cap="none" dirty="0">
                <a:solidFill>
                  <a:srgbClr val="00FF00"/>
                </a:solidFill>
                <a:latin typeface="Courier"/>
                <a:ea typeface="Courier"/>
                <a:cs typeface="Courier"/>
                <a:sym typeface="Courier New"/>
              </a:rPr>
              <a:t>']</a:t>
            </a:r>
          </a:p>
          <a:p>
            <a:pPr>
              <a:buClr>
                <a:schemeClr val="lt1"/>
              </a:buClr>
              <a:buSzPct val="25000"/>
            </a:pPr>
            <a:r>
              <a:rPr lang="en-US" sz="2500" i="0" u="none" strike="noStrike" cap="none" dirty="0" smtClean="0">
                <a:solidFill>
                  <a:schemeClr val="lt1"/>
                </a:solidFill>
                <a:latin typeface="Courier"/>
                <a:ea typeface="Courier"/>
                <a:cs typeface="Courier"/>
                <a:sym typeface="Courier New"/>
              </a:rPr>
              <a:t>&gt;&gt;&gt; </a:t>
            </a:r>
            <a:r>
              <a:rPr lang="en-US" sz="2500" i="0" u="none" strike="noStrike" cap="none" dirty="0" smtClean="0">
                <a:solidFill>
                  <a:srgbClr val="FFFF00"/>
                </a:solidFill>
                <a:latin typeface="Courier"/>
                <a:ea typeface="Courier"/>
                <a:cs typeface="Courier"/>
                <a:sym typeface="Courier New"/>
              </a:rPr>
              <a:t>print(</a:t>
            </a:r>
            <a:r>
              <a:rPr lang="en-US" sz="2500" i="0" u="none" strike="noStrike" cap="none" dirty="0" err="1" smtClean="0">
                <a:solidFill>
                  <a:schemeClr val="lt1"/>
                </a:solidFill>
                <a:latin typeface="Courier"/>
                <a:ea typeface="Courier"/>
                <a:cs typeface="Courier"/>
                <a:sym typeface="Courier New"/>
              </a:rPr>
              <a:t>jjj.</a:t>
            </a:r>
            <a:r>
              <a:rPr lang="en-US" sz="2500" i="0" u="none" strike="noStrike" cap="none" dirty="0" err="1" smtClean="0">
                <a:solidFill>
                  <a:srgbClr val="FF00FF"/>
                </a:solidFill>
                <a:latin typeface="Courier"/>
                <a:ea typeface="Courier"/>
                <a:cs typeface="Courier"/>
                <a:sym typeface="Courier New"/>
              </a:rPr>
              <a:t>values</a:t>
            </a:r>
            <a:r>
              <a:rPr lang="en-US" sz="2500" i="0" u="none" strike="noStrike" cap="none" dirty="0" smtClean="0">
                <a:solidFill>
                  <a:srgbClr val="FF00FF"/>
                </a:solidFill>
                <a:latin typeface="Courier"/>
                <a:ea typeface="Courier"/>
                <a:cs typeface="Courier"/>
                <a:sym typeface="Courier New"/>
              </a:rPr>
              <a:t>()</a:t>
            </a:r>
            <a:r>
              <a:rPr lang="en-US" sz="2500" dirty="0" smtClean="0">
                <a:solidFill>
                  <a:srgbClr val="FFFF00"/>
                </a:solidFill>
                <a:latin typeface="Courier"/>
                <a:ea typeface="Courier"/>
                <a:cs typeface="Courier"/>
                <a:sym typeface="Courier New"/>
              </a:rPr>
              <a:t>)</a:t>
            </a:r>
            <a:endParaRPr lang="en-US" sz="2500" i="0" u="none" strike="noStrike" cap="none" dirty="0" smtClean="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500" i="0" u="none" strike="noStrike" cap="none" dirty="0" smtClean="0">
                <a:solidFill>
                  <a:srgbClr val="FF00FF"/>
                </a:solidFill>
                <a:latin typeface="Courier"/>
                <a:ea typeface="Courier"/>
                <a:cs typeface="Courier"/>
                <a:sym typeface="Courier New"/>
              </a:rPr>
              <a:t>[</a:t>
            </a:r>
            <a:r>
              <a:rPr lang="en-US" sz="2500" i="0" u="none" strike="noStrike" cap="none" dirty="0">
                <a:solidFill>
                  <a:srgbClr val="FF00FF"/>
                </a:solidFill>
                <a:latin typeface="Courier"/>
                <a:ea typeface="Courier"/>
                <a:cs typeface="Courier"/>
                <a:sym typeface="Courier New"/>
              </a:rPr>
              <a:t>100, 1, 42]</a:t>
            </a:r>
          </a:p>
          <a:p>
            <a:pPr>
              <a:buClr>
                <a:schemeClr val="lt1"/>
              </a:buClr>
              <a:buSzPct val="25000"/>
            </a:pPr>
            <a:r>
              <a:rPr lang="en-US" sz="2500" i="0" u="none" strike="noStrike" cap="none" dirty="0" smtClean="0">
                <a:solidFill>
                  <a:schemeClr val="lt1"/>
                </a:solidFill>
                <a:latin typeface="Courier"/>
                <a:ea typeface="Courier"/>
                <a:cs typeface="Courier"/>
                <a:sym typeface="Courier New"/>
              </a:rPr>
              <a:t>&gt;&gt;&gt; </a:t>
            </a:r>
            <a:r>
              <a:rPr lang="en-US" sz="2500" i="0" u="none" strike="noStrike" cap="none" dirty="0" smtClean="0">
                <a:solidFill>
                  <a:srgbClr val="FFFF00"/>
                </a:solidFill>
                <a:latin typeface="Courier"/>
                <a:ea typeface="Courier"/>
                <a:cs typeface="Courier"/>
                <a:sym typeface="Courier New"/>
              </a:rPr>
              <a:t>print(</a:t>
            </a:r>
            <a:r>
              <a:rPr lang="en-US" sz="2500" i="0" u="none" strike="noStrike" cap="none" dirty="0" err="1" smtClean="0">
                <a:solidFill>
                  <a:schemeClr val="lt1"/>
                </a:solidFill>
                <a:latin typeface="Courier"/>
                <a:ea typeface="Courier"/>
                <a:cs typeface="Courier"/>
                <a:sym typeface="Courier New"/>
              </a:rPr>
              <a:t>jjj.</a:t>
            </a:r>
            <a:r>
              <a:rPr lang="en-US" sz="2500" i="0" u="none" strike="noStrike" cap="none" dirty="0" err="1" smtClean="0">
                <a:solidFill>
                  <a:srgbClr val="FF7F00"/>
                </a:solidFill>
                <a:latin typeface="Courier"/>
                <a:ea typeface="Courier"/>
                <a:cs typeface="Courier"/>
                <a:sym typeface="Courier New"/>
              </a:rPr>
              <a:t>items</a:t>
            </a:r>
            <a:r>
              <a:rPr lang="en-US" sz="2500" i="0" u="none" strike="noStrike" cap="none" dirty="0" smtClean="0">
                <a:solidFill>
                  <a:srgbClr val="FF7F00"/>
                </a:solidFill>
                <a:latin typeface="Courier"/>
                <a:ea typeface="Courier"/>
                <a:cs typeface="Courier"/>
                <a:sym typeface="Courier New"/>
              </a:rPr>
              <a:t>()</a:t>
            </a:r>
            <a:r>
              <a:rPr lang="en-US" sz="2500" dirty="0" smtClean="0">
                <a:solidFill>
                  <a:srgbClr val="FFFF00"/>
                </a:solidFill>
                <a:latin typeface="Courier"/>
                <a:ea typeface="Courier"/>
                <a:cs typeface="Courier"/>
                <a:sym typeface="Courier New"/>
              </a:rPr>
              <a:t>)</a:t>
            </a:r>
            <a:endParaRPr lang="en-US" sz="2500" i="0" u="none" strike="noStrike" cap="none" dirty="0" smtClean="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smtClean="0">
                <a:solidFill>
                  <a:srgbClr val="FF7F00"/>
                </a:solidFill>
                <a:latin typeface="Courier"/>
                <a:ea typeface="Courier"/>
                <a:cs typeface="Courier"/>
                <a:sym typeface="Courier New"/>
              </a:rPr>
              <a:t>[(</a:t>
            </a:r>
            <a:r>
              <a:rPr lang="en-US" sz="2500" i="0" u="none" strike="noStrike" cap="none" dirty="0">
                <a:solidFill>
                  <a:srgbClr val="FF7F00"/>
                </a:solidFill>
                <a:latin typeface="Courier"/>
                <a:ea typeface="Courier"/>
                <a:cs typeface="Courier"/>
                <a:sym typeface="Courier New"/>
              </a:rPr>
              <a:t>'</a:t>
            </a:r>
            <a:r>
              <a:rPr lang="en-US" sz="2500" i="0" u="none" strike="noStrike" cap="none" dirty="0" err="1">
                <a:solidFill>
                  <a:srgbClr val="FF7F00"/>
                </a:solidFill>
                <a:latin typeface="Courier"/>
                <a:ea typeface="Courier"/>
                <a:cs typeface="Courier"/>
                <a:sym typeface="Courier New"/>
              </a:rPr>
              <a:t>jan</a:t>
            </a:r>
            <a:r>
              <a:rPr lang="en-US" sz="2500" i="0" u="none" strike="noStrike" cap="none" dirty="0">
                <a:solidFill>
                  <a:srgbClr val="FF7F00"/>
                </a:solidFill>
                <a:latin typeface="Courier"/>
                <a:ea typeface="Courier"/>
                <a:cs typeface="Courier"/>
                <a:sym typeface="Courier New"/>
              </a:rPr>
              <a:t>', 100), ('chuck', 1), ('</a:t>
            </a:r>
            <a:r>
              <a:rPr lang="en-US" sz="2500" i="0" u="none" strike="noStrike" cap="none" dirty="0" err="1">
                <a:solidFill>
                  <a:srgbClr val="FF7F00"/>
                </a:solidFill>
                <a:latin typeface="Courier"/>
                <a:ea typeface="Courier"/>
                <a:cs typeface="Courier"/>
                <a:sym typeface="Courier New"/>
              </a:rPr>
              <a:t>fred</a:t>
            </a:r>
            <a:r>
              <a:rPr lang="en-US" sz="2500" i="0" u="none" strike="noStrike" cap="none" dirty="0">
                <a:solidFill>
                  <a:srgbClr val="FF7F00"/>
                </a:solidFill>
                <a:latin typeface="Courier"/>
                <a:ea typeface="Courier"/>
                <a:cs typeface="Courier"/>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p>
        </p:txBody>
      </p:sp>
      <p:sp>
        <p:nvSpPr>
          <p:cNvPr id="466" name="Shape 466"/>
          <p:cNvSpPr txBox="1"/>
          <p:nvPr/>
        </p:nvSpPr>
        <p:spPr>
          <a:xfrm>
            <a:off x="8545799" y="7544182"/>
            <a:ext cx="693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400" u="none" strike="noStrike" cap="none">
                <a:solidFill>
                  <a:schemeClr val="lt1"/>
                </a:solidFill>
                <a:latin typeface="Arial" charset="0"/>
                <a:ea typeface="Arial" charset="0"/>
                <a:cs typeface="Arial" charset="0"/>
                <a:sym typeface="Cabin"/>
              </a:rPr>
              <a:t>What is a </a:t>
            </a:r>
            <a:r>
              <a:rPr lang="en-US" sz="3400" smtClean="0">
                <a:solidFill>
                  <a:schemeClr val="lt1"/>
                </a:solidFill>
                <a:latin typeface="Arial" charset="0"/>
                <a:ea typeface="Arial" charset="0"/>
                <a:cs typeface="Arial" charset="0"/>
                <a:sym typeface="Cabin"/>
              </a:rPr>
              <a:t>“</a:t>
            </a:r>
            <a:r>
              <a:rPr lang="en-US" sz="3400" u="none" strike="noStrike" cap="none" smtClean="0">
                <a:solidFill>
                  <a:schemeClr val="lt1"/>
                </a:solidFill>
                <a:latin typeface="Arial" charset="0"/>
                <a:ea typeface="Arial" charset="0"/>
                <a:cs typeface="Arial" charset="0"/>
                <a:sym typeface="Cabin"/>
              </a:rPr>
              <a:t>tuple”? </a:t>
            </a:r>
            <a:r>
              <a:rPr lang="en-US" sz="3400" u="none" strike="noStrike" cap="none" dirty="0">
                <a:solidFill>
                  <a:schemeClr val="lt1"/>
                </a:solidFill>
                <a:latin typeface="Arial" charset="0"/>
                <a:ea typeface="Arial" charset="0"/>
                <a:cs typeface="Arial" charset="0"/>
                <a:sym typeface="Cabin"/>
              </a:rPr>
              <a:t>- coming soon...</a:t>
            </a:r>
          </a:p>
        </p:txBody>
      </p:sp>
      <p:cxnSp>
        <p:nvCxnSpPr>
          <p:cNvPr id="467" name="Shape 467"/>
          <p:cNvCxnSpPr/>
          <p:nvPr/>
        </p:nvCxnSpPr>
        <p:spPr>
          <a:xfrm>
            <a:off x="10358438" y="6815138"/>
            <a:ext cx="271462"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Bonus: Two Iteration Variables!</a:t>
            </a:r>
          </a:p>
        </p:txBody>
      </p:sp>
      <p:sp>
        <p:nvSpPr>
          <p:cNvPr id="473" name="Shape 473"/>
          <p:cNvSpPr txBox="1">
            <a:spLocks noGrp="1"/>
          </p:cNvSpPr>
          <p:nvPr>
            <p:ph type="body" idx="1"/>
          </p:nvPr>
        </p:nvSpPr>
        <p:spPr>
          <a:xfrm>
            <a:off x="1155700" y="2603500"/>
            <a:ext cx="5399399"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We loop through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a:t>
            </a:r>
            <a:r>
              <a:rPr lang="en-US" sz="3600" u="none" strike="noStrike" cap="none" dirty="0">
                <a:solidFill>
                  <a:srgbClr val="FFFF00"/>
                </a:solidFill>
                <a:latin typeface="Arial" charset="0"/>
                <a:ea typeface="Arial" charset="0"/>
                <a:cs typeface="Arial" charset="0"/>
                <a:sym typeface="Cabin"/>
              </a:rPr>
              <a:t>value</a:t>
            </a:r>
            <a:r>
              <a:rPr lang="en-US" sz="3600" u="none" strike="noStrike" cap="none" dirty="0">
                <a:solidFill>
                  <a:schemeClr val="lt1"/>
                </a:solidFill>
                <a:latin typeface="Arial" charset="0"/>
                <a:ea typeface="Arial" charset="0"/>
                <a:cs typeface="Arial" charset="0"/>
                <a:sym typeface="Cabin"/>
              </a:rPr>
              <a:t> pairs in a dictionary using *two* iteration variables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Each iteration, the first variable is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 and the second variable is the corresponding </a:t>
            </a:r>
            <a:r>
              <a:rPr lang="en-US" sz="3600" u="none" strike="noStrike" cap="none" dirty="0">
                <a:solidFill>
                  <a:srgbClr val="FFFF00"/>
                </a:solidFill>
                <a:latin typeface="Arial" charset="0"/>
                <a:ea typeface="Arial" charset="0"/>
                <a:cs typeface="Arial" charset="0"/>
                <a:sym typeface="Cabin"/>
              </a:rPr>
              <a:t>value </a:t>
            </a:r>
            <a:r>
              <a:rPr lang="en-US" sz="3600" u="none" strike="noStrike" cap="none" dirty="0">
                <a:solidFill>
                  <a:schemeClr val="lt1"/>
                </a:solidFill>
                <a:latin typeface="Arial" charset="0"/>
                <a:ea typeface="Arial" charset="0"/>
                <a:cs typeface="Arial" charset="0"/>
                <a:sym typeface="Cabin"/>
              </a:rPr>
              <a:t>for the key</a:t>
            </a:r>
          </a:p>
        </p:txBody>
      </p:sp>
      <p:sp>
        <p:nvSpPr>
          <p:cNvPr id="474" name="Shape 474"/>
          <p:cNvSpPr txBox="1"/>
          <p:nvPr/>
        </p:nvSpPr>
        <p:spPr>
          <a:xfrm>
            <a:off x="7429500" y="297025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err="1" smtClean="0">
                <a:solidFill>
                  <a:srgbClr val="00FF00"/>
                </a:solidFill>
                <a:latin typeface="Courier"/>
                <a:ea typeface="Courier"/>
                <a:cs typeface="Courier"/>
                <a:sym typeface="Courier New"/>
              </a:rPr>
              <a:t>jjj</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 { 'chuck' : 1 , '</a:t>
            </a:r>
            <a:r>
              <a:rPr lang="en-US" sz="2400" i="0" u="none" strike="noStrike" cap="none" dirty="0" err="1">
                <a:solidFill>
                  <a:schemeClr val="lt1"/>
                </a:solidFill>
                <a:latin typeface="Courier"/>
                <a:ea typeface="Courier"/>
                <a:cs typeface="Courier"/>
                <a:sym typeface="Courier New"/>
              </a:rPr>
              <a:t>fred</a:t>
            </a:r>
            <a:r>
              <a:rPr lang="en-US" sz="2400" i="0" u="none" strike="noStrike" cap="none" dirty="0">
                <a:solidFill>
                  <a:schemeClr val="lt1"/>
                </a:solidFill>
                <a:latin typeface="Courier"/>
                <a:ea typeface="Courier"/>
                <a:cs typeface="Courier"/>
                <a:sym typeface="Courier New"/>
              </a:rPr>
              <a:t>' : 42, '</a:t>
            </a:r>
            <a:r>
              <a:rPr lang="en-US" sz="2400" i="0" u="none" strike="noStrike" cap="none" dirty="0" err="1">
                <a:solidFill>
                  <a:schemeClr val="lt1"/>
                </a:solidFill>
                <a:latin typeface="Courier"/>
                <a:ea typeface="Courier"/>
                <a:cs typeface="Courier"/>
                <a:sym typeface="Courier New"/>
              </a:rPr>
              <a:t>jan</a:t>
            </a:r>
            <a:r>
              <a:rPr lang="en-US" sz="2400" i="0" u="none" strike="noStrike" cap="none" dirty="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smtClean="0">
                <a:solidFill>
                  <a:schemeClr val="lt1"/>
                </a:solidFill>
                <a:latin typeface="Courier"/>
                <a:ea typeface="Courier"/>
                <a:cs typeface="Courier"/>
                <a:sym typeface="Courier New"/>
              </a:rPr>
              <a:t>for </a:t>
            </a:r>
            <a:r>
              <a:rPr lang="en-US" sz="2400" i="0" u="none" strike="noStrike" cap="none" dirty="0" err="1">
                <a:solidFill>
                  <a:srgbClr val="FF7F00"/>
                </a:solidFill>
                <a:latin typeface="Courier"/>
                <a:ea typeface="Courier"/>
                <a:cs typeface="Courier"/>
                <a:sym typeface="Courier New"/>
              </a:rPr>
              <a:t>aaa</a:t>
            </a:r>
            <a:r>
              <a:rPr lang="en-US" sz="2400" i="0" u="none" strike="noStrike" cap="none" dirty="0" err="1">
                <a:solidFill>
                  <a:schemeClr val="lt1"/>
                </a:solidFill>
                <a:latin typeface="Courier"/>
                <a:ea typeface="Courier"/>
                <a:cs typeface="Courier"/>
                <a:sym typeface="Courier New"/>
              </a:rPr>
              <a:t>,</a:t>
            </a:r>
            <a:r>
              <a:rPr lang="en-US" sz="2400" i="0" u="none" strike="noStrike" cap="none" dirty="0" err="1">
                <a:solidFill>
                  <a:srgbClr val="FFFF00"/>
                </a:solidFill>
                <a:latin typeface="Courier"/>
                <a:ea typeface="Courier"/>
                <a:cs typeface="Courier"/>
                <a:sym typeface="Courier New"/>
              </a:rPr>
              <a:t>bbb</a:t>
            </a:r>
            <a:r>
              <a:rPr lang="en-US" sz="2400" i="0" u="none" strike="noStrike" cap="none" dirty="0">
                <a:solidFill>
                  <a:schemeClr val="lt1"/>
                </a:solidFill>
                <a:latin typeface="Courier"/>
                <a:ea typeface="Courier"/>
                <a:cs typeface="Courier"/>
                <a:sym typeface="Courier New"/>
              </a:rPr>
              <a:t> in </a:t>
            </a:r>
            <a:r>
              <a:rPr lang="en-US" sz="2400" i="0" u="none" strike="noStrike" cap="none" dirty="0" err="1">
                <a:solidFill>
                  <a:srgbClr val="00FF00"/>
                </a:solidFill>
                <a:latin typeface="Courier"/>
                <a:ea typeface="Courier"/>
                <a:cs typeface="Courier"/>
                <a:sym typeface="Courier New"/>
              </a:rPr>
              <a:t>jjj</a:t>
            </a:r>
            <a:r>
              <a:rPr lang="en-US" sz="2400" i="0" u="none" strike="noStrike" cap="none" dirty="0" err="1">
                <a:solidFill>
                  <a:srgbClr val="FF00FF"/>
                </a:solidFill>
                <a:latin typeface="Courier"/>
                <a:ea typeface="Courier"/>
                <a:cs typeface="Courier"/>
                <a:sym typeface="Courier New"/>
              </a:rPr>
              <a:t>.items</a:t>
            </a:r>
            <a:r>
              <a:rPr lang="en-US" sz="2400" i="0" u="none" strike="noStrike" cap="none" dirty="0">
                <a:solidFill>
                  <a:schemeClr val="lt1"/>
                </a:solidFill>
                <a:latin typeface="Courier"/>
                <a:ea typeface="Courier"/>
                <a:cs typeface="Courier"/>
                <a:sym typeface="Courier New"/>
              </a:rPr>
              <a:t>() :</a:t>
            </a:r>
          </a:p>
          <a:p>
            <a:pPr lvl="0">
              <a:buClr>
                <a:schemeClr val="lt1"/>
              </a:buClr>
              <a:buSzPct val="25000"/>
            </a:pPr>
            <a:r>
              <a:rPr lang="en-US" sz="2400" i="0" u="none" strike="noStrike" cap="none" dirty="0" smtClean="0">
                <a:solidFill>
                  <a:schemeClr val="lt1"/>
                </a:solidFill>
                <a:latin typeface="Courier"/>
                <a:ea typeface="Courier"/>
                <a:cs typeface="Courier"/>
                <a:sym typeface="Courier New"/>
              </a:rPr>
              <a:t>    print(</a:t>
            </a:r>
            <a:r>
              <a:rPr lang="en-US" sz="2400" i="0" u="none" strike="noStrike" cap="none" dirty="0" err="1" smtClean="0">
                <a:solidFill>
                  <a:srgbClr val="FF7F00"/>
                </a:solidFill>
                <a:latin typeface="Courier"/>
                <a:ea typeface="Courier"/>
                <a:cs typeface="Courier"/>
                <a:sym typeface="Courier New"/>
              </a:rPr>
              <a:t>aaa</a:t>
            </a:r>
            <a:r>
              <a:rPr lang="en-US" sz="2400" i="0" u="none" strike="noStrike" cap="none" dirty="0">
                <a:solidFill>
                  <a:schemeClr val="lt1"/>
                </a:solidFill>
                <a:latin typeface="Courier"/>
                <a:ea typeface="Courier"/>
                <a:cs typeface="Courier"/>
                <a:sym typeface="Courier New"/>
              </a:rPr>
              <a:t>, </a:t>
            </a:r>
            <a:r>
              <a:rPr lang="en-US" sz="2400" i="0" u="none" strike="noStrike" cap="none" dirty="0" err="1" smtClean="0">
                <a:solidFill>
                  <a:srgbClr val="FFFF00"/>
                </a:solidFill>
                <a:latin typeface="Courier"/>
                <a:ea typeface="Courier"/>
                <a:cs typeface="Courier"/>
                <a:sym typeface="Courier New"/>
              </a:rPr>
              <a:t>bbb</a:t>
            </a:r>
            <a:r>
              <a:rPr lang="en-US" sz="2400" dirty="0">
                <a:solidFill>
                  <a:schemeClr val="lt1"/>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i="0" u="none" strike="noStrike" cap="none" dirty="0" smtClean="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smtClean="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err="1" smtClean="0">
                <a:solidFill>
                  <a:srgbClr val="FF7F00"/>
                </a:solidFill>
                <a:latin typeface="Courier"/>
                <a:ea typeface="Courier"/>
                <a:cs typeface="Courier"/>
                <a:sym typeface="Courier New"/>
              </a:rPr>
              <a:t>jan</a:t>
            </a:r>
            <a:r>
              <a:rPr lang="en-US" sz="2400" i="0" u="none" strike="noStrike" cap="none" dirty="0" smtClean="0">
                <a:solidFill>
                  <a:srgbClr val="FFFF00"/>
                </a:solidFill>
                <a:latin typeface="Courier"/>
                <a:ea typeface="Courier"/>
                <a:cs typeface="Courier"/>
                <a:sym typeface="Courier New"/>
              </a:rPr>
              <a:t> 100</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smtClean="0">
                <a:solidFill>
                  <a:srgbClr val="FF7F00"/>
                </a:solidFill>
                <a:latin typeface="Courier"/>
                <a:ea typeface="Courier"/>
                <a:cs typeface="Courier"/>
                <a:sym typeface="Courier New"/>
              </a:rPr>
              <a:t>chuck</a:t>
            </a:r>
            <a:r>
              <a:rPr lang="en-US" sz="2400" i="0" u="none" strike="noStrike" cap="none" dirty="0" smtClean="0">
                <a:solidFill>
                  <a:srgbClr val="FFFF00"/>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1</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err="1">
                <a:solidFill>
                  <a:srgbClr val="FF7F00"/>
                </a:solidFill>
                <a:latin typeface="Courier"/>
                <a:ea typeface="Courier"/>
                <a:cs typeface="Courier"/>
                <a:sym typeface="Courier New"/>
              </a:rPr>
              <a:t>fred</a:t>
            </a:r>
            <a:r>
              <a:rPr lang="en-US" sz="2400" i="0" u="none" strike="noStrike" cap="none" dirty="0">
                <a:solidFill>
                  <a:srgbClr val="FFFF00"/>
                </a:solidFill>
                <a:latin typeface="Courier"/>
                <a:ea typeface="Courier"/>
                <a:cs typeface="Courier"/>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smtClean="0">
                <a:solidFill>
                  <a:schemeClr val="lt1"/>
                </a:solidFill>
                <a:latin typeface="Courier"/>
                <a:ea typeface="Courier"/>
                <a:cs typeface="Courier"/>
                <a:sym typeface="Courier New"/>
              </a:rPr>
              <a:t> </a:t>
            </a:r>
            <a:endParaRPr lang="en-US" sz="2400" b="1"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b="1" dirty="0">
              <a:latin typeface="Courier"/>
              <a:ea typeface="Courier"/>
              <a:cs typeface="Courier"/>
              <a:sym typeface="Courier New"/>
            </a:endParaRPr>
          </a:p>
        </p:txBody>
      </p:sp>
      <p:sp>
        <p:nvSpPr>
          <p:cNvPr id="475" name="Shape 475"/>
          <p:cNvSpPr txBox="1"/>
          <p:nvPr/>
        </p:nvSpPr>
        <p:spPr>
          <a:xfrm>
            <a:off x="12484101" y="607218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[chuck]</a:t>
            </a:r>
          </a:p>
        </p:txBody>
      </p:sp>
      <p:sp>
        <p:nvSpPr>
          <p:cNvPr id="476" name="Shape 476"/>
          <p:cNvSpPr txBox="1"/>
          <p:nvPr/>
        </p:nvSpPr>
        <p:spPr>
          <a:xfrm>
            <a:off x="14274801" y="605948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771437" y="689768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[fred]</a:t>
            </a:r>
          </a:p>
        </p:txBody>
      </p:sp>
      <p:sp>
        <p:nvSpPr>
          <p:cNvPr id="478" name="Shape 478"/>
          <p:cNvSpPr txBox="1"/>
          <p:nvPr/>
        </p:nvSpPr>
        <p:spPr>
          <a:xfrm>
            <a:off x="14224001" y="688498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3095403" y="451008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aaa</a:t>
            </a:r>
            <a:endParaRPr lang="en-US"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4208126" y="451008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3023851" y="525938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[jan]</a:t>
            </a:r>
          </a:p>
        </p:txBody>
      </p:sp>
      <p:sp>
        <p:nvSpPr>
          <p:cNvPr id="482" name="Shape 482"/>
          <p:cNvSpPr txBox="1"/>
          <p:nvPr/>
        </p:nvSpPr>
        <p:spPr>
          <a:xfrm>
            <a:off x="14262101" y="524668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100</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857250"/>
            <a:ext cx="9221999"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name = </a:t>
            </a:r>
            <a:r>
              <a:rPr lang="en-US" sz="2600" i="0" u="none" strike="noStrike" cap="none" dirty="0" smtClean="0">
                <a:solidFill>
                  <a:srgbClr val="00FF00"/>
                </a:solidFill>
                <a:latin typeface="Courier"/>
                <a:ea typeface="Courier"/>
                <a:cs typeface="Courier"/>
                <a:sym typeface="Courier New"/>
              </a:rPr>
              <a:t>input</a:t>
            </a:r>
            <a:r>
              <a:rPr lang="en-US" sz="2600" i="0" u="none" strike="noStrike" cap="none" dirty="0">
                <a:solidFill>
                  <a:srgbClr val="00FF00"/>
                </a:solidFill>
                <a:latin typeface="Courier"/>
                <a:ea typeface="Courier"/>
                <a:cs typeface="Courier"/>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handle = open(name)</a:t>
            </a:r>
          </a:p>
          <a:p>
            <a:pPr marL="0" marR="0" lvl="0" indent="0" algn="ctr" rtl="0">
              <a:lnSpc>
                <a:spcPct val="100000"/>
              </a:lnSpc>
              <a:spcBef>
                <a:spcPts val="0"/>
              </a:spcBef>
              <a:spcAft>
                <a:spcPts val="0"/>
              </a:spcAft>
              <a:buNone/>
            </a:pPr>
            <a:endParaRPr sz="26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FF00FF"/>
                </a:solidFill>
                <a:latin typeface="Courier"/>
                <a:ea typeface="Courier"/>
                <a:cs typeface="Courier"/>
                <a:sym typeface="Courier New"/>
              </a:rPr>
              <a:t>counts = </a:t>
            </a:r>
            <a:r>
              <a:rPr lang="en-US" sz="2600" i="0" u="none" strike="noStrike" cap="none" dirty="0" err="1">
                <a:solidFill>
                  <a:srgbClr val="FF00FF"/>
                </a:solidFill>
                <a:latin typeface="Courier"/>
                <a:ea typeface="Courier"/>
                <a:cs typeface="Courier"/>
                <a:sym typeface="Courier New"/>
              </a:rPr>
              <a:t>dict</a:t>
            </a:r>
            <a:r>
              <a:rPr lang="en-US" sz="2600" i="0" u="none" strike="noStrike" cap="none" dirty="0">
                <a:solidFill>
                  <a:srgbClr val="FF00FF"/>
                </a:solidFill>
                <a:latin typeface="Courier"/>
                <a:ea typeface="Courier"/>
                <a:cs typeface="Courier"/>
                <a:sym typeface="Courier New"/>
              </a:rPr>
              <a:t>()</a:t>
            </a:r>
          </a:p>
          <a:p>
            <a:pPr lvl="0">
              <a:buClr>
                <a:srgbClr val="00FF00"/>
              </a:buClr>
              <a:buSzPct val="25000"/>
            </a:pPr>
            <a:r>
              <a:rPr lang="en-US" sz="2600" dirty="0">
                <a:solidFill>
                  <a:srgbClr val="FF00FF"/>
                </a:solidFill>
                <a:latin typeface="Courier"/>
                <a:ea typeface="Courier"/>
                <a:cs typeface="Courier"/>
                <a:sym typeface="Courier New"/>
              </a:rPr>
              <a:t>for line in handle</a:t>
            </a:r>
            <a:r>
              <a:rPr lang="en-US" sz="2600" dirty="0" smtClean="0">
                <a:solidFill>
                  <a:srgbClr val="FF00FF"/>
                </a:solidFill>
                <a:latin typeface="Courier"/>
                <a:ea typeface="Courier"/>
                <a:cs typeface="Courier"/>
                <a:sym typeface="Courier New"/>
              </a:rPr>
              <a:t>:</a:t>
            </a:r>
          </a:p>
          <a:p>
            <a:pPr lvl="0">
              <a:buClr>
                <a:srgbClr val="00FF00"/>
              </a:buClr>
              <a:buSzPct val="25000"/>
            </a:pPr>
            <a:r>
              <a:rPr lang="en-US" sz="2600" dirty="0" smtClean="0">
                <a:solidFill>
                  <a:srgbClr val="FF00FF"/>
                </a:solidFill>
                <a:latin typeface="Courier"/>
                <a:ea typeface="Courier"/>
                <a:cs typeface="Courier"/>
                <a:sym typeface="Courier New"/>
              </a:rPr>
              <a:t>    </a:t>
            </a:r>
            <a:r>
              <a:rPr lang="en-US" sz="2600" dirty="0">
                <a:solidFill>
                  <a:srgbClr val="FF00FF"/>
                </a:solidFill>
                <a:latin typeface="Courier"/>
                <a:ea typeface="Courier"/>
                <a:cs typeface="Courier"/>
                <a:sym typeface="Courier New"/>
              </a:rPr>
              <a:t>words = </a:t>
            </a:r>
            <a:r>
              <a:rPr lang="en-US" sz="2600" dirty="0" err="1">
                <a:solidFill>
                  <a:srgbClr val="FF00FF"/>
                </a:solidFill>
                <a:latin typeface="Courier"/>
                <a:ea typeface="Courier"/>
                <a:cs typeface="Courier"/>
                <a:sym typeface="Courier New"/>
              </a:rPr>
              <a:t>line.split</a:t>
            </a:r>
            <a:r>
              <a:rPr lang="en-US" sz="26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smtClean="0">
                <a:solidFill>
                  <a:srgbClr val="FF00FF"/>
                </a:solidFill>
                <a:latin typeface="Courier"/>
                <a:ea typeface="Courier"/>
                <a:cs typeface="Courier"/>
                <a:sym typeface="Courier New"/>
              </a:rPr>
              <a:t>    for </a:t>
            </a:r>
            <a:r>
              <a:rPr lang="en-US" sz="2600" i="0" u="none" strike="noStrike" cap="none" dirty="0">
                <a:solidFill>
                  <a:srgbClr val="FF00FF"/>
                </a:solidFill>
                <a:latin typeface="Courier"/>
                <a:ea typeface="Courier"/>
                <a:cs typeface="Courier"/>
                <a:sym typeface="Courier New"/>
              </a:rPr>
              <a:t>word in words:</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smtClean="0">
                <a:solidFill>
                  <a:srgbClr val="FF00FF"/>
                </a:solidFill>
                <a:latin typeface="Courier"/>
                <a:ea typeface="Courier"/>
                <a:cs typeface="Courier"/>
                <a:sym typeface="Courier New"/>
              </a:rPr>
              <a:t>        </a:t>
            </a:r>
            <a:r>
              <a:rPr lang="en-US" sz="2600" i="0" u="none" strike="noStrike" cap="none" dirty="0">
                <a:solidFill>
                  <a:srgbClr val="FF00FF"/>
                </a:solidFill>
                <a:latin typeface="Courier"/>
                <a:ea typeface="Courier"/>
                <a:cs typeface="Courier"/>
                <a:sym typeface="Courier New"/>
              </a:rPr>
              <a:t>counts[word] = </a:t>
            </a:r>
            <a:r>
              <a:rPr lang="en-US" sz="2600" i="0" u="none" strike="noStrike" cap="none" dirty="0" err="1">
                <a:solidFill>
                  <a:srgbClr val="FF00FF"/>
                </a:solidFill>
                <a:latin typeface="Courier"/>
                <a:ea typeface="Courier"/>
                <a:cs typeface="Courier"/>
                <a:sym typeface="Courier New"/>
              </a:rPr>
              <a:t>counts.get</a:t>
            </a:r>
            <a:r>
              <a:rPr lang="en-US" sz="2600" i="0" u="none" strike="noStrike" cap="none" dirty="0">
                <a:solidFill>
                  <a:srgbClr val="FF00FF"/>
                </a:solidFill>
                <a:latin typeface="Courier"/>
                <a:ea typeface="Courier"/>
                <a:cs typeface="Courier"/>
                <a:sym typeface="Courier New"/>
              </a:rPr>
              <a:t>(word,0) + 1</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err="1">
                <a:solidFill>
                  <a:srgbClr val="00FFFF"/>
                </a:solidFill>
                <a:latin typeface="Courier"/>
                <a:ea typeface="Courier"/>
                <a:cs typeface="Courier"/>
                <a:sym typeface="Courier New"/>
              </a:rPr>
              <a:t>bigword</a:t>
            </a:r>
            <a:r>
              <a:rPr lang="en-US" sz="2600"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for </a:t>
            </a:r>
            <a:r>
              <a:rPr lang="en-US" sz="2600" i="0" u="none" strike="noStrike" cap="none" dirty="0" err="1">
                <a:solidFill>
                  <a:srgbClr val="00FFFF"/>
                </a:solidFill>
                <a:latin typeface="Courier"/>
                <a:ea typeface="Courier"/>
                <a:cs typeface="Courier"/>
                <a:sym typeface="Courier New"/>
              </a:rPr>
              <a:t>word,count</a:t>
            </a:r>
            <a:r>
              <a:rPr lang="en-US" sz="2600" i="0" u="none" strike="noStrike" cap="none" dirty="0">
                <a:solidFill>
                  <a:srgbClr val="00FFFF"/>
                </a:solidFill>
                <a:latin typeface="Courier"/>
                <a:ea typeface="Courier"/>
                <a:cs typeface="Courier"/>
                <a:sym typeface="Courier New"/>
              </a:rPr>
              <a:t> in </a:t>
            </a:r>
            <a:r>
              <a:rPr lang="en-US" sz="2600" i="0" u="none" strike="noStrike" cap="none" dirty="0" err="1">
                <a:solidFill>
                  <a:srgbClr val="00FFFF"/>
                </a:solidFill>
                <a:latin typeface="Courier"/>
                <a:ea typeface="Courier"/>
                <a:cs typeface="Courier"/>
                <a:sym typeface="Courier New"/>
              </a:rPr>
              <a:t>counts.items</a:t>
            </a:r>
            <a:r>
              <a:rPr lang="en-US" sz="26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if </a:t>
            </a: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 is None or count &gt; </a:t>
            </a: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bigword</a:t>
            </a:r>
            <a:r>
              <a:rPr lang="en-US" sz="2600" i="0" u="none" strike="noStrike" cap="none" dirty="0">
                <a:solidFill>
                  <a:srgbClr val="00FFFF"/>
                </a:solidFill>
                <a:latin typeface="Courier"/>
                <a:ea typeface="Courier"/>
                <a:cs typeface="Courier"/>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 = count</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smtClean="0">
                <a:solidFill>
                  <a:srgbClr val="FF7F00"/>
                </a:solidFill>
                <a:latin typeface="Courier"/>
                <a:ea typeface="Courier"/>
                <a:cs typeface="Courier"/>
                <a:sym typeface="Courier New"/>
              </a:rPr>
              <a:t>print(</a:t>
            </a:r>
            <a:r>
              <a:rPr lang="en-US" sz="2600" i="0" u="none" strike="noStrike" cap="none" dirty="0" err="1" smtClean="0">
                <a:solidFill>
                  <a:srgbClr val="FF7F00"/>
                </a:solidFill>
                <a:latin typeface="Courier"/>
                <a:ea typeface="Courier"/>
                <a:cs typeface="Courier"/>
                <a:sym typeface="Courier New"/>
              </a:rPr>
              <a:t>bigword</a:t>
            </a:r>
            <a:r>
              <a:rPr lang="en-US" sz="2600" i="0" u="none" strike="noStrike" cap="none" dirty="0">
                <a:solidFill>
                  <a:srgbClr val="FF7F00"/>
                </a:solidFill>
                <a:latin typeface="Courier"/>
                <a:ea typeface="Courier"/>
                <a:cs typeface="Courier"/>
                <a:sym typeface="Courier New"/>
              </a:rPr>
              <a:t>, </a:t>
            </a:r>
            <a:r>
              <a:rPr lang="en-US" sz="2600" i="0" u="none" strike="noStrike" cap="none" dirty="0" err="1" smtClean="0">
                <a:solidFill>
                  <a:srgbClr val="FF7F00"/>
                </a:solidFill>
                <a:latin typeface="Courier"/>
                <a:ea typeface="Courier"/>
                <a:cs typeface="Courier"/>
                <a:sym typeface="Courier New"/>
              </a:rPr>
              <a:t>bigcount</a:t>
            </a:r>
            <a:r>
              <a:rPr lang="en-US" sz="2600" i="0" u="none" strike="noStrike" cap="none" dirty="0" smtClean="0">
                <a:solidFill>
                  <a:srgbClr val="FF7F00"/>
                </a:solidFill>
                <a:latin typeface="Courier"/>
                <a:ea typeface="Courier"/>
                <a:cs typeface="Courier"/>
                <a:sym typeface="Courier New"/>
              </a:rPr>
              <a:t>)</a:t>
            </a:r>
            <a:endParaRPr lang="en-US" sz="2600" i="0" u="none" strike="noStrike" cap="none" dirty="0">
              <a:solidFill>
                <a:srgbClr val="FF7F00"/>
              </a:solidFill>
              <a:latin typeface="Courier"/>
              <a:ea typeface="Courier"/>
              <a:cs typeface="Courier"/>
              <a:sym typeface="Courier New"/>
            </a:endParaRPr>
          </a:p>
        </p:txBody>
      </p:sp>
      <p:sp>
        <p:nvSpPr>
          <p:cNvPr id="488" name="Shape 488"/>
          <p:cNvSpPr txBox="1"/>
          <p:nvPr/>
        </p:nvSpPr>
        <p:spPr>
          <a:xfrm>
            <a:off x="10626725" y="47879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smtClean="0">
                <a:solidFill>
                  <a:srgbClr val="FFFF00"/>
                </a:solidFill>
                <a:latin typeface="Arial" charset="0"/>
                <a:ea typeface="Arial" charset="0"/>
                <a:cs typeface="Arial" charset="0"/>
                <a:sym typeface="Cabin"/>
              </a:rPr>
              <a:t>words.py</a:t>
            </a:r>
            <a:r>
              <a:rPr lang="en-US" sz="3600" u="none" strike="noStrike" cap="none" dirty="0" smtClean="0">
                <a:solidFill>
                  <a:srgbClr val="FFFF00"/>
                </a:solidFill>
                <a:latin typeface="Arial" charset="0"/>
                <a:ea typeface="Arial" charset="0"/>
                <a:cs typeface="Arial" charset="0"/>
                <a:sym typeface="Cabin"/>
              </a:rPr>
              <a:t> </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dirty="0" err="1">
                <a:solidFill>
                  <a:schemeClr val="lt1"/>
                </a:solidFill>
                <a:latin typeface="Arial" charset="0"/>
                <a:ea typeface="Arial" charset="0"/>
                <a:cs typeface="Arial" charset="0"/>
                <a:sym typeface="Cabin"/>
              </a:rPr>
              <a:t>clown</a:t>
            </a:r>
            <a:r>
              <a:rPr lang="en-US" sz="3600" u="none" strike="noStrike" cap="none" dirty="0" err="1">
                <a:solidFill>
                  <a:schemeClr val="lt1"/>
                </a:solidFill>
                <a:latin typeface="Arial" charset="0"/>
                <a:ea typeface="Arial" charset="0"/>
                <a:cs typeface="Arial" charset="0"/>
                <a:sym typeface="Cabin"/>
              </a:rPr>
              <a:t>.txt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a:t>
            </a:r>
            <a:r>
              <a:rPr lang="en-US" sz="3600" dirty="0">
                <a:solidFill>
                  <a:srgbClr val="FFFF00"/>
                </a:solidFill>
                <a:latin typeface="Arial" charset="0"/>
                <a:ea typeface="Arial" charset="0"/>
                <a:cs typeface="Arial" charset="0"/>
                <a:sym typeface="Cabin"/>
              </a:rPr>
              <a:t>he 7</a:t>
            </a:r>
          </a:p>
        </p:txBody>
      </p:sp>
      <p:sp>
        <p:nvSpPr>
          <p:cNvPr id="489" name="Shape 489"/>
          <p:cNvSpPr txBox="1"/>
          <p:nvPr/>
        </p:nvSpPr>
        <p:spPr>
          <a:xfrm>
            <a:off x="10626725" y="1705475"/>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smtClean="0">
                <a:solidFill>
                  <a:srgbClr val="FFFF00"/>
                </a:solidFill>
                <a:latin typeface="Arial" charset="0"/>
                <a:ea typeface="Arial" charset="0"/>
                <a:cs typeface="Arial" charset="0"/>
                <a:sym typeface="Cabin"/>
              </a:rPr>
              <a:t>words.py</a:t>
            </a:r>
            <a:r>
              <a:rPr lang="en-US" sz="3600" u="none" strike="noStrike" cap="none" dirty="0" smtClean="0">
                <a:solidFill>
                  <a:srgbClr val="FFFF00"/>
                </a:solidFill>
                <a:latin typeface="Arial" charset="0"/>
                <a:ea typeface="Arial" charset="0"/>
                <a:cs typeface="Arial" charset="0"/>
                <a:sym typeface="Cabin"/>
              </a:rPr>
              <a:t> </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u="none" strike="noStrike" cap="none" dirty="0" err="1">
                <a:solidFill>
                  <a:schemeClr val="lt1"/>
                </a:solidFill>
                <a:latin typeface="Arial" charset="0"/>
                <a:ea typeface="Arial" charset="0"/>
                <a:cs typeface="Arial" charset="0"/>
                <a:sym typeface="Cabin"/>
              </a:rPr>
              <a:t>words.txt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to 16</a:t>
            </a:r>
          </a:p>
        </p:txBody>
      </p:sp>
      <p:sp>
        <p:nvSpPr>
          <p:cNvPr id="2" name="TextBox 1"/>
          <p:cNvSpPr txBox="1"/>
          <p:nvPr/>
        </p:nvSpPr>
        <p:spPr>
          <a:xfrm>
            <a:off x="10626725" y="7630538"/>
            <a:ext cx="4421403" cy="584775"/>
          </a:xfrm>
          <a:prstGeom prst="rect">
            <a:avLst/>
          </a:prstGeom>
          <a:noFill/>
        </p:spPr>
        <p:txBody>
          <a:bodyPr wrap="none" rtlCol="0">
            <a:spAutoFit/>
          </a:bodyPr>
          <a:lstStyle/>
          <a:p>
            <a:r>
              <a:rPr lang="en-US" sz="3200" dirty="0" smtClean="0">
                <a:solidFill>
                  <a:schemeClr val="bg1"/>
                </a:solidFill>
              </a:rPr>
              <a:t>Using two nested loops</a:t>
            </a:r>
            <a:endParaRPr lang="en-US" sz="3200" dirty="0">
              <a:solidFill>
                <a:schemeClr val="bg1"/>
              </a:solidFill>
            </a:endParaRPr>
          </a:p>
        </p:txBody>
      </p:sp>
    </p:spTree>
    <p:extLst>
      <p:ext uri="{BB962C8B-B14F-4D97-AF65-F5344CB8AC3E}">
        <p14:creationId xmlns:p14="http://schemas.microsoft.com/office/powerpoint/2010/main" val="157231975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Summary</a:t>
            </a:r>
          </a:p>
        </p:txBody>
      </p:sp>
      <p:pic>
        <p:nvPicPr>
          <p:cNvPr id="495" name="Shape 495"/>
          <p:cNvPicPr preferRelativeResize="0"/>
          <p:nvPr/>
        </p:nvPicPr>
        <p:blipFill rotWithShape="1">
          <a:blip r:embed="rId3">
            <a:alphaModFix/>
          </a:blip>
          <a:srcRect/>
          <a:stretch/>
        </p:blipFill>
        <p:spPr>
          <a:xfrm>
            <a:off x="1155700" y="2286000"/>
            <a:ext cx="13935074" cy="6022974"/>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What is not a </a:t>
            </a:r>
            <a:r>
              <a:rPr lang="en-US" sz="7600" b="0" i="0" u="none" strike="noStrike" cap="none">
                <a:solidFill>
                  <a:srgbClr val="FFFF00"/>
                </a:solidFill>
                <a:latin typeface="Arial"/>
                <a:ea typeface="Arial"/>
                <a:cs typeface="Arial"/>
                <a:sym typeface="Arial"/>
              </a:rPr>
              <a:t>“</a:t>
            </a:r>
            <a:r>
              <a:rPr lang="en-US" sz="7600" u="none" strike="noStrike" cap="none">
                <a:solidFill>
                  <a:srgbClr val="FFFF00"/>
                </a:solidFill>
                <a:latin typeface="Arial" charset="0"/>
                <a:ea typeface="Arial" charset="0"/>
                <a:cs typeface="Arial" charset="0"/>
                <a:sym typeface="Cabin"/>
              </a:rPr>
              <a:t>Collection</a:t>
            </a:r>
            <a:r>
              <a:rPr lang="en-US" sz="7600" b="0" i="0" u="none" strike="noStrike" cap="none" smtClean="0">
                <a:solidFill>
                  <a:srgbClr val="FFFF00"/>
                </a:solidFill>
                <a:latin typeface="Arial"/>
                <a:ea typeface="Arial"/>
                <a:cs typeface="Arial"/>
                <a:sym typeface="Arial"/>
              </a:rPr>
              <a:t>”?</a:t>
            </a:r>
            <a:endParaRPr lang="en-US" sz="7600" b="0" i="0" u="none" strike="noStrike" cap="none">
              <a:solidFill>
                <a:srgbClr val="FFFF00"/>
              </a:solidFill>
              <a:latin typeface="Arial"/>
              <a:ea typeface="Arial"/>
              <a:cs typeface="Arial"/>
              <a:sym typeface="Arial"/>
            </a:endParaRPr>
          </a:p>
        </p:txBody>
      </p:sp>
      <p:sp>
        <p:nvSpPr>
          <p:cNvPr id="220" name="Shape 220"/>
          <p:cNvSpPr txBox="1">
            <a:spLocks noGrp="1"/>
          </p:cNvSpPr>
          <p:nvPr>
            <p:ph type="body" idx="1"/>
          </p:nvPr>
        </p:nvSpPr>
        <p:spPr>
          <a:xfrm>
            <a:off x="1155700" y="2603501"/>
            <a:ext cx="13931900" cy="183991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dirty="0">
                <a:solidFill>
                  <a:schemeClr val="lt1"/>
                </a:solidFill>
                <a:latin typeface="Arial" charset="0"/>
                <a:ea typeface="Arial" charset="0"/>
                <a:cs typeface="Arial" charset="0"/>
                <a:sym typeface="Cabin"/>
              </a:rPr>
              <a:t>Most of our </a:t>
            </a:r>
            <a:r>
              <a:rPr lang="en-US" sz="3600" u="none" strike="noStrike" cap="none" dirty="0">
                <a:solidFill>
                  <a:srgbClr val="00FF00"/>
                </a:solidFill>
                <a:latin typeface="Arial" charset="0"/>
                <a:ea typeface="Arial" charset="0"/>
                <a:cs typeface="Arial" charset="0"/>
                <a:sym typeface="Cabin"/>
              </a:rPr>
              <a:t>variables</a:t>
            </a:r>
            <a:r>
              <a:rPr lang="en-US" sz="3600" u="none" strike="noStrike" cap="none" dirty="0">
                <a:solidFill>
                  <a:schemeClr val="lt1"/>
                </a:solidFill>
                <a:latin typeface="Arial" charset="0"/>
                <a:ea typeface="Arial" charset="0"/>
                <a:cs typeface="Arial" charset="0"/>
                <a:sym typeface="Cabin"/>
              </a:rPr>
              <a:t> have one value in them - when we put a new value in the </a:t>
            </a:r>
            <a:r>
              <a:rPr lang="en-US" sz="3600" u="none" strike="noStrike" cap="none" dirty="0">
                <a:solidFill>
                  <a:srgbClr val="00FF00"/>
                </a:solidFill>
                <a:latin typeface="Arial" charset="0"/>
                <a:ea typeface="Arial" charset="0"/>
                <a:cs typeface="Arial" charset="0"/>
                <a:sym typeface="Cabin"/>
              </a:rPr>
              <a:t>variable</a:t>
            </a:r>
            <a:r>
              <a:rPr lang="en-US" sz="3600" u="none" strike="noStrike" cap="none" dirty="0">
                <a:solidFill>
                  <a:schemeClr val="lt1"/>
                </a:solidFill>
                <a:latin typeface="Arial" charset="0"/>
                <a:ea typeface="Arial" charset="0"/>
                <a:cs typeface="Arial" charset="0"/>
                <a:sym typeface="Cabin"/>
              </a:rPr>
              <a:t> - the old value is overwritten</a:t>
            </a:r>
          </a:p>
        </p:txBody>
      </p:sp>
      <p:sp>
        <p:nvSpPr>
          <p:cNvPr id="221" name="Shape 221"/>
          <p:cNvSpPr txBox="1"/>
          <p:nvPr/>
        </p:nvSpPr>
        <p:spPr>
          <a:xfrm>
            <a:off x="2859087" y="4289542"/>
            <a:ext cx="12547499" cy="31940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rgbClr val="00FF00"/>
                </a:solidFill>
                <a:latin typeface="Courier"/>
                <a:ea typeface="Courier"/>
                <a:cs typeface="Courier"/>
                <a:sym typeface="Courier New"/>
              </a:rPr>
              <a:t>x</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4</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idx="4294967295"/>
          </p:nvPr>
        </p:nvSpPr>
        <p:spPr>
          <a:xfrm>
            <a:off x="1462700" y="1354179"/>
            <a:ext cx="12469200" cy="414537"/>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502" name="Shape 502"/>
          <p:cNvSpPr txBox="1"/>
          <p:nvPr/>
        </p:nvSpPr>
        <p:spPr>
          <a:xfrm>
            <a:off x="1206100" y="2296123"/>
            <a:ext cx="6797699" cy="5533425"/>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or translation credits here</a:t>
            </a:r>
          </a:p>
        </p:txBody>
      </p:sp>
      <p:pic>
        <p:nvPicPr>
          <p:cNvPr id="503" name="Shape 503"/>
          <p:cNvPicPr preferRelativeResize="0"/>
          <p:nvPr/>
        </p:nvPicPr>
        <p:blipFill rotWithShape="1">
          <a:blip r:embed="rId5">
            <a:alphaModFix/>
          </a:blip>
          <a:srcRect/>
          <a:stretch/>
        </p:blipFill>
        <p:spPr>
          <a:xfrm>
            <a:off x="437900" y="1049048"/>
            <a:ext cx="1024800" cy="1024800"/>
          </a:xfrm>
          <a:prstGeom prst="rect">
            <a:avLst/>
          </a:prstGeom>
          <a:noFill/>
          <a:ln>
            <a:noFill/>
          </a:ln>
        </p:spPr>
      </p:pic>
      <p:pic>
        <p:nvPicPr>
          <p:cNvPr id="504" name="Shape 504"/>
          <p:cNvPicPr preferRelativeResize="0"/>
          <p:nvPr/>
        </p:nvPicPr>
        <p:blipFill rotWithShape="1">
          <a:blip r:embed="rId6">
            <a:alphaModFix/>
          </a:blip>
          <a:srcRect/>
          <a:stretch/>
        </p:blipFill>
        <p:spPr>
          <a:xfrm>
            <a:off x="13897687" y="1227248"/>
            <a:ext cx="1968599" cy="668400"/>
          </a:xfrm>
          <a:prstGeom prst="rect">
            <a:avLst/>
          </a:prstGeom>
          <a:noFill/>
          <a:ln>
            <a:noFill/>
          </a:ln>
        </p:spPr>
      </p:pic>
      <p:sp>
        <p:nvSpPr>
          <p:cNvPr id="505" name="Shape 505"/>
          <p:cNvSpPr txBox="1"/>
          <p:nvPr/>
        </p:nvSpPr>
        <p:spPr>
          <a:xfrm>
            <a:off x="8704400" y="2426599"/>
            <a:ext cx="6797699" cy="5402950"/>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006510" y="789709"/>
            <a:ext cx="1308108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A Story of  Two Collections..</a:t>
            </a:r>
          </a:p>
        </p:txBody>
      </p:sp>
      <p:sp>
        <p:nvSpPr>
          <p:cNvPr id="227" name="Shape 227"/>
          <p:cNvSpPr txBox="1">
            <a:spLocks noGrp="1"/>
          </p:cNvSpPr>
          <p:nvPr>
            <p:ph type="body" idx="1"/>
          </p:nvPr>
        </p:nvSpPr>
        <p:spPr>
          <a:xfrm>
            <a:off x="608202" y="2603500"/>
            <a:ext cx="14479398"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en-US" sz="3600" u="none" strike="noStrike" cap="none">
                <a:solidFill>
                  <a:srgbClr val="00FF00"/>
                </a:solidFill>
                <a:latin typeface="Arial" charset="0"/>
                <a:ea typeface="Arial" charset="0"/>
                <a:cs typeface="Arial" charset="0"/>
                <a:sym typeface="Cabin"/>
              </a:rPr>
              <a:t>List</a:t>
            </a:r>
          </a:p>
          <a:p>
            <a:pPr marL="670306" marR="0" lvl="1" indent="0" algn="l" rtl="0">
              <a:lnSpc>
                <a:spcPct val="100000"/>
              </a:lnSpc>
              <a:spcBef>
                <a:spcPts val="3500"/>
              </a:spcBef>
              <a:spcAft>
                <a:spcPts val="0"/>
              </a:spcAft>
              <a:buClr>
                <a:schemeClr val="lt1"/>
              </a:buClr>
              <a:buSzPct val="100000"/>
              <a:buNone/>
            </a:pPr>
            <a:r>
              <a:rPr lang="en-US" sz="3600" u="none" strike="noStrike" cap="none">
                <a:solidFill>
                  <a:schemeClr val="lt1"/>
                </a:solidFill>
                <a:latin typeface="Arial" charset="0"/>
                <a:ea typeface="Arial" charset="0"/>
                <a:cs typeface="Arial" charset="0"/>
                <a:sym typeface="Cabin"/>
              </a:rPr>
              <a:t> - A linear collection of values that stay in </a:t>
            </a:r>
            <a:r>
              <a:rPr lang="en-US" sz="3600" u="none" strike="noStrike" cap="none" smtClean="0">
                <a:solidFill>
                  <a:schemeClr val="lt1"/>
                </a:solidFill>
                <a:latin typeface="Arial" charset="0"/>
                <a:ea typeface="Arial" charset="0"/>
                <a:cs typeface="Arial" charset="0"/>
                <a:sym typeface="Cabin"/>
              </a:rPr>
              <a:t>order</a:t>
            </a:r>
          </a:p>
          <a:p>
            <a:pPr marL="568706" marR="0" lvl="0" indent="-390906" algn="l" rtl="0">
              <a:spcBef>
                <a:spcPts val="3500"/>
              </a:spcBef>
              <a:spcAft>
                <a:spcPts val="0"/>
              </a:spcAft>
              <a:buClr>
                <a:schemeClr val="lt1"/>
              </a:buClr>
              <a:buSzPct val="171000"/>
              <a:buFont typeface="Cabin"/>
              <a:buNone/>
            </a:pPr>
            <a:endParaRPr sz="3600" u="none" strike="noStrike" cap="none" smtClean="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smtClean="0">
                <a:solidFill>
                  <a:srgbClr val="FF00FF"/>
                </a:solidFill>
                <a:latin typeface="Arial" charset="0"/>
                <a:ea typeface="Arial" charset="0"/>
                <a:cs typeface="Arial" charset="0"/>
                <a:sym typeface="Cabin"/>
              </a:rPr>
              <a:t>Dictionary</a:t>
            </a:r>
            <a:endParaRPr lang="en-US" sz="3600" u="none" strike="noStrike" cap="none">
              <a:solidFill>
                <a:srgbClr val="FF00FF"/>
              </a:solidFill>
              <a:latin typeface="Arial" charset="0"/>
              <a:ea typeface="Arial" charset="0"/>
              <a:cs typeface="Arial" charset="0"/>
              <a:sym typeface="Cabin"/>
            </a:endParaRPr>
          </a:p>
          <a:p>
            <a:pPr marL="670306" marR="0" lvl="1" indent="0" algn="l" rtl="0">
              <a:lnSpc>
                <a:spcPct val="100000"/>
              </a:lnSpc>
              <a:spcBef>
                <a:spcPts val="3500"/>
              </a:spcBef>
              <a:spcAft>
                <a:spcPts val="0"/>
              </a:spcAft>
              <a:buClr>
                <a:schemeClr val="lt1"/>
              </a:buClr>
              <a:buSzPct val="100000"/>
              <a:buNone/>
            </a:pPr>
            <a:r>
              <a:rPr lang="en-US" sz="3600" u="none" strike="noStrike" cap="none">
                <a:solidFill>
                  <a:schemeClr val="lt1"/>
                </a:solidFill>
                <a:latin typeface="Arial" charset="0"/>
                <a:ea typeface="Arial" charset="0"/>
                <a:cs typeface="Arial" charset="0"/>
                <a:sym typeface="Cabin"/>
              </a:rPr>
              <a:t> - A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bag</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of values, each with its own label</a:t>
            </a:r>
          </a:p>
        </p:txBody>
      </p:sp>
      <p:pic>
        <p:nvPicPr>
          <p:cNvPr id="228" name="Shape 228"/>
          <p:cNvPicPr preferRelativeResize="0"/>
          <p:nvPr/>
        </p:nvPicPr>
        <p:blipFill rotWithShape="1">
          <a:blip r:embed="rId3">
            <a:alphaModFix/>
          </a:blip>
          <a:srcRect/>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a:stretch/>
        </p:blipFill>
        <p:spPr>
          <a:xfrm>
            <a:off x="12901613" y="5321301"/>
            <a:ext cx="2668586" cy="2816924"/>
          </a:xfrm>
          <a:prstGeom prst="rect">
            <a:avLst/>
          </a:prstGeom>
          <a:noFill/>
          <a:ln>
            <a:noFill/>
          </a:ln>
        </p:spPr>
      </p:pic>
      <p:pic>
        <p:nvPicPr>
          <p:cNvPr id="231" name="Shape 231"/>
          <p:cNvPicPr preferRelativeResize="0"/>
          <p:nvPr/>
        </p:nvPicPr>
        <p:blipFill rotWithShape="1">
          <a:blip r:embed="rId6">
            <a:alphaModFix/>
          </a:blip>
          <a:srcRect/>
          <a:stretch/>
        </p:blipFill>
        <p:spPr>
          <a:xfrm>
            <a:off x="10529886" y="5562600"/>
            <a:ext cx="1889125" cy="1384299"/>
          </a:xfrm>
          <a:prstGeom prst="rect">
            <a:avLst/>
          </a:prstGeom>
          <a:noFill/>
          <a:ln>
            <a:noFill/>
          </a:ln>
        </p:spPr>
      </p:pic>
      <p:pic>
        <p:nvPicPr>
          <p:cNvPr id="232" name="Shape 232"/>
          <p:cNvPicPr preferRelativeResize="0"/>
          <p:nvPr/>
        </p:nvPicPr>
        <p:blipFill rotWithShape="1">
          <a:blip r:embed="rId7">
            <a:alphaModFix/>
          </a:blip>
          <a:srcRect/>
          <a:stretch/>
        </p:blipFill>
        <p:spPr>
          <a:xfrm>
            <a:off x="481012" y="673100"/>
            <a:ext cx="1525499" cy="15240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789709"/>
            <a:ext cx="591661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Dictionaries</a:t>
            </a:r>
          </a:p>
        </p:txBody>
      </p:sp>
      <p:pic>
        <p:nvPicPr>
          <p:cNvPr id="239" name="Shape 239"/>
          <p:cNvPicPr preferRelativeResize="0"/>
          <p:nvPr/>
        </p:nvPicPr>
        <p:blipFill rotWithShape="1">
          <a:blip r:embed="rId3">
            <a:alphaModFix/>
          </a:blip>
          <a:srcRect/>
          <a:stretch/>
        </p:blipFill>
        <p:spPr>
          <a:xfrm>
            <a:off x="1848212" y="2803241"/>
            <a:ext cx="4533899" cy="3320999"/>
          </a:xfrm>
          <a:prstGeom prst="rect">
            <a:avLst/>
          </a:prstGeom>
          <a:noFill/>
          <a:ln>
            <a:noFill/>
          </a:ln>
        </p:spPr>
      </p:pic>
      <p:pic>
        <p:nvPicPr>
          <p:cNvPr id="238" name="Shape 238"/>
          <p:cNvPicPr preferRelativeResize="0"/>
          <p:nvPr/>
        </p:nvPicPr>
        <p:blipFill rotWithShape="1">
          <a:blip r:embed="rId4">
            <a:alphaModFix/>
          </a:blip>
          <a:srcRect/>
          <a:stretch/>
        </p:blipFill>
        <p:spPr>
          <a:xfrm>
            <a:off x="8990015" y="900108"/>
            <a:ext cx="6069011" cy="6376987"/>
          </a:xfrm>
          <a:prstGeom prst="rect">
            <a:avLst/>
          </a:prstGeom>
          <a:noFill/>
          <a:ln>
            <a:noFill/>
          </a:ln>
        </p:spPr>
      </p:pic>
      <p:sp>
        <p:nvSpPr>
          <p:cNvPr id="240" name="Shape 240"/>
          <p:cNvSpPr txBox="1"/>
          <p:nvPr/>
        </p:nvSpPr>
        <p:spPr>
          <a:xfrm>
            <a:off x="12151603" y="5868681"/>
            <a:ext cx="1483640"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money</a:t>
            </a:r>
          </a:p>
        </p:txBody>
      </p:sp>
      <p:sp>
        <p:nvSpPr>
          <p:cNvPr id="241" name="Shape 241"/>
          <p:cNvSpPr txBox="1"/>
          <p:nvPr/>
        </p:nvSpPr>
        <p:spPr>
          <a:xfrm>
            <a:off x="13710807" y="3406564"/>
            <a:ext cx="1149375"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tissue</a:t>
            </a:r>
          </a:p>
        </p:txBody>
      </p:sp>
      <p:sp>
        <p:nvSpPr>
          <p:cNvPr id="242" name="Shape 242"/>
          <p:cNvSpPr txBox="1"/>
          <p:nvPr/>
        </p:nvSpPr>
        <p:spPr>
          <a:xfrm>
            <a:off x="9036008" y="3834304"/>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calculator</a:t>
            </a:r>
          </a:p>
        </p:txBody>
      </p:sp>
      <p:sp>
        <p:nvSpPr>
          <p:cNvPr id="243" name="Shape 243"/>
          <p:cNvSpPr txBox="1"/>
          <p:nvPr/>
        </p:nvSpPr>
        <p:spPr>
          <a:xfrm>
            <a:off x="8224838" y="5180123"/>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perfume</a:t>
            </a:r>
          </a:p>
        </p:txBody>
      </p:sp>
      <p:sp>
        <p:nvSpPr>
          <p:cNvPr id="244" name="Shape 244"/>
          <p:cNvSpPr txBox="1"/>
          <p:nvPr/>
        </p:nvSpPr>
        <p:spPr>
          <a:xfrm>
            <a:off x="9033241" y="6525941"/>
            <a:ext cx="1096636"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candy</a:t>
            </a:r>
          </a:p>
        </p:txBody>
      </p:sp>
      <p:sp>
        <p:nvSpPr>
          <p:cNvPr id="245" name="Shape 245"/>
          <p:cNvSpPr txBox="1"/>
          <p:nvPr/>
        </p:nvSpPr>
        <p:spPr>
          <a:xfrm>
            <a:off x="2754395" y="7508572"/>
            <a:ext cx="11531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5"/>
              </a:rPr>
              <a:t>http://en.wikipedia.org/wiki/Associative_array</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Dictionaries</a:t>
            </a:r>
          </a:p>
        </p:txBody>
      </p:sp>
      <p:sp>
        <p:nvSpPr>
          <p:cNvPr id="251" name="Shape 25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are Python’s most powerful data collection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allow us to do fast database-like operations in Python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have different names in different languages</a:t>
            </a:r>
          </a:p>
          <a:p>
            <a:pPr marL="708406" marR="0" lvl="1" indent="0" algn="l" rtl="0">
              <a:lnSpc>
                <a:spcPct val="100000"/>
              </a:lnSpc>
              <a:spcBef>
                <a:spcPts val="3500"/>
              </a:spcBef>
              <a:spcAft>
                <a:spcPts val="0"/>
              </a:spcAft>
              <a:buClr>
                <a:schemeClr val="lt1"/>
              </a:buClr>
              <a:buSzPct val="100000"/>
              <a:buNone/>
            </a:pPr>
            <a:r>
              <a:rPr lang="en-US" sz="3000" u="none" strike="noStrike" cap="none">
                <a:solidFill>
                  <a:schemeClr val="lt1"/>
                </a:solidFill>
                <a:latin typeface="Arial" charset="0"/>
                <a:ea typeface="Arial" charset="0"/>
                <a:cs typeface="Arial" charset="0"/>
                <a:sym typeface="Cabin"/>
              </a:rPr>
              <a:t>-  Associative Arrays - Perl / P</a:t>
            </a:r>
            <a:r>
              <a:rPr lang="en-US" sz="3000">
                <a:solidFill>
                  <a:schemeClr val="lt1"/>
                </a:solidFill>
                <a:latin typeface="Arial" charset="0"/>
                <a:ea typeface="Arial" charset="0"/>
                <a:cs typeface="Arial" charset="0"/>
                <a:sym typeface="Cabin"/>
              </a:rPr>
              <a:t>HP</a:t>
            </a:r>
          </a:p>
          <a:p>
            <a:pPr marL="708406" marR="0" lvl="1" indent="0" algn="l" rtl="0">
              <a:lnSpc>
                <a:spcPct val="100000"/>
              </a:lnSpc>
              <a:spcBef>
                <a:spcPts val="3500"/>
              </a:spcBef>
              <a:spcAft>
                <a:spcPts val="0"/>
              </a:spcAft>
              <a:buClr>
                <a:schemeClr val="lt1"/>
              </a:buClr>
              <a:buSzPct val="100000"/>
              <a:buNone/>
            </a:pPr>
            <a:r>
              <a:rPr lang="en-US" sz="3000" u="none" strike="noStrike" cap="none">
                <a:solidFill>
                  <a:schemeClr val="lt1"/>
                </a:solidFill>
                <a:latin typeface="Arial" charset="0"/>
                <a:ea typeface="Arial" charset="0"/>
                <a:cs typeface="Arial" charset="0"/>
                <a:sym typeface="Cabin"/>
              </a:rPr>
              <a:t>-  Properties or Map or HashMap - Java</a:t>
            </a:r>
          </a:p>
          <a:p>
            <a:pPr marL="708406" marR="0" lvl="1" indent="0" algn="l" rtl="0">
              <a:lnSpc>
                <a:spcPct val="100000"/>
              </a:lnSpc>
              <a:spcBef>
                <a:spcPts val="3500"/>
              </a:spcBef>
              <a:spcAft>
                <a:spcPts val="0"/>
              </a:spcAft>
              <a:buClr>
                <a:schemeClr val="lt1"/>
              </a:buClr>
              <a:buSzPct val="100000"/>
              <a:buNone/>
            </a:pPr>
            <a:r>
              <a:rPr lang="en-US" sz="3000" u="none" strike="noStrike" cap="none">
                <a:solidFill>
                  <a:schemeClr val="lt1"/>
                </a:solidFill>
                <a:latin typeface="Arial" charset="0"/>
                <a:ea typeface="Arial" charset="0"/>
                <a:cs typeface="Arial" charset="0"/>
                <a:sym typeface="Cabin"/>
              </a:rPr>
              <a:t>-  Property Bag - C# / .Net</a:t>
            </a:r>
          </a:p>
        </p:txBody>
      </p:sp>
      <p:pic>
        <p:nvPicPr>
          <p:cNvPr id="253" name="Shape 253"/>
          <p:cNvPicPr preferRelativeResize="0"/>
          <p:nvPr/>
        </p:nvPicPr>
        <p:blipFill rotWithShape="1">
          <a:blip r:embed="rId3">
            <a:alphaModFix/>
          </a:blip>
          <a:srcRect/>
          <a:stretch/>
        </p:blipFill>
        <p:spPr>
          <a:xfrm>
            <a:off x="13517562" y="1081087"/>
            <a:ext cx="2201862" cy="2324099"/>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Dictionaries</a:t>
            </a:r>
          </a:p>
        </p:txBody>
      </p:sp>
      <p:sp>
        <p:nvSpPr>
          <p:cNvPr id="259" name="Shape 259"/>
          <p:cNvSpPr txBox="1">
            <a:spLocks noGrp="1"/>
          </p:cNvSpPr>
          <p:nvPr>
            <p:ph type="body" idx="1"/>
          </p:nvPr>
        </p:nvSpPr>
        <p:spPr>
          <a:xfrm>
            <a:off x="1155700" y="2603500"/>
            <a:ext cx="6488113"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Lists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their entries based on the position in the list</a:t>
            </a: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bags - no order</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So we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 things we put in the </a:t>
            </a:r>
            <a:r>
              <a:rPr lang="en-US" sz="3600" u="none" strike="noStrike" cap="none" dirty="0">
                <a:solidFill>
                  <a:srgbClr val="FF00FF"/>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with a </a:t>
            </a:r>
            <a:r>
              <a:rPr lang="en-US" sz="3600" b="0" i="0" u="none" strike="noStrike" cap="none" dirty="0">
                <a:solidFill>
                  <a:srgbClr val="00FFFF"/>
                </a:solidFill>
                <a:latin typeface="Arial"/>
                <a:ea typeface="Arial"/>
                <a:cs typeface="Arial"/>
                <a:sym typeface="Arial"/>
              </a:rPr>
              <a:t>“</a:t>
            </a:r>
            <a:r>
              <a:rPr lang="en-US" sz="3600" u="none" strike="noStrike" cap="none" dirty="0">
                <a:solidFill>
                  <a:srgbClr val="00FFFF"/>
                </a:solidFill>
                <a:latin typeface="Arial" charset="0"/>
                <a:ea typeface="Arial" charset="0"/>
                <a:cs typeface="Arial" charset="0"/>
                <a:sym typeface="Cabin"/>
              </a:rPr>
              <a:t>lookup tag</a:t>
            </a:r>
            <a:r>
              <a:rPr lang="en-US" sz="3600" b="0" i="0" u="none" strike="noStrike" cap="none" dirty="0">
                <a:solidFill>
                  <a:srgbClr val="00FFFF"/>
                </a:solidFill>
                <a:latin typeface="Arial"/>
                <a:ea typeface="Arial"/>
                <a:cs typeface="Arial"/>
                <a:sym typeface="Arial"/>
              </a:rPr>
              <a:t>”</a:t>
            </a:r>
          </a:p>
        </p:txBody>
      </p:sp>
      <p:sp>
        <p:nvSpPr>
          <p:cNvPr id="260" name="Shape 260"/>
          <p:cNvSpPr txBox="1"/>
          <p:nvPr/>
        </p:nvSpPr>
        <p:spPr>
          <a:xfrm>
            <a:off x="8242775" y="2314575"/>
            <a:ext cx="7428900" cy="55149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chemeClr val="lt1"/>
                </a:solidFill>
                <a:latin typeface="Courier"/>
                <a:ea typeface="Courier"/>
                <a:cs typeface="Courier"/>
                <a:sym typeface="Courier New"/>
              </a:rPr>
              <a:t> = </a:t>
            </a:r>
            <a:r>
              <a:rPr lang="en-US" sz="2400" i="0" u="none" strike="noStrike" cap="none" dirty="0" err="1">
                <a:solidFill>
                  <a:srgbClr val="FF00FF"/>
                </a:solidFill>
                <a:latin typeface="Courier"/>
                <a:ea typeface="Courier"/>
                <a:cs typeface="Courier"/>
                <a:sym typeface="Courier New"/>
              </a:rPr>
              <a:t>dict</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['money']</a:t>
            </a:r>
            <a:r>
              <a:rPr lang="en-US" sz="2400" i="0" u="none" strike="noStrike" cap="none" dirty="0">
                <a:solidFill>
                  <a:schemeClr val="lt1"/>
                </a:solidFill>
                <a:latin typeface="Courier"/>
                <a:ea typeface="Courier"/>
                <a:cs typeface="Courier"/>
                <a:sym typeface="Courier New"/>
              </a:rPr>
              <a:t> = 12</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i="0" u="none" strike="noStrike" cap="none" dirty="0">
                <a:solidFill>
                  <a:schemeClr val="lt1"/>
                </a:solidFill>
                <a:latin typeface="Courier"/>
                <a:ea typeface="Courier"/>
                <a:cs typeface="Courier"/>
                <a:sym typeface="Courier New"/>
              </a:rPr>
              <a:t> = 3</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['tissues']</a:t>
            </a:r>
            <a:r>
              <a:rPr lang="en-US" sz="2400" i="0" u="none" strike="noStrike" cap="none" dirty="0">
                <a:solidFill>
                  <a:schemeClr val="lt1"/>
                </a:solidFill>
                <a:latin typeface="Courier"/>
                <a:ea typeface="Courier"/>
                <a:cs typeface="Courier"/>
                <a:sym typeface="Courier New"/>
              </a:rPr>
              <a:t> = 75</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rgbClr val="00FF00"/>
                </a:solidFill>
                <a:latin typeface="Courier"/>
                <a:ea typeface="Courier"/>
                <a:cs typeface="Courier"/>
                <a:sym typeface="Courier New"/>
              </a:rPr>
              <a:t>purse</a:t>
            </a:r>
            <a:r>
              <a:rPr lang="en-US" sz="2400" i="0" u="none" strike="noStrike" cap="none" dirty="0" smtClean="0">
                <a:solidFill>
                  <a:srgbClr val="FFFF00"/>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{'money': 12, 'tissues': 75, 'candy': 3}</a:t>
            </a:r>
          </a:p>
          <a:p>
            <a:pPr>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i="0" u="none" strike="noStrike" cap="none" dirty="0" smtClean="0">
                <a:solidFill>
                  <a:srgbClr val="00FFFF"/>
                </a:solidFill>
                <a:latin typeface="Courier"/>
                <a:ea typeface="Courier"/>
                <a:cs typeface="Courier"/>
                <a:sym typeface="Courier New"/>
              </a:rPr>
              <a:t>']</a:t>
            </a:r>
            <a:r>
              <a:rPr lang="en-US" sz="2400" dirty="0" smtClean="0">
                <a:solidFill>
                  <a:srgbClr val="FFFF00"/>
                </a:solidFill>
                <a:latin typeface="Courier"/>
                <a:ea typeface="Courier"/>
                <a:cs typeface="Courier"/>
                <a:sym typeface="Courier New"/>
              </a:rPr>
              <a:t>)</a:t>
            </a:r>
            <a:endParaRPr lang="en-US" sz="24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i="0" u="none" strike="noStrike" cap="none" dirty="0">
                <a:solidFill>
                  <a:schemeClr val="lt1"/>
                </a:solidFill>
                <a:latin typeface="Courier"/>
                <a:ea typeface="Courier"/>
                <a:cs typeface="Courier"/>
                <a:sym typeface="Courier New"/>
              </a:rPr>
              <a:t> + 2</a:t>
            </a:r>
          </a:p>
          <a:p>
            <a:pPr>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rgbClr val="00FF00"/>
                </a:solidFill>
                <a:latin typeface="Courier"/>
                <a:ea typeface="Courier"/>
                <a:cs typeface="Courier"/>
                <a:sym typeface="Courier New"/>
              </a:rPr>
              <a:t>purse</a:t>
            </a:r>
            <a:r>
              <a:rPr lang="en-US" sz="2400" dirty="0" smtClean="0">
                <a:solidFill>
                  <a:srgbClr val="FFFF00"/>
                </a:solidFill>
                <a:latin typeface="Courier"/>
                <a:ea typeface="Courier"/>
                <a:cs typeface="Courier"/>
                <a:sym typeface="Courier New"/>
              </a:rPr>
              <a:t>)</a:t>
            </a:r>
            <a:endParaRPr lang="en-US" sz="24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{'money': 12, 'tissues': 75, </a:t>
            </a:r>
            <a:r>
              <a:rPr lang="en-US" sz="2400" i="0" u="none" strike="noStrike" cap="none" dirty="0">
                <a:solidFill>
                  <a:srgbClr val="00FFFF"/>
                </a:solidFill>
                <a:latin typeface="Courier"/>
                <a:ea typeface="Courier"/>
                <a:cs typeface="Courier"/>
                <a:sym typeface="Courier New"/>
              </a:rPr>
              <a:t>'candy': 5</a:t>
            </a:r>
            <a:r>
              <a:rPr lang="en-US" sz="2400" i="0" u="none" strike="noStrike" cap="none" dirty="0">
                <a:solidFill>
                  <a:schemeClr val="lt1"/>
                </a:solidFill>
                <a:latin typeface="Courier"/>
                <a:ea typeface="Courier"/>
                <a:cs typeface="Courier"/>
                <a:sym typeface="Courier New"/>
              </a:rPr>
              <a:t>}</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600" u="none" strike="noStrike" cap="none" dirty="0">
                <a:solidFill>
                  <a:srgbClr val="FFFF00"/>
                </a:solidFill>
                <a:latin typeface="Arial" charset="0"/>
                <a:ea typeface="Arial" charset="0"/>
                <a:cs typeface="Arial" charset="0"/>
                <a:sym typeface="Cabin"/>
              </a:rPr>
              <a:t>Comparing Lists and Dictionaries</a:t>
            </a:r>
          </a:p>
        </p:txBody>
      </p:sp>
      <p:sp>
        <p:nvSpPr>
          <p:cNvPr id="266" name="Shape 266"/>
          <p:cNvSpPr txBox="1">
            <a:spLocks noGrp="1"/>
          </p:cNvSpPr>
          <p:nvPr>
            <p:ph type="body" idx="1"/>
          </p:nvPr>
        </p:nvSpPr>
        <p:spPr>
          <a:xfrm>
            <a:off x="1155700" y="2603501"/>
            <a:ext cx="13931900" cy="176530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rgbClr val="FF00FF"/>
              </a:buClr>
              <a:buSzPct val="171000"/>
              <a:buNone/>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a:t>
            </a:r>
            <a:r>
              <a:rPr lang="en-US" sz="3600" dirty="0">
                <a:solidFill>
                  <a:srgbClr val="00FF00"/>
                </a:solidFill>
                <a:latin typeface="Arial" charset="0"/>
                <a:ea typeface="Arial" charset="0"/>
                <a:cs typeface="Arial" charset="0"/>
                <a:sym typeface="Cabin"/>
              </a:rPr>
              <a:t>l</a:t>
            </a:r>
            <a:r>
              <a:rPr lang="en-US" sz="3600" u="none" strike="noStrike" cap="none" dirty="0">
                <a:solidFill>
                  <a:srgbClr val="00FF00"/>
                </a:solidFill>
                <a:latin typeface="Arial" charset="0"/>
                <a:ea typeface="Arial" charset="0"/>
                <a:cs typeface="Arial" charset="0"/>
                <a:sym typeface="Cabin"/>
              </a:rPr>
              <a:t>ists</a:t>
            </a:r>
            <a:r>
              <a:rPr lang="en-US" sz="3600" u="none" strike="noStrike" cap="none" dirty="0">
                <a:solidFill>
                  <a:schemeClr val="lt1"/>
                </a:solidFill>
                <a:latin typeface="Arial" charset="0"/>
                <a:ea typeface="Arial" charset="0"/>
                <a:cs typeface="Arial" charset="0"/>
                <a:sym typeface="Cabin"/>
              </a:rPr>
              <a:t> except that they use </a:t>
            </a:r>
            <a:r>
              <a:rPr lang="en-US" sz="3600" u="none" strike="noStrike" cap="none" dirty="0">
                <a:solidFill>
                  <a:srgbClr val="FF7F00"/>
                </a:solidFill>
                <a:latin typeface="Arial" charset="0"/>
                <a:ea typeface="Arial" charset="0"/>
                <a:cs typeface="Arial" charset="0"/>
                <a:sym typeface="Cabin"/>
              </a:rPr>
              <a:t>keys</a:t>
            </a:r>
            <a:r>
              <a:rPr lang="en-US" sz="3600" u="none" strike="noStrike" cap="none" dirty="0">
                <a:solidFill>
                  <a:schemeClr val="lt1"/>
                </a:solidFill>
                <a:latin typeface="Arial" charset="0"/>
                <a:ea typeface="Arial" charset="0"/>
                <a:cs typeface="Arial" charset="0"/>
                <a:sym typeface="Cabin"/>
              </a:rPr>
              <a:t> instead of </a:t>
            </a:r>
            <a:r>
              <a:rPr lang="en-US" sz="3600" u="none" strike="noStrike" cap="none" dirty="0">
                <a:solidFill>
                  <a:srgbClr val="FFFFFF"/>
                </a:solidFill>
                <a:latin typeface="Arial" charset="0"/>
                <a:ea typeface="Arial" charset="0"/>
                <a:cs typeface="Arial" charset="0"/>
                <a:sym typeface="Cabin"/>
              </a:rPr>
              <a:t>numbers</a:t>
            </a:r>
            <a:r>
              <a:rPr lang="en-US" sz="3600" u="none" strike="noStrike" cap="none" dirty="0">
                <a:solidFill>
                  <a:schemeClr val="lt1"/>
                </a:solidFill>
                <a:latin typeface="Arial" charset="0"/>
                <a:ea typeface="Arial" charset="0"/>
                <a:cs typeface="Arial" charset="0"/>
                <a:sym typeface="Cabin"/>
              </a:rPr>
              <a:t> to look up </a:t>
            </a:r>
            <a:r>
              <a:rPr lang="en-US" sz="3600" u="none" strike="noStrike" cap="none" dirty="0">
                <a:solidFill>
                  <a:srgbClr val="FFFF00"/>
                </a:solidFill>
                <a:latin typeface="Arial" charset="0"/>
                <a:ea typeface="Arial" charset="0"/>
                <a:cs typeface="Arial" charset="0"/>
                <a:sym typeface="Cabin"/>
              </a:rPr>
              <a:t>values</a:t>
            </a:r>
          </a:p>
        </p:txBody>
      </p:sp>
      <p:sp>
        <p:nvSpPr>
          <p:cNvPr id="267" name="Shape 267"/>
          <p:cNvSpPr txBox="1"/>
          <p:nvPr/>
        </p:nvSpPr>
        <p:spPr>
          <a:xfrm>
            <a:off x="2381250" y="4551344"/>
            <a:ext cx="5059200" cy="357824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00FF00"/>
                </a:solidFill>
                <a:latin typeface="Courier"/>
                <a:ea typeface="Courier"/>
                <a:cs typeface="Courier"/>
                <a:sym typeface="Courier New"/>
              </a:rPr>
              <a:t> = </a:t>
            </a:r>
            <a:r>
              <a:rPr lang="en-US" sz="3000"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21</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183</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rgbClr val="00FF00"/>
                </a:solidFill>
                <a:latin typeface="Courier"/>
                <a:ea typeface="Courier"/>
                <a:cs typeface="Courier"/>
                <a:sym typeface="Courier New"/>
              </a:rPr>
              <a:t>lst</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21, 183</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0</a:t>
            </a:r>
            <a:r>
              <a:rPr lang="en-US" sz="3000" i="0" u="none" strike="noStrike" cap="none" dirty="0">
                <a:solidFill>
                  <a:srgbClr val="00FF00"/>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23</a:t>
            </a:r>
          </a:p>
          <a:p>
            <a:pPr lvl="0">
              <a:buClr>
                <a:srgbClr val="00FF00"/>
              </a:buClr>
              <a:buSzPct val="25000"/>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rgbClr val="00FF00"/>
                </a:solidFill>
                <a:latin typeface="Courier"/>
                <a:ea typeface="Courier"/>
                <a:cs typeface="Courier"/>
                <a:sym typeface="Courier New"/>
              </a:rPr>
              <a:t>lst</a:t>
            </a:r>
            <a:r>
              <a:rPr lang="en-US" sz="3000" dirty="0" smtClean="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23, 183</a:t>
            </a:r>
            <a:r>
              <a:rPr lang="en-US" sz="3000" i="0" u="none" strike="noStrike" cap="none" dirty="0">
                <a:solidFill>
                  <a:srgbClr val="00FF00"/>
                </a:solidFill>
                <a:latin typeface="Courier"/>
                <a:ea typeface="Courier"/>
                <a:cs typeface="Courier"/>
                <a:sym typeface="Courier New"/>
              </a:rPr>
              <a:t>]</a:t>
            </a:r>
          </a:p>
        </p:txBody>
      </p:sp>
      <p:sp>
        <p:nvSpPr>
          <p:cNvPr id="268" name="Shape 268"/>
          <p:cNvSpPr txBox="1"/>
          <p:nvPr/>
        </p:nvSpPr>
        <p:spPr>
          <a:xfrm>
            <a:off x="9083675" y="3997320"/>
            <a:ext cx="64926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0000FF"/>
                </a:solidFill>
                <a:latin typeface="Courier"/>
                <a:ea typeface="Courier"/>
                <a:cs typeface="Courier"/>
                <a:sym typeface="Courier New"/>
              </a:rPr>
              <a:t>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'course'</a:t>
            </a:r>
            <a:r>
              <a:rPr lang="en-US" sz="3000" i="0" u="none" strike="noStrike" cap="none" dirty="0">
                <a:solidFill>
                  <a:srgbClr val="FF00FF"/>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182</a:t>
            </a:r>
          </a:p>
          <a:p>
            <a:pPr lvl="0">
              <a:buClr>
                <a:srgbClr val="FF00FF"/>
              </a:buClr>
              <a:buSzPct val="25000"/>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rgbClr val="FF00FF"/>
                </a:solidFill>
                <a:latin typeface="Courier"/>
                <a:ea typeface="Courier"/>
                <a:cs typeface="Courier"/>
                <a:sym typeface="Courier New"/>
              </a:rPr>
              <a:t>ddd</a:t>
            </a:r>
            <a:r>
              <a:rPr lang="en-US" sz="3000" dirty="0" smtClean="0">
                <a:solidFill>
                  <a:srgbClr val="FFFF00"/>
                </a:solidFill>
                <a:latin typeface="Courier"/>
                <a:ea typeface="Courier"/>
                <a:cs typeface="Courier"/>
                <a:sym typeface="Courier New"/>
              </a:rPr>
              <a:t>)</a:t>
            </a:r>
            <a:endParaRPr lang="en-US"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'course'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182</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21</a:t>
            </a:r>
            <a:r>
              <a:rPr lang="en-US" sz="30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 23</a:t>
            </a:r>
          </a:p>
          <a:p>
            <a:pPr lvl="0">
              <a:buClr>
                <a:srgbClr val="FF00FF"/>
              </a:buClr>
              <a:buSzPct val="25000"/>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rgbClr val="FF00FF"/>
                </a:solidFill>
                <a:latin typeface="Courier"/>
                <a:ea typeface="Courier"/>
                <a:cs typeface="Courier"/>
                <a:sym typeface="Courier New"/>
              </a:rPr>
              <a:t>ddd</a:t>
            </a:r>
            <a:r>
              <a:rPr lang="en-US" sz="3000" dirty="0" smtClean="0">
                <a:solidFill>
                  <a:srgbClr val="FFFF00"/>
                </a:solidFill>
                <a:latin typeface="Courier"/>
                <a:ea typeface="Courier"/>
                <a:cs typeface="Courier"/>
                <a:sym typeface="Courier New"/>
              </a:rPr>
              <a:t>)</a:t>
            </a:r>
            <a:endParaRPr lang="en-US"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'course'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182</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23</a:t>
            </a:r>
            <a:r>
              <a:rPr lang="en-US" sz="3000" i="0" u="none" strike="noStrike" cap="none" dirty="0">
                <a:solidFill>
                  <a:srgbClr val="FF00FF"/>
                </a:solidFill>
                <a:latin typeface="Courier"/>
                <a:ea typeface="Courier"/>
                <a:cs typeface="Courier"/>
                <a:sym typeface="Courier New"/>
              </a:rPr>
              <a:t>}</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1586675" y="779399"/>
            <a:ext cx="5690999" cy="35925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t>
            </a:r>
            <a:r>
              <a:rPr lang="en-US" sz="2800" i="0" u="none" strike="noStrike" cap="none" dirty="0">
                <a:solidFill>
                  <a:srgbClr val="00FF00"/>
                </a:solidFill>
                <a:latin typeface="Courier"/>
                <a:ea typeface="Courier"/>
                <a:cs typeface="Courier"/>
                <a:sym typeface="Courier New"/>
              </a:rPr>
              <a:t> =</a:t>
            </a:r>
            <a:r>
              <a:rPr lang="en-US" sz="2800" i="0" u="none" strike="noStrike" cap="none" dirty="0">
                <a:solidFill>
                  <a:srgbClr val="0000FF"/>
                </a:solidFill>
                <a:latin typeface="Courier"/>
                <a:ea typeface="Courier"/>
                <a:cs typeface="Courier"/>
                <a:sym typeface="Courier New"/>
              </a:rPr>
              <a:t> </a:t>
            </a:r>
            <a:r>
              <a:rPr lang="en-US" sz="2800"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lst.append</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21</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lst.append</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183</a:t>
            </a:r>
            <a:r>
              <a:rPr lang="en-US" sz="2800" i="0" u="none" strike="noStrike" cap="none" dirty="0">
                <a:solidFill>
                  <a:srgbClr val="00FF00"/>
                </a:solidFill>
                <a:latin typeface="Courier"/>
                <a:ea typeface="Courier"/>
                <a:cs typeface="Courier"/>
                <a:sym typeface="Courier New"/>
              </a:rPr>
              <a:t>)</a:t>
            </a:r>
          </a:p>
          <a:p>
            <a:pPr lvl="0">
              <a:buClr>
                <a:srgbClr val="00FF00"/>
              </a:buClr>
              <a:buSzPct val="25000"/>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00FF00"/>
                </a:solidFill>
                <a:latin typeface="Courier"/>
                <a:ea typeface="Courier"/>
                <a:cs typeface="Courier"/>
                <a:sym typeface="Courier New"/>
              </a:rPr>
              <a:t>lst</a:t>
            </a:r>
            <a:r>
              <a:rPr lang="en-US" sz="2800" dirty="0" smtClean="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21, 183</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00"/>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23</a:t>
            </a:r>
          </a:p>
          <a:p>
            <a:pPr lvl="0">
              <a:buClr>
                <a:srgbClr val="00FF00"/>
              </a:buClr>
              <a:buSzPct val="25000"/>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00FF00"/>
                </a:solidFill>
                <a:latin typeface="Courier"/>
                <a:ea typeface="Courier"/>
                <a:cs typeface="Courier"/>
                <a:sym typeface="Courier New"/>
              </a:rPr>
              <a:t>lst</a:t>
            </a:r>
            <a:r>
              <a:rPr lang="en-US" sz="2800" dirty="0" smtClean="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23, 183</a:t>
            </a:r>
            <a:r>
              <a:rPr lang="en-US" sz="2800" i="0" u="none" strike="noStrike" cap="none" dirty="0">
                <a:solidFill>
                  <a:srgbClr val="00FF00"/>
                </a:solidFill>
                <a:latin typeface="Courier"/>
                <a:ea typeface="Courier"/>
                <a:cs typeface="Courier"/>
                <a:sym typeface="Courier New"/>
              </a:rPr>
              <a:t>]</a:t>
            </a:r>
          </a:p>
        </p:txBody>
      </p:sp>
      <p:sp>
        <p:nvSpPr>
          <p:cNvPr id="274" name="Shape 274"/>
          <p:cNvSpPr txBox="1"/>
          <p:nvPr/>
        </p:nvSpPr>
        <p:spPr>
          <a:xfrm>
            <a:off x="1586675" y="4519499"/>
            <a:ext cx="62156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 = </a:t>
            </a:r>
            <a:r>
              <a:rPr lang="en-US" sz="2800" i="0" u="none" strike="noStrike" cap="none" dirty="0" err="1">
                <a:solidFill>
                  <a:srgbClr val="00FFFF"/>
                </a:solidFill>
                <a:latin typeface="Courier"/>
                <a:ea typeface="Courier"/>
                <a:cs typeface="Courier"/>
                <a:sym typeface="Courier New"/>
              </a:rPr>
              <a:t>dict</a:t>
            </a:r>
            <a:r>
              <a:rPr lang="en-US" sz="28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'course'</a:t>
            </a:r>
            <a:r>
              <a:rPr lang="en-US" sz="2800" i="0" u="none" strike="noStrike" cap="none" dirty="0">
                <a:solidFill>
                  <a:srgbClr val="FF00FF"/>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182</a:t>
            </a:r>
          </a:p>
          <a:p>
            <a:pPr lvl="0">
              <a:buClr>
                <a:srgbClr val="FF00FF"/>
              </a:buClr>
              <a:buSzPct val="25000"/>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FF00FF"/>
                </a:solidFill>
                <a:latin typeface="Courier"/>
                <a:ea typeface="Courier"/>
                <a:cs typeface="Courier"/>
                <a:sym typeface="Courier New"/>
              </a:rPr>
              <a:t>ddd</a:t>
            </a:r>
            <a:r>
              <a:rPr lang="en-US" sz="2800" dirty="0" smtClean="0">
                <a:solidFill>
                  <a:srgbClr val="FFFF00"/>
                </a:solidFill>
                <a:latin typeface="Courier"/>
                <a:ea typeface="Courier"/>
                <a:cs typeface="Courier"/>
                <a:sym typeface="Courier New"/>
              </a:rPr>
              <a:t>)</a:t>
            </a:r>
            <a:endParaRPr lang="en-US"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'course'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182</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21</a:t>
            </a:r>
            <a:r>
              <a:rPr lang="en-US" sz="28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 23</a:t>
            </a:r>
          </a:p>
          <a:p>
            <a:pPr lvl="0">
              <a:buClr>
                <a:srgbClr val="FF00FF"/>
              </a:buClr>
              <a:buSzPct val="25000"/>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FF00FF"/>
                </a:solidFill>
                <a:latin typeface="Courier"/>
                <a:ea typeface="Courier"/>
                <a:cs typeface="Courier"/>
                <a:sym typeface="Courier New"/>
              </a:rPr>
              <a:t>ddd</a:t>
            </a:r>
            <a:r>
              <a:rPr lang="en-US" sz="2800" dirty="0" smtClean="0">
                <a:solidFill>
                  <a:srgbClr val="FFFF00"/>
                </a:solidFill>
                <a:latin typeface="Courier"/>
                <a:ea typeface="Courier"/>
                <a:cs typeface="Courier"/>
                <a:sym typeface="Courier New"/>
              </a:rPr>
              <a:t>)</a:t>
            </a:r>
            <a:endParaRPr lang="en-US"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'course'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182</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23</a:t>
            </a:r>
            <a:r>
              <a:rPr lang="en-US" sz="2800" i="0" u="none" strike="noStrike" cap="none" dirty="0">
                <a:solidFill>
                  <a:srgbClr val="FF00FF"/>
                </a:solidFill>
                <a:latin typeface="Courier"/>
                <a:ea typeface="Courier"/>
                <a:cs typeface="Courier"/>
                <a:sym typeface="Courier New"/>
              </a:rPr>
              <a:t>}</a:t>
            </a:r>
          </a:p>
        </p:txBody>
      </p:sp>
      <p:sp>
        <p:nvSpPr>
          <p:cNvPr id="275" name="Shape 275"/>
          <p:cNvSpPr txBox="1"/>
          <p:nvPr/>
        </p:nvSpPr>
        <p:spPr>
          <a:xfrm>
            <a:off x="10278270" y="2265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[0]</a:t>
            </a:r>
          </a:p>
        </p:txBody>
      </p:sp>
      <p:sp>
        <p:nvSpPr>
          <p:cNvPr id="276" name="Shape 276"/>
          <p:cNvSpPr txBox="1"/>
          <p:nvPr/>
        </p:nvSpPr>
        <p:spPr>
          <a:xfrm>
            <a:off x="11602245" y="2252599"/>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77" name="Shape 277"/>
          <p:cNvSpPr txBox="1"/>
          <p:nvPr/>
        </p:nvSpPr>
        <p:spPr>
          <a:xfrm>
            <a:off x="10278270" y="3027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[1]</a:t>
            </a:r>
          </a:p>
        </p:txBody>
      </p:sp>
      <p:sp>
        <p:nvSpPr>
          <p:cNvPr id="278" name="Shape 278"/>
          <p:cNvSpPr txBox="1"/>
          <p:nvPr/>
        </p:nvSpPr>
        <p:spPr>
          <a:xfrm>
            <a:off x="11602245" y="3014599"/>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183</a:t>
            </a:r>
          </a:p>
        </p:txBody>
      </p:sp>
      <p:sp>
        <p:nvSpPr>
          <p:cNvPr id="279" name="Shape 279"/>
          <p:cNvSpPr txBox="1"/>
          <p:nvPr/>
        </p:nvSpPr>
        <p:spPr>
          <a:xfrm>
            <a:off x="13773945" y="2417699"/>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a:t>
            </a:r>
            <a:r>
              <a:rPr lang="en-US" sz="3200">
                <a:solidFill>
                  <a:srgbClr val="00FF00"/>
                </a:solidFill>
                <a:latin typeface="Arial" charset="0"/>
                <a:ea typeface="Arial" charset="0"/>
                <a:cs typeface="Arial" charset="0"/>
                <a:sym typeface="Cabin"/>
              </a:rPr>
              <a:t>st</a:t>
            </a:r>
          </a:p>
        </p:txBody>
      </p:sp>
      <p:sp>
        <p:nvSpPr>
          <p:cNvPr id="280" name="Shape 280"/>
          <p:cNvSpPr txBox="1"/>
          <p:nvPr/>
        </p:nvSpPr>
        <p:spPr>
          <a:xfrm>
            <a:off x="10202070" y="1465199"/>
            <a:ext cx="798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1" name="Shape 281"/>
          <p:cNvSpPr txBox="1"/>
          <p:nvPr/>
        </p:nvSpPr>
        <p:spPr>
          <a:xfrm>
            <a:off x="11622881" y="1465199"/>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2" name="Shape 282"/>
          <p:cNvSpPr txBox="1"/>
          <p:nvPr/>
        </p:nvSpPr>
        <p:spPr>
          <a:xfrm>
            <a:off x="9433720" y="6365807"/>
            <a:ext cx="18476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['course']</a:t>
            </a:r>
          </a:p>
        </p:txBody>
      </p:sp>
      <p:sp>
        <p:nvSpPr>
          <p:cNvPr id="283" name="Shape 283"/>
          <p:cNvSpPr txBox="1"/>
          <p:nvPr/>
        </p:nvSpPr>
        <p:spPr>
          <a:xfrm>
            <a:off x="11805445" y="6353107"/>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a:t>
            </a:r>
            <a:r>
              <a:rPr lang="en-US" sz="3200">
                <a:solidFill>
                  <a:schemeClr val="lt1"/>
                </a:solidFill>
                <a:latin typeface="Arial" charset="0"/>
                <a:ea typeface="Arial" charset="0"/>
                <a:cs typeface="Arial" charset="0"/>
                <a:sym typeface="Cabin"/>
              </a:rPr>
              <a:t>2</a:t>
            </a:r>
          </a:p>
        </p:txBody>
      </p:sp>
      <p:sp>
        <p:nvSpPr>
          <p:cNvPr id="284" name="Shape 284"/>
          <p:cNvSpPr txBox="1"/>
          <p:nvPr/>
        </p:nvSpPr>
        <p:spPr>
          <a:xfrm>
            <a:off x="10081420" y="7127807"/>
            <a:ext cx="12002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['age']</a:t>
            </a:r>
          </a:p>
        </p:txBody>
      </p:sp>
      <p:sp>
        <p:nvSpPr>
          <p:cNvPr id="285" name="Shape 285"/>
          <p:cNvSpPr txBox="1"/>
          <p:nvPr/>
        </p:nvSpPr>
        <p:spPr>
          <a:xfrm>
            <a:off x="11805445" y="7115107"/>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86" name="Shape 286"/>
          <p:cNvSpPr txBox="1"/>
          <p:nvPr/>
        </p:nvSpPr>
        <p:spPr>
          <a:xfrm>
            <a:off x="13608845" y="6569007"/>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ddd</a:t>
            </a:r>
          </a:p>
        </p:txBody>
      </p:sp>
      <p:sp>
        <p:nvSpPr>
          <p:cNvPr id="287" name="Shape 287"/>
          <p:cNvSpPr txBox="1"/>
          <p:nvPr/>
        </p:nvSpPr>
        <p:spPr>
          <a:xfrm>
            <a:off x="10329070" y="5565707"/>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8" name="Shape 288"/>
          <p:cNvSpPr txBox="1"/>
          <p:nvPr/>
        </p:nvSpPr>
        <p:spPr>
          <a:xfrm>
            <a:off x="11749882" y="5565707"/>
            <a:ext cx="1106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9" name="Shape 289"/>
          <p:cNvSpPr txBox="1"/>
          <p:nvPr/>
        </p:nvSpPr>
        <p:spPr>
          <a:xfrm>
            <a:off x="10838656" y="779399"/>
            <a:ext cx="947737"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List</a:t>
            </a:r>
          </a:p>
        </p:txBody>
      </p:sp>
      <p:sp>
        <p:nvSpPr>
          <p:cNvPr id="290" name="Shape 290"/>
          <p:cNvSpPr txBox="1"/>
          <p:nvPr/>
        </p:nvSpPr>
        <p:spPr>
          <a:xfrm>
            <a:off x="10100470" y="4765607"/>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Dictionary</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TotalTime>
  <Words>2930</Words>
  <Application>Microsoft Macintosh PowerPoint</Application>
  <PresentationFormat>Custom</PresentationFormat>
  <Paragraphs>320</Paragraphs>
  <Slides>30</Slides>
  <Notes>29</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1_Title &amp; Subtitle</vt:lpstr>
      <vt:lpstr>Python Dictionaries</vt:lpstr>
      <vt:lpstr>What is a Collection?</vt:lpstr>
      <vt:lpstr>What is not a “Collection”?</vt:lpstr>
      <vt:lpstr>A Story of  Two Collections..</vt:lpstr>
      <vt:lpstr>Dictionaries</vt:lpstr>
      <vt:lpstr>Dictionaries</vt:lpstr>
      <vt:lpstr>Dictionaries</vt:lpstr>
      <vt:lpstr>Comparing Lists and Dictionaries</vt:lpstr>
      <vt:lpstr>PowerPoint Presentation</vt:lpstr>
      <vt:lpstr>Dictionary Literals (Constants)</vt:lpstr>
      <vt:lpstr>Most Common Name?</vt:lpstr>
      <vt:lpstr>Most Common Name?</vt:lpstr>
      <vt:lpstr>Most Common Name?</vt:lpstr>
      <vt:lpstr>Many Counters with a Dictionary</vt:lpstr>
      <vt:lpstr>Dictionary Tracebacks</vt:lpstr>
      <vt:lpstr>When We See a New Name</vt:lpstr>
      <vt:lpstr>The get Method for Dictionaries</vt:lpstr>
      <vt:lpstr>Simplified Counting with get()</vt:lpstr>
      <vt:lpstr>Simplified Counting with get()</vt:lpstr>
      <vt:lpstr>PowerPoint Presentation</vt:lpstr>
      <vt:lpstr>PowerPoint Presentation</vt:lpstr>
      <vt:lpstr>Counting Pattern</vt:lpstr>
      <vt:lpstr>PowerPoint Presentation</vt:lpstr>
      <vt:lpstr>PowerPoint Presentation</vt:lpstr>
      <vt:lpstr>Definite Loops and Dictionaries</vt:lpstr>
      <vt:lpstr>Retrieving Lists of Keys and Values</vt:lpstr>
      <vt:lpstr>Bonus: Two Iteration Variables!</vt:lpstr>
      <vt:lpstr>PowerPoint Presentation</vt:lpstr>
      <vt:lpstr>Summary</vt:lpstr>
      <vt:lpstr>Acknowledgements / Contributions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Sue Blumenberg</cp:lastModifiedBy>
  <cp:revision>50</cp:revision>
  <dcterms:modified xsi:type="dcterms:W3CDTF">2017-04-13T04:23:45Z</dcterms:modified>
</cp:coreProperties>
</file>