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2" r:id="rId1"/>
  </p:sldMasterIdLst>
  <p:notesMasterIdLst>
    <p:notesMasterId r:id="rId31"/>
  </p:notesMasterIdLst>
  <p:sldIdLst>
    <p:sldId id="256" r:id="rId2"/>
    <p:sldId id="286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83"/>
    <p:restoredTop sz="94587"/>
  </p:normalViewPr>
  <p:slideViewPr>
    <p:cSldViewPr snapToGrid="0" snapToObjects="1">
      <p:cViewPr varScale="1">
        <p:scale>
          <a:sx n="61" d="100"/>
          <a:sy n="61" d="100"/>
        </p:scale>
        <p:origin x="26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952887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67990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33245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127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94682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73929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848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0856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12026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29260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1387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6420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08851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18696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21247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7807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4" name="Shape 3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37180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95572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58660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0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04999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68889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42427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8981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0589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6837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2331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7711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4354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9714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825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Opening Titl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931900" cy="17502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/>
            </a:lvl1pPr>
            <a:lvl2pPr marL="93980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931900" cy="17502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5493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3295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90" r:id="rId2"/>
    <p:sldLayoutId id="2147483693" r:id="rId3"/>
    <p:sldLayoutId id="2147483694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docs.python.org/tutorial/datastructures.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lgorithm" TargetMode="External"/><Relationship Id="rId4" Type="http://schemas.openxmlformats.org/officeDocument/2006/relationships/hyperlink" Target="https://en.wikipedia.org/wiki/Data_structure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2.jpg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Lists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8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3804600" y="6415089"/>
            <a:ext cx="7987499" cy="15606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  <a:endParaRPr lang="en-US" sz="3200" u="none" strike="noStrike" cap="none" dirty="0" smtClean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www.py4e.com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168" name="Shape 1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587412" y="7318368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5250" y="6933293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How Long is a List?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488238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takes a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a parameter and returns the number of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elements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the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Actually </a:t>
            </a:r>
            <a:r>
              <a:rPr lang="en-US" sz="34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tells us the number of elements of any set or sequence (such as a string...)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9912350" y="3009900"/>
            <a:ext cx="61197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'Hello Bob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[ 1, 2, 'joe', 99]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the </a:t>
            </a:r>
            <a:r>
              <a:rPr lang="en-US" sz="7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range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916613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range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returns a list of numbers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range from zero to one less than the </a:t>
            </a:r>
            <a:r>
              <a:rPr lang="en-US" sz="3400" u="none" strike="noStrike" cap="none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construct an index loop using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an integer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iterator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8107200" y="3022600"/>
            <a:ext cx="78437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[0, 1, 2, 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['Joseph', 'Glenn', 'Sally']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[0, 1, 2]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tale of two loops...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584950" y="3118400"/>
            <a:ext cx="7175700" cy="3594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['Joseph', 'Glenn', 'Sally']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'Happy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New Year:',  </a:t>
            </a:r>
            <a:r>
              <a:rPr lang="en-US" sz="2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friends)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'Happy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New Year:',  </a:t>
            </a:r>
            <a:r>
              <a:rPr lang="en-US" sz="2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0" name="Shape 250"/>
          <p:cNvSpPr txBox="1"/>
          <p:nvPr/>
        </p:nvSpPr>
        <p:spPr>
          <a:xfrm>
            <a:off x="8105725" y="5652525"/>
            <a:ext cx="5591699" cy="2139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Joseph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Glenn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Sally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8105725" y="2509825"/>
            <a:ext cx="78888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['Joseph', 'Glenn', 'Sally']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(friends))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[0, 1, 2]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6" name="Hexagon 5"/>
          <p:cNvSpPr/>
          <p:nvPr/>
        </p:nvSpPr>
        <p:spPr>
          <a:xfrm>
            <a:off x="34185" y="8503920"/>
            <a:ext cx="662940" cy="571500"/>
          </a:xfrm>
          <a:prstGeom prst="hexag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Concatenating</a:t>
            </a:r>
            <a:r>
              <a:rPr lang="en-US" sz="7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using</a:t>
            </a:r>
            <a:r>
              <a:rPr lang="en-US" sz="7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</a:t>
            </a:r>
          </a:p>
        </p:txBody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388225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create a new list by adding two ex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ting lists together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9714275" y="2714100"/>
            <a:ext cx="4965900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[1, 2, 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[4, 5, 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32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[1, 2, 3, 4, 5, 6]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2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[1, 2, 3]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can be </a:t>
            </a:r>
            <a:r>
              <a:rPr lang="en-US" sz="7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sliced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using</a:t>
            </a:r>
            <a:r>
              <a:rPr lang="en-US" sz="7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962200" y="2875600"/>
            <a:ext cx="69416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[9, 41, 12, 3, 74, 15]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[41,12]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[9, 41, 12, 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[3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[3, 74, 15]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[9, 41, 12, 3, 74, 15]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8506725" y="4033425"/>
            <a:ext cx="5465399" cy="2197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 Just like in strings, the second number is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up to but not including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Methods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1918550" y="3110400"/>
            <a:ext cx="12042899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&lt;type 'list'&gt;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['append', 'count', 'extend', 'index', 'insert', 'pop', 'remove', 'reverse', 'sort']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2913200" y="7123112"/>
            <a:ext cx="10416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http://docs.python.org/tutorial/datastructures.html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Building a </a:t>
            </a: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 from </a:t>
            </a: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cratch</a:t>
            </a:r>
          </a:p>
        </p:txBody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302375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create an empty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then add elements using the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append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method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stays in order and new elements are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added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at the end of the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8367175" y="2990850"/>
            <a:ext cx="74555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('book')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(99)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'book', 99]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('cookie')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['book', 99, 'cookie']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Something in a List?</a:t>
            </a:r>
          </a:p>
        </p:txBody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573838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provides two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let you check if an item is in a list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are logical operators that return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They do not modify the list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8585238" y="2940050"/>
            <a:ext cx="7131013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some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[1, 9, 21, 10, 16]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some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some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not 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some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8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are in Order</a:t>
            </a:r>
            <a:endParaRPr lang="en-US" sz="78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202363" cy="57022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5906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4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can hold many items and keeps those items in the order until we do something to change the order</a:t>
            </a:r>
          </a:p>
          <a:p>
            <a:pPr marL="1104900" marR="0" lvl="0" indent="-5906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can be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sorted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b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(i.e., change its order)</a:t>
            </a:r>
          </a:p>
          <a:p>
            <a:pPr marL="1104900" marR="0" lvl="0" indent="-5906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method (unlike in strings) means 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 yourself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8143075" y="3041075"/>
            <a:ext cx="8172899" cy="4365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 'Joseph', 'Glenn', 'Sally' 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.sort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['Glenn', 'Joseph', 'Sally']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Joseph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Built</a:t>
            </a: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Functions and Lists</a:t>
            </a:r>
          </a:p>
        </p:txBody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802313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are a number of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built into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take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parameters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 the loops we built?  These are much simpler.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7929600" y="2455850"/>
            <a:ext cx="7885799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[3, 41, 12, 9, 74, 15]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74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154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)/</a:t>
            </a:r>
            <a:r>
              <a:rPr lang="en-US" sz="3000" b="1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25.6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Programming</a:t>
            </a:r>
            <a:endParaRPr lang="en-US" sz="7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1155700" y="2857500"/>
            <a:ext cx="13760450" cy="484346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6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Algorithms</a:t>
            </a:r>
          </a:p>
          <a:p>
            <a:pPr marL="749300" lvl="1" indent="-44450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set of rules or steps used to solve a problem</a:t>
            </a:r>
          </a:p>
          <a:p>
            <a:pPr marL="749300" lvl="1" indent="-444500">
              <a:spcBef>
                <a:spcPts val="0"/>
              </a:spcBef>
              <a:spcAft>
                <a:spcPts val="1000"/>
              </a:spcAft>
              <a:buSzPct val="100000"/>
            </a:pPr>
            <a:endParaRPr lang="en-US" sz="3200" u="none" strike="noStrike" cap="none" dirty="0" smtClean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600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Data Structures</a:t>
            </a:r>
          </a:p>
          <a:p>
            <a:pPr marL="749300" lvl="1" indent="-44450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particular way of organizing data in a computer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767449" y="6941246"/>
            <a:ext cx="797365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3200" dirty="0">
                <a:solidFill>
                  <a:srgbClr val="FFFF00"/>
                </a:solidFill>
                <a:hlinkClick r:id="rId3"/>
              </a:rPr>
              <a:t>https://</a:t>
            </a:r>
            <a:r>
              <a:rPr lang="en-US" sz="3200" dirty="0" smtClean="0">
                <a:solidFill>
                  <a:srgbClr val="FFFF00"/>
                </a:solidFill>
                <a:hlinkClick r:id="rId3"/>
              </a:rPr>
              <a:t>en.wikipedia.org/wiki/Algorithm</a:t>
            </a:r>
            <a:endParaRPr lang="en-US" sz="3200" dirty="0" smtClean="0">
              <a:solidFill>
                <a:srgbClr val="FFFF00"/>
              </a:solidFill>
            </a:endParaRPr>
          </a:p>
          <a:p>
            <a:pPr algn="r"/>
            <a:r>
              <a:rPr lang="en-US" sz="3200" dirty="0">
                <a:solidFill>
                  <a:srgbClr val="FFFF00"/>
                </a:solidFill>
                <a:hlinkClick r:id="rId4"/>
              </a:rPr>
              <a:t>https://</a:t>
            </a:r>
            <a:r>
              <a:rPr lang="en-US" sz="3200" dirty="0" smtClean="0">
                <a:solidFill>
                  <a:srgbClr val="FFFF00"/>
                </a:solidFill>
                <a:hlinkClick r:id="rId4"/>
              </a:rPr>
              <a:t>en.wikipedia.org/wiki/Data_structure</a:t>
            </a:r>
            <a:endParaRPr lang="en-US" sz="32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44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/>
        </p:nvSpPr>
        <p:spPr>
          <a:xfrm>
            <a:off x="7314550" y="4800525"/>
            <a:ext cx="8127900" cy="3416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numlist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list()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while True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('Enter a number: 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24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== 'done' : 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value = float(</a:t>
            </a:r>
            <a:r>
              <a:rPr lang="en-US" sz="24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numlist.append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(value)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average = sum(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numlist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 /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numlist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print('Average</a:t>
            </a: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:', </a:t>
            </a:r>
            <a:r>
              <a:rPr lang="en-US" sz="24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average)</a:t>
            </a:r>
            <a:endParaRPr lang="en-US" sz="24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6" name="Shape 306"/>
          <p:cNvSpPr txBox="1"/>
          <p:nvPr/>
        </p:nvSpPr>
        <p:spPr>
          <a:xfrm>
            <a:off x="697125" y="1031888"/>
            <a:ext cx="8127900" cy="4154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total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count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while True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('Enter a number: 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24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== 'done' : 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value = float(</a:t>
            </a:r>
            <a:r>
              <a:rPr lang="en-US" sz="24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total = total + value 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count = count + 1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average = total / count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print('Average</a:t>
            </a: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:', </a:t>
            </a:r>
            <a:r>
              <a:rPr lang="en-US" sz="24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average)</a:t>
            </a:r>
            <a:endParaRPr lang="en-US" sz="24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7" name="Shape 307"/>
          <p:cNvSpPr txBox="1"/>
          <p:nvPr/>
        </p:nvSpPr>
        <p:spPr>
          <a:xfrm>
            <a:off x="9765925" y="1031888"/>
            <a:ext cx="5435700" cy="2862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a number: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a number: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a number: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a number: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Average: 5.66666666667</a:t>
            </a:r>
          </a:p>
        </p:txBody>
      </p:sp>
      <p:sp>
        <p:nvSpPr>
          <p:cNvPr id="2" name="Hexagon 1"/>
          <p:cNvSpPr/>
          <p:nvPr/>
        </p:nvSpPr>
        <p:spPr>
          <a:xfrm>
            <a:off x="34185" y="8503920"/>
            <a:ext cx="662940" cy="571500"/>
          </a:xfrm>
          <a:prstGeom prst="hexag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Best Friends: Strings and Lists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1498600" y="2349500"/>
            <a:ext cx="67491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abc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'With three words</a:t>
            </a:r>
            <a:r>
              <a:rPr lang="en-US" sz="30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=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abc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['With', 'three', 'words']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10045700" y="2301875"/>
            <a:ext cx="6450900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['With', 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'three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'words']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Three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457200" y="6953250"/>
            <a:ext cx="151256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Split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breaks a string into parts and produces a list of strings.  We think of these as words.  We can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access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 particular word or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through all the words.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965199" y="1085851"/>
            <a:ext cx="9364664" cy="702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'A lot               of spaces</a:t>
            </a:r>
            <a:r>
              <a:rPr lang="en-US" sz="26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etc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line.</a:t>
            </a:r>
            <a:r>
              <a:rPr lang="en-US" sz="2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split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6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etc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['A', 'lot', 'of', 'spaces']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</a:t>
            </a:r>
            <a:r>
              <a:rPr lang="en-US" sz="26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lang="en-US" sz="26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6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second</a:t>
            </a:r>
            <a:r>
              <a:rPr lang="en-US" sz="26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6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third</a:t>
            </a:r>
            <a:r>
              <a:rPr lang="en-US" sz="26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2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first;second;third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600" b="1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6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';'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['first', 'second', 'third']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600" b="1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6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9633044" y="3465488"/>
            <a:ext cx="6490311" cy="1610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457200" marR="0" lvl="0" indent="-419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●"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you do not specify a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delimiter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multiple spaces are treated like</a:t>
            </a: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 delimiter</a:t>
            </a:r>
          </a:p>
          <a:p>
            <a:pPr marL="457200" marR="0" lvl="0" indent="-419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●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specify what 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delimiter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character to use in the 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splitting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/>
        </p:nvSpPr>
        <p:spPr>
          <a:xfrm>
            <a:off x="2526075" y="2058975"/>
            <a:ext cx="8889299" cy="3324300"/>
          </a:xfrm>
          <a:prstGeom prst="rect">
            <a:avLst/>
          </a:prstGeom>
          <a:noFill/>
          <a:ln w="127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mbox-short.txt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.rstrip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not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('From ') :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lang="en-US" sz="24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[2]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2400" b="1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7" name="Shape 327"/>
          <p:cNvSpPr txBox="1"/>
          <p:nvPr/>
        </p:nvSpPr>
        <p:spPr>
          <a:xfrm>
            <a:off x="13538200" y="2330450"/>
            <a:ext cx="8160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Sat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Fri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Fri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Fri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...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642650" y="945775"/>
            <a:ext cx="130700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From stephen.marquard@uct.ac.za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Sat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Jan  5 09:14:16 2008</a:t>
            </a:r>
          </a:p>
        </p:txBody>
      </p:sp>
      <p:sp>
        <p:nvSpPr>
          <p:cNvPr id="329" name="Shape 329"/>
          <p:cNvSpPr txBox="1"/>
          <p:nvPr/>
        </p:nvSpPr>
        <p:spPr>
          <a:xfrm>
            <a:off x="1212375" y="6000750"/>
            <a:ext cx="14283299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'From 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2008’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['From', '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'Sat', 'Jan', '5', '09:14:16', '2008']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Double Split Pattern</a:t>
            </a:r>
          </a:p>
        </p:txBody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1900" cy="129698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we split a line one way, and then grab one of the pieces of the line and split that piece again</a:t>
            </a:r>
          </a:p>
        </p:txBody>
      </p:sp>
      <p:sp>
        <p:nvSpPr>
          <p:cNvPr id="336" name="Shape 336"/>
          <p:cNvSpPr txBox="1"/>
          <p:nvPr/>
        </p:nvSpPr>
        <p:spPr>
          <a:xfrm>
            <a:off x="6646861" y="6972300"/>
            <a:ext cx="9486900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['stephen.marquard', 'uct.ac.za']</a:t>
            </a:r>
          </a:p>
        </p:txBody>
      </p:sp>
      <p:sp>
        <p:nvSpPr>
          <p:cNvPr id="337" name="Shape 337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38" name="Shape 338"/>
          <p:cNvSpPr txBox="1"/>
          <p:nvPr/>
        </p:nvSpPr>
        <p:spPr>
          <a:xfrm>
            <a:off x="1155700" y="5213000"/>
            <a:ext cx="5169599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.split()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pieces[1]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Double Split Pattern</a:t>
            </a:r>
          </a:p>
        </p:txBody>
      </p:sp>
      <p:sp>
        <p:nvSpPr>
          <p:cNvPr id="345" name="Shape 345"/>
          <p:cNvSpPr txBox="1"/>
          <p:nvPr/>
        </p:nvSpPr>
        <p:spPr>
          <a:xfrm>
            <a:off x="7336425" y="58357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</a:p>
        </p:txBody>
      </p:sp>
      <p:sp>
        <p:nvSpPr>
          <p:cNvPr id="346" name="Shape 346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1155700" y="5289200"/>
            <a:ext cx="5169599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.split()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pieces[1]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Double Split Pattern</a:t>
            </a:r>
          </a:p>
        </p:txBody>
      </p:sp>
      <p:sp>
        <p:nvSpPr>
          <p:cNvPr id="353" name="Shape 353"/>
          <p:cNvSpPr txBox="1"/>
          <p:nvPr/>
        </p:nvSpPr>
        <p:spPr>
          <a:xfrm>
            <a:off x="7321275" y="6326775"/>
            <a:ext cx="6981300" cy="48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['stephen.marquard', 'uct.ac.za']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1155700" y="5441600"/>
            <a:ext cx="6179100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.split()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pieces</a:t>
            </a:r>
            <a:r>
              <a:rPr lang="en-US" sz="24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email.split('@')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pieces[1]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7336425" y="57595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Double Split Pattern</a:t>
            </a:r>
          </a:p>
        </p:txBody>
      </p:sp>
      <p:sp>
        <p:nvSpPr>
          <p:cNvPr id="364" name="Shape 364"/>
          <p:cNvSpPr txBox="1"/>
          <p:nvPr/>
        </p:nvSpPr>
        <p:spPr>
          <a:xfrm>
            <a:off x="7321275" y="6326775"/>
            <a:ext cx="6981300" cy="48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['stephen.marquard', 'uct.ac.za']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66" name="Shape 366"/>
          <p:cNvSpPr txBox="1"/>
          <p:nvPr/>
        </p:nvSpPr>
        <p:spPr>
          <a:xfrm>
            <a:off x="1155700" y="5594000"/>
            <a:ext cx="6179100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lang="en-US" sz="24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pieces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email.split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('@')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pieces[1]</a:t>
            </a:r>
            <a:r>
              <a:rPr lang="en-US" sz="24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endParaRPr lang="en-US" sz="24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7" name="Shape 367"/>
          <p:cNvSpPr txBox="1"/>
          <p:nvPr/>
        </p:nvSpPr>
        <p:spPr>
          <a:xfrm>
            <a:off x="7336425" y="57595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7246300" y="6766900"/>
            <a:ext cx="2729099" cy="548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'uct.ac.za'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Summary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774275" y="2733900"/>
            <a:ext cx="7450500" cy="5110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lvl="0" indent="-394462" rtl="0">
              <a:spcBef>
                <a:spcPts val="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Concept of a collection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and definite loops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Indexing and lookup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mutability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Functions: </a:t>
            </a:r>
            <a:r>
              <a:rPr lang="en-US" sz="3600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min, max, sum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7932975" y="2733900"/>
            <a:ext cx="7565400" cy="5110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Slicing lists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methods: append,  remove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Sorting lists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Splitting strings into lists of words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split to parse strings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/>
        </p:nvSpPr>
        <p:spPr>
          <a:xfrm>
            <a:off x="1155700" y="1155705"/>
            <a:ext cx="13932000" cy="81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3600" dirty="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1206100" y="2296131"/>
            <a:ext cx="6797699" cy="58191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FFFFFF"/>
                </a:solidFill>
              </a:rPr>
              <a:t>… Insert new Contributors and Translators here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</p:txBody>
      </p:sp>
      <p:pic>
        <p:nvPicPr>
          <p:cNvPr id="383" name="Shape 38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1049055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Shape 38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227255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Shape 385"/>
          <p:cNvSpPr txBox="1"/>
          <p:nvPr/>
        </p:nvSpPr>
        <p:spPr>
          <a:xfrm>
            <a:off x="8704400" y="2426605"/>
            <a:ext cx="6797699" cy="58172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not a </a:t>
            </a:r>
            <a:r>
              <a:rPr lang="en-US" sz="7600" b="0" i="0" u="none" strike="noStrike" cap="none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Collection</a:t>
            </a:r>
            <a:r>
              <a:rPr lang="en-US" sz="7600" b="0" i="0" u="none" strike="noStrike" cap="none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1900" cy="2654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Most of our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have one value in them - when we put a new value in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old value is overwritten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2136725" y="5900738"/>
            <a:ext cx="13521599" cy="22574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python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1688763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List is a kind of Collection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1900" cy="35258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collection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allows us to put many values in a single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collection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nice because we can carry all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many values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around in one convenient package.</a:t>
            </a:r>
          </a:p>
        </p:txBody>
      </p:sp>
      <p:pic>
        <p:nvPicPr>
          <p:cNvPr id="176" name="Shape 1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430250" y="904083"/>
            <a:ext cx="2557874" cy="2096292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 txBox="1"/>
          <p:nvPr/>
        </p:nvSpPr>
        <p:spPr>
          <a:xfrm>
            <a:off x="2002250" y="6000750"/>
            <a:ext cx="12192000" cy="22145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[ 'Joseph', 'Glenn', 'Sally' ]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carryon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[ 'socks', 'shirt', 'perfume' 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Constants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1155700" y="2857500"/>
            <a:ext cx="7331075" cy="484346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constants are surrounded by square brackets and the elements in the list are separated by commas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element can be any Python object - even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another list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can be empty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9358313" y="2532050"/>
            <a:ext cx="7162387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1, 24, 76</a:t>
            </a:r>
            <a:r>
              <a:rPr lang="en-US" sz="2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[1, 24, 76]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'red', 'yellow', 'blue</a:t>
            </a:r>
            <a:r>
              <a:rPr lang="en-US" sz="2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['red', 'yellow', 'blue']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'red', 24, 98.6</a:t>
            </a:r>
            <a:r>
              <a:rPr lang="en-US" sz="2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 smtClean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'red', 24, 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98.6]</a:t>
            </a:r>
            <a:endParaRPr lang="en-US" sz="2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 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1, 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[5, 6]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 7</a:t>
            </a:r>
            <a:r>
              <a:rPr lang="en-US" sz="2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[1, [5, 6], 7]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 smtClean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endParaRPr lang="en-US" sz="2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already use lists!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7" name="Shape 197"/>
          <p:cNvSpPr txBox="1"/>
          <p:nvPr/>
        </p:nvSpPr>
        <p:spPr>
          <a:xfrm>
            <a:off x="1895475" y="2726300"/>
            <a:ext cx="8488800" cy="3982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6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'Blastoff!'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8" name="Shape 198"/>
          <p:cNvSpPr txBox="1"/>
          <p:nvPr/>
        </p:nvSpPr>
        <p:spPr>
          <a:xfrm>
            <a:off x="11091861" y="3003550"/>
            <a:ext cx="2384424" cy="490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Blastoff!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and definite loops - best </a:t>
            </a:r>
            <a:r>
              <a:rPr lang="en-US" sz="6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pals</a:t>
            </a:r>
            <a:endParaRPr lang="en-US" sz="6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04" name="Shape 204"/>
          <p:cNvSpPr txBox="1"/>
          <p:nvPr/>
        </p:nvSpPr>
        <p:spPr>
          <a:xfrm>
            <a:off x="1279124" y="3423163"/>
            <a:ext cx="72804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['Joseph', 'Glenn', 'Sally']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'Happy 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New Year:'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 </a:t>
            </a:r>
            <a:r>
              <a:rPr lang="en-US" sz="2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'Done!'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5" name="Shape 205"/>
          <p:cNvSpPr txBox="1"/>
          <p:nvPr/>
        </p:nvSpPr>
        <p:spPr>
          <a:xfrm>
            <a:off x="10658475" y="4051100"/>
            <a:ext cx="4943475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Joseph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Sally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cxnSp>
        <p:nvCxnSpPr>
          <p:cNvPr id="206" name="Shape 206"/>
          <p:cNvCxnSpPr/>
          <p:nvPr/>
        </p:nvCxnSpPr>
        <p:spPr>
          <a:xfrm flipH="1">
            <a:off x="8443912" y="4353475"/>
            <a:ext cx="1986512" cy="318538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07" name="Shape 207"/>
          <p:cNvCxnSpPr/>
          <p:nvPr/>
        </p:nvCxnSpPr>
        <p:spPr>
          <a:xfrm flipH="1" flipV="1">
            <a:off x="8443912" y="4672014"/>
            <a:ext cx="1986512" cy="967248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08" name="Shape 208"/>
          <p:cNvCxnSpPr/>
          <p:nvPr/>
        </p:nvCxnSpPr>
        <p:spPr>
          <a:xfrm rot="10800000">
            <a:off x="3904399" y="5160163"/>
            <a:ext cx="6596999" cy="7988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8" name="Shape 204"/>
          <p:cNvSpPr txBox="1"/>
          <p:nvPr/>
        </p:nvSpPr>
        <p:spPr>
          <a:xfrm>
            <a:off x="1279124" y="6363128"/>
            <a:ext cx="72804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 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['Joseph', 'Glenn', 'Sally']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lang="en-US" sz="2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'Happy 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New Year:'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 </a:t>
            </a:r>
            <a:r>
              <a:rPr lang="en-US" sz="2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'Done!'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Looking Inside Lists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1900" cy="3086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Just like strings, we can get at any single element in a list using an index specified in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square brackets</a:t>
            </a:r>
          </a:p>
        </p:txBody>
      </p:sp>
      <p:pic>
        <p:nvPicPr>
          <p:cNvPr id="215" name="Shape 2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2275" y="1289049"/>
            <a:ext cx="273685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 txBox="1"/>
          <p:nvPr/>
        </p:nvSpPr>
        <p:spPr>
          <a:xfrm>
            <a:off x="1790700" y="7137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1219200" y="6413500"/>
            <a:ext cx="1879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Joseph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7950200" y="5726100"/>
            <a:ext cx="8156400" cy="233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 'Joseph', 'Glenn', 'Sally' 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Glenn</a:t>
            </a:r>
            <a:endParaRPr lang="en-US" sz="2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3670300" y="7137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3098800" y="6413500"/>
            <a:ext cx="1879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Glenn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5549900" y="7137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4978400" y="6413500"/>
            <a:ext cx="1879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Sally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are Mutable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331075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Strings are 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immutable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we cannot change the contents of a string - we must make a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 string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make any change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are 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mutable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’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we can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change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 element of a list using the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index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operator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9334300" y="1845050"/>
            <a:ext cx="6464399" cy="637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'Banana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'b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24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TypeError</a:t>
            </a:r>
            <a:r>
              <a:rPr lang="en-US" sz="24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: '</a:t>
            </a:r>
            <a:r>
              <a:rPr lang="en-US" sz="24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24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' object does not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support item assignment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.lower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banana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lotto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[2, 14, 26, 41, 63]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lotto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[2, 14, 26, 41, 63]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lotto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28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lotto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[2, 14,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28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41, 63]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1947</Words>
  <Application>Microsoft Macintosh PowerPoint</Application>
  <PresentationFormat>Custom</PresentationFormat>
  <Paragraphs>335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Cabin</vt:lpstr>
      <vt:lpstr>Courier New</vt:lpstr>
      <vt:lpstr>Gill Sans</vt:lpstr>
      <vt:lpstr>ヒラギノ角ゴ ProN W3</vt:lpstr>
      <vt:lpstr>Title &amp; Subtitle</vt:lpstr>
      <vt:lpstr>Python Lists</vt:lpstr>
      <vt:lpstr>Programming</vt:lpstr>
      <vt:lpstr>What is not a “Collection”</vt:lpstr>
      <vt:lpstr>A List is a kind of Collection</vt:lpstr>
      <vt:lpstr>List Constants</vt:lpstr>
      <vt:lpstr>We already use lists!</vt:lpstr>
      <vt:lpstr>Lists and definite loops - best pals</vt:lpstr>
      <vt:lpstr>Looking Inside Lists</vt:lpstr>
      <vt:lpstr>Lists are Mutable</vt:lpstr>
      <vt:lpstr>How Long is a List?</vt:lpstr>
      <vt:lpstr>Using the range function</vt:lpstr>
      <vt:lpstr>A tale of two loops...</vt:lpstr>
      <vt:lpstr>Concatenating lists using +</vt:lpstr>
      <vt:lpstr>Lists can be sliced using :</vt:lpstr>
      <vt:lpstr>List Methods</vt:lpstr>
      <vt:lpstr>Building a List from Scratch</vt:lpstr>
      <vt:lpstr>Is Something in a List?</vt:lpstr>
      <vt:lpstr>Lists are in Order</vt:lpstr>
      <vt:lpstr>Built-in Functions and Lists</vt:lpstr>
      <vt:lpstr>PowerPoint Presentation</vt:lpstr>
      <vt:lpstr>Best Friends: Strings and Lists</vt:lpstr>
      <vt:lpstr>PowerPoint Presentation</vt:lpstr>
      <vt:lpstr>PowerPoint Presentation</vt:lpstr>
      <vt:lpstr>The Double Split Pattern</vt:lpstr>
      <vt:lpstr>The Double Split Pattern</vt:lpstr>
      <vt:lpstr>The Double Split Pattern</vt:lpstr>
      <vt:lpstr>The Double Split Pattern</vt:lpstr>
      <vt:lpstr>List Summary</vt:lpstr>
      <vt:lpstr>PowerPoint Presentation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Lists</dc:title>
  <cp:lastModifiedBy>Microsoft Office User</cp:lastModifiedBy>
  <cp:revision>36</cp:revision>
  <dcterms:modified xsi:type="dcterms:W3CDTF">2016-10-13T20:34:13Z</dcterms:modified>
</cp:coreProperties>
</file>