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5"/>
    <p:restoredTop sz="94544"/>
  </p:normalViewPr>
  <p:slideViewPr>
    <p:cSldViewPr snapToGrid="0" snapToObjects="1">
      <p:cViewPr varScale="1">
        <p:scale>
          <a:sx n="89" d="100"/>
          <a:sy n="89"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430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0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809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0" name="Shape 310"/>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1" name="Shape 311"/>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2" name="Shape 312"/>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3" name="Shape 313"/>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4" name="Shape 314"/>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15" name="Shape 315"/>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16" name="Shape 316"/>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7" name="Shape 317"/>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18" name="Shape 318"/>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19" name="Shape 319"/>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20" name="Shape 320"/>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21" name="Shape 321"/>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12"/>
                                        </p:tgtEl>
                                      </p:cBhvr>
                                    </p:animEffect>
                                    <p:set>
                                      <p:cBhvr>
                                        <p:cTn id="7" dur="1" fill="hold">
                                          <p:stCondLst>
                                            <p:cond delay="1000"/>
                                          </p:stCondLst>
                                        </p:cTn>
                                        <p:tgtEl>
                                          <p:spTgt spid="3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fade">
                                      <p:cBhvr>
                                        <p:cTn id="10" dur="1000"/>
                                        <p:tgtEl>
                                          <p:spTgt spid="3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310"/>
                                        </p:tgtEl>
                                      </p:cBhvr>
                                    </p:animEffect>
                                    <p:set>
                                      <p:cBhvr>
                                        <p:cTn id="15" dur="1" fill="hold">
                                          <p:stCondLst>
                                            <p:cond delay="1000"/>
                                          </p:stCondLst>
                                        </p:cTn>
                                        <p:tgtEl>
                                          <p:spTgt spid="3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fade">
                                      <p:cBhvr>
                                        <p:cTn id="18" dur="1000"/>
                                        <p:tgtEl>
                                          <p:spTgt spid="3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309"/>
                                        </p:tgtEl>
                                      </p:cBhvr>
                                    </p:animEffect>
                                    <p:set>
                                      <p:cBhvr>
                                        <p:cTn id="23" dur="1" fill="hold">
                                          <p:stCondLst>
                                            <p:cond delay="1000"/>
                                          </p:stCondLst>
                                        </p:cTn>
                                        <p:tgtEl>
                                          <p:spTgt spid="30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11"/>
                                        </p:tgtEl>
                                      </p:cBhvr>
                                    </p:animEffect>
                                    <p:set>
                                      <p:cBhvr>
                                        <p:cTn id="31" dur="1" fill="hold">
                                          <p:stCondLst>
                                            <p:cond delay="1000"/>
                                          </p:stCondLst>
                                        </p:cTn>
                                        <p:tgtEl>
                                          <p:spTgt spid="3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20"/>
                                        </p:tgtEl>
                                        <p:attrNameLst>
                                          <p:attrName>style.visibility</p:attrName>
                                        </p:attrNameLst>
                                      </p:cBhvr>
                                      <p:to>
                                        <p:strVal val="visible"/>
                                      </p:to>
                                    </p:set>
                                    <p:animEffect transition="in" filter="fade">
                                      <p:cBhvr>
                                        <p:cTn id="34" dur="1000"/>
                                        <p:tgtEl>
                                          <p:spTgt spid="3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20"/>
                                        </p:tgtEl>
                                      </p:cBhvr>
                                    </p:animEffect>
                                    <p:set>
                                      <p:cBhvr>
                                        <p:cTn id="39" dur="1" fill="hold">
                                          <p:stCondLst>
                                            <p:cond delay="1000"/>
                                          </p:stCondLst>
                                        </p:cTn>
                                        <p:tgtEl>
                                          <p:spTgt spid="32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18"/>
                                        </p:tgtEl>
                                        <p:attrNameLst>
                                          <p:attrName>style.visibility</p:attrName>
                                        </p:attrNameLst>
                                      </p:cBhvr>
                                      <p:to>
                                        <p:strVal val="visible"/>
                                      </p:to>
                                    </p:set>
                                    <p:animEffect transition="in" filter="fade">
                                      <p:cBhvr>
                                        <p:cTn id="42" dur="1000"/>
                                        <p:tgtEl>
                                          <p:spTgt spid="3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318"/>
                                        </p:tgtEl>
                                      </p:cBhvr>
                                    </p:animEffect>
                                    <p:set>
                                      <p:cBhvr>
                                        <p:cTn id="47" dur="1" fill="hold">
                                          <p:stCondLst>
                                            <p:cond delay="1500"/>
                                          </p:stCondLst>
                                        </p:cTn>
                                        <p:tgtEl>
                                          <p:spTgt spid="3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7"/>
                                        </p:tgtEl>
                                        <p:attrNameLst>
                                          <p:attrName>style.visibility</p:attrName>
                                        </p:attrNameLst>
                                      </p:cBhvr>
                                      <p:to>
                                        <p:strVal val="visible"/>
                                      </p:to>
                                    </p:set>
                                    <p:animEffect transition="in" filter="fade">
                                      <p:cBhvr>
                                        <p:cTn id="50" dur="1000"/>
                                        <p:tgtEl>
                                          <p:spTgt spid="3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317"/>
                                        </p:tgtEl>
                                      </p:cBhvr>
                                    </p:animEffect>
                                    <p:set>
                                      <p:cBhvr>
                                        <p:cTn id="55" dur="1" fill="hold">
                                          <p:stCondLst>
                                            <p:cond delay="1000"/>
                                          </p:stCondLst>
                                        </p:cTn>
                                        <p:tgtEl>
                                          <p:spTgt spid="31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fade">
                                      <p:cBhvr>
                                        <p:cTn id="58" dur="1000"/>
                                        <p:tgtEl>
                                          <p:spTgt spid="3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319"/>
                                        </p:tgtEl>
                                      </p:cBhvr>
                                    </p:animEffect>
                                    <p:set>
                                      <p:cBhvr>
                                        <p:cTn id="63" dur="1" fill="hold">
                                          <p:stCondLst>
                                            <p:cond delay="1000"/>
                                          </p:stCondLst>
                                        </p:cTn>
                                        <p:tgtEl>
                                          <p:spTgt spid="319"/>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314"/>
                                        </p:tgtEl>
                                        <p:attrNameLst>
                                          <p:attrName>style.visibility</p:attrName>
                                        </p:attrNameLst>
                                      </p:cBhvr>
                                      <p:to>
                                        <p:strVal val="visible"/>
                                      </p:to>
                                    </p:set>
                                    <p:animEffect transition="in" filter="fade">
                                      <p:cBhvr>
                                        <p:cTn id="66" dur="1000"/>
                                        <p:tgtEl>
                                          <p:spTgt spid="3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314"/>
                                        </p:tgtEl>
                                      </p:cBhvr>
                                    </p:animEffect>
                                    <p:set>
                                      <p:cBhvr>
                                        <p:cTn id="71" dur="1" fill="hold">
                                          <p:stCondLst>
                                            <p:cond delay="1000"/>
                                          </p:stCondLst>
                                        </p:cTn>
                                        <p:tgtEl>
                                          <p:spTgt spid="314"/>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fade">
                                      <p:cBhvr>
                                        <p:cTn id="74" dur="10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321"/>
                                        </p:tgtEl>
                                      </p:cBhvr>
                                    </p:animEffect>
                                    <p:set>
                                      <p:cBhvr>
                                        <p:cTn id="79" dur="1" fill="hold">
                                          <p:stCondLst>
                                            <p:cond delay="1000"/>
                                          </p:stCondLst>
                                        </p:cTn>
                                        <p:tgtEl>
                                          <p:spTgt spid="321"/>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1000"/>
                                        <p:tgtEl>
                                          <p:spTgt spid="3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315"/>
                                        </p:tgtEl>
                                      </p:cBhvr>
                                    </p:animEffect>
                                    <p:set>
                                      <p:cBhvr>
                                        <p:cTn id="87" dur="1" fill="hold">
                                          <p:stCondLst>
                                            <p:cond delay="1000"/>
                                          </p:stCondLst>
                                        </p:cTn>
                                        <p:tgtEl>
                                          <p:spTgt spid="315"/>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16"/>
                                        </p:tgtEl>
                                        <p:attrNameLst>
                                          <p:attrName>style.visibility</p:attrName>
                                        </p:attrNameLst>
                                      </p:cBhvr>
                                      <p:to>
                                        <p:strVal val="visible"/>
                                      </p:to>
                                    </p:set>
                                    <p:animEffect transition="in" filter="fade">
                                      <p:cBhvr>
                                        <p:cTn id="90" dur="1000"/>
                                        <p:tgtEl>
                                          <p:spTgt spid="31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316"/>
                                        </p:tgtEl>
                                      </p:cBhvr>
                                    </p:animEffect>
                                    <p:set>
                                      <p:cBhvr>
                                        <p:cTn id="95" dur="1" fill="hold">
                                          <p:stCondLst>
                                            <p:cond delay="1000"/>
                                          </p:stCondLst>
                                        </p:cTn>
                                        <p:tgtEl>
                                          <p:spTgt spid="316"/>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313"/>
                                        </p:tgtEl>
                                        <p:attrNameLst>
                                          <p:attrName>style.visibility</p:attrName>
                                        </p:attrNameLst>
                                      </p:cBhvr>
                                      <p:to>
                                        <p:strVal val="visible"/>
                                      </p:to>
                                    </p:set>
                                    <p:animEffect transition="in" filter="fade">
                                      <p:cBhvr>
                                        <p:cTn id="98" dur="1000"/>
                                        <p:tgtEl>
                                          <p:spTgt spid="31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313"/>
                                        </p:tgtEl>
                                      </p:cBhvr>
                                    </p:animEffect>
                                    <p:set>
                                      <p:cBhvr>
                                        <p:cTn id="103"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One common use of dictionary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155700" y="2603501"/>
            <a:ext cx="13931900" cy="158265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7"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433000" y="58524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155700" y="2603500"/>
            <a:ext cx="7848675" cy="40384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This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 if </a:t>
            </a:r>
            <a:r>
              <a:rPr lang="en-US" sz="3000" b="1" i="0" u="none" strike="noStrike" cap="none">
                <a:solidFill>
                  <a:srgbClr val="00FF00"/>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in</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rgbClr val="00FF00"/>
                </a:solidFill>
                <a:latin typeface="Courier New"/>
                <a:ea typeface="Courier New"/>
                <a:cs typeface="Courier New"/>
                <a:sym typeface="Courier New"/>
              </a:rPr>
              <a:t> counts</a:t>
            </a:r>
            <a:r>
              <a:rPr lang="en-US" sz="3000" b="1" i="0" u="none" strike="noStrike" cap="none">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else</a:t>
            </a:r>
            <a:r>
              <a:rPr lang="en-US" sz="30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FF00"/>
                </a:solidFill>
                <a:latin typeface="Courier New"/>
                <a:ea typeface="Courier New"/>
                <a:cs typeface="Courier New"/>
                <a:sym typeface="Courier New"/>
              </a:rPr>
              <a:t>x =</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a:solidFill>
                  <a:srgbClr val="FFFF00"/>
                </a:solidFill>
                <a:latin typeface="Courier New"/>
                <a:ea typeface="Courier New"/>
                <a:cs typeface="Courier New"/>
                <a:sym typeface="Courier New"/>
              </a:rPr>
              <a:t>x = </a:t>
            </a:r>
            <a:r>
              <a:rPr lang="en-US" sz="3000" b="1" i="0" u="none" strike="noStrike" cap="none">
                <a:solidFill>
                  <a:srgbClr val="00FF00"/>
                </a:solidFill>
                <a:latin typeface="Courier New"/>
                <a:ea typeface="Courier New"/>
                <a:cs typeface="Courier New"/>
                <a:sym typeface="Courier New"/>
              </a:rPr>
              <a:t>counts</a:t>
            </a:r>
            <a:r>
              <a:rPr lang="en-US" sz="3000" b="1" i="0" u="none" strike="noStrike" cap="none">
                <a:solidFill>
                  <a:srgbClr val="FF00FF"/>
                </a:solidFill>
                <a:latin typeface="Courier New"/>
                <a:ea typeface="Courier New"/>
                <a:cs typeface="Courier New"/>
                <a:sym typeface="Courier New"/>
              </a:rPr>
              <a:t>.get</a:t>
            </a:r>
            <a:r>
              <a:rPr lang="en-US" sz="3000" b="1" i="0" u="none" strike="noStrike" cap="none">
                <a:solidFill>
                  <a:schemeClr val="lt1"/>
                </a:solidFill>
                <a:latin typeface="Courier New"/>
                <a:ea typeface="Courier New"/>
                <a:cs typeface="Courier New"/>
                <a:sym typeface="Courier New"/>
              </a:rPr>
              <a:t>(</a:t>
            </a:r>
            <a:r>
              <a:rPr lang="en-US" sz="3000" b="1" i="0" u="none" strike="noStrike" cap="none">
                <a:solidFill>
                  <a:srgbClr val="00FFFF"/>
                </a:solidFill>
                <a:latin typeface="Courier New"/>
                <a:ea typeface="Courier New"/>
                <a:cs typeface="Courier New"/>
                <a:sym typeface="Courier New"/>
              </a:rPr>
              <a:t>name</a:t>
            </a:r>
            <a:r>
              <a:rPr lang="en-US" sz="3000" b="1" i="0" u="none" strike="noStrike" cap="none">
                <a:solidFill>
                  <a:schemeClr val="lt1"/>
                </a:solidFill>
                <a:latin typeface="Courier New"/>
                <a:ea typeface="Courier New"/>
                <a:cs typeface="Courier New"/>
                <a:sym typeface="Courier New"/>
              </a:rPr>
              <a:t>, </a:t>
            </a:r>
            <a:r>
              <a:rPr lang="en-US" sz="3000" b="1" i="0" u="none" strike="noStrike" cap="none">
                <a:solidFill>
                  <a:srgbClr val="FF7F00"/>
                </a:solidFill>
                <a:latin typeface="Courier New"/>
                <a:ea typeface="Courier New"/>
                <a:cs typeface="Courier New"/>
                <a:sym typeface="Courier New"/>
              </a:rPr>
              <a:t>0</a:t>
            </a:r>
            <a:r>
              <a:rPr lang="en-US" sz="3000" b="1" i="0" u="none" strike="noStrike" cap="none">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csev</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err="1">
                <a:solidFill>
                  <a:srgbClr val="00FFFF"/>
                </a:solidFill>
                <a:latin typeface="Arial" charset="0"/>
                <a:ea typeface="Arial" charset="0"/>
                <a:cs typeface="Arial" charset="0"/>
                <a:sym typeface="Cabin"/>
              </a:rPr>
              <a:t>zqian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1,</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err="1">
                <a:solidFill>
                  <a:srgbClr val="00FFFF"/>
                </a:solidFill>
                <a:latin typeface="Arial" charset="0"/>
                <a:ea typeface="Arial" charset="0"/>
                <a:cs typeface="Arial" charset="0"/>
                <a:sym typeface="Cabin"/>
              </a:rPr>
              <a:t>cwen</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858961"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t>
            </a:r>
            <a:r>
              <a:rPr lang="en-US" sz="3600" u="none" strike="noStrike" cap="none">
                <a:solidFill>
                  <a:srgbClr val="00FFFF"/>
                </a:solidFill>
                <a:latin typeface="Arial" charset="0"/>
                <a:ea typeface="Arial" charset="0"/>
                <a:cs typeface="Arial" charset="0"/>
                <a:sym typeface="Cabin"/>
              </a:rPr>
              <a:t>'csev'</a:t>
            </a:r>
            <a:r>
              <a:rPr lang="en-US" sz="3600" u="none" strike="noStrike" cap="none">
                <a:solidFill>
                  <a:srgbClr val="FF00FF"/>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'zqian'</a:t>
            </a:r>
            <a:r>
              <a:rPr lang="en-US" sz="3600" u="none" strike="noStrike" cap="none">
                <a:solidFill>
                  <a:srgbClr val="FF00FF"/>
                </a:solidFill>
                <a:latin typeface="Arial" charset="0"/>
                <a:ea typeface="Arial" charset="0"/>
                <a:cs typeface="Arial" charset="0"/>
                <a:sym typeface="Cabin"/>
              </a:rPr>
              <a:t>: 1,</a:t>
            </a:r>
            <a:r>
              <a:rPr lang="en-US" sz="3600" u="none" strike="noStrike" cap="none">
                <a:solidFill>
                  <a:srgbClr val="00FFFF"/>
                </a:solidFill>
                <a:latin typeface="Arial" charset="0"/>
                <a:ea typeface="Arial" charset="0"/>
                <a:cs typeface="Arial" charset="0"/>
                <a:sym typeface="Cabin"/>
              </a:rPr>
              <a:t> 'cwen'</a:t>
            </a:r>
            <a:r>
              <a:rPr lang="en-US" sz="36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our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personal assistants'' who can take care of many things on our behalf.  The hardware in our current-day computers is essentially built to continuously ask us the question, </a:t>
            </a:r>
            <a:r>
              <a:rPr lang="en-US" sz="2800" dirty="0">
                <a:solidFill>
                  <a:srgbClr val="FFFF00"/>
                </a:solidFill>
                <a:latin typeface="Arial" charset="0"/>
                <a:ea typeface="Arial" charset="0"/>
                <a:cs typeface="Arial" charset="0"/>
                <a:sym typeface="Cabin"/>
              </a:rPr>
              <a:t>''</a:t>
            </a:r>
            <a:r>
              <a:rPr lang="en-US" sz="2800" u="none" strike="noStrike" cap="none" dirty="0">
                <a:solidFill>
                  <a:srgbClr val="FFFF00"/>
                </a:solidFill>
                <a:latin typeface="Arial" charset="0"/>
                <a:ea typeface="Arial" charset="0"/>
                <a:cs typeface="Arial" charset="0"/>
                <a:sym typeface="Cabin"/>
              </a:rPr>
              <a:t>What would you like me to do next?''</a:t>
            </a: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dirty="0" err="1">
                <a:solidFill>
                  <a:srgbClr val="00FFFF"/>
                </a:solidFill>
                <a:latin typeface="Arial" charset="0"/>
                <a:ea typeface="Arial" charset="0"/>
                <a:cs typeface="Arial" charset="0"/>
                <a:sym typeface="Cabin"/>
              </a:rPr>
              <a:t>vasts</a:t>
            </a:r>
            <a:r>
              <a:rPr lang="en-US" sz="2800" u="none" strike="noStrike" cap="none" dirty="0">
                <a:solidFill>
                  <a:srgbClr val="00FFFF"/>
                </a:solidFill>
                <a:latin typeface="Arial" charset="0"/>
                <a:ea typeface="Arial" charset="0"/>
                <a:cs typeface="Arial" charset="0"/>
                <a:sym typeface="Cabin"/>
              </a:rPr>
              <a:t> amounts of memory and could be very helpful to us if we only knew the language to speak to explain to the computer what we would like it to </a:t>
            </a:r>
            <a:r>
              <a:rPr lang="en-US" sz="2800" dirty="0">
                <a:solidFill>
                  <a:srgbClr val="00FFFF"/>
                </a:solidFill>
                <a:latin typeface="Arial" charset="0"/>
                <a:ea typeface="Arial" charset="0"/>
                <a:cs typeface="Arial" charset="0"/>
                <a:sym typeface="Cabin"/>
              </a:rPr>
              <a:t>''</a:t>
            </a:r>
            <a:r>
              <a:rPr lang="en-US" sz="2800" u="none" strike="noStrike" cap="none" dirty="0">
                <a:solidFill>
                  <a:srgbClr val="00FFFF"/>
                </a:solidFill>
                <a:latin typeface="Arial" charset="0"/>
                <a:ea typeface="Arial" charset="0"/>
                <a:cs typeface="Arial" charset="0"/>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err="1">
                <a:solidFill>
                  <a:srgbClr val="FF00FF"/>
                </a:solidFill>
                <a:latin typeface="Courier New"/>
                <a:ea typeface="Courier New"/>
                <a:cs typeface="Courier New"/>
                <a:sym typeface="Courier New"/>
              </a:rPr>
              <a:t>raw_input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python </a:t>
            </a:r>
            <a:r>
              <a:rPr lang="en-US" sz="2800" b="1" i="0" u="none" strike="noStrike" cap="none" dirty="0" err="1">
                <a:solidFill>
                  <a:srgbClr val="FFFF00"/>
                </a:solidFill>
                <a:latin typeface="Courier New"/>
                <a:ea typeface="Courier New"/>
                <a:cs typeface="Courier New"/>
                <a:sym typeface="Courier New"/>
              </a:rPr>
              <a:t>wordcount.py</a:t>
            </a:r>
            <a:r>
              <a:rPr lang="en-US" sz="28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0"/>
            <a:ext cx="4102100"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err="1">
                <a:solidFill>
                  <a:srgbClr val="00FF00"/>
                </a:solidFill>
                <a:latin typeface="Courier New"/>
                <a:ea typeface="Courier New"/>
                <a:cs typeface="Courier New"/>
                <a:sym typeface="Courier New"/>
              </a:rPr>
              <a:t>raw_input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text = </a:t>
            </a:r>
            <a:r>
              <a:rPr lang="en-US" sz="2600" b="1" i="0" u="none" strike="noStrike" cap="none" dirty="0" err="1">
                <a:solidFill>
                  <a:srgbClr val="00FF00"/>
                </a:solidFill>
                <a:latin typeface="Courier New"/>
                <a:ea typeface="Courier New"/>
                <a:cs typeface="Courier New"/>
                <a:sym typeface="Courier New"/>
              </a:rPr>
              <a:t>handle.read</a:t>
            </a:r>
            <a:r>
              <a:rPr lang="en-US" sz="26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words = </a:t>
            </a:r>
            <a:r>
              <a:rPr lang="en-US" sz="2600" b="1" i="0" u="none" strike="noStrike" cap="none" dirty="0" err="1">
                <a:solidFill>
                  <a:srgbClr val="00FF00"/>
                </a:solidFill>
                <a:latin typeface="Courier New"/>
                <a:ea typeface="Courier New"/>
                <a:cs typeface="Courier New"/>
                <a:sym typeface="Courier New"/>
              </a:rPr>
              <a:t>text.split</a:t>
            </a:r>
            <a:r>
              <a:rPr lang="en-US" sz="26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   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a:solidFill>
                  <a:schemeClr val="lt1"/>
                </a:solidFill>
                <a:latin typeface="Arial" charset="0"/>
                <a:ea typeface="Arial" charset="0"/>
                <a:cs typeface="Arial" charset="0"/>
                <a:sym typeface="Cabin"/>
              </a:rPr>
              <a:t>clown</a:t>
            </a:r>
            <a:r>
              <a:rPr lang="en-US" sz="3600" u="none" strike="noStrike" cap="none">
                <a:solidFill>
                  <a:schemeClr val="lt1"/>
                </a:solidFill>
                <a:latin typeface="Arial" charset="0"/>
                <a:ea typeface="Arial" charset="0"/>
                <a:cs typeface="Arial" charset="0"/>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a:t>
            </a:r>
            <a:r>
              <a:rPr lang="en-US" sz="360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a:solidFill>
                  <a:srgbClr val="FFFF00"/>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506915"/>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3" name="Text Placeholder 2"/>
          <p:cNvSpPr>
            <a:spLocks noGrp="1"/>
          </p:cNvSpPr>
          <p:nvPr>
            <p:ph type="body" idx="1"/>
          </p:nvPr>
        </p:nvSpPr>
        <p:spPr/>
        <p:txBody>
          <a:bodyPr/>
          <a:lstStyle/>
          <a:p>
            <a:endParaRPr lang="en-US"/>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2272</Words>
  <Application>Microsoft Macintosh PowerPoint</Application>
  <PresentationFormat>Custom</PresentationFormat>
  <Paragraphs>332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PowerPoint Presentation</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26</cp:revision>
  <dcterms:modified xsi:type="dcterms:W3CDTF">2016-09-23T09:13:51Z</dcterms:modified>
</cp:coreProperties>
</file>