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47"/>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3"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5" r:id="rId39"/>
    <p:sldId id="296" r:id="rId40"/>
    <p:sldId id="297" r:id="rId41"/>
    <p:sldId id="298" r:id="rId42"/>
    <p:sldId id="299" r:id="rId43"/>
    <p:sldId id="300" r:id="rId44"/>
    <p:sldId id="301" r:id="rId45"/>
    <p:sldId id="302" r:id="rId4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93566"/>
  </p:normalViewPr>
  <p:slideViewPr>
    <p:cSldViewPr snapToGrid="0" snapToObjects="1">
      <p:cViewPr varScale="1">
        <p:scale>
          <a:sx n="65" d="100"/>
          <a:sy n="65" d="100"/>
        </p:scale>
        <p:origin x="1488" y="19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retain the </a:t>
            </a:r>
            <a:r>
              <a:rPr lang="en-US" dirty="0" smtClean="0">
                <a:solidFill>
                  <a:schemeClr val="dk2"/>
                </a:solidFill>
              </a:rPr>
              <a:t>acknowledgements</a:t>
            </a:r>
            <a:r>
              <a:rPr lang="en-US" baseline="0" dirty="0" smtClean="0">
                <a:solidFill>
                  <a:schemeClr val="dk2"/>
                </a:solidFill>
              </a:rPr>
              <a:t> page(s)</a:t>
            </a:r>
            <a:r>
              <a:rPr lang="en-US" dirty="0" smtClean="0">
                <a:solidFill>
                  <a:schemeClr val="dk2"/>
                </a:solidFill>
              </a:rPr>
              <a:t>.</a:t>
            </a:r>
            <a:endParaRPr lang="en-US" dirty="0">
              <a:solidFill>
                <a:schemeClr val="dk2"/>
              </a:solidFill>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2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0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2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617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42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4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05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367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991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654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1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258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950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18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57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555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27509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6858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512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7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4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sz="54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76002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44258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6"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
        <p:nvSpPr>
          <p:cNvPr id="7"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Tree>
  </p:cSld>
  <p:clrMap bg1="lt1" tx1="dk1" bg2="dk2" tx2="lt2" accent1="accent1" accent2="accent2" accent3="accent3" accent4="accent4" accent5="accent5" accent6="accent6" hlink="hlink" folHlink="folHlink"/>
  <p:sldLayoutIdLst>
    <p:sldLayoutId id="2147483657" r:id="rId1"/>
    <p:sldLayoutId id="2147483703" r:id="rId2"/>
    <p:sldLayoutId id="2147483706"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chemeClr val="bg1"/>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chemeClr val="bg1"/>
          </a:solidFill>
          <a:latin typeface="+mj-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4" Type="http://schemas.openxmlformats.org/officeDocument/2006/relationships/image" Target="../media/image1.png"/><Relationship Id="rId5"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hyperlink" Target="https://www.flickr.com/photos/allan_harris/4908070612/"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hyperlink" Target="https://www.flickr.com/photos/allan_harris/4908070612/"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4"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4" Type="http://schemas.openxmlformats.org/officeDocument/2006/relationships/image" Target="../media/image13.png"/><Relationship Id="rId5" Type="http://schemas.openxmlformats.org/officeDocument/2006/relationships/image" Target="../media/image3.jp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hyperlink" Target="http://www.youtube.com/watch?v=9eMWG3fwiEU" TargetMode="External"/><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4" Type="http://schemas.openxmlformats.org/officeDocument/2006/relationships/hyperlink" Target="http://harrypotter.wikia.com/wiki/Salazar_Slytherin" TargetMode="External"/><Relationship Id="rId5"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hyperlink" Target="www.dr-chuck.com" TargetMode="External"/><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jpg"/><Relationship Id="rId6"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FF00"/>
                </a:solidFill>
                <a:latin typeface="Arial" charset="0"/>
                <a:ea typeface="Arial" charset="0"/>
                <a:cs typeface="Arial" charset="0"/>
                <a:sym typeface="Cabin"/>
              </a:rPr>
              <a:t>Why Program?</a:t>
            </a:r>
          </a:p>
        </p:txBody>
      </p:sp>
      <p:sp>
        <p:nvSpPr>
          <p:cNvPr id="212" name="Shape 21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a:solidFill>
                  <a:schemeClr val="lt1"/>
                </a:solidFill>
                <a:latin typeface="Arial" charset="0"/>
                <a:ea typeface="Arial" charset="0"/>
                <a:cs typeface="Arial" charset="0"/>
                <a:sym typeface="Cabin"/>
              </a:rPr>
              <a:t>Chapter 1</a:t>
            </a:r>
          </a:p>
        </p:txBody>
      </p:sp>
      <p:sp>
        <p:nvSpPr>
          <p:cNvPr id="213" name="Shape 213"/>
          <p:cNvSpPr txBox="1"/>
          <p:nvPr/>
        </p:nvSpPr>
        <p:spPr>
          <a:xfrm>
            <a:off x="3857448" y="7037359"/>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charset="0"/>
                <a:ea typeface="Arial" charset="0"/>
                <a:cs typeface="Arial" charset="0"/>
                <a:sym typeface="Cabin"/>
              </a:rPr>
              <a:t>Python for Everybody</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smtClean="0">
                <a:solidFill>
                  <a:srgbClr val="FFFF00"/>
                </a:solidFill>
                <a:latin typeface="Arial" charset="0"/>
                <a:ea typeface="Arial" charset="0"/>
                <a:cs typeface="Arial" charset="0"/>
                <a:sym typeface="Cabin"/>
                <a:hlinkClick r:id="rId3"/>
              </a:rPr>
              <a:t>www.py4e.com</a:t>
            </a:r>
            <a:endParaRPr lang="en-US" sz="3200" u="sng" strike="noStrike" cap="none" dirty="0">
              <a:solidFill>
                <a:srgbClr val="FFFF00"/>
              </a:solidFill>
              <a:latin typeface="Arial" charset="0"/>
              <a:ea typeface="Arial" charset="0"/>
              <a:cs typeface="Arial" charset="0"/>
              <a:sym typeface="Cabin"/>
              <a:hlinkClick r:id="rId3"/>
            </a:endParaRPr>
          </a:p>
        </p:txBody>
      </p:sp>
      <p:pic>
        <p:nvPicPr>
          <p:cNvPr id="214" name="Shape 214"/>
          <p:cNvPicPr preferRelativeResize="0"/>
          <p:nvPr/>
        </p:nvPicPr>
        <p:blipFill rotWithShape="1">
          <a:blip r:embed="rId4">
            <a:alphaModFix/>
          </a:blip>
          <a:srcRect/>
          <a:stretch/>
        </p:blipFill>
        <p:spPr>
          <a:xfrm>
            <a:off x="13790312" y="7363609"/>
            <a:ext cx="1968599" cy="668400"/>
          </a:xfrm>
          <a:prstGeom prst="rect">
            <a:avLst/>
          </a:prstGeom>
          <a:noFill/>
          <a:ln>
            <a:noFill/>
          </a:ln>
        </p:spPr>
      </p:pic>
      <p:pic>
        <p:nvPicPr>
          <p:cNvPr id="215" name="Shape 215"/>
          <p:cNvPicPr preferRelativeResize="0"/>
          <p:nvPr/>
        </p:nvPicPr>
        <p:blipFill rotWithShape="1">
          <a:blip r:embed="rId5">
            <a:alphaModFix/>
          </a:blip>
          <a:srcRect/>
          <a:stretch/>
        </p:blipFill>
        <p:spPr>
          <a:xfrm>
            <a:off x="635250" y="7033009"/>
            <a:ext cx="1024800" cy="10248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a:solidFill>
                  <a:srgbClr val="FFFF00"/>
                </a:solidFill>
                <a:latin typeface="Arial" charset="0"/>
                <a:ea typeface="Arial" charset="0"/>
                <a:cs typeface="Arial" charset="0"/>
                <a:sym typeface="Cabin"/>
              </a:rPr>
              <a:t>ham</a:t>
            </a:r>
            <a:r>
              <a:rPr lang="en-US" sz="2400" u="none" strike="noStrike" cap="none" dirty="0">
                <a:solidFill>
                  <a:schemeClr val="lt1"/>
                </a:solidFill>
                <a:latin typeface="Arial" charset="0"/>
                <a:ea typeface="Arial" charset="0"/>
                <a:cs typeface="Arial" charset="0"/>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smtClean="0">
                <a:solidFill>
                  <a:srgbClr val="00FA00"/>
                </a:solidFill>
                <a:latin typeface="Arial" charset="0"/>
                <a:ea typeface="Arial" charset="0"/>
                <a:cs typeface="Arial" charset="0"/>
                <a:sym typeface="Cabin"/>
              </a:rPr>
              <a:t>hand </a:t>
            </a:r>
            <a:r>
              <a:rPr lang="en-US" sz="2400" u="none" strike="noStrike" cap="none" dirty="0" smtClean="0">
                <a:solidFill>
                  <a:schemeClr val="lt1"/>
                </a:solidFill>
                <a:latin typeface="Arial" charset="0"/>
                <a:ea typeface="Arial" charset="0"/>
                <a:cs typeface="Arial" charset="0"/>
                <a:sym typeface="Cabin"/>
              </a:rPr>
              <a:t>to </a:t>
            </a:r>
            <a:r>
              <a:rPr lang="en-US" sz="2400" u="none" strike="noStrike" cap="none" dirty="0">
                <a:solidFill>
                  <a:schemeClr val="lt1"/>
                </a:solidFill>
                <a:latin typeface="Arial" charset="0"/>
                <a:ea typeface="Arial" charset="0"/>
                <a:cs typeface="Arial" charset="0"/>
                <a:sym typeface="Cabin"/>
              </a:rPr>
              <a:t>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smtClean="0">
                <a:solidFill>
                  <a:srgbClr val="00FA00"/>
                </a:solidFill>
                <a:latin typeface="Arial" charset="0"/>
                <a:ea typeface="Arial" charset="0"/>
                <a:cs typeface="Arial" charset="0"/>
                <a:sym typeface="Cabin"/>
              </a:rPr>
              <a:t>hip</a:t>
            </a:r>
            <a:endParaRPr lang="en-US" sz="2400" u="none" strike="noStrike" cap="none" dirty="0">
              <a:solidFill>
                <a:srgbClr val="00FA00"/>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smtClean="0">
                <a:solidFill>
                  <a:srgbClr val="00FA00"/>
                </a:solidFill>
                <a:latin typeface="Arial" charset="0"/>
                <a:ea typeface="Arial" charset="0"/>
                <a:cs typeface="Arial" charset="0"/>
                <a:sym typeface="Cabin"/>
              </a:rPr>
              <a:t>hip</a:t>
            </a:r>
            <a:endParaRPr lang="en-US" sz="2400" u="none" strike="noStrike" cap="none" dirty="0">
              <a:solidFill>
                <a:srgbClr val="00FA00"/>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the clown ran after the car and the car ran into the tent and the tent fell down on the clown and the car </a:t>
            </a:r>
          </a:p>
        </p:txBody>
      </p:sp>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4" name="TextBox 3"/>
          <p:cNvSpPr txBox="1"/>
          <p:nvPr/>
        </p:nvSpPr>
        <p:spPr>
          <a:xfrm>
            <a:off x="659936" y="7665396"/>
            <a:ext cx="10437473" cy="338554"/>
          </a:xfrm>
          <a:prstGeom prst="rect">
            <a:avLst/>
          </a:prstGeom>
          <a:noFill/>
        </p:spPr>
        <p:txBody>
          <a:bodyPr wrap="none" rtlCol="0">
            <a:spAutoFit/>
          </a:bodyPr>
          <a:lstStyle/>
          <a:p>
            <a:r>
              <a:rPr lang="en-US" sz="1600" dirty="0" smtClean="0">
                <a:solidFill>
                  <a:schemeClr val="bg1"/>
                </a:solidFill>
              </a:rPr>
              <a:t>Image</a:t>
            </a:r>
            <a:r>
              <a:rPr lang="en-US" sz="1600" dirty="0">
                <a:solidFill>
                  <a:schemeClr val="bg1"/>
                </a:solidFill>
              </a:rPr>
              <a:t>: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a:t>
            </a:r>
            <a:r>
              <a:rPr lang="en-US" sz="1600" dirty="0" err="1" smtClean="0">
                <a:solidFill>
                  <a:schemeClr val="bg1"/>
                </a:solidFill>
              </a:rPr>
              <a:t>NoDerivs</a:t>
            </a:r>
            <a:r>
              <a:rPr lang="en-US" sz="1600" dirty="0" smtClean="0">
                <a:solidFill>
                  <a:schemeClr val="bg1"/>
                </a:solidFill>
              </a:rPr>
              <a:t> </a:t>
            </a:r>
            <a:r>
              <a:rPr lang="en-US" sz="1600" dirty="0">
                <a:solidFill>
                  <a:schemeClr val="bg1"/>
                </a:solidFill>
              </a:rPr>
              <a:t>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7" name="TextBox 6"/>
          <p:cNvSpPr txBox="1"/>
          <p:nvPr/>
        </p:nvSpPr>
        <p:spPr>
          <a:xfrm>
            <a:off x="659936" y="7665396"/>
            <a:ext cx="10437473" cy="338554"/>
          </a:xfrm>
          <a:prstGeom prst="rect">
            <a:avLst/>
          </a:prstGeom>
          <a:noFill/>
        </p:spPr>
        <p:txBody>
          <a:bodyPr wrap="none" rtlCol="0">
            <a:spAutoFit/>
          </a:bodyPr>
          <a:lstStyle/>
          <a:p>
            <a:r>
              <a:rPr lang="en-US" sz="1600" dirty="0" smtClean="0">
                <a:solidFill>
                  <a:schemeClr val="bg1"/>
                </a:solidFill>
              </a:rPr>
              <a:t>Image</a:t>
            </a:r>
            <a:r>
              <a:rPr lang="en-US" sz="1600" dirty="0">
                <a:solidFill>
                  <a:schemeClr val="bg1"/>
                </a:solidFill>
              </a:rPr>
              <a:t>: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a:t>
            </a:r>
            <a:r>
              <a:rPr lang="en-US" sz="1600" dirty="0" err="1" smtClean="0">
                <a:solidFill>
                  <a:schemeClr val="bg1"/>
                </a:solidFill>
              </a:rPr>
              <a:t>NoDerivs</a:t>
            </a:r>
            <a:r>
              <a:rPr lang="en-US" sz="1600" dirty="0" smtClean="0">
                <a:solidFill>
                  <a:schemeClr val="bg1"/>
                </a:solidFill>
              </a:rPr>
              <a:t> </a:t>
            </a:r>
            <a:r>
              <a:rPr lang="en-US" sz="1600" dirty="0">
                <a:solidFill>
                  <a:schemeClr val="bg1"/>
                </a:solidFill>
              </a:rPr>
              <a:t>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574950" y="719847"/>
            <a:ext cx="9772499" cy="7529208"/>
          </a:xfrm>
          <a:prstGeom prst="rect">
            <a:avLst/>
          </a:prstGeom>
          <a:noFill/>
          <a:ln>
            <a:noFill/>
          </a:ln>
        </p:spPr>
        <p:txBody>
          <a:bodyPr lIns="0" tIns="0" rIns="0" bIns="0" anchor="ctr" anchorCtr="0">
            <a:noAutofit/>
          </a:bodyPr>
          <a:lstStyle/>
          <a:p>
            <a:pPr lvl="0">
              <a:buClr>
                <a:srgbClr val="00FF00"/>
              </a:buClr>
              <a:buSzPct val="25000"/>
            </a:pPr>
            <a:r>
              <a:rPr lang="en-US" sz="2800" b="1" dirty="0">
                <a:solidFill>
                  <a:srgbClr val="00FF00"/>
                </a:solidFill>
                <a:latin typeface="Courier New"/>
                <a:ea typeface="Courier New"/>
                <a:cs typeface="Courier New"/>
                <a:sym typeface="Courier New"/>
              </a:rPr>
              <a:t>name = </a:t>
            </a:r>
            <a:r>
              <a:rPr lang="en-US" sz="2800" b="1" dirty="0" smtClean="0">
                <a:solidFill>
                  <a:srgbClr val="00FF00"/>
                </a:solidFill>
                <a:latin typeface="Courier New"/>
                <a:ea typeface="Courier New"/>
                <a:cs typeface="Courier New"/>
                <a:sym typeface="Courier New"/>
              </a:rPr>
              <a:t>input(</a:t>
            </a:r>
            <a:r>
              <a:rPr lang="en-US" sz="2800" b="1" dirty="0">
                <a:solidFill>
                  <a:srgbClr val="00FF00"/>
                </a:solidFill>
                <a:latin typeface="Courier New"/>
                <a:ea typeface="Courier New"/>
                <a:cs typeface="Courier New"/>
                <a:sym typeface="Courier New"/>
              </a:rPr>
              <a:t>'Enter file:')</a:t>
            </a:r>
          </a:p>
          <a:p>
            <a:pPr lvl="0">
              <a:buClr>
                <a:srgbClr val="00FF00"/>
              </a:buClr>
              <a:buSzPct val="25000"/>
            </a:pPr>
            <a:r>
              <a:rPr lang="en-US" sz="2800" b="1" dirty="0">
                <a:solidFill>
                  <a:srgbClr val="00FF00"/>
                </a:solidFill>
                <a:latin typeface="Courier New"/>
                <a:ea typeface="Courier New"/>
                <a:cs typeface="Courier New"/>
                <a:sym typeface="Courier New"/>
              </a:rPr>
              <a:t>handle = open(name)</a:t>
            </a:r>
          </a:p>
          <a:p>
            <a:pPr lvl="0" algn="ct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00FF"/>
                </a:solidFill>
                <a:latin typeface="Courier New"/>
                <a:ea typeface="Courier New"/>
                <a:cs typeface="Courier New"/>
                <a:sym typeface="Courier New"/>
              </a:rPr>
              <a:t>counts = </a:t>
            </a:r>
            <a:r>
              <a:rPr lang="en-US" sz="2800" b="1" dirty="0" err="1">
                <a:solidFill>
                  <a:srgbClr val="FF00FF"/>
                </a:solidFill>
                <a:latin typeface="Courier New"/>
                <a:ea typeface="Courier New"/>
                <a:cs typeface="Courier New"/>
                <a:sym typeface="Courier New"/>
              </a:rPr>
              <a:t>dict</a:t>
            </a:r>
            <a:r>
              <a:rPr lang="en-US" sz="2800" b="1" dirty="0">
                <a:solidFill>
                  <a:srgbClr val="FF00FF"/>
                </a:solidFill>
                <a:latin typeface="Courier New"/>
                <a:ea typeface="Courier New"/>
                <a:cs typeface="Courier New"/>
                <a:sym typeface="Courier New"/>
              </a:rPr>
              <a:t>()</a:t>
            </a:r>
          </a:p>
          <a:p>
            <a:pPr lvl="0">
              <a:buClr>
                <a:srgbClr val="00FF00"/>
              </a:buClr>
              <a:buSzPct val="25000"/>
            </a:pPr>
            <a:r>
              <a:rPr lang="en-US" sz="2800" b="1" dirty="0">
                <a:solidFill>
                  <a:srgbClr val="FF00FF"/>
                </a:solidFill>
                <a:latin typeface="Courier New"/>
                <a:ea typeface="Courier New"/>
                <a:cs typeface="Courier New"/>
                <a:sym typeface="Courier New"/>
              </a:rPr>
              <a:t>for line in handle:</a:t>
            </a:r>
          </a:p>
          <a:p>
            <a:pPr lvl="0">
              <a:buClr>
                <a:srgbClr val="00FF00"/>
              </a:buClr>
              <a:buSzPct val="25000"/>
            </a:pPr>
            <a:r>
              <a:rPr lang="en-US" sz="2800" b="1" dirty="0">
                <a:solidFill>
                  <a:srgbClr val="FF00FF"/>
                </a:solidFill>
                <a:latin typeface="Courier New"/>
                <a:ea typeface="Courier New"/>
                <a:cs typeface="Courier New"/>
                <a:sym typeface="Courier New"/>
              </a:rPr>
              <a:t>    words = </a:t>
            </a:r>
            <a:r>
              <a:rPr lang="en-US" sz="2800" b="1" dirty="0" err="1">
                <a:solidFill>
                  <a:srgbClr val="FF00FF"/>
                </a:solidFill>
                <a:latin typeface="Courier New"/>
                <a:ea typeface="Courier New"/>
                <a:cs typeface="Courier New"/>
                <a:sym typeface="Courier New"/>
              </a:rPr>
              <a:t>line.split</a:t>
            </a:r>
            <a:r>
              <a:rPr lang="en-US" sz="2800" b="1" dirty="0">
                <a:solidFill>
                  <a:srgbClr val="FF00FF"/>
                </a:solidFill>
                <a:latin typeface="Courier New"/>
                <a:ea typeface="Courier New"/>
                <a:cs typeface="Courier New"/>
                <a:sym typeface="Courier New"/>
              </a:rPr>
              <a:t>()</a:t>
            </a:r>
          </a:p>
          <a:p>
            <a:pPr lvl="0">
              <a:buClr>
                <a:srgbClr val="00FF00"/>
              </a:buClr>
              <a:buSzPct val="25000"/>
            </a:pPr>
            <a:r>
              <a:rPr lang="en-US" sz="2800" b="1" dirty="0">
                <a:solidFill>
                  <a:srgbClr val="FF00FF"/>
                </a:solidFill>
                <a:latin typeface="Courier New"/>
                <a:ea typeface="Courier New"/>
                <a:cs typeface="Courier New"/>
                <a:sym typeface="Courier New"/>
              </a:rPr>
              <a:t>    for word in words:</a:t>
            </a:r>
          </a:p>
          <a:p>
            <a:pPr lvl="0">
              <a:buClr>
                <a:srgbClr val="00FF00"/>
              </a:buClr>
              <a:buSzPct val="25000"/>
            </a:pPr>
            <a:r>
              <a:rPr lang="en-US" sz="2800" b="1" dirty="0">
                <a:solidFill>
                  <a:srgbClr val="FF00FF"/>
                </a:solidFill>
                <a:latin typeface="Courier New"/>
                <a:ea typeface="Courier New"/>
                <a:cs typeface="Courier New"/>
                <a:sym typeface="Courier New"/>
              </a:rPr>
              <a:t>        counts[word] = </a:t>
            </a:r>
            <a:r>
              <a:rPr lang="en-US" sz="2800" b="1" dirty="0" err="1">
                <a:solidFill>
                  <a:srgbClr val="FF00FF"/>
                </a:solidFill>
                <a:latin typeface="Courier New"/>
                <a:ea typeface="Courier New"/>
                <a:cs typeface="Courier New"/>
                <a:sym typeface="Courier New"/>
              </a:rPr>
              <a:t>counts.get</a:t>
            </a:r>
            <a:r>
              <a:rPr lang="en-US" sz="2800" b="1" dirty="0">
                <a:solidFill>
                  <a:srgbClr val="FF00FF"/>
                </a:solidFill>
                <a:latin typeface="Courier New"/>
                <a:ea typeface="Courier New"/>
                <a:cs typeface="Courier New"/>
                <a:sym typeface="Courier New"/>
              </a:rPr>
              <a:t>(word,0) + 1</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 None</a:t>
            </a:r>
          </a:p>
          <a:p>
            <a:pPr lvl="0">
              <a:buClr>
                <a:srgbClr val="00FF00"/>
              </a:buClr>
              <a:buSzPct val="25000"/>
            </a:pPr>
            <a:r>
              <a:rPr lang="en-US" sz="2800" b="1" dirty="0" err="1">
                <a:solidFill>
                  <a:srgbClr val="00FFFF"/>
                </a:solidFill>
                <a:latin typeface="Courier New"/>
                <a:ea typeface="Courier New"/>
                <a:cs typeface="Courier New"/>
                <a:sym typeface="Courier New"/>
              </a:rPr>
              <a:t>bigword</a:t>
            </a:r>
            <a:r>
              <a:rPr lang="en-US" sz="2800" b="1" dirty="0">
                <a:solidFill>
                  <a:srgbClr val="00FFFF"/>
                </a:solidFill>
                <a:latin typeface="Courier New"/>
                <a:ea typeface="Courier New"/>
                <a:cs typeface="Courier New"/>
                <a:sym typeface="Courier New"/>
              </a:rPr>
              <a:t> = None</a:t>
            </a:r>
          </a:p>
          <a:p>
            <a:pPr lvl="0">
              <a:buClr>
                <a:srgbClr val="00FF00"/>
              </a:buClr>
              <a:buSzPct val="25000"/>
            </a:pPr>
            <a:r>
              <a:rPr lang="en-US" sz="2800" b="1" dirty="0">
                <a:solidFill>
                  <a:srgbClr val="00FFFF"/>
                </a:solidFill>
                <a:latin typeface="Courier New"/>
                <a:ea typeface="Courier New"/>
                <a:cs typeface="Courier New"/>
                <a:sym typeface="Courier New"/>
              </a:rPr>
              <a:t>for </a:t>
            </a:r>
            <a:r>
              <a:rPr lang="en-US" sz="2800" b="1" dirty="0" err="1">
                <a:solidFill>
                  <a:srgbClr val="00FFFF"/>
                </a:solidFill>
                <a:latin typeface="Courier New"/>
                <a:ea typeface="Courier New"/>
                <a:cs typeface="Courier New"/>
                <a:sym typeface="Courier New"/>
              </a:rPr>
              <a:t>word,count</a:t>
            </a:r>
            <a:r>
              <a:rPr lang="en-US" sz="2800" b="1" dirty="0">
                <a:solidFill>
                  <a:srgbClr val="00FFFF"/>
                </a:solidFill>
                <a:latin typeface="Courier New"/>
                <a:ea typeface="Courier New"/>
                <a:cs typeface="Courier New"/>
                <a:sym typeface="Courier New"/>
              </a:rPr>
              <a:t> in </a:t>
            </a:r>
            <a:r>
              <a:rPr lang="en-US" sz="2800" b="1" dirty="0" err="1">
                <a:solidFill>
                  <a:srgbClr val="00FFFF"/>
                </a:solidFill>
                <a:latin typeface="Courier New"/>
                <a:ea typeface="Courier New"/>
                <a:cs typeface="Courier New"/>
                <a:sym typeface="Courier New"/>
              </a:rPr>
              <a:t>counts.items</a:t>
            </a:r>
            <a:r>
              <a:rPr lang="en-US" sz="2800" b="1" dirty="0">
                <a:solidFill>
                  <a:srgbClr val="00FFFF"/>
                </a:solidFill>
                <a:latin typeface="Courier New"/>
                <a:ea typeface="Courier New"/>
                <a:cs typeface="Courier New"/>
                <a:sym typeface="Courier New"/>
              </a:rPr>
              <a:t>():</a:t>
            </a:r>
          </a:p>
          <a:p>
            <a:pPr lvl="0">
              <a:buClr>
                <a:srgbClr val="00FF00"/>
              </a:buClr>
              <a:buSzPct val="25000"/>
            </a:pPr>
            <a:r>
              <a:rPr lang="en-US" sz="2800" b="1" dirty="0">
                <a:solidFill>
                  <a:srgbClr val="00FFFF"/>
                </a:solidFill>
                <a:latin typeface="Courier New"/>
                <a:ea typeface="Courier New"/>
                <a:cs typeface="Courier New"/>
                <a:sym typeface="Courier New"/>
              </a:rPr>
              <a:t>    if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is None or count &gt;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a:t>
            </a:r>
          </a:p>
          <a:p>
            <a:pPr lvl="0">
              <a:buClr>
                <a:srgbClr val="00FF00"/>
              </a:buClr>
              <a:buSzPct val="25000"/>
            </a:pPr>
            <a:r>
              <a:rPr lang="en-US" sz="2800" b="1" dirty="0">
                <a:solidFill>
                  <a:srgbClr val="00FFFF"/>
                </a:solidFill>
                <a:latin typeface="Courier New"/>
                <a:ea typeface="Courier New"/>
                <a:cs typeface="Courier New"/>
                <a:sym typeface="Courier New"/>
              </a:rPr>
              <a:t>        </a:t>
            </a:r>
            <a:r>
              <a:rPr lang="en-US" sz="2800" b="1" dirty="0" err="1">
                <a:solidFill>
                  <a:srgbClr val="00FFFF"/>
                </a:solidFill>
                <a:latin typeface="Courier New"/>
                <a:ea typeface="Courier New"/>
                <a:cs typeface="Courier New"/>
                <a:sym typeface="Courier New"/>
              </a:rPr>
              <a:t>bigword</a:t>
            </a:r>
            <a:r>
              <a:rPr lang="en-US" sz="2800" b="1" dirty="0">
                <a:solidFill>
                  <a:srgbClr val="00FFFF"/>
                </a:solidFill>
                <a:latin typeface="Courier New"/>
                <a:ea typeface="Courier New"/>
                <a:cs typeface="Courier New"/>
                <a:sym typeface="Courier New"/>
              </a:rPr>
              <a:t> = word</a:t>
            </a:r>
          </a:p>
          <a:p>
            <a:pPr lvl="0">
              <a:buClr>
                <a:srgbClr val="00FF00"/>
              </a:buClr>
              <a:buSzPct val="25000"/>
            </a:pPr>
            <a:r>
              <a:rPr lang="en-US" sz="2800" b="1" dirty="0">
                <a:solidFill>
                  <a:srgbClr val="00FFFF"/>
                </a:solidFill>
                <a:latin typeface="Courier New"/>
                <a:ea typeface="Courier New"/>
                <a:cs typeface="Courier New"/>
                <a:sym typeface="Courier New"/>
              </a:rPr>
              <a:t>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 count</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7F00"/>
                </a:solidFill>
                <a:latin typeface="Courier New"/>
                <a:ea typeface="Courier New"/>
                <a:cs typeface="Courier New"/>
                <a:sym typeface="Courier New"/>
              </a:rPr>
              <a:t>print(</a:t>
            </a:r>
            <a:r>
              <a:rPr lang="en-US" sz="2800" b="1" dirty="0" err="1">
                <a:solidFill>
                  <a:srgbClr val="FF7F00"/>
                </a:solidFill>
                <a:latin typeface="Courier New"/>
                <a:ea typeface="Courier New"/>
                <a:cs typeface="Courier New"/>
                <a:sym typeface="Courier New"/>
              </a:rPr>
              <a:t>bigword</a:t>
            </a:r>
            <a:r>
              <a:rPr lang="en-US" sz="2800" b="1" dirty="0">
                <a:solidFill>
                  <a:srgbClr val="FF7F00"/>
                </a:solidFill>
                <a:latin typeface="Courier New"/>
                <a:ea typeface="Courier New"/>
                <a:cs typeface="Courier New"/>
                <a:sym typeface="Courier New"/>
              </a:rPr>
              <a:t>, </a:t>
            </a:r>
            <a:r>
              <a:rPr lang="en-US" sz="2800" b="1" dirty="0" err="1">
                <a:solidFill>
                  <a:srgbClr val="FF7F00"/>
                </a:solidFill>
                <a:latin typeface="Courier New"/>
                <a:ea typeface="Courier New"/>
                <a:cs typeface="Courier New"/>
                <a:sym typeface="Courier New"/>
              </a:rPr>
              <a:t>bigcount</a:t>
            </a:r>
            <a:r>
              <a:rPr lang="en-US" sz="2800" b="1" dirty="0">
                <a:solidFill>
                  <a:srgbClr val="FF7F00"/>
                </a:solidFill>
                <a:latin typeface="Courier New"/>
                <a:ea typeface="Courier New"/>
                <a:cs typeface="Courier New"/>
                <a:sym typeface="Courier New"/>
              </a:rPr>
              <a:t>)</a:t>
            </a:r>
          </a:p>
        </p:txBody>
      </p:sp>
      <p:sp>
        <p:nvSpPr>
          <p:cNvPr id="338" name="Shape 338"/>
          <p:cNvSpPr txBox="1"/>
          <p:nvPr/>
        </p:nvSpPr>
        <p:spPr>
          <a:xfrm>
            <a:off x="10702925" y="17780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the 7</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Hardware Architecture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1" y="7436255"/>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upload.wikimedia.org/wikipedia/commons/3/3d/RaspberryPi.jpg</a:t>
            </a:r>
          </a:p>
        </p:txBody>
      </p:sp>
      <p:pic>
        <p:nvPicPr>
          <p:cNvPr id="350" name="Shape 350"/>
          <p:cNvPicPr preferRelativeResize="0"/>
          <p:nvPr/>
        </p:nvPicPr>
        <p:blipFill rotWithShape="1">
          <a:blip r:embed="rId4">
            <a:alphaModFix/>
          </a:blip>
          <a:srcRect/>
          <a:stretch/>
        </p:blipFill>
        <p:spPr>
          <a:xfrm>
            <a:off x="2894520" y="758757"/>
            <a:ext cx="10466961" cy="6439712"/>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a:t>
            </a:r>
            <a:r>
              <a:rPr lang="en-US" sz="3200" u="none" strike="noStrike" cap="none">
                <a:solidFill>
                  <a:srgbClr val="00FFFF"/>
                </a:solidFill>
                <a:latin typeface="Arial" charset="0"/>
                <a:ea typeface="Arial" charset="0"/>
                <a:cs typeface="Arial" charset="0"/>
                <a:sym typeface="Cabin"/>
              </a:rPr>
              <a:t>Software</a:t>
            </a:r>
          </a:p>
        </p:txBody>
      </p:sp>
      <p:sp>
        <p:nvSpPr>
          <p:cNvPr id="356" name="Shape 356"/>
          <p:cNvSpPr txBox="1"/>
          <p:nvPr/>
        </p:nvSpPr>
        <p:spPr>
          <a:xfrm>
            <a:off x="2832100" y="21214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57" name="Shape 357"/>
          <p:cNvSpPr txBox="1"/>
          <p:nvPr/>
        </p:nvSpPr>
        <p:spPr>
          <a:xfrm>
            <a:off x="6731000" y="2223035"/>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58" name="Shape 358"/>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59" name="Shape 359"/>
          <p:cNvSpPr txBox="1"/>
          <p:nvPr/>
        </p:nvSpPr>
        <p:spPr>
          <a:xfrm>
            <a:off x="11264900" y="34295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60" name="Shape 360"/>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1022885"/>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66" name="Shape 366"/>
          <p:cNvSpPr/>
          <p:nvPr/>
        </p:nvSpPr>
        <p:spPr>
          <a:xfrm>
            <a:off x="9182100" y="1168935"/>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Definitions</a:t>
            </a:r>
          </a:p>
        </p:txBody>
      </p:sp>
      <p:sp>
        <p:nvSpPr>
          <p:cNvPr id="372" name="Shape 37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Central Processing Unit:</a:t>
            </a:r>
            <a:r>
              <a:rPr lang="en-US" sz="3000" u="none" strike="noStrike" cap="none" dirty="0">
                <a:solidFill>
                  <a:srgbClr val="FFFFFF"/>
                </a:solidFill>
                <a:latin typeface="Arial" charset="0"/>
                <a:ea typeface="Arial" charset="0"/>
                <a:cs typeface="Arial" charset="0"/>
                <a:sym typeface="Cabin"/>
              </a:rPr>
              <a:t>  Runs the Program - The CPU is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always wondering </a:t>
            </a:r>
            <a:r>
              <a:rPr lang="en-US" sz="3000" b="0" i="0" u="none" strike="noStrike" cap="none" dirty="0">
                <a:solidFill>
                  <a:srgbClr val="FFFFFF"/>
                </a:solidFill>
                <a:latin typeface="Arial"/>
                <a:ea typeface="Arial"/>
                <a:cs typeface="Arial"/>
                <a:sym typeface="Arial"/>
              </a:rPr>
              <a:t>“</a:t>
            </a:r>
            <a:r>
              <a:rPr lang="en-US" sz="3000" u="none" strike="noStrike" cap="none" dirty="0">
                <a:solidFill>
                  <a:srgbClr val="FFFFFF"/>
                </a:solidFill>
                <a:latin typeface="Arial" charset="0"/>
                <a:ea typeface="Arial" charset="0"/>
                <a:cs typeface="Arial" charset="0"/>
                <a:sym typeface="Cabin"/>
              </a:rPr>
              <a:t>what to do next</a:t>
            </a:r>
            <a:r>
              <a:rPr lang="en-US" sz="3000" b="0" i="0" u="none" strike="noStrike" cap="none" dirty="0" smtClean="0">
                <a:solidFill>
                  <a:srgbClr val="FFFFFF"/>
                </a:solidFill>
                <a:latin typeface="Arial"/>
                <a:ea typeface="Arial"/>
                <a:cs typeface="Arial"/>
                <a:sym typeface="Arial"/>
              </a:rPr>
              <a:t>”</a:t>
            </a:r>
            <a:r>
              <a:rPr lang="en-US" sz="3000" dirty="0">
                <a:solidFill>
                  <a:srgbClr val="FFFFFF"/>
                </a:solidFill>
                <a:latin typeface="Arial" charset="0"/>
                <a:ea typeface="Arial" charset="0"/>
                <a:cs typeface="Arial" charset="0"/>
                <a:sym typeface="Cabin"/>
              </a:rPr>
              <a:t>.</a:t>
            </a:r>
            <a:r>
              <a:rPr lang="en-US" sz="3000" u="none" strike="noStrike" cap="none" dirty="0" smtClean="0">
                <a:solidFill>
                  <a:srgbClr val="FFFFFF"/>
                </a:solidFill>
                <a:latin typeface="Arial" charset="0"/>
                <a:ea typeface="Arial" charset="0"/>
                <a:cs typeface="Arial" charset="0"/>
                <a:sym typeface="Cabin"/>
              </a:rPr>
              <a:t>  </a:t>
            </a:r>
            <a:r>
              <a:rPr lang="en-US" sz="3000" u="none" strike="noStrike" cap="none" dirty="0">
                <a:solidFill>
                  <a:srgbClr val="FFFFFF"/>
                </a:solidFill>
                <a:latin typeface="Arial" charset="0"/>
                <a:ea typeface="Arial" charset="0"/>
                <a:cs typeface="Arial" charset="0"/>
                <a:sym typeface="Cabin"/>
              </a:rPr>
              <a:t>Not the brains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exactly - very dumb but very very fast</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Input Devices:</a:t>
            </a:r>
            <a:r>
              <a:rPr lang="en-US" sz="3000" u="none" strike="noStrike" cap="none" dirty="0">
                <a:solidFill>
                  <a:srgbClr val="FFFFFF"/>
                </a:solidFill>
                <a:latin typeface="Arial" charset="0"/>
                <a:ea typeface="Arial" charset="0"/>
                <a:cs typeface="Arial" charset="0"/>
                <a:sym typeface="Cabin"/>
              </a:rPr>
              <a:t>  Keyboard, Mouse, Touch Screen</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Output Devices: </a:t>
            </a:r>
            <a:r>
              <a:rPr lang="en-US" sz="3000" u="none" strike="noStrike" cap="none" dirty="0">
                <a:solidFill>
                  <a:srgbClr val="FFFFFF"/>
                </a:solidFill>
                <a:latin typeface="Arial" charset="0"/>
                <a:ea typeface="Arial" charset="0"/>
                <a:cs typeface="Arial" charset="0"/>
                <a:sym typeface="Cabin"/>
              </a:rPr>
              <a:t> Screen, Speakers, Printer, DVD Burner</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Main Memory: </a:t>
            </a:r>
            <a:r>
              <a:rPr lang="en-US" sz="3000" u="none" strike="noStrike" cap="none" dirty="0">
                <a:solidFill>
                  <a:srgbClr val="FFFFFF"/>
                </a:solidFill>
                <a:latin typeface="Arial" charset="0"/>
                <a:ea typeface="Arial" charset="0"/>
                <a:cs typeface="Arial" charset="0"/>
                <a:sym typeface="Cabin"/>
              </a:rPr>
              <a:t> Fast small temporary storage - lost on reboot - aka RAM</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Secondary Memory:</a:t>
            </a:r>
            <a:r>
              <a:rPr lang="en-US" sz="3000" u="none" strike="noStrike" cap="none" dirty="0">
                <a:solidFill>
                  <a:srgbClr val="FFFFFF"/>
                </a:solidFill>
                <a:latin typeface="Arial" charset="0"/>
                <a:ea typeface="Arial" charset="0"/>
                <a:cs typeface="Arial" charset="0"/>
                <a:sym typeface="Cabin"/>
              </a:rPr>
              <a:t>  Slower large permanent storage - lasts until deleted - disk drive / memory stick</a:t>
            </a:r>
          </a:p>
        </p:txBody>
      </p:sp>
      <p:pic>
        <p:nvPicPr>
          <p:cNvPr id="373" name="Shape 373"/>
          <p:cNvPicPr preferRelativeResize="0"/>
          <p:nvPr/>
        </p:nvPicPr>
        <p:blipFill rotWithShape="1">
          <a:blip r:embed="rId3">
            <a:alphaModFix/>
          </a:blip>
          <a:srcRect/>
          <a:stretch/>
        </p:blipFill>
        <p:spPr>
          <a:xfrm>
            <a:off x="12674600" y="2805111"/>
            <a:ext cx="2006600" cy="1995486"/>
          </a:xfrm>
          <a:prstGeom prst="rect">
            <a:avLst/>
          </a:prstGeom>
          <a:noFill/>
          <a:ln>
            <a:noFill/>
          </a:ln>
        </p:spPr>
      </p:pic>
      <p:sp>
        <p:nvSpPr>
          <p:cNvPr id="374" name="Shape 374"/>
          <p:cNvSpPr/>
          <p:nvPr/>
        </p:nvSpPr>
        <p:spPr>
          <a:xfrm>
            <a:off x="14071600" y="2349500"/>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392" name="Shape 392"/>
          <p:cNvSpPr/>
          <p:nvPr/>
        </p:nvSpPr>
        <p:spPr>
          <a:xfrm>
            <a:off x="7670800" y="4234770"/>
            <a:ext cx="2768599" cy="1270000"/>
          </a:xfrm>
          <a:prstGeom prst="wedgeEllipseCallout">
            <a:avLst>
              <a:gd name="adj1" fmla="val -17963"/>
              <a:gd name="adj2" fmla="val 84303"/>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dirty="0">
                <a:solidFill>
                  <a:srgbClr val="00FF00"/>
                </a:solidFill>
                <a:latin typeface="Arial" charset="0"/>
                <a:ea typeface="Arial" charset="0"/>
                <a:cs typeface="Arial" charset="0"/>
                <a:sym typeface="Cabin"/>
              </a:rPr>
              <a:t>if x&lt; 3: print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Computers want to be helpful...</a:t>
            </a:r>
          </a:p>
        </p:txBody>
      </p:sp>
      <p:sp>
        <p:nvSpPr>
          <p:cNvPr id="221" name="Shape 221"/>
          <p:cNvSpPr txBox="1">
            <a:spLocks noGrp="1"/>
          </p:cNvSpPr>
          <p:nvPr>
            <p:ph type="body" idx="1"/>
          </p:nvPr>
        </p:nvSpPr>
        <p:spPr>
          <a:xfrm>
            <a:off x="812800" y="2133600"/>
            <a:ext cx="8564664"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But we need to speak their language to describe what we want done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have it easy - someone already put many different programs (instructions) into the computer and users just pick the ones </a:t>
            </a:r>
            <a:r>
              <a:rPr lang="en-US" sz="3200" u="none" strike="noStrike" cap="none" dirty="0" smtClean="0">
                <a:solidFill>
                  <a:schemeClr val="lt1"/>
                </a:solidFill>
                <a:latin typeface="Arial" charset="0"/>
                <a:ea typeface="Arial" charset="0"/>
                <a:cs typeface="Arial" charset="0"/>
                <a:sym typeface="Cabin"/>
              </a:rPr>
              <a:t>they </a:t>
            </a:r>
            <a:r>
              <a:rPr lang="en-US" sz="3200" u="none" strike="noStrike" cap="none" dirty="0">
                <a:solidFill>
                  <a:schemeClr val="lt1"/>
                </a:solidFill>
                <a:latin typeface="Arial" charset="0"/>
                <a:ea typeface="Arial" charset="0"/>
                <a:cs typeface="Arial" charset="0"/>
                <a:sym typeface="Cabin"/>
              </a:rPr>
              <a:t>want to use</a:t>
            </a: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16"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Machine</a:t>
            </a:r>
          </a:p>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Language</a:t>
            </a:r>
          </a:p>
        </p:txBody>
      </p:sp>
      <p:sp>
        <p:nvSpPr>
          <p:cNvPr id="17" name="Shape 410"/>
          <p:cNvSpPr/>
          <p:nvPr/>
        </p:nvSpPr>
        <p:spPr>
          <a:xfrm>
            <a:off x="7670800" y="3962400"/>
            <a:ext cx="2768599" cy="1270000"/>
          </a:xfrm>
          <a:prstGeom prst="wedgeEllipseCallout">
            <a:avLst>
              <a:gd name="adj1" fmla="val -23159"/>
              <a:gd name="adj2" fmla="val 71986"/>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New"/>
                <a:ea typeface="Courier New"/>
                <a:cs typeface="Courier New"/>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New"/>
                <a:ea typeface="Courier New"/>
                <a:cs typeface="Courier New"/>
                <a:sym typeface="Courier New"/>
              </a:rPr>
              <a:t>00111001</a:t>
            </a:r>
          </a:p>
        </p:txBody>
      </p:sp>
    </p:spTree>
    <p:extLst>
      <p:ext uri="{BB962C8B-B14F-4D97-AF65-F5344CB8AC3E}">
        <p14:creationId xmlns:p14="http://schemas.microsoft.com/office/powerpoint/2010/main" val="966334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Totally Hot CPU</a:t>
            </a:r>
          </a:p>
        </p:txBody>
      </p:sp>
      <p:sp>
        <p:nvSpPr>
          <p:cNvPr id="416" name="Shape 416"/>
          <p:cNvSpPr txBox="1"/>
          <p:nvPr/>
        </p:nvSpPr>
        <p:spPr>
          <a:xfrm>
            <a:off x="3587148" y="7532185"/>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Hard Disk in Action</a:t>
            </a:r>
          </a:p>
        </p:txBody>
      </p:sp>
      <p:pic>
        <p:nvPicPr>
          <p:cNvPr id="424" name="Shape 424"/>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25" name="Shape 425"/>
          <p:cNvSpPr txBox="1"/>
          <p:nvPr/>
        </p:nvSpPr>
        <p:spPr>
          <a:xfrm>
            <a:off x="3037463" y="7210242"/>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http://www.youtube.com/watch?v=9eMWG3fwiEU</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Python as a Language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7319254"/>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http://harrypotter.wikia.com/wiki/Parseltongue</a:t>
            </a:r>
          </a:p>
        </p:txBody>
      </p:sp>
      <p:sp>
        <p:nvSpPr>
          <p:cNvPr id="436" name="Shape 436"/>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FFFFF"/>
                </a:solidFill>
                <a:latin typeface="Arial" charset="0"/>
                <a:ea typeface="Arial" charset="0"/>
                <a:cs typeface="Arial" charset="0"/>
                <a:sym typeface="Cabin"/>
              </a:rPr>
              <a:t>is the language of serpents and those who can converse with them.  An individual who can speak </a:t>
            </a: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3F3F3"/>
                </a:solidFill>
                <a:latin typeface="Arial" charset="0"/>
                <a:ea typeface="Arial" charset="0"/>
                <a:cs typeface="Arial" charset="0"/>
                <a:sym typeface="Cabin"/>
              </a:rPr>
              <a:t>is known as a</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Parselmouths</a:t>
            </a:r>
            <a:r>
              <a:rPr lang="en-US" sz="4200" u="none" strike="noStrike" cap="none" dirty="0">
                <a:solidFill>
                  <a:srgbClr val="FFFFFF"/>
                </a:solidFill>
                <a:latin typeface="Arial" charset="0"/>
                <a:ea typeface="Arial" charset="0"/>
                <a:cs typeface="Arial" charset="0"/>
                <a:sym typeface="Cabin"/>
              </a:rPr>
              <a:t> are descended from</a:t>
            </a:r>
            <a:r>
              <a:rPr lang="en-US" sz="4200" u="none" strike="noStrike" cap="none" dirty="0">
                <a:solidFill>
                  <a:srgbClr val="FFFF00"/>
                </a:solidFill>
                <a:latin typeface="Arial" charset="0"/>
                <a:ea typeface="Arial" charset="0"/>
                <a:cs typeface="Arial" charset="0"/>
                <a:sym typeface="Cabin"/>
              </a:rPr>
              <a:t> </a:t>
            </a:r>
            <a:r>
              <a:rPr lang="en-US" sz="4200" u="sng" strike="noStrike" cap="none" dirty="0">
                <a:solidFill>
                  <a:srgbClr val="F6B26B"/>
                </a:solidFill>
                <a:latin typeface="Arial" charset="0"/>
                <a:ea typeface="Arial" charset="0"/>
                <a:cs typeface="Arial" charset="0"/>
                <a:sym typeface="Cabin"/>
                <a:hlinkClick r:id="rId4"/>
              </a:rPr>
              <a:t>Salazar Slytherin</a:t>
            </a:r>
            <a:r>
              <a:rPr lang="en-US" sz="4200" u="none" strike="noStrike" cap="none" dirty="0">
                <a:solidFill>
                  <a:schemeClr val="bg1"/>
                </a:solidFill>
                <a:latin typeface="Arial" charset="0"/>
                <a:ea typeface="Arial" charset="0"/>
                <a:cs typeface="Arial" charset="0"/>
                <a:sym typeface="Cabin"/>
              </a:rPr>
              <a:t>.</a:t>
            </a:r>
          </a:p>
        </p:txBody>
      </p:sp>
      <p:pic>
        <p:nvPicPr>
          <p:cNvPr id="437" name="Shape 437"/>
          <p:cNvPicPr preferRelativeResize="0"/>
          <p:nvPr/>
        </p:nvPicPr>
        <p:blipFill rotWithShape="1">
          <a:blip r:embed="rId5">
            <a:alphaModFix/>
          </a:blip>
          <a:srcRect/>
          <a:stretch/>
        </p:blipFill>
        <p:spPr>
          <a:xfrm>
            <a:off x="12509500" y="2755900"/>
            <a:ext cx="3174900" cy="27687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Shape 443"/>
          <p:cNvSpPr txBox="1"/>
          <p:nvPr/>
        </p:nvSpPr>
        <p:spPr>
          <a:xfrm>
            <a:off x="1225684" y="1297022"/>
            <a:ext cx="10991783"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the language of the Python Interpreter and those who can converse with it. An individual who can speak </a:t>
            </a: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known as a </a:t>
            </a:r>
            <a:r>
              <a:rPr lang="en-US" sz="4200" u="none" strike="noStrike" cap="none" dirty="0" err="1">
                <a:solidFill>
                  <a:srgbClr val="00FF00"/>
                </a:solidFill>
                <a:latin typeface="Arial" charset="0"/>
                <a:ea typeface="Arial" charset="0"/>
                <a:cs typeface="Arial" charset="0"/>
                <a:sym typeface="Cabin"/>
              </a:rPr>
              <a:t>Pythonista</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 </a:t>
            </a:r>
            <a:r>
              <a:rPr lang="en-US" sz="4200" u="none" strike="noStrike" cap="none" dirty="0" err="1">
                <a:solidFill>
                  <a:srgbClr val="00FF00"/>
                </a:solidFill>
                <a:latin typeface="Arial" charset="0"/>
                <a:ea typeface="Arial" charset="0"/>
                <a:cs typeface="Arial" charset="0"/>
                <a:sym typeface="Cabin"/>
              </a:rPr>
              <a:t>Pythonistas</a:t>
            </a:r>
            <a:r>
              <a:rPr lang="en-US" sz="4200" u="none" strike="noStrike" cap="none" dirty="0">
                <a:solidFill>
                  <a:srgbClr val="FFFFFF"/>
                </a:solidFill>
                <a:latin typeface="Arial" charset="0"/>
                <a:ea typeface="Arial" charset="0"/>
                <a:cs typeface="Arial" charset="0"/>
                <a:sym typeface="Cabin"/>
              </a:rPr>
              <a:t> use software </a:t>
            </a:r>
            <a:r>
              <a:rPr lang="en-US" sz="4200" dirty="0">
                <a:solidFill>
                  <a:srgbClr val="FFFFFF"/>
                </a:solidFill>
                <a:latin typeface="Arial" charset="0"/>
                <a:ea typeface="Arial" charset="0"/>
                <a:cs typeface="Arial" charset="0"/>
                <a:sym typeface="Cabin"/>
              </a:rPr>
              <a:t>initially</a:t>
            </a:r>
            <a:r>
              <a:rPr lang="en-US" sz="4200" u="none" strike="noStrike" cap="none" dirty="0">
                <a:solidFill>
                  <a:srgbClr val="FFFFFF"/>
                </a:solidFill>
                <a:latin typeface="Arial" charset="0"/>
                <a:ea typeface="Arial" charset="0"/>
                <a:cs typeface="Arial" charset="0"/>
                <a:sym typeface="Cabin"/>
              </a:rPr>
              <a:t> developed by </a:t>
            </a:r>
            <a:r>
              <a:rPr lang="en-US" sz="4200" u="none" strike="noStrike" cap="none" dirty="0">
                <a:solidFill>
                  <a:srgbClr val="F6B26B"/>
                </a:solidFill>
                <a:latin typeface="Arial" charset="0"/>
                <a:ea typeface="Arial" charset="0"/>
                <a:cs typeface="Arial" charset="0"/>
                <a:sym typeface="Cabin"/>
              </a:rPr>
              <a:t>Guido van Rossum</a:t>
            </a:r>
            <a:r>
              <a:rPr lang="en-US" sz="4200" u="none" strike="noStrike" cap="none" dirty="0">
                <a:solidFill>
                  <a:schemeClr val="bg1"/>
                </a:solidFill>
                <a:latin typeface="Arial" charset="0"/>
                <a:ea typeface="Arial" charset="0"/>
                <a:cs typeface="Arial" charset="0"/>
                <a:sym typeface="Cabin"/>
              </a:rPr>
              <a:t>.</a:t>
            </a:r>
          </a:p>
        </p:txBody>
      </p:sp>
      <p:pic>
        <p:nvPicPr>
          <p:cNvPr id="444" name="Shape 444"/>
          <p:cNvPicPr preferRelativeResize="0"/>
          <p:nvPr/>
        </p:nvPicPr>
        <p:blipFill rotWithShape="1">
          <a:blip r:embed="rId3">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4">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5">
            <a:alphaModFix/>
          </a:blip>
          <a:srcRect/>
          <a:stretch/>
        </p:blipFill>
        <p:spPr>
          <a:xfrm>
            <a:off x="536912" y="5754722"/>
            <a:ext cx="3517899" cy="2078036"/>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u="none" strike="noStrike" cap="none">
                <a:solidFill>
                  <a:srgbClr val="FFFF00"/>
                </a:solidFill>
                <a:latin typeface="Arial" charset="0"/>
                <a:ea typeface="Arial" charset="0"/>
                <a:cs typeface="Arial" charset="0"/>
                <a:sym typeface="Cabin"/>
              </a:rPr>
              <a:t>Early Learner: </a:t>
            </a:r>
            <a:r>
              <a:rPr lang="en-US" sz="7400" u="none" strike="noStrike" cap="none">
                <a:solidFill>
                  <a:srgbClr val="E06666"/>
                </a:solidFill>
                <a:latin typeface="Arial" charset="0"/>
                <a:ea typeface="Arial" charset="0"/>
                <a:cs typeface="Arial" charset="0"/>
                <a:sym typeface="Cabin"/>
              </a:rPr>
              <a:t>Syntax Errors</a:t>
            </a:r>
          </a:p>
        </p:txBody>
      </p:sp>
      <p:sp>
        <p:nvSpPr>
          <p:cNvPr id="452" name="Shape 45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We need to learn the </a:t>
            </a:r>
            <a:r>
              <a:rPr lang="en-US" sz="3000" u="none" strike="noStrike" cap="none">
                <a:solidFill>
                  <a:srgbClr val="FFFF00"/>
                </a:solidFill>
                <a:latin typeface="Arial" charset="0"/>
                <a:ea typeface="Arial" charset="0"/>
                <a:cs typeface="Arial" charset="0"/>
                <a:sym typeface="Cabin"/>
              </a:rPr>
              <a:t>Python language </a:t>
            </a:r>
            <a:r>
              <a:rPr lang="en-US" sz="3000" u="none" strike="noStrike" cap="none">
                <a:solidFill>
                  <a:schemeClr val="lt1"/>
                </a:solidFill>
                <a:latin typeface="Arial" charset="0"/>
                <a:ea typeface="Arial" charset="0"/>
                <a:cs typeface="Arial" charset="0"/>
                <a:sym typeface="Cabin"/>
              </a:rPr>
              <a:t>so we can communicate our instructions to Python.  In the beginning we will make lots of mistakes and speak gibberish like small children.</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When you make a mistake, the computer does not think you are </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cute</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It says </a:t>
            </a:r>
            <a:r>
              <a:rPr lang="en-US" sz="3000" b="0" i="0" u="none" strike="noStrike" cap="none">
                <a:solidFill>
                  <a:srgbClr val="E06666"/>
                </a:solidFill>
                <a:latin typeface="Arial"/>
                <a:ea typeface="Arial"/>
                <a:cs typeface="Arial"/>
                <a:sym typeface="Arial"/>
              </a:rPr>
              <a:t>“</a:t>
            </a:r>
            <a:r>
              <a:rPr lang="en-US" sz="3000" u="none" strike="noStrike" cap="none">
                <a:solidFill>
                  <a:srgbClr val="E06666"/>
                </a:solidFill>
                <a:latin typeface="Arial" charset="0"/>
                <a:ea typeface="Arial" charset="0"/>
                <a:cs typeface="Arial" charset="0"/>
                <a:sym typeface="Cabin"/>
              </a:rPr>
              <a:t>syntax error</a:t>
            </a:r>
            <a:r>
              <a:rPr lang="en-US" sz="3000" b="0" i="0" u="none" strike="noStrike" cap="none">
                <a:solidFill>
                  <a:srgbClr val="E06666"/>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FFFF"/>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given that it knows the language and you are just learning it.  It seems like Python is cruel and unfeeling.</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You must remember that you are intelligent and</a:t>
            </a:r>
            <a:r>
              <a:rPr lang="en-US" sz="3000">
                <a:solidFill>
                  <a:schemeClr val="lt1"/>
                </a:solidFill>
                <a:latin typeface="Arial" charset="0"/>
                <a:ea typeface="Arial" charset="0"/>
                <a:cs typeface="Arial" charset="0"/>
                <a:sym typeface="Cabin"/>
              </a:rPr>
              <a:t> </a:t>
            </a:r>
            <a:r>
              <a:rPr lang="en-US" sz="3000" u="none" strike="noStrike" cap="none">
                <a:solidFill>
                  <a:schemeClr val="lt1"/>
                </a:solidFill>
                <a:latin typeface="Arial" charset="0"/>
                <a:ea typeface="Arial" charset="0"/>
                <a:cs typeface="Arial" charset="0"/>
                <a:sym typeface="Cabin"/>
              </a:rPr>
              <a:t>can learn</a:t>
            </a:r>
            <a:r>
              <a:rPr lang="en-US" sz="3000">
                <a:solidFill>
                  <a:schemeClr val="lt1"/>
                </a:solidFill>
                <a:latin typeface="Arial" charset="0"/>
                <a:ea typeface="Arial" charset="0"/>
                <a:cs typeface="Arial" charset="0"/>
                <a:sym typeface="Cabin"/>
              </a:rPr>
              <a:t>. T</a:t>
            </a:r>
            <a:r>
              <a:rPr lang="en-US" sz="3000" u="none" strike="noStrike" cap="none">
                <a:solidFill>
                  <a:schemeClr val="lt1"/>
                </a:solidFill>
                <a:latin typeface="Arial" charset="0"/>
                <a:ea typeface="Arial" charset="0"/>
                <a:cs typeface="Arial" charset="0"/>
                <a:sym typeface="Cabin"/>
              </a:rPr>
              <a:t>he computer is simple and very fast</a:t>
            </a:r>
            <a:r>
              <a:rPr lang="en-US" sz="3000">
                <a:solidFill>
                  <a:schemeClr val="lt1"/>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but cannot learn.</a:t>
            </a:r>
            <a:r>
              <a:rPr lang="en-US" sz="3000">
                <a:solidFill>
                  <a:schemeClr val="lt1"/>
                </a:solidFill>
                <a:latin typeface="Arial" charset="0"/>
                <a:ea typeface="Arial" charset="0"/>
                <a:cs typeface="Arial" charset="0"/>
                <a:sym typeface="Cabin"/>
              </a:rPr>
              <a:t> S</a:t>
            </a:r>
            <a:r>
              <a:rPr lang="en-US" sz="3000" u="none" strike="noStrike" cap="none">
                <a:solidFill>
                  <a:schemeClr val="lt1"/>
                </a:solidFill>
                <a:latin typeface="Arial" charset="0"/>
                <a:ea typeface="Arial" charset="0"/>
                <a:cs typeface="Arial" charset="0"/>
                <a:sym typeface="Cabin"/>
              </a:rPr>
              <a:t>o </a:t>
            </a:r>
            <a:r>
              <a:rPr lang="en-US" sz="3000" u="none" strike="noStrike" cap="none">
                <a:solidFill>
                  <a:srgbClr val="FFFF00"/>
                </a:solidFill>
                <a:latin typeface="Arial" charset="0"/>
                <a:ea typeface="Arial" charset="0"/>
                <a:cs typeface="Arial" charset="0"/>
                <a:sym typeface="Cabin"/>
              </a:rPr>
              <a:t>it is easier for you to learn Python than for the computer to learn English</a:t>
            </a:r>
            <a:r>
              <a:rPr lang="en-US" sz="3000" u="none" strike="noStrike" cap="none">
                <a:solidFill>
                  <a:schemeClr val="lt1"/>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Talking to Python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336473" y="1325287"/>
            <a:ext cx="12628499" cy="3249038"/>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p>
          <a:p>
            <a:pPr lvl="0">
              <a:buClr>
                <a:schemeClr val="lt1"/>
              </a:buClr>
              <a:buSzPct val="25000"/>
            </a:pPr>
            <a:r>
              <a:rPr lang="en-US" sz="3600" dirty="0" smtClean="0">
                <a:solidFill>
                  <a:schemeClr val="bg1"/>
                </a:solidFill>
                <a:latin typeface="Arial" charset="0"/>
                <a:ea typeface="Arial" charset="0"/>
                <a:cs typeface="Arial" charset="0"/>
                <a:sym typeface="Cabin"/>
              </a:rPr>
              <a:t>Python </a:t>
            </a:r>
            <a:r>
              <a:rPr lang="en-US" sz="3600" dirty="0">
                <a:solidFill>
                  <a:schemeClr val="bg1"/>
                </a:solidFill>
                <a:latin typeface="Arial" charset="0"/>
                <a:ea typeface="Arial" charset="0"/>
                <a:cs typeface="Arial" charset="0"/>
                <a:sym typeface="Cabin"/>
              </a:rPr>
              <a:t>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p>
          <a:p>
            <a:pPr lvl="0">
              <a:buClr>
                <a:schemeClr val="lt1"/>
              </a:buClr>
              <a:buSzPct val="25000"/>
            </a:pPr>
            <a:r>
              <a:rPr lang="en-US" sz="3600" dirty="0" smtClean="0">
                <a:solidFill>
                  <a:schemeClr val="bg1"/>
                </a:solidFill>
                <a:latin typeface="Arial" charset="0"/>
                <a:ea typeface="Arial" charset="0"/>
                <a:cs typeface="Arial" charset="0"/>
                <a:sym typeface="Cabin"/>
              </a:rPr>
              <a:t>&gt;&gt;&gt; </a:t>
            </a:r>
            <a:endParaRPr lang="en-US" sz="3600" u="none" strike="noStrike" cap="none" dirty="0">
              <a:solidFill>
                <a:schemeClr val="bg1"/>
              </a:solidFill>
              <a:latin typeface="Arial" charset="0"/>
              <a:ea typeface="Arial" charset="0"/>
              <a:cs typeface="Arial" charset="0"/>
              <a:sym typeface="Cabin"/>
            </a:endParaRPr>
          </a:p>
        </p:txBody>
      </p:sp>
      <p:grpSp>
        <p:nvGrpSpPr>
          <p:cNvPr id="463" name="Shape 463"/>
          <p:cNvGrpSpPr/>
          <p:nvPr/>
        </p:nvGrpSpPr>
        <p:grpSpPr>
          <a:xfrm>
            <a:off x="2916761" y="4219476"/>
            <a:ext cx="4239245" cy="858364"/>
            <a:chOff x="6843291" y="2326012"/>
            <a:chExt cx="4239245" cy="856736"/>
          </a:xfrm>
        </p:grpSpPr>
        <p:sp>
          <p:nvSpPr>
            <p:cNvPr id="464" name="Shape 464"/>
            <p:cNvSpPr txBox="1"/>
            <p:nvPr/>
          </p:nvSpPr>
          <p:spPr>
            <a:xfrm>
              <a:off x="8807636" y="2342275"/>
              <a:ext cx="2274900" cy="8404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What next?</a:t>
              </a:r>
            </a:p>
          </p:txBody>
        </p:sp>
        <p:cxnSp>
          <p:nvCxnSpPr>
            <p:cNvPr id="465" name="Shape 465"/>
            <p:cNvCxnSpPr/>
            <p:nvPr/>
          </p:nvCxnSpPr>
          <p:spPr>
            <a:xfrm>
              <a:off x="6843291" y="2326012"/>
              <a:ext cx="2281199" cy="436500"/>
            </a:xfrm>
            <a:prstGeom prst="straightConnector1">
              <a:avLst/>
            </a:prstGeom>
            <a:noFill/>
            <a:ln w="76200" cap="rnd" cmpd="sng">
              <a:solidFill>
                <a:srgbClr val="FFFF00"/>
              </a:solidFill>
              <a:prstDash val="solid"/>
              <a:miter/>
              <a:headEnd type="stealth" w="med" len="med"/>
              <a:tailEnd type="none" w="med" len="med"/>
            </a:ln>
          </p:spPr>
        </p:cxn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endParaRPr lang="en-US" sz="3600" dirty="0">
              <a:solidFill>
                <a:srgbClr val="FFFF00"/>
              </a:solidFill>
              <a:latin typeface="Arial" charset="0"/>
              <a:ea typeface="Arial" charset="0"/>
              <a:cs typeface="Arial" charset="0"/>
              <a:sym typeface="Cabin"/>
            </a:endParaRP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print </a:t>
            </a:r>
            <a:r>
              <a:rPr lang="en-US" sz="3600" u="none" strike="noStrike" cap="none" dirty="0" smtClean="0">
                <a:solidFill>
                  <a:srgbClr val="FFFF00"/>
                </a:solidFill>
                <a:latin typeface="Arial" charset="0"/>
                <a:ea typeface="Arial" charset="0"/>
                <a:cs typeface="Arial" charset="0"/>
                <a:sym typeface="Cabin"/>
              </a:rPr>
              <a:t>(x)</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 </a:t>
            </a:r>
            <a:r>
              <a:rPr lang="en-US" sz="3600" u="none" strike="noStrike" cap="none" dirty="0" smtClean="0">
                <a:solidFill>
                  <a:srgbClr val="FFFF00"/>
                </a:solidFill>
                <a:latin typeface="Arial" charset="0"/>
                <a:ea typeface="Arial" charset="0"/>
                <a:cs typeface="Arial" charset="0"/>
                <a:sym typeface="Cabin"/>
              </a:rPr>
              <a:t>(x)</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exit()</a:t>
            </a:r>
          </a:p>
        </p:txBody>
      </p:sp>
      <p:sp>
        <p:nvSpPr>
          <p:cNvPr id="471" name="Shape 471"/>
          <p:cNvSpPr txBox="1"/>
          <p:nvPr/>
        </p:nvSpPr>
        <p:spPr>
          <a:xfrm>
            <a:off x="5618835" y="5505312"/>
            <a:ext cx="9536024"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This is a good test to make sure that you have Python correctly installed.  Note that quit() also works to end the interactive session.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2800" y="768096"/>
            <a:ext cx="125857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FF00"/>
                </a:solidFill>
                <a:latin typeface="Arial" charset="0"/>
                <a:ea typeface="Arial" charset="0"/>
                <a:cs typeface="Arial" charset="0"/>
                <a:sym typeface="Cabin"/>
              </a:rPr>
              <a:t>Programmers Anticipate Needs</a:t>
            </a:r>
          </a:p>
        </p:txBody>
      </p:sp>
      <p:sp>
        <p:nvSpPr>
          <p:cNvPr id="237" name="Shape 237"/>
          <p:cNvSpPr txBox="1">
            <a:spLocks noGrp="1"/>
          </p:cNvSpPr>
          <p:nvPr>
            <p:ph type="body" idx="1"/>
          </p:nvPr>
        </p:nvSpPr>
        <p:spPr>
          <a:xfrm>
            <a:off x="812800" y="2133600"/>
            <a:ext cx="8312150"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are a market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have over 3 Billion downloads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left their jobs to be full-time iPhone developers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know the </a:t>
            </a:r>
            <a:r>
              <a:rPr lang="en-US" sz="3200" u="none" strike="noStrike" cap="none" dirty="0">
                <a:solidFill>
                  <a:srgbClr val="00FF00"/>
                </a:solidFill>
                <a:latin typeface="Arial" charset="0"/>
                <a:ea typeface="Arial" charset="0"/>
                <a:cs typeface="Arial" charset="0"/>
                <a:sym typeface="Cabin"/>
              </a:rPr>
              <a:t>ways of the program</a:t>
            </a: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1600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0" name="Shape 240"/>
          <p:cNvSpPr/>
          <p:nvPr/>
        </p:nvSpPr>
        <p:spPr>
          <a:xfrm>
            <a:off x="101600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1" name="Shape 241"/>
          <p:cNvSpPr/>
          <p:nvPr/>
        </p:nvSpPr>
        <p:spPr>
          <a:xfrm>
            <a:off x="115824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2" name="Shape 242"/>
          <p:cNvSpPr/>
          <p:nvPr/>
        </p:nvSpPr>
        <p:spPr>
          <a:xfrm>
            <a:off x="115824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3" name="Shape 243"/>
          <p:cNvSpPr/>
          <p:nvPr/>
        </p:nvSpPr>
        <p:spPr>
          <a:xfrm>
            <a:off x="13004800" y="7073900"/>
            <a:ext cx="1092199"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Pay</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4" name="Shape 244"/>
          <p:cNvSpPr/>
          <p:nvPr/>
        </p:nvSpPr>
        <p:spPr>
          <a:xfrm>
            <a:off x="130048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p:nvPr/>
        </p:nvCxnSpPr>
        <p:spPr>
          <a:xfrm>
            <a:off x="12376150" y="3783012"/>
            <a:ext cx="628650" cy="3290888"/>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What </a:t>
            </a:r>
            <a:r>
              <a:rPr lang="en-US" sz="7600">
                <a:solidFill>
                  <a:srgbClr val="FFFF00"/>
                </a:solidFill>
                <a:latin typeface="Arial" charset="0"/>
                <a:ea typeface="Arial" charset="0"/>
                <a:cs typeface="Arial" charset="0"/>
                <a:sym typeface="Cabin"/>
              </a:rPr>
              <a:t>D</a:t>
            </a:r>
            <a:r>
              <a:rPr lang="en-US" sz="7600" u="none" strike="noStrike" cap="none">
                <a:solidFill>
                  <a:srgbClr val="FFFF00"/>
                </a:solidFill>
                <a:latin typeface="Arial" charset="0"/>
                <a:ea typeface="Arial" charset="0"/>
                <a:cs typeface="Arial" charset="0"/>
                <a:sym typeface="Cabin"/>
              </a:rPr>
              <a:t>o </a:t>
            </a:r>
            <a:r>
              <a:rPr lang="en-US" sz="7600">
                <a:solidFill>
                  <a:srgbClr val="FFFF00"/>
                </a:solidFill>
                <a:latin typeface="Arial" charset="0"/>
                <a:ea typeface="Arial" charset="0"/>
                <a:cs typeface="Arial" charset="0"/>
                <a:sym typeface="Cabin"/>
              </a:rPr>
              <a:t>W</a:t>
            </a:r>
            <a:r>
              <a:rPr lang="en-US" sz="7600" u="none" strike="noStrike" cap="none">
                <a:solidFill>
                  <a:srgbClr val="FFFF00"/>
                </a:solidFill>
                <a:latin typeface="Arial" charset="0"/>
                <a:ea typeface="Arial" charset="0"/>
                <a:cs typeface="Arial" charset="0"/>
                <a:sym typeface="Cabin"/>
              </a:rPr>
              <a:t>e Say?</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Elements of Python</a:t>
            </a:r>
          </a:p>
        </p:txBody>
      </p:sp>
      <p:sp>
        <p:nvSpPr>
          <p:cNvPr id="489" name="Shape 48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Vocabulary / Words</a:t>
            </a:r>
            <a:r>
              <a:rPr lang="en-US" sz="3600" u="none" strike="noStrike" cap="none">
                <a:solidFill>
                  <a:schemeClr val="lt1"/>
                </a:solidFill>
                <a:latin typeface="Arial" charset="0"/>
                <a:ea typeface="Arial" charset="0"/>
                <a:cs typeface="Arial" charset="0"/>
                <a:sym typeface="Cabin"/>
              </a:rPr>
              <a:t> - Variables and Reserved words (Chapter 2)</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Sentence structure</a:t>
            </a:r>
            <a:r>
              <a:rPr lang="en-US" sz="3600" u="none" strike="noStrike" cap="none">
                <a:solidFill>
                  <a:schemeClr val="lt1"/>
                </a:solidFill>
                <a:latin typeface="Arial" charset="0"/>
                <a:ea typeface="Arial" charset="0"/>
                <a:cs typeface="Arial" charset="0"/>
                <a:sym typeface="Cabin"/>
              </a:rPr>
              <a:t> - valid syntax patterns (Chapters 3-5)</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Story structure</a:t>
            </a:r>
            <a:r>
              <a:rPr lang="en-US" sz="3600" u="none" strike="noStrike" cap="none">
                <a:solidFill>
                  <a:schemeClr val="lt1"/>
                </a:solidFill>
                <a:latin typeface="Arial" charset="0"/>
                <a:ea typeface="Arial" charset="0"/>
                <a:cs typeface="Arial" charset="0"/>
                <a:sym typeface="Cabin"/>
              </a:rPr>
              <a:t> - constructing a program for a purpose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419418" y="736781"/>
            <a:ext cx="9839008" cy="7568120"/>
          </a:xfrm>
          <a:prstGeom prst="rect">
            <a:avLst/>
          </a:prstGeom>
          <a:noFill/>
          <a:ln>
            <a:noFill/>
          </a:ln>
        </p:spPr>
        <p:txBody>
          <a:bodyPr lIns="0" tIns="0" rIns="0" bIns="0" anchor="ctr" anchorCtr="0">
            <a:noAutofit/>
          </a:bodyPr>
          <a:lstStyle/>
          <a:p>
            <a:pPr lvl="0">
              <a:buClr>
                <a:srgbClr val="00FF00"/>
              </a:buClr>
              <a:buSzPct val="25000"/>
            </a:pPr>
            <a:r>
              <a:rPr lang="en-US" sz="2800" b="1" dirty="0">
                <a:solidFill>
                  <a:srgbClr val="00FF00"/>
                </a:solidFill>
                <a:latin typeface="Courier New"/>
                <a:ea typeface="Courier New"/>
                <a:cs typeface="Courier New"/>
                <a:sym typeface="Courier New"/>
              </a:rPr>
              <a:t>name = </a:t>
            </a:r>
            <a:r>
              <a:rPr lang="en-US" sz="2800" b="1" dirty="0" smtClean="0">
                <a:solidFill>
                  <a:srgbClr val="00FF00"/>
                </a:solidFill>
                <a:latin typeface="Courier New"/>
                <a:ea typeface="Courier New"/>
                <a:cs typeface="Courier New"/>
                <a:sym typeface="Courier New"/>
              </a:rPr>
              <a:t>input(</a:t>
            </a:r>
            <a:r>
              <a:rPr lang="en-US" sz="2800" b="1" dirty="0">
                <a:solidFill>
                  <a:srgbClr val="00FF00"/>
                </a:solidFill>
                <a:latin typeface="Courier New"/>
                <a:ea typeface="Courier New"/>
                <a:cs typeface="Courier New"/>
                <a:sym typeface="Courier New"/>
              </a:rPr>
              <a:t>'Enter file:')</a:t>
            </a:r>
          </a:p>
          <a:p>
            <a:pPr lvl="0">
              <a:buClr>
                <a:srgbClr val="00FF00"/>
              </a:buClr>
              <a:buSzPct val="25000"/>
            </a:pPr>
            <a:r>
              <a:rPr lang="en-US" sz="2800" b="1" dirty="0">
                <a:solidFill>
                  <a:srgbClr val="00FF00"/>
                </a:solidFill>
                <a:latin typeface="Courier New"/>
                <a:ea typeface="Courier New"/>
                <a:cs typeface="Courier New"/>
                <a:sym typeface="Courier New"/>
              </a:rPr>
              <a:t>handle = open(name)</a:t>
            </a:r>
          </a:p>
          <a:p>
            <a:pPr lvl="0" algn="ct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00FF"/>
                </a:solidFill>
                <a:latin typeface="Courier New"/>
                <a:ea typeface="Courier New"/>
                <a:cs typeface="Courier New"/>
                <a:sym typeface="Courier New"/>
              </a:rPr>
              <a:t>counts = </a:t>
            </a:r>
            <a:r>
              <a:rPr lang="en-US" sz="2800" b="1" dirty="0" err="1">
                <a:solidFill>
                  <a:srgbClr val="FF00FF"/>
                </a:solidFill>
                <a:latin typeface="Courier New"/>
                <a:ea typeface="Courier New"/>
                <a:cs typeface="Courier New"/>
                <a:sym typeface="Courier New"/>
              </a:rPr>
              <a:t>dict</a:t>
            </a:r>
            <a:r>
              <a:rPr lang="en-US" sz="2800" b="1" dirty="0">
                <a:solidFill>
                  <a:srgbClr val="FF00FF"/>
                </a:solidFill>
                <a:latin typeface="Courier New"/>
                <a:ea typeface="Courier New"/>
                <a:cs typeface="Courier New"/>
                <a:sym typeface="Courier New"/>
              </a:rPr>
              <a:t>()</a:t>
            </a:r>
          </a:p>
          <a:p>
            <a:pPr lvl="0">
              <a:buClr>
                <a:srgbClr val="00FF00"/>
              </a:buClr>
              <a:buSzPct val="25000"/>
            </a:pPr>
            <a:r>
              <a:rPr lang="en-US" sz="2800" b="1" dirty="0">
                <a:solidFill>
                  <a:srgbClr val="FF00FF"/>
                </a:solidFill>
                <a:latin typeface="Courier New"/>
                <a:ea typeface="Courier New"/>
                <a:cs typeface="Courier New"/>
                <a:sym typeface="Courier New"/>
              </a:rPr>
              <a:t>for line in handle:</a:t>
            </a:r>
          </a:p>
          <a:p>
            <a:pPr lvl="0">
              <a:buClr>
                <a:srgbClr val="00FF00"/>
              </a:buClr>
              <a:buSzPct val="25000"/>
            </a:pPr>
            <a:r>
              <a:rPr lang="en-US" sz="2800" b="1" dirty="0">
                <a:solidFill>
                  <a:srgbClr val="FF00FF"/>
                </a:solidFill>
                <a:latin typeface="Courier New"/>
                <a:ea typeface="Courier New"/>
                <a:cs typeface="Courier New"/>
                <a:sym typeface="Courier New"/>
              </a:rPr>
              <a:t>    words = </a:t>
            </a:r>
            <a:r>
              <a:rPr lang="en-US" sz="2800" b="1" dirty="0" err="1">
                <a:solidFill>
                  <a:srgbClr val="FF00FF"/>
                </a:solidFill>
                <a:latin typeface="Courier New"/>
                <a:ea typeface="Courier New"/>
                <a:cs typeface="Courier New"/>
                <a:sym typeface="Courier New"/>
              </a:rPr>
              <a:t>line.split</a:t>
            </a:r>
            <a:r>
              <a:rPr lang="en-US" sz="2800" b="1" dirty="0">
                <a:solidFill>
                  <a:srgbClr val="FF00FF"/>
                </a:solidFill>
                <a:latin typeface="Courier New"/>
                <a:ea typeface="Courier New"/>
                <a:cs typeface="Courier New"/>
                <a:sym typeface="Courier New"/>
              </a:rPr>
              <a:t>()</a:t>
            </a:r>
          </a:p>
          <a:p>
            <a:pPr lvl="0">
              <a:buClr>
                <a:srgbClr val="00FF00"/>
              </a:buClr>
              <a:buSzPct val="25000"/>
            </a:pPr>
            <a:r>
              <a:rPr lang="en-US" sz="2800" b="1" dirty="0">
                <a:solidFill>
                  <a:srgbClr val="FF00FF"/>
                </a:solidFill>
                <a:latin typeface="Courier New"/>
                <a:ea typeface="Courier New"/>
                <a:cs typeface="Courier New"/>
                <a:sym typeface="Courier New"/>
              </a:rPr>
              <a:t>    for word in words:</a:t>
            </a:r>
          </a:p>
          <a:p>
            <a:pPr lvl="0">
              <a:buClr>
                <a:srgbClr val="00FF00"/>
              </a:buClr>
              <a:buSzPct val="25000"/>
            </a:pPr>
            <a:r>
              <a:rPr lang="en-US" sz="2800" b="1" dirty="0">
                <a:solidFill>
                  <a:srgbClr val="FF00FF"/>
                </a:solidFill>
                <a:latin typeface="Courier New"/>
                <a:ea typeface="Courier New"/>
                <a:cs typeface="Courier New"/>
                <a:sym typeface="Courier New"/>
              </a:rPr>
              <a:t>        counts[word] = </a:t>
            </a:r>
            <a:r>
              <a:rPr lang="en-US" sz="2800" b="1" dirty="0" err="1">
                <a:solidFill>
                  <a:srgbClr val="FF00FF"/>
                </a:solidFill>
                <a:latin typeface="Courier New"/>
                <a:ea typeface="Courier New"/>
                <a:cs typeface="Courier New"/>
                <a:sym typeface="Courier New"/>
              </a:rPr>
              <a:t>counts.get</a:t>
            </a:r>
            <a:r>
              <a:rPr lang="en-US" sz="2800" b="1" dirty="0">
                <a:solidFill>
                  <a:srgbClr val="FF00FF"/>
                </a:solidFill>
                <a:latin typeface="Courier New"/>
                <a:ea typeface="Courier New"/>
                <a:cs typeface="Courier New"/>
                <a:sym typeface="Courier New"/>
              </a:rPr>
              <a:t>(word,0) + 1</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 None</a:t>
            </a:r>
          </a:p>
          <a:p>
            <a:pPr lvl="0">
              <a:buClr>
                <a:srgbClr val="00FF00"/>
              </a:buClr>
              <a:buSzPct val="25000"/>
            </a:pPr>
            <a:r>
              <a:rPr lang="en-US" sz="2800" b="1" dirty="0" err="1">
                <a:solidFill>
                  <a:srgbClr val="00FFFF"/>
                </a:solidFill>
                <a:latin typeface="Courier New"/>
                <a:ea typeface="Courier New"/>
                <a:cs typeface="Courier New"/>
                <a:sym typeface="Courier New"/>
              </a:rPr>
              <a:t>bigword</a:t>
            </a:r>
            <a:r>
              <a:rPr lang="en-US" sz="2800" b="1" dirty="0">
                <a:solidFill>
                  <a:srgbClr val="00FFFF"/>
                </a:solidFill>
                <a:latin typeface="Courier New"/>
                <a:ea typeface="Courier New"/>
                <a:cs typeface="Courier New"/>
                <a:sym typeface="Courier New"/>
              </a:rPr>
              <a:t> = None</a:t>
            </a:r>
          </a:p>
          <a:p>
            <a:pPr lvl="0">
              <a:buClr>
                <a:srgbClr val="00FF00"/>
              </a:buClr>
              <a:buSzPct val="25000"/>
            </a:pPr>
            <a:r>
              <a:rPr lang="en-US" sz="2800" b="1" dirty="0">
                <a:solidFill>
                  <a:srgbClr val="00FFFF"/>
                </a:solidFill>
                <a:latin typeface="Courier New"/>
                <a:ea typeface="Courier New"/>
                <a:cs typeface="Courier New"/>
                <a:sym typeface="Courier New"/>
              </a:rPr>
              <a:t>for </a:t>
            </a:r>
            <a:r>
              <a:rPr lang="en-US" sz="2800" b="1" dirty="0" err="1">
                <a:solidFill>
                  <a:srgbClr val="00FFFF"/>
                </a:solidFill>
                <a:latin typeface="Courier New"/>
                <a:ea typeface="Courier New"/>
                <a:cs typeface="Courier New"/>
                <a:sym typeface="Courier New"/>
              </a:rPr>
              <a:t>word,count</a:t>
            </a:r>
            <a:r>
              <a:rPr lang="en-US" sz="2800" b="1" dirty="0">
                <a:solidFill>
                  <a:srgbClr val="00FFFF"/>
                </a:solidFill>
                <a:latin typeface="Courier New"/>
                <a:ea typeface="Courier New"/>
                <a:cs typeface="Courier New"/>
                <a:sym typeface="Courier New"/>
              </a:rPr>
              <a:t> in </a:t>
            </a:r>
            <a:r>
              <a:rPr lang="en-US" sz="2800" b="1" dirty="0" err="1">
                <a:solidFill>
                  <a:srgbClr val="00FFFF"/>
                </a:solidFill>
                <a:latin typeface="Courier New"/>
                <a:ea typeface="Courier New"/>
                <a:cs typeface="Courier New"/>
                <a:sym typeface="Courier New"/>
              </a:rPr>
              <a:t>counts.items</a:t>
            </a:r>
            <a:r>
              <a:rPr lang="en-US" sz="2800" b="1" dirty="0">
                <a:solidFill>
                  <a:srgbClr val="00FFFF"/>
                </a:solidFill>
                <a:latin typeface="Courier New"/>
                <a:ea typeface="Courier New"/>
                <a:cs typeface="Courier New"/>
                <a:sym typeface="Courier New"/>
              </a:rPr>
              <a:t>():</a:t>
            </a:r>
          </a:p>
          <a:p>
            <a:pPr lvl="0">
              <a:buClr>
                <a:srgbClr val="00FF00"/>
              </a:buClr>
              <a:buSzPct val="25000"/>
            </a:pPr>
            <a:r>
              <a:rPr lang="en-US" sz="2800" b="1" dirty="0">
                <a:solidFill>
                  <a:srgbClr val="00FFFF"/>
                </a:solidFill>
                <a:latin typeface="Courier New"/>
                <a:ea typeface="Courier New"/>
                <a:cs typeface="Courier New"/>
                <a:sym typeface="Courier New"/>
              </a:rPr>
              <a:t>    if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is None or count &gt;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a:t>
            </a:r>
          </a:p>
          <a:p>
            <a:pPr lvl="0">
              <a:buClr>
                <a:srgbClr val="00FF00"/>
              </a:buClr>
              <a:buSzPct val="25000"/>
            </a:pPr>
            <a:r>
              <a:rPr lang="en-US" sz="2800" b="1" dirty="0">
                <a:solidFill>
                  <a:srgbClr val="00FFFF"/>
                </a:solidFill>
                <a:latin typeface="Courier New"/>
                <a:ea typeface="Courier New"/>
                <a:cs typeface="Courier New"/>
                <a:sym typeface="Courier New"/>
              </a:rPr>
              <a:t>        </a:t>
            </a:r>
            <a:r>
              <a:rPr lang="en-US" sz="2800" b="1" dirty="0" err="1">
                <a:solidFill>
                  <a:srgbClr val="00FFFF"/>
                </a:solidFill>
                <a:latin typeface="Courier New"/>
                <a:ea typeface="Courier New"/>
                <a:cs typeface="Courier New"/>
                <a:sym typeface="Courier New"/>
              </a:rPr>
              <a:t>bigword</a:t>
            </a:r>
            <a:r>
              <a:rPr lang="en-US" sz="2800" b="1" dirty="0">
                <a:solidFill>
                  <a:srgbClr val="00FFFF"/>
                </a:solidFill>
                <a:latin typeface="Courier New"/>
                <a:ea typeface="Courier New"/>
                <a:cs typeface="Courier New"/>
                <a:sym typeface="Courier New"/>
              </a:rPr>
              <a:t> = word</a:t>
            </a:r>
          </a:p>
          <a:p>
            <a:pPr lvl="0">
              <a:buClr>
                <a:srgbClr val="00FF00"/>
              </a:buClr>
              <a:buSzPct val="25000"/>
            </a:pPr>
            <a:r>
              <a:rPr lang="en-US" sz="2800" b="1" dirty="0">
                <a:solidFill>
                  <a:srgbClr val="00FFFF"/>
                </a:solidFill>
                <a:latin typeface="Courier New"/>
                <a:ea typeface="Courier New"/>
                <a:cs typeface="Courier New"/>
                <a:sym typeface="Courier New"/>
              </a:rPr>
              <a:t>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 count</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7F00"/>
                </a:solidFill>
                <a:latin typeface="Courier New"/>
                <a:ea typeface="Courier New"/>
                <a:cs typeface="Courier New"/>
                <a:sym typeface="Courier New"/>
              </a:rPr>
              <a:t>print(</a:t>
            </a:r>
            <a:r>
              <a:rPr lang="en-US" sz="2800" b="1" dirty="0" err="1">
                <a:solidFill>
                  <a:srgbClr val="FF7F00"/>
                </a:solidFill>
                <a:latin typeface="Courier New"/>
                <a:ea typeface="Courier New"/>
                <a:cs typeface="Courier New"/>
                <a:sym typeface="Courier New"/>
              </a:rPr>
              <a:t>bigword</a:t>
            </a:r>
            <a:r>
              <a:rPr lang="en-US" sz="2800" b="1" dirty="0">
                <a:solidFill>
                  <a:srgbClr val="FF7F00"/>
                </a:solidFill>
                <a:latin typeface="Courier New"/>
                <a:ea typeface="Courier New"/>
                <a:cs typeface="Courier New"/>
                <a:sym typeface="Courier New"/>
              </a:rPr>
              <a:t>, </a:t>
            </a:r>
            <a:r>
              <a:rPr lang="en-US" sz="2800" b="1" dirty="0" err="1">
                <a:solidFill>
                  <a:srgbClr val="FF7F00"/>
                </a:solidFill>
                <a:latin typeface="Courier New"/>
                <a:ea typeface="Courier New"/>
                <a:cs typeface="Courier New"/>
                <a:sym typeface="Courier New"/>
              </a:rPr>
              <a:t>bigcount</a:t>
            </a:r>
            <a:r>
              <a:rPr lang="en-US" sz="2800" b="1" dirty="0">
                <a:solidFill>
                  <a:srgbClr val="FF7F00"/>
                </a:solidFill>
                <a:latin typeface="Courier New"/>
                <a:ea typeface="Courier New"/>
                <a:cs typeface="Courier New"/>
                <a:sym typeface="Courier New"/>
              </a:rPr>
              <a:t>)</a:t>
            </a:r>
          </a:p>
        </p:txBody>
      </p:sp>
      <p:sp>
        <p:nvSpPr>
          <p:cNvPr id="495" name="Shape 495"/>
          <p:cNvSpPr txBox="1"/>
          <p:nvPr/>
        </p:nvSpPr>
        <p:spPr>
          <a:xfrm>
            <a:off x="10840734" y="4690623"/>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496" name="Shape 496"/>
          <p:cNvSpPr txBox="1"/>
          <p:nvPr/>
        </p:nvSpPr>
        <p:spPr>
          <a:xfrm>
            <a:off x="10258426" y="1496303"/>
            <a:ext cx="4813299"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300" u="none" strike="noStrike" cap="none" dirty="0">
                <a:solidFill>
                  <a:schemeClr val="lt1"/>
                </a:solidFill>
                <a:latin typeface="Arial" charset="0"/>
                <a:ea typeface="Arial" charset="0"/>
                <a:cs typeface="Arial" charset="0"/>
                <a:sym typeface="Cabin"/>
              </a:rPr>
              <a:t>A short </a:t>
            </a:r>
            <a:r>
              <a:rPr lang="en-US" sz="4300" b="0" i="0" u="none" strike="noStrike" cap="none" dirty="0">
                <a:solidFill>
                  <a:schemeClr val="lt1"/>
                </a:solidFill>
                <a:latin typeface="Arial"/>
                <a:ea typeface="Arial"/>
                <a:cs typeface="Arial"/>
                <a:sym typeface="Arial"/>
              </a:rPr>
              <a:t>“</a:t>
            </a:r>
            <a:r>
              <a:rPr lang="en-US" sz="4300" dirty="0">
                <a:solidFill>
                  <a:schemeClr val="lt1"/>
                </a:solidFill>
                <a:latin typeface="Arial" charset="0"/>
                <a:ea typeface="Arial" charset="0"/>
                <a:cs typeface="Arial" charset="0"/>
                <a:sym typeface="Cabin"/>
              </a:rPr>
              <a:t>s</a:t>
            </a:r>
            <a:r>
              <a:rPr lang="en-US" sz="4300" u="none" strike="noStrike" cap="none" dirty="0">
                <a:solidFill>
                  <a:schemeClr val="lt1"/>
                </a:solidFill>
                <a:latin typeface="Arial" charset="0"/>
                <a:ea typeface="Arial" charset="0"/>
                <a:cs typeface="Arial" charset="0"/>
                <a:sym typeface="Cabin"/>
              </a:rPr>
              <a:t>tory</a:t>
            </a:r>
            <a:r>
              <a:rPr lang="en-US" sz="4300" b="0" i="0" u="none" strike="noStrike" cap="none" dirty="0">
                <a:solidFill>
                  <a:schemeClr val="lt1"/>
                </a:solidFill>
                <a:latin typeface="Arial"/>
                <a:ea typeface="Arial"/>
                <a:cs typeface="Arial"/>
                <a:sym typeface="Arial"/>
              </a:rPr>
              <a:t>”</a:t>
            </a:r>
            <a:r>
              <a:rPr lang="en-US" sz="4300" u="none" strike="noStrike" cap="none" dirty="0">
                <a:solidFill>
                  <a:schemeClr val="lt1"/>
                </a:solidFill>
                <a:latin typeface="Arial" charset="0"/>
                <a:ea typeface="Arial" charset="0"/>
                <a:cs typeface="Arial" charset="0"/>
                <a:sym typeface="Cabin"/>
              </a:rPr>
              <a:t> about how to count words in a file in Python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Reserved Words</a:t>
            </a:r>
          </a:p>
        </p:txBody>
      </p:sp>
      <p:sp>
        <p:nvSpPr>
          <p:cNvPr id="502" name="Shape 502"/>
          <p:cNvSpPr txBox="1">
            <a:spLocks noGrp="1"/>
          </p:cNvSpPr>
          <p:nvPr>
            <p:ph type="body" idx="1"/>
          </p:nvPr>
        </p:nvSpPr>
        <p:spPr>
          <a:xfrm>
            <a:off x="812800" y="2529191"/>
            <a:ext cx="14630400" cy="1186775"/>
          </a:xfrm>
          <a:prstGeom prst="rect">
            <a:avLst/>
          </a:prstGeom>
          <a:noFill/>
          <a:ln>
            <a:noFill/>
          </a:ln>
        </p:spPr>
        <p:txBody>
          <a:bodyPr lIns="38100" tIns="38100" rIns="38100" bIns="38100" anchor="t"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You</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cannot</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use </a:t>
            </a:r>
            <a:r>
              <a:rPr lang="en-US" sz="3600" u="none" strike="noStrike" cap="none">
                <a:solidFill>
                  <a:srgbClr val="FFFF00"/>
                </a:solidFill>
                <a:latin typeface="Arial" charset="0"/>
                <a:ea typeface="Arial" charset="0"/>
                <a:cs typeface="Arial" charset="0"/>
                <a:sym typeface="Cabin"/>
              </a:rPr>
              <a:t>reserved words</a:t>
            </a:r>
            <a:r>
              <a:rPr lang="en-US" sz="3600" u="none" strike="noStrike" cap="none">
                <a:solidFill>
                  <a:schemeClr val="lt1"/>
                </a:solidFill>
                <a:latin typeface="Arial" charset="0"/>
                <a:ea typeface="Arial" charset="0"/>
                <a:cs typeface="Arial" charset="0"/>
                <a:sym typeface="Cabin"/>
              </a:rPr>
              <a:t> as variable names / identifiers</a:t>
            </a: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dirty="0" err="1" smtClean="0">
                <a:solidFill>
                  <a:srgbClr val="FFFF00"/>
                </a:solidFill>
                <a:latin typeface="Courier" charset="0"/>
                <a:ea typeface="Courier" charset="0"/>
                <a:cs typeface="Courier" charset="0"/>
                <a:sym typeface="Cabin"/>
              </a:rPr>
              <a:t>False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class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return</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is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finally</a:t>
            </a:r>
            <a:r>
              <a:rPr lang="de-DE" sz="3200" dirty="0" smtClean="0">
                <a:solidFill>
                  <a:srgbClr val="FFFF00"/>
                </a:solidFill>
                <a:latin typeface="Courier" charset="0"/>
                <a:ea typeface="Courier" charset="0"/>
                <a:cs typeface="Courier" charset="0"/>
                <a:sym typeface="Cabin"/>
              </a:rPr>
              <a:t> </a:t>
            </a:r>
          </a:p>
          <a:p>
            <a:pPr lvl="0">
              <a:buClr>
                <a:srgbClr val="FFFF00"/>
              </a:buClr>
              <a:buSzPct val="25000"/>
            </a:pPr>
            <a:r>
              <a:rPr lang="de-DE" sz="3200" dirty="0" smtClean="0">
                <a:solidFill>
                  <a:srgbClr val="FFFF00"/>
                </a:solidFill>
                <a:latin typeface="Courier" charset="0"/>
                <a:ea typeface="Courier" charset="0"/>
                <a:cs typeface="Courier" charset="0"/>
                <a:sym typeface="Cabin"/>
              </a:rPr>
              <a:t>None 	</a:t>
            </a:r>
            <a:r>
              <a:rPr lang="de-DE" sz="3200" dirty="0" err="1" smtClean="0">
                <a:solidFill>
                  <a:srgbClr val="FFFF00"/>
                </a:solidFill>
                <a:latin typeface="Courier" charset="0"/>
                <a:ea typeface="Courier" charset="0"/>
                <a:cs typeface="Courier" charset="0"/>
                <a:sym typeface="Cabin"/>
              </a:rPr>
              <a:t>if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for</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lambda</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continue</a:t>
            </a:r>
            <a:r>
              <a:rPr lang="de-DE" sz="3200" dirty="0" smtClean="0">
                <a:solidFill>
                  <a:srgbClr val="FFFF00"/>
                </a:solidFill>
                <a:latin typeface="Courier" charset="0"/>
                <a:ea typeface="Courier" charset="0"/>
                <a:cs typeface="Courier" charset="0"/>
                <a:sym typeface="Cabin"/>
              </a:rPr>
              <a:t> </a:t>
            </a:r>
          </a:p>
          <a:p>
            <a:pPr lvl="0">
              <a:buClr>
                <a:srgbClr val="FFFF00"/>
              </a:buClr>
              <a:buSzPct val="25000"/>
            </a:pPr>
            <a:r>
              <a:rPr lang="de-DE" sz="3200" dirty="0" smtClean="0">
                <a:solidFill>
                  <a:srgbClr val="FFFF00"/>
                </a:solidFill>
                <a:latin typeface="Courier" charset="0"/>
                <a:ea typeface="Courier" charset="0"/>
                <a:cs typeface="Courier" charset="0"/>
                <a:sym typeface="Cabin"/>
              </a:rPr>
              <a:t>True 	</a:t>
            </a:r>
            <a:r>
              <a:rPr lang="de-DE" sz="3200" dirty="0" err="1" smtClean="0">
                <a:solidFill>
                  <a:srgbClr val="FFFF00"/>
                </a:solidFill>
                <a:latin typeface="Courier" charset="0"/>
                <a:ea typeface="Courier" charset="0"/>
                <a:cs typeface="Courier" charset="0"/>
                <a:sym typeface="Cabin"/>
              </a:rPr>
              <a:t>def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from</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while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nonlocal</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and</a:t>
            </a:r>
            <a:r>
              <a:rPr lang="de-DE" sz="3200" dirty="0" smtClean="0">
                <a:solidFill>
                  <a:srgbClr val="FFFF00"/>
                </a:solidFill>
                <a:latin typeface="Courier" charset="0"/>
                <a:ea typeface="Courier" charset="0"/>
                <a:cs typeface="Courier" charset="0"/>
                <a:sym typeface="Cabin"/>
              </a:rPr>
              <a:t> 	del 	global 	not 	</a:t>
            </a:r>
            <a:r>
              <a:rPr lang="de-DE" sz="3200" dirty="0" err="1" smtClean="0">
                <a:solidFill>
                  <a:srgbClr val="FFFF00"/>
                </a:solidFill>
                <a:latin typeface="Courier" charset="0"/>
                <a:ea typeface="Courier" charset="0"/>
                <a:cs typeface="Courier" charset="0"/>
                <a:sym typeface="Cabin"/>
              </a:rPr>
              <a:t>with</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elif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try</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or</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yield</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assert</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else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import</a:t>
            </a:r>
            <a:r>
              <a:rPr lang="de-DE" sz="3200" dirty="0" smtClean="0">
                <a:solidFill>
                  <a:srgbClr val="FFFF00"/>
                </a:solidFill>
                <a:latin typeface="Courier" charset="0"/>
                <a:ea typeface="Courier" charset="0"/>
                <a:cs typeface="Courier" charset="0"/>
                <a:sym typeface="Cabin"/>
              </a:rPr>
              <a:t> 	pass</a:t>
            </a:r>
          </a:p>
          <a:p>
            <a:pPr lvl="0">
              <a:buClr>
                <a:srgbClr val="FFFF00"/>
              </a:buClr>
              <a:buSzPct val="25000"/>
            </a:pPr>
            <a:r>
              <a:rPr lang="de-DE" sz="3200" dirty="0" smtClean="0">
                <a:solidFill>
                  <a:srgbClr val="FFFF00"/>
                </a:solidFill>
                <a:latin typeface="Courier" charset="0"/>
                <a:ea typeface="Courier" charset="0"/>
                <a:cs typeface="Courier" charset="0"/>
                <a:sym typeface="Cabin"/>
              </a:rPr>
              <a:t>break 	</a:t>
            </a:r>
            <a:r>
              <a:rPr lang="de-DE" sz="3200" dirty="0" err="1" smtClean="0">
                <a:solidFill>
                  <a:srgbClr val="FFFF00"/>
                </a:solidFill>
                <a:latin typeface="Courier" charset="0"/>
                <a:ea typeface="Courier" charset="0"/>
                <a:cs typeface="Courier" charset="0"/>
                <a:sym typeface="Cabin"/>
              </a:rPr>
              <a:t>except</a:t>
            </a:r>
            <a:r>
              <a:rPr lang="de-DE" sz="3200" dirty="0" smtClean="0">
                <a:solidFill>
                  <a:srgbClr val="FFFF00"/>
                </a:solidFill>
                <a:latin typeface="Courier" charset="0"/>
                <a:ea typeface="Courier" charset="0"/>
                <a:cs typeface="Courier" charset="0"/>
                <a:sym typeface="Cabin"/>
              </a:rPr>
              <a:t> 	in 		</a:t>
            </a:r>
            <a:r>
              <a:rPr lang="de-DE" sz="3200" dirty="0" err="1" smtClean="0">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FF00"/>
                </a:solidFill>
                <a:latin typeface="Arial" charset="0"/>
                <a:ea typeface="Arial" charset="0"/>
                <a:cs typeface="Arial" charset="0"/>
                <a:sym typeface="Cabin"/>
              </a:rPr>
              <a:t>Sentences or Lines</a:t>
            </a: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a:buClr>
                <a:srgbClr val="FFFF00"/>
              </a:buClr>
              <a:buSzPct val="25000"/>
            </a:pPr>
            <a:r>
              <a:rPr lang="en-US" sz="4800" b="1" dirty="0">
                <a:solidFill>
                  <a:srgbClr val="FFFF00"/>
                </a:solidFill>
                <a:latin typeface="Courier New"/>
                <a:ea typeface="Courier New"/>
                <a:cs typeface="Courier New"/>
                <a:sym typeface="Courier New"/>
              </a:rPr>
              <a:t>print(</a:t>
            </a:r>
            <a:r>
              <a:rPr lang="en-US" sz="4800" b="1" dirty="0">
                <a:solidFill>
                  <a:srgbClr val="FF9900"/>
                </a:solidFill>
                <a:latin typeface="Courier New"/>
                <a:ea typeface="Courier New"/>
                <a:cs typeface="Courier New"/>
                <a:sym typeface="Courier New"/>
              </a:rPr>
              <a:t>x</a:t>
            </a:r>
            <a:r>
              <a:rPr lang="en-US" sz="4800" b="1" dirty="0" smtClean="0">
                <a:solidFill>
                  <a:srgbClr val="FFFF00"/>
                </a:solidFill>
                <a:latin typeface="Courier New"/>
                <a:ea typeface="Courier New"/>
                <a:cs typeface="Courier New"/>
                <a:sym typeface="Courier New"/>
              </a:rPr>
              <a:t>)</a:t>
            </a:r>
            <a:endParaRPr lang="en-US" sz="4800" b="1" dirty="0">
              <a:solidFill>
                <a:srgbClr val="FFFF00"/>
              </a:solidFill>
              <a:latin typeface="Courier New"/>
              <a:ea typeface="Courier New"/>
              <a:cs typeface="Courier New"/>
              <a:sym typeface="Courier New"/>
            </a:endParaRPr>
          </a:p>
        </p:txBody>
      </p:sp>
      <p:sp>
        <p:nvSpPr>
          <p:cNvPr id="510" name="Shape 510"/>
          <p:cNvSpPr txBox="1"/>
          <p:nvPr/>
        </p:nvSpPr>
        <p:spPr>
          <a:xfrm>
            <a:off x="1322915" y="703742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a:solidFill>
                  <a:srgbClr val="FF9900"/>
                </a:solidFill>
                <a:latin typeface="Arial" charset="0"/>
                <a:ea typeface="Arial" charset="0"/>
                <a:cs typeface="Arial" charset="0"/>
                <a:sym typeface="Cabin"/>
              </a:rPr>
              <a:t>Variable</a:t>
            </a: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FF"/>
                </a:solidFill>
                <a:latin typeface="Arial" charset="0"/>
                <a:ea typeface="Arial" charset="0"/>
                <a:cs typeface="Arial" charset="0"/>
                <a:sym typeface="Cabin"/>
              </a:rPr>
              <a:t>Operator</a:t>
            </a:r>
          </a:p>
        </p:txBody>
      </p:sp>
      <p:sp>
        <p:nvSpPr>
          <p:cNvPr id="512" name="Shape 512"/>
          <p:cNvSpPr txBox="1"/>
          <p:nvPr/>
        </p:nvSpPr>
        <p:spPr>
          <a:xfrm>
            <a:off x="8080915" y="70882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u="none" strike="noStrike" cap="none">
                <a:solidFill>
                  <a:srgbClr val="00FFFF"/>
                </a:solidFill>
                <a:latin typeface="Arial" charset="0"/>
                <a:ea typeface="Arial" charset="0"/>
                <a:cs typeface="Arial" charset="0"/>
                <a:sym typeface="Cabin"/>
              </a:rPr>
              <a:t>Constant</a:t>
            </a: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smtClean="0">
                <a:solidFill>
                  <a:srgbClr val="FFFF00"/>
                </a:solidFill>
                <a:latin typeface="Arial" charset="0"/>
                <a:ea typeface="Arial" charset="0"/>
                <a:cs typeface="Arial" charset="0"/>
                <a:sym typeface="Cabin"/>
              </a:rPr>
              <a:t>Function</a:t>
            </a:r>
            <a:endParaRPr lang="en-US" sz="4200" u="none" strike="noStrike" cap="none" dirty="0">
              <a:solidFill>
                <a:srgbClr val="FFFF00"/>
              </a:solidFill>
              <a:latin typeface="Arial" charset="0"/>
              <a:ea typeface="Arial" charset="0"/>
              <a:cs typeface="Arial" charset="0"/>
              <a:sym typeface="Cabin"/>
            </a:endParaRPr>
          </a:p>
        </p:txBody>
      </p:sp>
      <p:sp>
        <p:nvSpPr>
          <p:cNvPr id="514" name="Shape 514"/>
          <p:cNvSpPr txBox="1"/>
          <p:nvPr/>
        </p:nvSpPr>
        <p:spPr>
          <a:xfrm>
            <a:off x="7213599" y="27178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a:t>
            </a:r>
            <a:r>
              <a:rPr lang="en-US" sz="5400" dirty="0">
                <a:solidFill>
                  <a:schemeClr val="lt1"/>
                </a:solidFill>
                <a:latin typeface="Arial" charset="0"/>
                <a:ea typeface="Arial" charset="0"/>
                <a:cs typeface="Arial" charset="0"/>
                <a:sym typeface="Cabin"/>
              </a:rPr>
              <a:t>s</a:t>
            </a:r>
            <a:r>
              <a:rPr lang="en-US" sz="5400" u="none" strike="noStrike" cap="none" dirty="0">
                <a:solidFill>
                  <a:schemeClr val="lt1"/>
                </a:solidFill>
                <a:latin typeface="Arial" charset="0"/>
                <a:ea typeface="Arial" charset="0"/>
                <a:cs typeface="Arial" charset="0"/>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Print statement</a:t>
            </a: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FF00"/>
                </a:solidFill>
                <a:latin typeface="Arial" charset="0"/>
                <a:ea typeface="Arial" charset="0"/>
                <a:cs typeface="Arial" charset="0"/>
                <a:sym typeface="Cabin"/>
              </a:rPr>
              <a:t>Programming Paragraphs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a:solidFill>
                  <a:srgbClr val="FFFF00"/>
                </a:solidFill>
                <a:latin typeface="Arial" charset="0"/>
                <a:ea typeface="Arial" charset="0"/>
                <a:cs typeface="Arial" charset="0"/>
                <a:sym typeface="Cabin"/>
              </a:rPr>
              <a:t>Python Scripts</a:t>
            </a:r>
          </a:p>
        </p:txBody>
      </p:sp>
      <p:sp>
        <p:nvSpPr>
          <p:cNvPr id="528" name="Shape 52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Interactive Python is good for experiments and programs of 3-4 lines long.</a:t>
            </a:r>
          </a:p>
          <a:p>
            <a:pPr marL="749300" marR="0" lvl="0" indent="-380111" algn="l" rtl="0">
              <a:lnSpc>
                <a:spcPct val="100000"/>
              </a:lnSpc>
              <a:spcBef>
                <a:spcPts val="3500"/>
              </a:spcBef>
              <a:spcAft>
                <a:spcPts val="0"/>
              </a:spcAft>
              <a:buClr>
                <a:schemeClr val="lt1"/>
              </a:buClr>
              <a:buSzPct val="100000"/>
              <a:buFont typeface="Cabin"/>
              <a:buChar char="•"/>
            </a:pPr>
            <a:r>
              <a:rPr lang="en-US" sz="3400">
                <a:solidFill>
                  <a:schemeClr val="lt1"/>
                </a:solidFill>
                <a:latin typeface="Arial" charset="0"/>
                <a:ea typeface="Arial" charset="0"/>
                <a:cs typeface="Arial" charset="0"/>
                <a:sym typeface="Cabin"/>
              </a:rPr>
              <a:t>M</a:t>
            </a:r>
            <a:r>
              <a:rPr lang="en-US" sz="3400" u="none" strike="noStrike" cap="none">
                <a:solidFill>
                  <a:schemeClr val="lt1"/>
                </a:solidFill>
                <a:latin typeface="Arial" charset="0"/>
                <a:ea typeface="Arial" charset="0"/>
                <a:cs typeface="Arial" charset="0"/>
                <a:sym typeface="Cabin"/>
              </a:rPr>
              <a:t>ost programs are much longer, so we type them into a file and tell </a:t>
            </a:r>
            <a:r>
              <a:rPr lang="en-US" sz="3400">
                <a:solidFill>
                  <a:schemeClr val="lt1"/>
                </a:solidFill>
                <a:latin typeface="Arial" charset="0"/>
                <a:ea typeface="Arial" charset="0"/>
                <a:cs typeface="Arial" charset="0"/>
                <a:sym typeface="Cabin"/>
              </a:rPr>
              <a:t>P</a:t>
            </a:r>
            <a:r>
              <a:rPr lang="en-US" sz="3400" u="none" strike="noStrike" cap="none">
                <a:solidFill>
                  <a:schemeClr val="lt1"/>
                </a:solidFill>
                <a:latin typeface="Arial" charset="0"/>
                <a:ea typeface="Arial" charset="0"/>
                <a:cs typeface="Arial" charset="0"/>
                <a:sym typeface="Cabin"/>
              </a:rPr>
              <a:t>ython to run the commands in the file.</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 a sense, we are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giving Python a script</a:t>
            </a:r>
            <a:r>
              <a:rPr lang="en-US" sz="3400" b="0" i="0" u="none" strike="noStrike" cap="none">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As a convention, we add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.py</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 as the suffix on the end of these files to indicate they contain Python.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Interactive versus Script</a:t>
            </a:r>
          </a:p>
        </p:txBody>
      </p:sp>
      <p:sp>
        <p:nvSpPr>
          <p:cNvPr id="539" name="Shape 53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Interactive</a:t>
            </a:r>
          </a:p>
          <a:p>
            <a:pPr marL="1041400" marR="0" lvl="1" indent="-533400" algn="l" rtl="0">
              <a:lnSpc>
                <a:spcPct val="100000"/>
              </a:lnSpc>
              <a:spcBef>
                <a:spcPts val="3500"/>
              </a:spcBef>
              <a:spcAft>
                <a:spcPts val="0"/>
              </a:spcAft>
              <a:buClr>
                <a:schemeClr val="lt1"/>
              </a:buClr>
              <a:buSzPct val="171000"/>
              <a:buFont typeface="Cabin"/>
            </a:pPr>
            <a:r>
              <a:rPr lang="en-US" sz="3400" u="none" strike="noStrike" cap="none">
                <a:solidFill>
                  <a:schemeClr val="lt1"/>
                </a:solidFill>
                <a:latin typeface="Arial" charset="0"/>
                <a:ea typeface="Arial" charset="0"/>
                <a:cs typeface="Arial" charset="0"/>
                <a:sym typeface="Cabin"/>
              </a:rPr>
              <a:t>You type directly to Python one line at a time and it responds</a:t>
            </a:r>
          </a:p>
          <a:p>
            <a:pPr marL="749300" marR="0" lvl="0" indent="-533400" algn="l" rtl="0">
              <a:lnSpc>
                <a:spcPct val="100000"/>
              </a:lnSpc>
              <a:spcBef>
                <a:spcPts val="350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Script</a:t>
            </a:r>
          </a:p>
          <a:p>
            <a:pPr marL="1041400" marR="0" lvl="1" indent="-533400" algn="l" rtl="0">
              <a:lnSpc>
                <a:spcPct val="100000"/>
              </a:lnSpc>
              <a:spcBef>
                <a:spcPts val="3500"/>
              </a:spcBef>
              <a:spcAft>
                <a:spcPts val="0"/>
              </a:spcAft>
              <a:buClr>
                <a:schemeClr val="lt1"/>
              </a:buClr>
              <a:buSzPct val="171000"/>
              <a:buFont typeface="Cabin"/>
            </a:pPr>
            <a:r>
              <a:rPr lang="en-US" sz="3400" u="none" strike="noStrike" cap="none">
                <a:solidFill>
                  <a:schemeClr val="lt1"/>
                </a:solidFill>
                <a:latin typeface="Arial" charset="0"/>
                <a:ea typeface="Arial" charset="0"/>
                <a:cs typeface="Arial" charset="0"/>
                <a:sym typeface="Cabin"/>
              </a:rPr>
              <a:t>You enter a sequence of statements (lines) into a file using a text editor and tell Python to execute the statements in the file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 Steps or Program Flow</a:t>
            </a:r>
          </a:p>
        </p:txBody>
      </p:sp>
      <p:sp>
        <p:nvSpPr>
          <p:cNvPr id="545" name="Shape 54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Like a recipe or installation instructions, a program is a </a:t>
            </a:r>
            <a:r>
              <a:rPr lang="en-US" sz="3600" u="none" strike="noStrike" cap="none" dirty="0">
                <a:solidFill>
                  <a:srgbClr val="FFFF00"/>
                </a:solidFill>
                <a:latin typeface="Arial" charset="0"/>
                <a:ea typeface="Arial" charset="0"/>
                <a:cs typeface="Arial" charset="0"/>
                <a:sym typeface="Cabin"/>
              </a:rPr>
              <a:t>sequence</a:t>
            </a:r>
            <a:r>
              <a:rPr lang="en-US" sz="3600" u="none" strike="noStrike" cap="none" dirty="0">
                <a:solidFill>
                  <a:schemeClr val="lt1"/>
                </a:solidFill>
                <a:latin typeface="Arial" charset="0"/>
                <a:ea typeface="Arial" charset="0"/>
                <a:cs typeface="Arial" charset="0"/>
                <a:sym typeface="Cabin"/>
              </a:rPr>
              <a:t> of steps to be done in order.</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 steps are </a:t>
            </a:r>
            <a:r>
              <a:rPr lang="en-US" sz="3600" u="none" strike="noStrike" cap="none" dirty="0">
                <a:solidFill>
                  <a:srgbClr val="FFFF00"/>
                </a:solidFill>
                <a:latin typeface="Arial" charset="0"/>
                <a:ea typeface="Arial" charset="0"/>
                <a:cs typeface="Arial" charset="0"/>
                <a:sym typeface="Cabin"/>
              </a:rPr>
              <a:t>conditional</a:t>
            </a:r>
            <a:r>
              <a:rPr lang="en-US" sz="3600" u="none" strike="noStrike" cap="none" dirty="0">
                <a:solidFill>
                  <a:schemeClr val="lt1"/>
                </a:solidFill>
                <a:latin typeface="Arial" charset="0"/>
                <a:ea typeface="Arial" charset="0"/>
                <a:cs typeface="Arial" charset="0"/>
                <a:sym typeface="Cabin"/>
              </a:rPr>
              <a:t> - they may be skipped.</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a step or group of steps </a:t>
            </a:r>
            <a:r>
              <a:rPr lang="en-US" sz="3600" u="none" strike="noStrike" cap="none" dirty="0" smtClean="0">
                <a:solidFill>
                  <a:schemeClr val="lt1"/>
                </a:solidFill>
                <a:latin typeface="Arial" charset="0"/>
                <a:ea typeface="Arial" charset="0"/>
                <a:cs typeface="Arial" charset="0"/>
                <a:sym typeface="Cabin"/>
              </a:rPr>
              <a:t>is </a:t>
            </a:r>
            <a:r>
              <a:rPr lang="en-US" sz="3600" u="none" strike="noStrike" cap="none" dirty="0">
                <a:solidFill>
                  <a:schemeClr val="lt1"/>
                </a:solidFill>
                <a:latin typeface="Arial" charset="0"/>
                <a:ea typeface="Arial" charset="0"/>
                <a:cs typeface="Arial" charset="0"/>
                <a:sym typeface="Cabin"/>
              </a:rPr>
              <a:t>to be </a:t>
            </a:r>
            <a:r>
              <a:rPr lang="en-US" sz="3600" u="none" strike="noStrike" cap="none" dirty="0">
                <a:solidFill>
                  <a:srgbClr val="FFFF00"/>
                </a:solidFill>
                <a:latin typeface="Arial" charset="0"/>
                <a:ea typeface="Arial" charset="0"/>
                <a:cs typeface="Arial" charset="0"/>
                <a:sym typeface="Cabin"/>
              </a:rPr>
              <a:t>repeated</a:t>
            </a:r>
            <a:r>
              <a:rPr lang="en-US" sz="360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we store a set of steps to be used over and over as needed several places throughout the program (Chapter 4).</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Sequential Steps</a:t>
            </a:r>
          </a:p>
        </p:txBody>
      </p:sp>
      <p:sp>
        <p:nvSpPr>
          <p:cNvPr id="551" name="Shape 551"/>
          <p:cNvSpPr txBox="1"/>
          <p:nvPr/>
        </p:nvSpPr>
        <p:spPr>
          <a:xfrm>
            <a:off x="6582116" y="2826310"/>
            <a:ext cx="3244646"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b="1" u="none" strike="noStrike" cap="none" dirty="0">
                <a:solidFill>
                  <a:srgbClr val="00FF00"/>
                </a:solidFill>
                <a:latin typeface="Courier" charset="0"/>
                <a:ea typeface="Courier" charset="0"/>
                <a:cs typeface="Courier" charset="0"/>
                <a:sym typeface="Cabin"/>
              </a:rPr>
              <a:t>x = 2</a:t>
            </a:r>
          </a:p>
          <a:p>
            <a:pPr lvl="0">
              <a:buClr>
                <a:srgbClr val="FFFF00"/>
              </a:buClr>
              <a:buSzPct val="25000"/>
            </a:pPr>
            <a:r>
              <a:rPr lang="en-US" sz="3600" b="1" u="none" strike="noStrike" cap="none" dirty="0" smtClean="0">
                <a:solidFill>
                  <a:srgbClr val="FFFF00"/>
                </a:solidFill>
                <a:latin typeface="Courier" charset="0"/>
                <a:ea typeface="Courier" charset="0"/>
                <a:cs typeface="Courier" charset="0"/>
                <a:sym typeface="Cabin"/>
              </a:rPr>
              <a:t>print(</a:t>
            </a:r>
            <a:r>
              <a:rPr lang="en-US" sz="3600" b="1" u="none" strike="noStrike" cap="none" dirty="0" smtClean="0">
                <a:solidFill>
                  <a:srgbClr val="00FF00"/>
                </a:solidFill>
                <a:latin typeface="Courier" charset="0"/>
                <a:ea typeface="Courier" charset="0"/>
                <a:cs typeface="Courier" charset="0"/>
                <a:sym typeface="Cabin"/>
              </a:rPr>
              <a:t>x</a:t>
            </a:r>
            <a:r>
              <a:rPr lang="en-US" sz="3600" b="1" dirty="0">
                <a:solidFill>
                  <a:srgbClr val="FFFF00"/>
                </a:solidFill>
                <a:latin typeface="Courier" charset="0"/>
                <a:ea typeface="Courier" charset="0"/>
                <a:cs typeface="Courier" charset="0"/>
                <a:sym typeface="Cabin"/>
              </a:rPr>
              <a:t>)</a:t>
            </a:r>
            <a:endParaRPr lang="en-US" sz="3600" b="1"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b="1" u="none" strike="noStrike" cap="none" dirty="0">
                <a:solidFill>
                  <a:srgbClr val="00FF00"/>
                </a:solidFill>
                <a:latin typeface="Courier" charset="0"/>
                <a:ea typeface="Courier" charset="0"/>
                <a:cs typeface="Courier" charset="0"/>
                <a:sym typeface="Cabin"/>
              </a:rPr>
              <a:t>x = x + 2</a:t>
            </a:r>
          </a:p>
          <a:p>
            <a:pPr lvl="0">
              <a:buClr>
                <a:srgbClr val="FFFF00"/>
              </a:buClr>
              <a:buSzPct val="25000"/>
            </a:pPr>
            <a:r>
              <a:rPr lang="en-US" sz="3600" b="1" u="none" strike="noStrike" cap="none" dirty="0" smtClean="0">
                <a:solidFill>
                  <a:srgbClr val="FFFF00"/>
                </a:solidFill>
                <a:latin typeface="Courier" charset="0"/>
                <a:ea typeface="Courier" charset="0"/>
                <a:cs typeface="Courier" charset="0"/>
                <a:sym typeface="Cabin"/>
              </a:rPr>
              <a:t>print(</a:t>
            </a:r>
            <a:r>
              <a:rPr lang="en-US" sz="3600" b="1" u="none" strike="noStrike" cap="none" dirty="0" smtClean="0">
                <a:solidFill>
                  <a:srgbClr val="00FF00"/>
                </a:solidFill>
                <a:latin typeface="Courier" charset="0"/>
                <a:ea typeface="Courier" charset="0"/>
                <a:cs typeface="Courier" charset="0"/>
                <a:sym typeface="Cabin"/>
              </a:rPr>
              <a:t>x</a:t>
            </a:r>
            <a:r>
              <a:rPr lang="en-US" sz="3600" b="1" dirty="0">
                <a:solidFill>
                  <a:srgbClr val="FFFF00"/>
                </a:solidFill>
                <a:latin typeface="Courier" charset="0"/>
                <a:ea typeface="Courier" charset="0"/>
                <a:cs typeface="Courier" charset="0"/>
                <a:sym typeface="Cabin"/>
              </a:rPr>
              <a:t>)</a:t>
            </a:r>
            <a:endParaRPr lang="en-US" sz="3600" b="1" u="none" strike="noStrike" cap="none" dirty="0">
              <a:solidFill>
                <a:srgbClr val="00FF00"/>
              </a:solidFill>
              <a:latin typeface="Courier" charset="0"/>
              <a:ea typeface="Courier" charset="0"/>
              <a:cs typeface="Courier" charset="0"/>
              <a:sym typeface="Cabin"/>
            </a:endParaRPr>
          </a:p>
        </p:txBody>
      </p:sp>
      <p:sp>
        <p:nvSpPr>
          <p:cNvPr id="552" name="Shape 552"/>
          <p:cNvSpPr txBox="1"/>
          <p:nvPr/>
        </p:nvSpPr>
        <p:spPr>
          <a:xfrm>
            <a:off x="11812570" y="3325265"/>
            <a:ext cx="1734097"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  2</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  4</a:t>
            </a:r>
            <a:endParaRPr lang="en-US" sz="3600" u="none" strike="noStrike" cap="none" dirty="0">
              <a:solidFill>
                <a:srgbClr val="FFFF00"/>
              </a:solidFill>
              <a:latin typeface="Arial" charset="0"/>
              <a:ea typeface="Arial" charset="0"/>
              <a:cs typeface="Arial" charset="0"/>
              <a:sym typeface="Cabin"/>
            </a:endParaRPr>
          </a:p>
        </p:txBody>
      </p:sp>
      <p:sp>
        <p:nvSpPr>
          <p:cNvPr id="553" name="Shape 553"/>
          <p:cNvSpPr txBox="1"/>
          <p:nvPr/>
        </p:nvSpPr>
        <p:spPr>
          <a:xfrm>
            <a:off x="1587500" y="27426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2</a:t>
            </a:r>
          </a:p>
        </p:txBody>
      </p:sp>
      <p:sp>
        <p:nvSpPr>
          <p:cNvPr id="554" name="Shape 554"/>
          <p:cNvSpPr txBox="1"/>
          <p:nvPr/>
        </p:nvSpPr>
        <p:spPr>
          <a:xfrm>
            <a:off x="1587500" y="38475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5" name="Shape 555"/>
          <p:cNvCxnSpPr/>
          <p:nvPr/>
        </p:nvCxnSpPr>
        <p:spPr>
          <a:xfrm rot="10800000">
            <a:off x="2940049" y="3325276"/>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49143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392076"/>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0319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9" name="Shape 559"/>
          <p:cNvCxnSpPr/>
          <p:nvPr/>
        </p:nvCxnSpPr>
        <p:spPr>
          <a:xfrm rot="10800000">
            <a:off x="2940049" y="5509676"/>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flipH="1">
            <a:off x="8774349" y="4669277"/>
            <a:ext cx="2762656" cy="72056"/>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774349" y="5278965"/>
            <a:ext cx="2783186" cy="613835"/>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054200" y="7227515"/>
            <a:ext cx="12401102"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When a program is running, it flows from one step to the next.  </a:t>
            </a:r>
            <a:r>
              <a:rPr lang="en-US" sz="3300" dirty="0">
                <a:solidFill>
                  <a:schemeClr val="lt1"/>
                </a:solidFill>
                <a:latin typeface="Arial" charset="0"/>
                <a:ea typeface="Arial" charset="0"/>
                <a:cs typeface="Arial" charset="0"/>
                <a:sym typeface="Cabin"/>
              </a:rPr>
              <a:t>A</a:t>
            </a:r>
            <a:r>
              <a:rPr lang="en-US" sz="3300" u="none" strike="noStrike" cap="none" dirty="0">
                <a:solidFill>
                  <a:schemeClr val="lt1"/>
                </a:solidFill>
                <a:latin typeface="Arial" charset="0"/>
                <a:ea typeface="Arial" charset="0"/>
                <a:cs typeface="Arial" charset="0"/>
                <a:sym typeface="Cabin"/>
              </a:rPr>
              <a:t>s programmers, we set up </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paths</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 for the program to follow.</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Users</a:t>
            </a:r>
            <a:r>
              <a:rPr lang="en-US" sz="7600">
                <a:solidFill>
                  <a:srgbClr val="FFFF00"/>
                </a:solidFill>
                <a:latin typeface="Arial" charset="0"/>
                <a:ea typeface="Arial" charset="0"/>
                <a:cs typeface="Arial" charset="0"/>
                <a:sym typeface="Cabin"/>
              </a:rPr>
              <a:t> </a:t>
            </a:r>
            <a:r>
              <a:rPr lang="en-US" sz="7600" u="none" strike="noStrike" cap="none">
                <a:solidFill>
                  <a:srgbClr val="FFFF00"/>
                </a:solidFill>
                <a:latin typeface="Arial" charset="0"/>
                <a:ea typeface="Arial" charset="0"/>
                <a:cs typeface="Arial" charset="0"/>
                <a:sym typeface="Cabin"/>
              </a:rPr>
              <a:t>vs. Programmers</a:t>
            </a:r>
          </a:p>
        </p:txBody>
      </p:sp>
      <p:sp>
        <p:nvSpPr>
          <p:cNvPr id="255" name="Shape 25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see computers as a set of tools - word processor, spreadsheet, map, </a:t>
            </a:r>
            <a:r>
              <a:rPr lang="en-US" sz="3200" u="none" strike="noStrike" cap="none" dirty="0" smtClean="0">
                <a:solidFill>
                  <a:schemeClr val="lt1"/>
                </a:solidFill>
                <a:latin typeface="Arial" charset="0"/>
                <a:ea typeface="Arial" charset="0"/>
                <a:cs typeface="Arial" charset="0"/>
                <a:sym typeface="Cabin"/>
              </a:rPr>
              <a:t>to-do </a:t>
            </a:r>
            <a:r>
              <a:rPr lang="en-US" sz="3200" u="none" strike="noStrike" cap="none" dirty="0">
                <a:solidFill>
                  <a:schemeClr val="lt1"/>
                </a:solidFill>
                <a:latin typeface="Arial" charset="0"/>
                <a:ea typeface="Arial" charset="0"/>
                <a:cs typeface="Arial" charset="0"/>
                <a:sym typeface="Cabin"/>
              </a:rPr>
              <a:t>list, etc.</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learn the computer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ways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sometimes write tools for lots of users and sometimes programmers write little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helpers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for themselves to automate a task</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Conditional Steps</a:t>
            </a:r>
          </a:p>
        </p:txBody>
      </p:sp>
      <p:sp>
        <p:nvSpPr>
          <p:cNvPr id="568" name="Shape 568"/>
          <p:cNvSpPr txBox="1"/>
          <p:nvPr/>
        </p:nvSpPr>
        <p:spPr>
          <a:xfrm>
            <a:off x="13684013" y="3562350"/>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Smaller</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Finis </a:t>
            </a:r>
            <a:endParaRPr lang="en-US" sz="3600" u="none" strike="noStrike" cap="none" dirty="0">
              <a:solidFill>
                <a:srgbClr val="FFFF00"/>
              </a:solidFill>
              <a:latin typeface="Arial" charset="0"/>
              <a:ea typeface="Arial" charset="0"/>
              <a:cs typeface="Arial" charset="0"/>
              <a:sym typeface="Cabin"/>
            </a:endParaRPr>
          </a:p>
        </p:txBody>
      </p:sp>
      <p:sp>
        <p:nvSpPr>
          <p:cNvPr id="569" name="Shape 569"/>
          <p:cNvSpPr txBox="1"/>
          <p:nvPr/>
        </p:nvSpPr>
        <p:spPr>
          <a:xfrm>
            <a:off x="7799386" y="2873375"/>
            <a:ext cx="45352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smtClean="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b="1" u="none" strike="noStrike" cap="none" dirty="0" smtClean="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b="1" u="none" strike="noStrike" cap="none" dirty="0" smtClean="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smtClean="0">
                <a:solidFill>
                  <a:srgbClr val="FFFF00"/>
                </a:solidFill>
                <a:latin typeface="Courier" charset="0"/>
                <a:ea typeface="Courier" charset="0"/>
                <a:cs typeface="Courier" charset="0"/>
                <a:sym typeface="Cabin"/>
              </a:rPr>
              <a:t>if</a:t>
            </a:r>
            <a:r>
              <a:rPr lang="en-US" sz="2800" b="1" u="none" strike="noStrike" cap="none" dirty="0" smtClean="0">
                <a:solidFill>
                  <a:srgbClr val="FF7F00"/>
                </a:solidFill>
                <a:latin typeface="Courier" charset="0"/>
                <a:ea typeface="Courier" charset="0"/>
                <a:cs typeface="Courier" charset="0"/>
                <a:sym typeface="Cabin"/>
              </a:rPr>
              <a:t> </a:t>
            </a:r>
            <a:r>
              <a:rPr lang="en-US" sz="2800" b="1" u="none" strike="noStrike" cap="none" dirty="0" smtClean="0">
                <a:solidFill>
                  <a:srgbClr val="00FF00"/>
                </a:solidFill>
                <a:latin typeface="Courier" charset="0"/>
                <a:ea typeface="Courier" charset="0"/>
                <a:cs typeface="Courier" charset="0"/>
                <a:sym typeface="Cabin"/>
              </a:rPr>
              <a:t>x &lt; 10:</a:t>
            </a:r>
          </a:p>
          <a:p>
            <a:pPr lvl="0">
              <a:buClr>
                <a:srgbClr val="FF7F00"/>
              </a:buClr>
              <a:buSzPct val="25000"/>
            </a:pPr>
            <a:r>
              <a:rPr lang="en-US" sz="2800" b="1" u="none" strike="noStrike" cap="none" dirty="0" smtClean="0">
                <a:solidFill>
                  <a:srgbClr val="FF7F00"/>
                </a:solidFill>
                <a:latin typeface="Courier" charset="0"/>
                <a:ea typeface="Courier" charset="0"/>
                <a:cs typeface="Courier" charset="0"/>
                <a:sym typeface="Cabin"/>
              </a:rPr>
              <a:t>    </a:t>
            </a:r>
            <a:r>
              <a:rPr lang="en-US" sz="2800" b="1" u="none" strike="noStrike" cap="none" dirty="0" smtClean="0">
                <a:solidFill>
                  <a:srgbClr val="FFFF00"/>
                </a:solidFill>
                <a:latin typeface="Courier" charset="0"/>
                <a:ea typeface="Courier" charset="0"/>
                <a:cs typeface="Courier" charset="0"/>
                <a:sym typeface="Cabin"/>
              </a:rPr>
              <a:t>print(</a:t>
            </a:r>
            <a:r>
              <a:rPr lang="en-US" sz="2800" b="1" u="none" strike="noStrike" cap="none" dirty="0" smtClean="0">
                <a:solidFill>
                  <a:srgbClr val="00FF00"/>
                </a:solidFill>
                <a:latin typeface="Courier" charset="0"/>
                <a:ea typeface="Courier" charset="0"/>
                <a:cs typeface="Courier" charset="0"/>
                <a:sym typeface="Cabin"/>
              </a:rPr>
              <a:t>'</a:t>
            </a:r>
            <a:r>
              <a:rPr lang="en-US" sz="2800" b="1" dirty="0" smtClean="0">
                <a:solidFill>
                  <a:srgbClr val="00FF00"/>
                </a:solidFill>
                <a:latin typeface="Courier" charset="0"/>
                <a:ea typeface="Courier" charset="0"/>
                <a:cs typeface="Courier" charset="0"/>
                <a:sym typeface="Cabin"/>
              </a:rPr>
              <a:t>Smaller'</a:t>
            </a:r>
            <a:r>
              <a:rPr lang="en-US" sz="2800" b="1" dirty="0" smtClean="0">
                <a:solidFill>
                  <a:srgbClr val="FFFF00"/>
                </a:solidFill>
                <a:latin typeface="Courier" charset="0"/>
                <a:ea typeface="Courier" charset="0"/>
                <a:cs typeface="Courier" charset="0"/>
                <a:sym typeface="Cabin"/>
              </a:rPr>
              <a:t>)</a:t>
            </a:r>
            <a:endParaRPr lang="en-US" sz="2800" b="1" u="none" strike="noStrike" cap="none" dirty="0" smtClean="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smtClean="0">
                <a:solidFill>
                  <a:srgbClr val="FFFF00"/>
                </a:solidFill>
                <a:latin typeface="Courier" charset="0"/>
                <a:ea typeface="Courier" charset="0"/>
                <a:cs typeface="Courier" charset="0"/>
                <a:sym typeface="Cabin"/>
              </a:rPr>
              <a:t>if</a:t>
            </a:r>
            <a:r>
              <a:rPr lang="en-US" sz="2800" b="1" u="none" strike="noStrike" cap="none" dirty="0" smtClean="0">
                <a:solidFill>
                  <a:srgbClr val="FF7F00"/>
                </a:solidFill>
                <a:latin typeface="Courier" charset="0"/>
                <a:ea typeface="Courier" charset="0"/>
                <a:cs typeface="Courier" charset="0"/>
                <a:sym typeface="Cabin"/>
              </a:rPr>
              <a:t> </a:t>
            </a:r>
            <a:r>
              <a:rPr lang="en-US" sz="2800" b="1" u="none" strike="noStrike" cap="none" dirty="0" smtClean="0">
                <a:solidFill>
                  <a:srgbClr val="00FF00"/>
                </a:solidFill>
                <a:latin typeface="Courier" charset="0"/>
                <a:ea typeface="Courier" charset="0"/>
                <a:cs typeface="Courier" charset="0"/>
                <a:sym typeface="Cabin"/>
              </a:rPr>
              <a:t>x &gt; 20:</a:t>
            </a:r>
          </a:p>
          <a:p>
            <a:pPr lvl="0">
              <a:buClr>
                <a:srgbClr val="FF7F00"/>
              </a:buClr>
              <a:buSzPct val="25000"/>
            </a:pPr>
            <a:r>
              <a:rPr lang="en-US" sz="2800" b="1" u="none" strike="noStrike" cap="none" dirty="0" smtClean="0">
                <a:solidFill>
                  <a:srgbClr val="FF7F00"/>
                </a:solidFill>
                <a:latin typeface="Courier" charset="0"/>
                <a:ea typeface="Courier" charset="0"/>
                <a:cs typeface="Courier" charset="0"/>
                <a:sym typeface="Cabin"/>
              </a:rPr>
              <a:t>    </a:t>
            </a:r>
            <a:r>
              <a:rPr lang="en-US" sz="2800" b="1" u="none" strike="noStrike" cap="none" dirty="0" smtClean="0">
                <a:solidFill>
                  <a:srgbClr val="FFFF00"/>
                </a:solidFill>
                <a:latin typeface="Courier" charset="0"/>
                <a:ea typeface="Courier" charset="0"/>
                <a:cs typeface="Courier" charset="0"/>
                <a:sym typeface="Cabin"/>
              </a:rPr>
              <a:t>print(</a:t>
            </a:r>
            <a:r>
              <a:rPr lang="en-US" sz="2800" b="1" u="none" strike="noStrike" cap="none" dirty="0" smtClean="0">
                <a:solidFill>
                  <a:srgbClr val="00FF00"/>
                </a:solidFill>
                <a:latin typeface="Courier" charset="0"/>
                <a:ea typeface="Courier" charset="0"/>
                <a:cs typeface="Courier" charset="0"/>
                <a:sym typeface="Cabin"/>
              </a:rPr>
              <a:t>'</a:t>
            </a:r>
            <a:r>
              <a:rPr lang="en-US" sz="2800" b="1" dirty="0" smtClean="0">
                <a:solidFill>
                  <a:srgbClr val="00FF00"/>
                </a:solidFill>
                <a:latin typeface="Courier" charset="0"/>
                <a:ea typeface="Courier" charset="0"/>
                <a:cs typeface="Courier" charset="0"/>
                <a:sym typeface="Cabin"/>
              </a:rPr>
              <a:t>Bigger'</a:t>
            </a:r>
            <a:r>
              <a:rPr lang="en-US" sz="2800" b="1" dirty="0" smtClean="0">
                <a:solidFill>
                  <a:srgbClr val="FFFF00"/>
                </a:solidFill>
                <a:latin typeface="Courier" charset="0"/>
                <a:ea typeface="Courier" charset="0"/>
                <a:cs typeface="Courier" charset="0"/>
                <a:sym typeface="Cabin"/>
              </a:rPr>
              <a:t>)</a:t>
            </a:r>
            <a:endParaRPr lang="en-US" sz="2800" b="1" u="none" strike="noStrike" cap="none" dirty="0" smtClean="0">
              <a:solidFill>
                <a:srgbClr val="00FF00"/>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sz="2800" b="1" u="none" strike="noStrike" cap="none" dirty="0" smtClean="0">
              <a:solidFill>
                <a:srgbClr val="00FF00"/>
              </a:solidFill>
              <a:latin typeface="Courier" charset="0"/>
              <a:ea typeface="Courier" charset="0"/>
              <a:cs typeface="Courier" charset="0"/>
              <a:sym typeface="Cabin"/>
            </a:endParaRPr>
          </a:p>
          <a:p>
            <a:pPr lvl="0">
              <a:buClr>
                <a:srgbClr val="FFFF00"/>
              </a:buClr>
              <a:buSzPct val="25000"/>
            </a:pPr>
            <a:r>
              <a:rPr lang="en-US" sz="2800" b="1" u="none" strike="noStrike" cap="none" dirty="0" smtClean="0">
                <a:solidFill>
                  <a:srgbClr val="FFFF00"/>
                </a:solidFill>
                <a:latin typeface="Courier" charset="0"/>
                <a:ea typeface="Courier" charset="0"/>
                <a:cs typeface="Courier" charset="0"/>
                <a:sym typeface="Cabin"/>
              </a:rPr>
              <a:t>print(</a:t>
            </a:r>
            <a:r>
              <a:rPr lang="en-US" sz="2800" b="1" u="none" strike="noStrike" cap="none" dirty="0" smtClean="0">
                <a:solidFill>
                  <a:srgbClr val="00FF00"/>
                </a:solidFill>
                <a:latin typeface="Courier" charset="0"/>
                <a:ea typeface="Courier" charset="0"/>
                <a:cs typeface="Courier" charset="0"/>
                <a:sym typeface="Cabin"/>
              </a:rPr>
              <a:t>'Finis'</a:t>
            </a:r>
            <a:r>
              <a:rPr lang="en-US" sz="2800" b="1" dirty="0" smtClean="0">
                <a:solidFill>
                  <a:srgbClr val="FFFF00"/>
                </a:solidFill>
                <a:latin typeface="Courier" charset="0"/>
                <a:ea typeface="Courier" charset="0"/>
                <a:cs typeface="Courier" charset="0"/>
                <a:sym typeface="Cabin"/>
              </a:rPr>
              <a:t>)</a:t>
            </a:r>
            <a:endParaRPr lang="en-US" sz="2800" b="1"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6051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2334672" y="4948237"/>
            <a:ext cx="1206230" cy="417513"/>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Smaller')</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81711"/>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Bigger')</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1431588" y="5508625"/>
            <a:ext cx="2109314" cy="165417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Finis')</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1438137" y="598727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5889608" y="768096"/>
            <a:ext cx="9553591"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Repeated Steps</a:t>
            </a:r>
          </a:p>
        </p:txBody>
      </p:sp>
      <p:sp>
        <p:nvSpPr>
          <p:cNvPr id="597" name="Shape 597"/>
          <p:cNvSpPr txBox="1"/>
          <p:nvPr/>
        </p:nvSpPr>
        <p:spPr>
          <a:xfrm>
            <a:off x="13337271" y="2406332"/>
            <a:ext cx="19938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Blastoff!</a:t>
            </a:r>
          </a:p>
        </p:txBody>
      </p:sp>
      <p:sp>
        <p:nvSpPr>
          <p:cNvPr id="598" name="Shape 598"/>
          <p:cNvSpPr txBox="1"/>
          <p:nvPr/>
        </p:nvSpPr>
        <p:spPr>
          <a:xfrm>
            <a:off x="7491961" y="2611795"/>
            <a:ext cx="3895178"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2800" b="1"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while</a:t>
            </a:r>
            <a:r>
              <a:rPr lang="en-US" sz="2800" b="1" u="none" strike="noStrike" cap="none" dirty="0">
                <a:solidFill>
                  <a:srgbClr val="00FF00"/>
                </a:solidFill>
                <a:latin typeface="Courier" charset="0"/>
                <a:ea typeface="Courier" charset="0"/>
                <a:cs typeface="Courier" charset="0"/>
                <a:sym typeface="Cabin"/>
              </a:rPr>
              <a:t> n &gt; 0</a:t>
            </a:r>
            <a:r>
              <a:rPr lang="en-US" sz="2800" b="1"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    </a:t>
            </a:r>
            <a:r>
              <a:rPr lang="en-US" sz="2800" b="1" u="none" strike="noStrike" cap="none" dirty="0" smtClean="0">
                <a:solidFill>
                  <a:srgbClr val="FFFF00"/>
                </a:solidFill>
                <a:latin typeface="Courier" charset="0"/>
                <a:ea typeface="Courier" charset="0"/>
                <a:cs typeface="Courier" charset="0"/>
                <a:sym typeface="Cabin"/>
              </a:rPr>
              <a:t>print(</a:t>
            </a:r>
            <a:r>
              <a:rPr lang="en-US" sz="2800" b="1" u="none" strike="noStrike" cap="none" dirty="0" smtClean="0">
                <a:solidFill>
                  <a:srgbClr val="00FF00"/>
                </a:solidFill>
                <a:latin typeface="Courier" charset="0"/>
                <a:ea typeface="Courier" charset="0"/>
                <a:cs typeface="Courier" charset="0"/>
                <a:sym typeface="Cabin"/>
              </a:rPr>
              <a:t>n</a:t>
            </a:r>
            <a:r>
              <a:rPr lang="en-US" sz="2800" b="1" u="none" strike="noStrike" cap="none" dirty="0" smtClean="0">
                <a:solidFill>
                  <a:srgbClr val="FFFF00"/>
                </a:solidFill>
                <a:latin typeface="Courier" charset="0"/>
                <a:ea typeface="Courier" charset="0"/>
                <a:cs typeface="Courier" charset="0"/>
                <a:sym typeface="Cabin"/>
              </a:rPr>
              <a:t>)</a:t>
            </a:r>
            <a:endParaRPr lang="en-US" sz="2800" b="1" u="none" strike="noStrike" cap="none" dirty="0">
              <a:solidFill>
                <a:srgbClr val="FF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    </a:t>
            </a:r>
            <a:r>
              <a:rPr lang="en-US" sz="2800" b="1" u="none" strike="noStrike" cap="none" dirty="0">
                <a:solidFill>
                  <a:srgbClr val="00FF00"/>
                </a:solidFill>
                <a:latin typeface="Courier" charset="0"/>
                <a:ea typeface="Courier" charset="0"/>
                <a:cs typeface="Courier" charset="0"/>
                <a:sym typeface="Cabin"/>
              </a:rPr>
              <a:t>n = n – 1</a:t>
            </a:r>
          </a:p>
          <a:p>
            <a:pPr lvl="0">
              <a:buClr>
                <a:srgbClr val="FFFF00"/>
              </a:buClr>
              <a:buSzPct val="25000"/>
            </a:pPr>
            <a:r>
              <a:rPr lang="en-US" sz="2800" b="1" dirty="0">
                <a:solidFill>
                  <a:srgbClr val="FFFF00"/>
                </a:solidFill>
                <a:latin typeface="Courier" charset="0"/>
                <a:ea typeface="Courier" charset="0"/>
                <a:cs typeface="Courier" charset="0"/>
                <a:sym typeface="Cabin"/>
              </a:rPr>
              <a:t>p</a:t>
            </a:r>
            <a:r>
              <a:rPr lang="en-US" sz="2800" b="1" u="none" strike="noStrike" cap="none" dirty="0" smtClean="0">
                <a:solidFill>
                  <a:srgbClr val="FFFF00"/>
                </a:solidFill>
                <a:latin typeface="Courier" charset="0"/>
                <a:ea typeface="Courier" charset="0"/>
                <a:cs typeface="Courier" charset="0"/>
                <a:sym typeface="Cabin"/>
              </a:rPr>
              <a:t>rint(</a:t>
            </a:r>
            <a:r>
              <a:rPr lang="en-US" sz="2800" b="1" u="none" strike="noStrike" cap="none" dirty="0" smtClean="0">
                <a:solidFill>
                  <a:srgbClr val="00FF00"/>
                </a:solidFill>
                <a:latin typeface="Courier" charset="0"/>
                <a:ea typeface="Courier" charset="0"/>
                <a:cs typeface="Courier" charset="0"/>
                <a:sym typeface="Cabin"/>
              </a:rPr>
              <a:t>'Blastoff</a:t>
            </a:r>
            <a:r>
              <a:rPr lang="en-US" sz="2800" b="1" dirty="0" smtClean="0">
                <a:solidFill>
                  <a:srgbClr val="00FF00"/>
                </a:solidFill>
                <a:latin typeface="Courier" charset="0"/>
                <a:ea typeface="Courier" charset="0"/>
                <a:cs typeface="Courier" charset="0"/>
                <a:sym typeface="Cabin"/>
              </a:rPr>
              <a:t>!'</a:t>
            </a:r>
            <a:r>
              <a:rPr lang="en-US" sz="2800" b="1" u="none" strike="noStrike" cap="none" dirty="0" smtClean="0">
                <a:solidFill>
                  <a:srgbClr val="FFFF00"/>
                </a:solidFill>
                <a:latin typeface="Courier" charset="0"/>
                <a:ea typeface="Courier" charset="0"/>
                <a:cs typeface="Courier" charset="0"/>
                <a:sym typeface="Cabin"/>
              </a:rPr>
              <a:t>)</a:t>
            </a:r>
            <a:endParaRPr lang="en-US" sz="2800" b="1" u="none" strike="noStrike" cap="none" dirty="0">
              <a:solidFill>
                <a:srgbClr val="FFFF00"/>
              </a:solidFill>
              <a:latin typeface="Courier" charset="0"/>
              <a:ea typeface="Courier" charset="0"/>
              <a:cs typeface="Courier" charset="0"/>
              <a:sym typeface="Cabin"/>
            </a:endParaRPr>
          </a:p>
        </p:txBody>
      </p:sp>
      <p:cxnSp>
        <p:nvCxnSpPr>
          <p:cNvPr id="599" name="Shape 599"/>
          <p:cNvCxnSpPr/>
          <p:nvPr/>
        </p:nvCxnSpPr>
        <p:spPr>
          <a:xfrm rot="10800000">
            <a:off x="2838336" y="1967216"/>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846244"/>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25275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36861" y="37975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31562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31562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7788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60819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31720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65599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rot="10800000">
            <a:off x="1063625" y="3143517"/>
            <a:ext cx="36512" cy="3433761"/>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6577279"/>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flipH="1" flipV="1">
            <a:off x="11387138" y="6115316"/>
            <a:ext cx="1692273" cy="336016"/>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158135" y="6997697"/>
            <a:ext cx="10585500"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Loops (repeated steps) have </a:t>
            </a:r>
            <a:r>
              <a:rPr lang="en-US" sz="3200" u="none" strike="noStrike" cap="none" dirty="0">
                <a:solidFill>
                  <a:srgbClr val="00FF00"/>
                </a:solidFill>
                <a:latin typeface="Arial" charset="0"/>
                <a:ea typeface="Arial" charset="0"/>
                <a:cs typeface="Arial" charset="0"/>
                <a:sym typeface="Cabin"/>
              </a:rPr>
              <a:t>iteration variables</a:t>
            </a:r>
            <a:r>
              <a:rPr lang="en-US" sz="3200" u="none" strike="noStrike" cap="none" dirty="0">
                <a:solidFill>
                  <a:srgbClr val="FF0000"/>
                </a:solidFill>
                <a:latin typeface="Arial" charset="0"/>
                <a:ea typeface="Arial" charset="0"/>
                <a:cs typeface="Arial" charset="0"/>
                <a:sym typeface="Cabin"/>
              </a:rPr>
              <a:t> </a:t>
            </a:r>
            <a:r>
              <a:rPr lang="en-US" sz="3200" u="none" strike="noStrike" cap="none" dirty="0">
                <a:solidFill>
                  <a:schemeClr val="lt1"/>
                </a:solidFill>
                <a:latin typeface="Arial" charset="0"/>
                <a:ea typeface="Arial" charset="0"/>
                <a:cs typeface="Arial" charset="0"/>
                <a:sym typeface="Cabin"/>
              </a:rPr>
              <a:t>that change each time through </a:t>
            </a:r>
            <a:r>
              <a:rPr lang="en-US" sz="3200" u="none" strike="noStrike" cap="none">
                <a:solidFill>
                  <a:schemeClr val="lt1"/>
                </a:solidFill>
                <a:latin typeface="Arial" charset="0"/>
                <a:ea typeface="Arial" charset="0"/>
                <a:cs typeface="Arial" charset="0"/>
                <a:sym typeface="Cabin"/>
              </a:rPr>
              <a:t>a </a:t>
            </a:r>
            <a:r>
              <a:rPr lang="en-US" sz="3200" u="none" strike="noStrike" cap="none" smtClean="0">
                <a:solidFill>
                  <a:schemeClr val="lt1"/>
                </a:solidFill>
                <a:latin typeface="Arial" charset="0"/>
                <a:ea typeface="Arial" charset="0"/>
                <a:cs typeface="Arial" charset="0"/>
                <a:sym typeface="Cabin"/>
              </a:rPr>
              <a:t>loop.</a:t>
            </a:r>
            <a:endParaRPr lang="en-US" sz="3200" u="none" strike="noStrike" cap="none" dirty="0">
              <a:solidFill>
                <a:schemeClr val="lt1"/>
              </a:solidFill>
              <a:latin typeface="Arial" charset="0"/>
              <a:ea typeface="Arial" charset="0"/>
              <a:cs typeface="Arial" charset="0"/>
              <a:sym typeface="Cabin"/>
            </a:endParaRPr>
          </a:p>
        </p:txBody>
      </p:sp>
      <p:sp>
        <p:nvSpPr>
          <p:cNvPr id="614" name="Shape 614"/>
          <p:cNvSpPr txBox="1"/>
          <p:nvPr/>
        </p:nvSpPr>
        <p:spPr>
          <a:xfrm>
            <a:off x="542925" y="2413267"/>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No</a:t>
            </a:r>
          </a:p>
        </p:txBody>
      </p:sp>
      <p:sp>
        <p:nvSpPr>
          <p:cNvPr id="615" name="Shape 615"/>
          <p:cNvSpPr txBox="1"/>
          <p:nvPr/>
        </p:nvSpPr>
        <p:spPr>
          <a:xfrm>
            <a:off x="1338266" y="7175767"/>
            <a:ext cx="3051274"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smtClean="0">
                <a:solidFill>
                  <a:schemeClr val="lt1"/>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Blastoff')</a:t>
            </a:r>
            <a:endParaRPr lang="en-US" sz="3500" u="none" strike="noStrike" cap="none" dirty="0">
              <a:solidFill>
                <a:schemeClr val="lt1"/>
              </a:solidFill>
              <a:latin typeface="Arial" charset="0"/>
              <a:ea typeface="Arial" charset="0"/>
              <a:cs typeface="Arial" charset="0"/>
              <a:sym typeface="Cabin"/>
            </a:endParaRPr>
          </a:p>
        </p:txBody>
      </p:sp>
      <p:sp>
        <p:nvSpPr>
          <p:cNvPr id="616" name="Shape 616"/>
          <p:cNvSpPr txBox="1"/>
          <p:nvPr/>
        </p:nvSpPr>
        <p:spPr>
          <a:xfrm>
            <a:off x="4659311" y="24132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Yes</a:t>
            </a:r>
          </a:p>
        </p:txBody>
      </p:sp>
      <p:sp>
        <p:nvSpPr>
          <p:cNvPr id="617" name="Shape 617"/>
          <p:cNvSpPr txBox="1"/>
          <p:nvPr/>
        </p:nvSpPr>
        <p:spPr>
          <a:xfrm>
            <a:off x="1397000" y="12321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810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a:t>
            </a:r>
            <a:r>
              <a:rPr lang="en-US" sz="3500" u="none" strike="noStrike" cap="none" dirty="0" smtClean="0">
                <a:solidFill>
                  <a:srgbClr val="FFFFFF"/>
                </a:solidFill>
                <a:latin typeface="Arial" charset="0"/>
                <a:ea typeface="Arial" charset="0"/>
                <a:cs typeface="Arial" charset="0"/>
                <a:sym typeface="Cabin"/>
              </a:rPr>
              <a:t>n)</a:t>
            </a:r>
            <a:endParaRPr lang="en-US" sz="3500" u="none" strike="noStrike" cap="none" dirty="0">
              <a:solidFill>
                <a:srgbClr val="FFFFFF"/>
              </a:solidFill>
              <a:latin typeface="Arial" charset="0"/>
              <a:ea typeface="Arial" charset="0"/>
              <a:cs typeface="Arial" charset="0"/>
              <a:sym typeface="Cabin"/>
            </a:endParaRPr>
          </a:p>
        </p:txBody>
      </p:sp>
      <p:cxnSp>
        <p:nvCxnSpPr>
          <p:cNvPr id="619" name="Shape 619"/>
          <p:cNvCxnSpPr/>
          <p:nvPr/>
        </p:nvCxnSpPr>
        <p:spPr>
          <a:xfrm flipH="1" flipV="1">
            <a:off x="10129838" y="5206732"/>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50294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endCxn id="618" idx="2"/>
          </p:cNvCxnSpPr>
          <p:nvPr/>
        </p:nvCxnSpPr>
        <p:spPr>
          <a:xfrm rot="10800000" flipH="1">
            <a:off x="5011349" y="4559666"/>
            <a:ext cx="30600" cy="473700"/>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778213"/>
            <a:ext cx="10035299" cy="7548664"/>
          </a:xfrm>
          <a:prstGeom prst="rect">
            <a:avLst/>
          </a:prstGeom>
          <a:noFill/>
          <a:ln>
            <a:noFill/>
          </a:ln>
        </p:spPr>
        <p:txBody>
          <a:bodyPr lIns="0" tIns="0" rIns="0" bIns="0" anchor="ctr" anchorCtr="0">
            <a:noAutofit/>
          </a:bodyPr>
          <a:lstStyle/>
          <a:p>
            <a:pPr lvl="0">
              <a:buClr>
                <a:srgbClr val="00FF00"/>
              </a:buClr>
              <a:buSzPct val="25000"/>
            </a:pPr>
            <a:r>
              <a:rPr lang="en-US" sz="2800" b="1" dirty="0">
                <a:solidFill>
                  <a:srgbClr val="FFFF00"/>
                </a:solidFill>
                <a:latin typeface="Courier New"/>
                <a:ea typeface="Courier New"/>
                <a:cs typeface="Courier New"/>
                <a:sym typeface="Courier New"/>
              </a:rPr>
              <a:t>name = </a:t>
            </a:r>
            <a:r>
              <a:rPr lang="en-US" sz="2800" b="1" dirty="0">
                <a:solidFill>
                  <a:schemeClr val="bg1"/>
                </a:solidFill>
                <a:latin typeface="Courier New"/>
                <a:ea typeface="Courier New"/>
                <a:cs typeface="Courier New"/>
                <a:sym typeface="Courier New"/>
              </a:rPr>
              <a:t>input</a:t>
            </a:r>
            <a:r>
              <a:rPr lang="en-US" sz="2800" b="1" dirty="0" smtClean="0">
                <a:solidFill>
                  <a:srgbClr val="FFFF00"/>
                </a:solidFill>
                <a:latin typeface="Courier New"/>
                <a:ea typeface="Courier New"/>
                <a:cs typeface="Courier New"/>
                <a:sym typeface="Courier New"/>
              </a:rPr>
              <a:t>(</a:t>
            </a:r>
            <a:r>
              <a:rPr lang="en-US" sz="2800" b="1" dirty="0">
                <a:solidFill>
                  <a:srgbClr val="FFFF00"/>
                </a:solidFill>
                <a:latin typeface="Courier New"/>
                <a:ea typeface="Courier New"/>
                <a:cs typeface="Courier New"/>
                <a:sym typeface="Courier New"/>
              </a:rPr>
              <a:t>'Enter file:')</a:t>
            </a:r>
          </a:p>
          <a:p>
            <a:pPr lvl="0">
              <a:buClr>
                <a:srgbClr val="00FF00"/>
              </a:buClr>
              <a:buSzPct val="25000"/>
            </a:pPr>
            <a:r>
              <a:rPr lang="en-US" sz="2800" b="1" dirty="0">
                <a:solidFill>
                  <a:srgbClr val="FFFF00"/>
                </a:solidFill>
                <a:latin typeface="Courier New"/>
                <a:ea typeface="Courier New"/>
                <a:cs typeface="Courier New"/>
                <a:sym typeface="Courier New"/>
              </a:rPr>
              <a:t>handle = </a:t>
            </a:r>
            <a:r>
              <a:rPr lang="en-US" sz="2800" b="1" dirty="0" smtClean="0">
                <a:solidFill>
                  <a:srgbClr val="FFFF00"/>
                </a:solidFill>
                <a:latin typeface="Courier New"/>
                <a:ea typeface="Courier New"/>
                <a:cs typeface="Courier New"/>
                <a:sym typeface="Courier New"/>
              </a:rPr>
              <a:t>open(name, 'r')</a:t>
            </a:r>
            <a:endParaRPr lang="en-US" sz="2800" b="1" dirty="0">
              <a:solidFill>
                <a:srgbClr val="FFFF00"/>
              </a:solidFill>
              <a:latin typeface="Courier New"/>
              <a:ea typeface="Courier New"/>
              <a:cs typeface="Courier New"/>
              <a:sym typeface="Courier New"/>
            </a:endParaRPr>
          </a:p>
          <a:p>
            <a:pPr lvl="0" algn="ct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FF00"/>
                </a:solidFill>
                <a:latin typeface="Courier New"/>
                <a:ea typeface="Courier New"/>
                <a:cs typeface="Courier New"/>
                <a:sym typeface="Courier New"/>
              </a:rPr>
              <a:t>counts = </a:t>
            </a:r>
            <a:r>
              <a:rPr lang="en-US" sz="2800" b="1" dirty="0" err="1">
                <a:solidFill>
                  <a:srgbClr val="FFFF00"/>
                </a:solidFill>
                <a:latin typeface="Courier New"/>
                <a:ea typeface="Courier New"/>
                <a:cs typeface="Courier New"/>
                <a:sym typeface="Courier New"/>
              </a:rPr>
              <a:t>dict</a:t>
            </a:r>
            <a:r>
              <a:rPr lang="en-US" sz="2800" b="1" dirty="0">
                <a:solidFill>
                  <a:srgbClr val="FFFF00"/>
                </a:solidFill>
                <a:latin typeface="Courier New"/>
                <a:ea typeface="Courier New"/>
                <a:cs typeface="Courier New"/>
                <a:sym typeface="Courier New"/>
              </a:rPr>
              <a:t>()</a:t>
            </a:r>
          </a:p>
          <a:p>
            <a:pPr lvl="0">
              <a:buClr>
                <a:srgbClr val="00FF00"/>
              </a:buClr>
              <a:buSzPct val="25000"/>
            </a:pPr>
            <a:r>
              <a:rPr lang="en-US" sz="2800" b="1" dirty="0">
                <a:solidFill>
                  <a:srgbClr val="00FA00"/>
                </a:solidFill>
                <a:latin typeface="Courier New"/>
                <a:ea typeface="Courier New"/>
                <a:cs typeface="Courier New"/>
                <a:sym typeface="Courier New"/>
              </a:rPr>
              <a:t>for line in handle:</a:t>
            </a:r>
          </a:p>
          <a:p>
            <a:pPr lvl="0">
              <a:buClr>
                <a:srgbClr val="00FF00"/>
              </a:buClr>
              <a:buSzPct val="25000"/>
            </a:pPr>
            <a:r>
              <a:rPr lang="en-US" sz="2800" b="1" dirty="0">
                <a:solidFill>
                  <a:srgbClr val="00FA00"/>
                </a:solidFill>
                <a:latin typeface="Courier New"/>
                <a:ea typeface="Courier New"/>
                <a:cs typeface="Courier New"/>
                <a:sym typeface="Courier New"/>
              </a:rPr>
              <a:t>    words = </a:t>
            </a:r>
            <a:r>
              <a:rPr lang="en-US" sz="2800" b="1" dirty="0" err="1">
                <a:solidFill>
                  <a:srgbClr val="00FA00"/>
                </a:solidFill>
                <a:latin typeface="Courier New"/>
                <a:ea typeface="Courier New"/>
                <a:cs typeface="Courier New"/>
                <a:sym typeface="Courier New"/>
              </a:rPr>
              <a:t>line.split</a:t>
            </a:r>
            <a:r>
              <a:rPr lang="en-US" sz="2800" b="1" dirty="0">
                <a:solidFill>
                  <a:srgbClr val="00FA00"/>
                </a:solidFill>
                <a:latin typeface="Courier New"/>
                <a:ea typeface="Courier New"/>
                <a:cs typeface="Courier New"/>
                <a:sym typeface="Courier New"/>
              </a:rPr>
              <a:t>()</a:t>
            </a:r>
          </a:p>
          <a:p>
            <a:pPr lvl="0">
              <a:buClr>
                <a:srgbClr val="00FF00"/>
              </a:buClr>
              <a:buSzPct val="25000"/>
            </a:pPr>
            <a:r>
              <a:rPr lang="en-US" sz="2800" b="1" dirty="0">
                <a:solidFill>
                  <a:srgbClr val="00FA00"/>
                </a:solidFill>
                <a:latin typeface="Courier New"/>
                <a:ea typeface="Courier New"/>
                <a:cs typeface="Courier New"/>
                <a:sym typeface="Courier New"/>
              </a:rPr>
              <a:t>    for word in words:</a:t>
            </a:r>
          </a:p>
          <a:p>
            <a:pPr lvl="0">
              <a:buClr>
                <a:srgbClr val="00FF00"/>
              </a:buClr>
              <a:buSzPct val="25000"/>
            </a:pPr>
            <a:r>
              <a:rPr lang="en-US" sz="2800" b="1" dirty="0">
                <a:solidFill>
                  <a:srgbClr val="00FA00"/>
                </a:solidFill>
                <a:latin typeface="Courier New"/>
                <a:ea typeface="Courier New"/>
                <a:cs typeface="Courier New"/>
                <a:sym typeface="Courier New"/>
              </a:rPr>
              <a:t>        counts[word] = </a:t>
            </a:r>
            <a:r>
              <a:rPr lang="en-US" sz="2800" b="1" dirty="0" err="1">
                <a:solidFill>
                  <a:srgbClr val="00FA00"/>
                </a:solidFill>
                <a:latin typeface="Courier New"/>
                <a:ea typeface="Courier New"/>
                <a:cs typeface="Courier New"/>
                <a:sym typeface="Courier New"/>
              </a:rPr>
              <a:t>counts.get</a:t>
            </a:r>
            <a:r>
              <a:rPr lang="en-US" sz="2800" b="1" dirty="0">
                <a:solidFill>
                  <a:srgbClr val="00FA00"/>
                </a:solidFill>
                <a:latin typeface="Courier New"/>
                <a:ea typeface="Courier New"/>
                <a:cs typeface="Courier New"/>
                <a:sym typeface="Courier New"/>
              </a:rPr>
              <a:t>(word,0) + 1</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err="1">
                <a:solidFill>
                  <a:srgbClr val="FFFF00"/>
                </a:solidFill>
                <a:latin typeface="Courier New"/>
                <a:ea typeface="Courier New"/>
                <a:cs typeface="Courier New"/>
                <a:sym typeface="Courier New"/>
              </a:rPr>
              <a:t>bigcount</a:t>
            </a:r>
            <a:r>
              <a:rPr lang="en-US" sz="2800" b="1" dirty="0">
                <a:solidFill>
                  <a:srgbClr val="FFFF00"/>
                </a:solidFill>
                <a:latin typeface="Courier New"/>
                <a:ea typeface="Courier New"/>
                <a:cs typeface="Courier New"/>
                <a:sym typeface="Courier New"/>
              </a:rPr>
              <a:t> = None</a:t>
            </a:r>
          </a:p>
          <a:p>
            <a:pPr lvl="0">
              <a:buClr>
                <a:srgbClr val="00FF00"/>
              </a:buClr>
              <a:buSzPct val="25000"/>
            </a:pPr>
            <a:r>
              <a:rPr lang="en-US" sz="2800" b="1" dirty="0" err="1">
                <a:solidFill>
                  <a:srgbClr val="FFFF00"/>
                </a:solidFill>
                <a:latin typeface="Courier New"/>
                <a:ea typeface="Courier New"/>
                <a:cs typeface="Courier New"/>
                <a:sym typeface="Courier New"/>
              </a:rPr>
              <a:t>bigword</a:t>
            </a:r>
            <a:r>
              <a:rPr lang="en-US" sz="2800" b="1" dirty="0">
                <a:solidFill>
                  <a:srgbClr val="FFFF00"/>
                </a:solidFill>
                <a:latin typeface="Courier New"/>
                <a:ea typeface="Courier New"/>
                <a:cs typeface="Courier New"/>
                <a:sym typeface="Courier New"/>
              </a:rPr>
              <a:t> = None</a:t>
            </a:r>
          </a:p>
          <a:p>
            <a:pPr lvl="0">
              <a:buClr>
                <a:srgbClr val="00FF00"/>
              </a:buClr>
              <a:buSzPct val="25000"/>
            </a:pPr>
            <a:r>
              <a:rPr lang="en-US" sz="2800" b="1" dirty="0">
                <a:solidFill>
                  <a:srgbClr val="00FA00"/>
                </a:solidFill>
                <a:latin typeface="Courier New"/>
                <a:ea typeface="Courier New"/>
                <a:cs typeface="Courier New"/>
                <a:sym typeface="Courier New"/>
              </a:rPr>
              <a:t>for </a:t>
            </a:r>
            <a:r>
              <a:rPr lang="en-US" sz="2800" b="1" dirty="0" err="1">
                <a:solidFill>
                  <a:srgbClr val="00FA00"/>
                </a:solidFill>
                <a:latin typeface="Courier New"/>
                <a:ea typeface="Courier New"/>
                <a:cs typeface="Courier New"/>
                <a:sym typeface="Courier New"/>
              </a:rPr>
              <a:t>word,count</a:t>
            </a:r>
            <a:r>
              <a:rPr lang="en-US" sz="2800" b="1" dirty="0">
                <a:solidFill>
                  <a:srgbClr val="00FA00"/>
                </a:solidFill>
                <a:latin typeface="Courier New"/>
                <a:ea typeface="Courier New"/>
                <a:cs typeface="Courier New"/>
                <a:sym typeface="Courier New"/>
              </a:rPr>
              <a:t> in </a:t>
            </a:r>
            <a:r>
              <a:rPr lang="en-US" sz="2800" b="1" dirty="0" err="1">
                <a:solidFill>
                  <a:srgbClr val="00FA00"/>
                </a:solidFill>
                <a:latin typeface="Courier New"/>
                <a:ea typeface="Courier New"/>
                <a:cs typeface="Courier New"/>
                <a:sym typeface="Courier New"/>
              </a:rPr>
              <a:t>counts.items</a:t>
            </a:r>
            <a:r>
              <a:rPr lang="en-US" sz="2800" b="1" dirty="0">
                <a:solidFill>
                  <a:srgbClr val="00FA00"/>
                </a:solidFill>
                <a:latin typeface="Courier New"/>
                <a:ea typeface="Courier New"/>
                <a:cs typeface="Courier New"/>
                <a:sym typeface="Courier New"/>
              </a:rPr>
              <a:t>():</a:t>
            </a:r>
          </a:p>
          <a:p>
            <a:pPr lvl="0">
              <a:buClr>
                <a:srgbClr val="00FF00"/>
              </a:buClr>
              <a:buSzPct val="25000"/>
            </a:pPr>
            <a:r>
              <a:rPr lang="en-US" sz="2800" b="1" dirty="0">
                <a:solidFill>
                  <a:srgbClr val="FF9300"/>
                </a:solidFill>
                <a:latin typeface="Courier New"/>
                <a:ea typeface="Courier New"/>
                <a:cs typeface="Courier New"/>
                <a:sym typeface="Courier New"/>
              </a:rPr>
              <a:t>    if </a:t>
            </a:r>
            <a:r>
              <a:rPr lang="en-US" sz="2800" b="1" dirty="0" err="1">
                <a:solidFill>
                  <a:srgbClr val="FF9300"/>
                </a:solidFill>
                <a:latin typeface="Courier New"/>
                <a:ea typeface="Courier New"/>
                <a:cs typeface="Courier New"/>
                <a:sym typeface="Courier New"/>
              </a:rPr>
              <a:t>bigcount</a:t>
            </a:r>
            <a:r>
              <a:rPr lang="en-US" sz="2800" b="1" dirty="0">
                <a:solidFill>
                  <a:srgbClr val="FF9300"/>
                </a:solidFill>
                <a:latin typeface="Courier New"/>
                <a:ea typeface="Courier New"/>
                <a:cs typeface="Courier New"/>
                <a:sym typeface="Courier New"/>
              </a:rPr>
              <a:t> is None or count &gt; </a:t>
            </a:r>
            <a:r>
              <a:rPr lang="en-US" sz="2800" b="1" dirty="0" err="1">
                <a:solidFill>
                  <a:srgbClr val="FF9300"/>
                </a:solidFill>
                <a:latin typeface="Courier New"/>
                <a:ea typeface="Courier New"/>
                <a:cs typeface="Courier New"/>
                <a:sym typeface="Courier New"/>
              </a:rPr>
              <a:t>bigcount</a:t>
            </a:r>
            <a:r>
              <a:rPr lang="en-US" sz="2800" b="1" dirty="0">
                <a:solidFill>
                  <a:srgbClr val="FF9300"/>
                </a:solidFill>
                <a:latin typeface="Courier New"/>
                <a:ea typeface="Courier New"/>
                <a:cs typeface="Courier New"/>
                <a:sym typeface="Courier New"/>
              </a:rPr>
              <a:t>:</a:t>
            </a:r>
          </a:p>
          <a:p>
            <a:pPr lvl="0">
              <a:buClr>
                <a:srgbClr val="00FF00"/>
              </a:buClr>
              <a:buSzPct val="25000"/>
            </a:pPr>
            <a:r>
              <a:rPr lang="en-US" sz="2800" b="1" dirty="0">
                <a:solidFill>
                  <a:srgbClr val="FF9300"/>
                </a:solidFill>
                <a:latin typeface="Courier New"/>
                <a:ea typeface="Courier New"/>
                <a:cs typeface="Courier New"/>
                <a:sym typeface="Courier New"/>
              </a:rPr>
              <a:t>        </a:t>
            </a:r>
            <a:r>
              <a:rPr lang="en-US" sz="2800" b="1" dirty="0" err="1">
                <a:solidFill>
                  <a:srgbClr val="FF9300"/>
                </a:solidFill>
                <a:latin typeface="Courier New"/>
                <a:ea typeface="Courier New"/>
                <a:cs typeface="Courier New"/>
                <a:sym typeface="Courier New"/>
              </a:rPr>
              <a:t>bigword</a:t>
            </a:r>
            <a:r>
              <a:rPr lang="en-US" sz="2800" b="1" dirty="0">
                <a:solidFill>
                  <a:srgbClr val="FF9300"/>
                </a:solidFill>
                <a:latin typeface="Courier New"/>
                <a:ea typeface="Courier New"/>
                <a:cs typeface="Courier New"/>
                <a:sym typeface="Courier New"/>
              </a:rPr>
              <a:t> = word</a:t>
            </a:r>
          </a:p>
          <a:p>
            <a:pPr lvl="0">
              <a:buClr>
                <a:srgbClr val="00FF00"/>
              </a:buClr>
              <a:buSzPct val="25000"/>
            </a:pPr>
            <a:r>
              <a:rPr lang="en-US" sz="2800" b="1" dirty="0">
                <a:solidFill>
                  <a:srgbClr val="FF9300"/>
                </a:solidFill>
                <a:latin typeface="Courier New"/>
                <a:ea typeface="Courier New"/>
                <a:cs typeface="Courier New"/>
                <a:sym typeface="Courier New"/>
              </a:rPr>
              <a:t>        </a:t>
            </a:r>
            <a:r>
              <a:rPr lang="en-US" sz="2800" b="1" dirty="0" err="1">
                <a:solidFill>
                  <a:srgbClr val="FF9300"/>
                </a:solidFill>
                <a:latin typeface="Courier New"/>
                <a:ea typeface="Courier New"/>
                <a:cs typeface="Courier New"/>
                <a:sym typeface="Courier New"/>
              </a:rPr>
              <a:t>bigcount</a:t>
            </a:r>
            <a:r>
              <a:rPr lang="en-US" sz="2800" b="1" dirty="0">
                <a:solidFill>
                  <a:srgbClr val="FF9300"/>
                </a:solidFill>
                <a:latin typeface="Courier New"/>
                <a:ea typeface="Courier New"/>
                <a:cs typeface="Courier New"/>
                <a:sym typeface="Courier New"/>
              </a:rPr>
              <a:t> = count</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FF00"/>
                </a:solidFill>
                <a:latin typeface="Courier New"/>
                <a:ea typeface="Courier New"/>
                <a:cs typeface="Courier New"/>
                <a:sym typeface="Courier New"/>
              </a:rPr>
              <a:t>print(</a:t>
            </a:r>
            <a:r>
              <a:rPr lang="en-US" sz="2800" b="1" dirty="0" err="1">
                <a:solidFill>
                  <a:srgbClr val="FFFF00"/>
                </a:solidFill>
                <a:latin typeface="Courier New"/>
                <a:ea typeface="Courier New"/>
                <a:cs typeface="Courier New"/>
                <a:sym typeface="Courier New"/>
              </a:rPr>
              <a:t>bigword</a:t>
            </a:r>
            <a:r>
              <a:rPr lang="en-US" sz="2800" b="1" dirty="0">
                <a:solidFill>
                  <a:srgbClr val="FFFF00"/>
                </a:solidFill>
                <a:latin typeface="Courier New"/>
                <a:ea typeface="Courier New"/>
                <a:cs typeface="Courier New"/>
                <a:sym typeface="Courier New"/>
              </a:rPr>
              <a:t>, </a:t>
            </a:r>
            <a:r>
              <a:rPr lang="en-US" sz="2800" b="1" dirty="0" err="1">
                <a:solidFill>
                  <a:srgbClr val="FFFF00"/>
                </a:solidFill>
                <a:latin typeface="Courier New"/>
                <a:ea typeface="Courier New"/>
                <a:cs typeface="Courier New"/>
                <a:sym typeface="Courier New"/>
              </a:rPr>
              <a:t>bigcount</a:t>
            </a:r>
            <a:r>
              <a:rPr lang="en-US" sz="2800" b="1" dirty="0">
                <a:solidFill>
                  <a:srgbClr val="FFFF00"/>
                </a:solidFill>
                <a:latin typeface="Courier New"/>
                <a:ea typeface="Courier New"/>
                <a:cs typeface="Courier New"/>
                <a:sym typeface="Courier New"/>
              </a:rPr>
              <a:t>)</a:t>
            </a: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n-US" sz="3000">
                <a:solidFill>
                  <a:srgbClr val="FFFF00"/>
                </a:solidFill>
                <a:latin typeface="Arial" charset="0"/>
                <a:ea typeface="Arial" charset="0"/>
                <a:cs typeface="Arial" charset="0"/>
                <a:sym typeface="Cabin"/>
              </a:rPr>
              <a:t>Sequential</a:t>
            </a:r>
          </a:p>
          <a:p>
            <a:pPr marL="0" marR="0" lvl="0" indent="0" algn="ctr" rtl="0">
              <a:lnSpc>
                <a:spcPct val="150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Repeated</a:t>
            </a:r>
          </a:p>
          <a:p>
            <a:pPr marL="0" marR="0" lvl="0" indent="0" algn="ctr" rtl="0">
              <a:lnSpc>
                <a:spcPct val="150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Conditional</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9" name="Shape 625"/>
          <p:cNvSpPr txBox="1"/>
          <p:nvPr/>
        </p:nvSpPr>
        <p:spPr>
          <a:xfrm>
            <a:off x="998325" y="778213"/>
            <a:ext cx="10035299" cy="75486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name = </a:t>
            </a:r>
            <a:r>
              <a:rPr lang="en-US" sz="2800" b="1" i="0" u="none" strike="noStrike" cap="none" dirty="0" smtClean="0">
                <a:solidFill>
                  <a:schemeClr val="bg1"/>
                </a:solidFill>
                <a:latin typeface="Courier New"/>
                <a:ea typeface="Courier New"/>
                <a:cs typeface="Courier New"/>
                <a:sym typeface="Courier New"/>
              </a:rPr>
              <a:t>input</a:t>
            </a:r>
            <a:r>
              <a:rPr lang="en-US" sz="2800" b="1" i="0" u="none" strike="noStrike" cap="none" dirty="0">
                <a:solidFill>
                  <a:srgbClr val="FF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handle = open(name, 'r')</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counts = </a:t>
            </a:r>
            <a:r>
              <a:rPr lang="en-US" sz="2800" b="1" i="0" u="none" strike="noStrike" cap="none" dirty="0" err="1">
                <a:solidFill>
                  <a:srgbClr val="FFFF00"/>
                </a:solidFill>
                <a:latin typeface="Courier New"/>
                <a:ea typeface="Courier New"/>
                <a:cs typeface="Courier New"/>
                <a:sym typeface="Courier New"/>
              </a:rPr>
              <a:t>dict</a:t>
            </a:r>
            <a:r>
              <a:rPr lang="en-US" sz="2800" b="1" i="0" u="none" strike="noStrike" cap="none" dirty="0">
                <a:solidFill>
                  <a:srgbClr val="FFFF00"/>
                </a:solidFill>
                <a:latin typeface="Courier New"/>
                <a:ea typeface="Courier New"/>
                <a:cs typeface="Courier New"/>
                <a:sym typeface="Courier New"/>
              </a:rPr>
              <a:t>()</a:t>
            </a:r>
          </a:p>
          <a:p>
            <a:pPr lvl="0">
              <a:buClr>
                <a:srgbClr val="00FF00"/>
              </a:buClr>
              <a:buSzPct val="25000"/>
            </a:pPr>
            <a:r>
              <a:rPr lang="en-US" sz="2800" b="1" dirty="0">
                <a:solidFill>
                  <a:srgbClr val="00FF00"/>
                </a:solidFill>
                <a:latin typeface="Courier New"/>
                <a:ea typeface="Courier New"/>
                <a:cs typeface="Courier New"/>
                <a:sym typeface="Courier New"/>
              </a:rPr>
              <a:t>for line in handle:</a:t>
            </a:r>
          </a:p>
          <a:p>
            <a:pPr lvl="0">
              <a:buClr>
                <a:srgbClr val="00FF00"/>
              </a:buClr>
              <a:buSzPct val="25000"/>
            </a:pPr>
            <a:r>
              <a:rPr lang="en-US" sz="2800" b="1" dirty="0">
                <a:solidFill>
                  <a:srgbClr val="00FF00"/>
                </a:solidFill>
                <a:latin typeface="Courier New"/>
                <a:ea typeface="Courier New"/>
                <a:cs typeface="Courier New"/>
                <a:sym typeface="Courier New"/>
              </a:rPr>
              <a:t>    words = </a:t>
            </a:r>
            <a:r>
              <a:rPr lang="en-US" sz="2800" b="1" dirty="0" err="1">
                <a:solidFill>
                  <a:srgbClr val="00FF00"/>
                </a:solidFill>
                <a:latin typeface="Courier New"/>
                <a:ea typeface="Courier New"/>
                <a:cs typeface="Courier New"/>
                <a:sym typeface="Courier New"/>
              </a:rPr>
              <a:t>line.split</a:t>
            </a:r>
            <a:r>
              <a:rPr lang="en-US" sz="2800" b="1" dirty="0">
                <a:solidFill>
                  <a:srgbClr val="00FF00"/>
                </a:solidFill>
                <a:latin typeface="Courier New"/>
                <a:ea typeface="Courier New"/>
                <a:cs typeface="Courier New"/>
                <a:sym typeface="Courier New"/>
              </a:rPr>
              <a:t>()</a:t>
            </a:r>
          </a:p>
          <a:p>
            <a:pPr lvl="0">
              <a:buClr>
                <a:srgbClr val="00FF00"/>
              </a:buClr>
              <a:buSzPct val="25000"/>
            </a:pPr>
            <a:r>
              <a:rPr lang="en-US" sz="2800" b="1" dirty="0">
                <a:solidFill>
                  <a:srgbClr val="00FF00"/>
                </a:solidFill>
                <a:latin typeface="Courier New"/>
                <a:ea typeface="Courier New"/>
                <a:cs typeface="Courier New"/>
                <a:sym typeface="Courier New"/>
              </a:rPr>
              <a:t>    for word in words:</a:t>
            </a:r>
          </a:p>
          <a:p>
            <a:pPr lvl="0">
              <a:buClr>
                <a:srgbClr val="00FF00"/>
              </a:buClr>
              <a:buSzPct val="25000"/>
            </a:pPr>
            <a:r>
              <a:rPr lang="en-US" sz="2800" b="1" dirty="0">
                <a:solidFill>
                  <a:srgbClr val="00FF00"/>
                </a:solidFill>
                <a:latin typeface="Courier New"/>
                <a:ea typeface="Courier New"/>
                <a:cs typeface="Courier New"/>
                <a:sym typeface="Courier New"/>
              </a:rPr>
              <a:t>        counts[word] = </a:t>
            </a:r>
            <a:r>
              <a:rPr lang="en-US" sz="2800" b="1" dirty="0" err="1">
                <a:solidFill>
                  <a:srgbClr val="00FF00"/>
                </a:solidFill>
                <a:latin typeface="Courier New"/>
                <a:ea typeface="Courier New"/>
                <a:cs typeface="Courier New"/>
                <a:sym typeface="Courier New"/>
              </a:rPr>
              <a:t>counts.get</a:t>
            </a:r>
            <a:r>
              <a:rPr lang="en-US" sz="2800" b="1" dirty="0">
                <a:solidFill>
                  <a:srgbClr val="00FF00"/>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SzPct val="25000"/>
              <a:buFont typeface="Cabin"/>
              <a:buNone/>
            </a:pPr>
            <a:endParaRPr lang="en-US"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FFFF00"/>
                </a:solidFill>
                <a:latin typeface="Courier New"/>
                <a:ea typeface="Courier New"/>
                <a:cs typeface="Courier New"/>
                <a:sym typeface="Courier New"/>
              </a:rPr>
              <a:t>bigcount</a:t>
            </a:r>
            <a:r>
              <a:rPr lang="en-US" sz="2800" b="1" i="0" u="none" strike="noStrike" cap="none" dirty="0">
                <a:solidFill>
                  <a:srgbClr val="FF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FFFF00"/>
                </a:solidFill>
                <a:latin typeface="Courier New"/>
                <a:ea typeface="Courier New"/>
                <a:cs typeface="Courier New"/>
                <a:sym typeface="Courier New"/>
              </a:rPr>
              <a:t>bigword</a:t>
            </a:r>
            <a:r>
              <a:rPr lang="en-US" sz="2800" b="1" i="0" u="none" strike="noStrike" cap="none" dirty="0">
                <a:solidFill>
                  <a:srgbClr val="FF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smtClean="0">
                <a:solidFill>
                  <a:srgbClr val="00FF00"/>
                </a:solidFill>
                <a:latin typeface="Courier New"/>
                <a:ea typeface="Courier New"/>
                <a:cs typeface="Courier New"/>
                <a:sym typeface="Courier New"/>
              </a:rPr>
              <a:t>for </a:t>
            </a:r>
            <a:r>
              <a:rPr lang="en-US" sz="2800" b="1" i="0" u="none" strike="noStrike" cap="none" dirty="0" err="1">
                <a:solidFill>
                  <a:srgbClr val="00FF00"/>
                </a:solidFill>
                <a:latin typeface="Courier New"/>
                <a:ea typeface="Courier New"/>
                <a:cs typeface="Courier New"/>
                <a:sym typeface="Courier New"/>
              </a:rPr>
              <a:t>word,count</a:t>
            </a:r>
            <a:r>
              <a:rPr lang="en-US" sz="2800" b="1" i="0" u="none" strike="noStrike" cap="none" dirty="0">
                <a:solidFill>
                  <a:srgbClr val="00FF00"/>
                </a:solidFill>
                <a:latin typeface="Courier New"/>
                <a:ea typeface="Courier New"/>
                <a:cs typeface="Courier New"/>
                <a:sym typeface="Courier New"/>
              </a:rPr>
              <a:t> in </a:t>
            </a:r>
            <a:r>
              <a:rPr lang="en-US" sz="2800" b="1" i="0" u="none" strike="noStrike" cap="none" dirty="0" err="1">
                <a:solidFill>
                  <a:srgbClr val="00FF00"/>
                </a:solidFill>
                <a:latin typeface="Courier New"/>
                <a:ea typeface="Courier New"/>
                <a:cs typeface="Courier New"/>
                <a:sym typeface="Courier New"/>
              </a:rPr>
              <a:t>counts.items</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7F00"/>
                </a:solidFill>
                <a:latin typeface="Courier New"/>
                <a:ea typeface="Courier New"/>
                <a:cs typeface="Courier New"/>
                <a:sym typeface="Courier New"/>
              </a:rPr>
              <a:t>  </a:t>
            </a:r>
            <a:r>
              <a:rPr lang="en-US" sz="2800" b="1" i="0" u="none" strike="noStrike" cap="none" dirty="0">
                <a:solidFill>
                  <a:srgbClr val="FF9900"/>
                </a:solidFill>
                <a:latin typeface="Courier New"/>
                <a:ea typeface="Courier New"/>
                <a:cs typeface="Courier New"/>
                <a:sym typeface="Courier New"/>
              </a:rPr>
              <a:t>if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 is None or count &gt;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a:t>
            </a:r>
            <a:r>
              <a:rPr lang="en-US" sz="2800" b="1" i="0" u="none" strike="noStrike" cap="none" dirty="0" err="1">
                <a:solidFill>
                  <a:srgbClr val="FF9900"/>
                </a:solidFill>
                <a:latin typeface="Courier New"/>
                <a:ea typeface="Courier New"/>
                <a:cs typeface="Courier New"/>
                <a:sym typeface="Courier New"/>
              </a:rPr>
              <a:t>bigword</a:t>
            </a:r>
            <a:r>
              <a:rPr lang="en-US" sz="2800" b="1" i="0" u="none" strike="noStrike" cap="none" dirty="0">
                <a:solidFill>
                  <a:srgbClr val="FF9900"/>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Font typeface="Cabin"/>
              <a:buNone/>
            </a:pPr>
            <a:endParaRPr sz="28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FFFF00"/>
                </a:solidFill>
                <a:latin typeface="Courier New"/>
                <a:ea typeface="Courier New"/>
                <a:cs typeface="Courier New"/>
                <a:sym typeface="Courier New"/>
              </a:rPr>
              <a:t>bigword</a:t>
            </a:r>
            <a:r>
              <a:rPr lang="en-US" sz="2800" b="1" i="0" u="none" strike="noStrike" cap="none" dirty="0">
                <a:solidFill>
                  <a:srgbClr val="FFFF00"/>
                </a:solidFill>
                <a:latin typeface="Courier New"/>
                <a:ea typeface="Courier New"/>
                <a:cs typeface="Courier New"/>
                <a:sym typeface="Courier New"/>
              </a:rPr>
              <a:t>, </a:t>
            </a:r>
            <a:r>
              <a:rPr lang="en-US" sz="2800" b="1" i="0" u="none" strike="noStrike" cap="none" dirty="0" err="1" smtClean="0">
                <a:solidFill>
                  <a:srgbClr val="FFFF00"/>
                </a:solidFill>
                <a:latin typeface="Courier New"/>
                <a:ea typeface="Courier New"/>
                <a:cs typeface="Courier New"/>
                <a:sym typeface="Courier New"/>
              </a:rPr>
              <a:t>bigcount</a:t>
            </a:r>
            <a:r>
              <a:rPr lang="en-US" sz="2800" b="1" i="0" u="none" strike="noStrike" cap="none" dirty="0" smtClean="0">
                <a:solidFill>
                  <a:srgbClr val="FFFF00"/>
                </a:solidFill>
                <a:latin typeface="Courier New"/>
                <a:ea typeface="Courier New"/>
                <a:cs typeface="Courier New"/>
                <a:sym typeface="Courier New"/>
              </a:rPr>
              <a:t>)</a:t>
            </a:r>
            <a:endParaRPr lang="en-US" sz="2800" b="1" i="0" u="none" strike="noStrike" cap="none" dirty="0">
              <a:solidFill>
                <a:srgbClr val="FFFF00"/>
              </a:solidFill>
              <a:latin typeface="Courier New"/>
              <a:ea typeface="Courier New"/>
              <a:cs typeface="Courier New"/>
              <a:sym typeface="Courier New"/>
            </a:endParaRPr>
          </a:p>
        </p:txBody>
      </p:sp>
      <p:sp>
        <p:nvSpPr>
          <p:cNvPr id="632" name="Shape 632"/>
          <p:cNvSpPr txBox="1"/>
          <p:nvPr/>
        </p:nvSpPr>
        <p:spPr>
          <a:xfrm>
            <a:off x="12003133" y="712245"/>
            <a:ext cx="3996000" cy="7680599"/>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00"/>
                </a:solidFill>
                <a:latin typeface="Arial" charset="0"/>
                <a:ea typeface="Arial" charset="0"/>
                <a:cs typeface="Arial" charset="0"/>
                <a:sym typeface="Cabin"/>
              </a:rPr>
              <a:t>A short Python “Story” about how to count words in a file</a:t>
            </a:r>
          </a:p>
          <a:p>
            <a:pPr marL="0" marR="0" lvl="0" indent="0" algn="ctr" rtl="0">
              <a:lnSpc>
                <a:spcPct val="115000"/>
              </a:lnSpc>
              <a:spcBef>
                <a:spcPts val="0"/>
              </a:spcBef>
              <a:spcAft>
                <a:spcPts val="0"/>
              </a:spcAft>
              <a:buClr>
                <a:srgbClr val="FF00FF"/>
              </a:buClr>
              <a:buFont typeface="Cabin"/>
              <a:buNone/>
            </a:pPr>
            <a:endParaRPr sz="3000" dirty="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FF"/>
                </a:solidFill>
                <a:latin typeface="Arial" charset="0"/>
                <a:ea typeface="Arial" charset="0"/>
                <a:cs typeface="Arial" charset="0"/>
                <a:sym typeface="Cabin"/>
              </a:rPr>
              <a:t>A word used to read data from a user </a:t>
            </a:r>
          </a:p>
          <a:p>
            <a:pPr marL="0" marR="0" lvl="0" indent="0" algn="ctr" rtl="0">
              <a:lnSpc>
                <a:spcPct val="115000"/>
              </a:lnSpc>
              <a:spcBef>
                <a:spcPts val="0"/>
              </a:spcBef>
              <a:spcAft>
                <a:spcPts val="0"/>
              </a:spcAft>
              <a:buClr>
                <a:srgbClr val="FF00FF"/>
              </a:buClr>
              <a:buFont typeface="Cabin"/>
              <a:buNone/>
            </a:pPr>
            <a:endParaRPr sz="3000" dirty="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00FA00"/>
                </a:solidFill>
                <a:latin typeface="Arial" charset="0"/>
                <a:ea typeface="Arial" charset="0"/>
                <a:cs typeface="Arial" charset="0"/>
                <a:sym typeface="Cabin"/>
              </a:rPr>
              <a:t>A sentence about updating one of the many counts</a:t>
            </a:r>
          </a:p>
          <a:p>
            <a:pPr marL="0" marR="0" lvl="0" indent="0" algn="ctr" rtl="0">
              <a:lnSpc>
                <a:spcPct val="115000"/>
              </a:lnSpc>
              <a:spcBef>
                <a:spcPts val="0"/>
              </a:spcBef>
              <a:spcAft>
                <a:spcPts val="0"/>
              </a:spcAft>
              <a:buClr>
                <a:srgbClr val="FF00FF"/>
              </a:buClr>
              <a:buFont typeface="Cabin"/>
              <a:buNone/>
            </a:pPr>
            <a:endParaRPr sz="3000" dirty="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9900"/>
                </a:solidFill>
                <a:latin typeface="Arial" charset="0"/>
                <a:ea typeface="Arial" charset="0"/>
                <a:cs typeface="Arial" charset="0"/>
                <a:sym typeface="Cabin"/>
              </a:rPr>
              <a:t>A paragraph about how  to find the largest item in a list</a:t>
            </a:r>
          </a:p>
        </p:txBody>
      </p:sp>
      <p:cxnSp>
        <p:nvCxnSpPr>
          <p:cNvPr id="633" name="Shape 633"/>
          <p:cNvCxnSpPr/>
          <p:nvPr/>
        </p:nvCxnSpPr>
        <p:spPr>
          <a:xfrm>
            <a:off x="6986588" y="1100138"/>
            <a:ext cx="5172986" cy="2323998"/>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753600" y="4318000"/>
            <a:ext cx="2405974" cy="857115"/>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10214043" y="6887183"/>
            <a:ext cx="1789090" cy="680936"/>
          </a:xfrm>
          <a:prstGeom prst="straightConnector1">
            <a:avLst/>
          </a:prstGeom>
          <a:noFill/>
          <a:ln w="38100" cap="flat" cmpd="sng">
            <a:solidFill>
              <a:srgbClr val="FF9900"/>
            </a:solidFill>
            <a:prstDash val="solid"/>
            <a:round/>
            <a:headEnd type="none" w="lg" len="lg"/>
            <a:tailEnd type="none" w="lg" len="lg"/>
          </a:ln>
        </p:spPr>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Summary</a:t>
            </a:r>
          </a:p>
        </p:txBody>
      </p:sp>
      <p:sp>
        <p:nvSpPr>
          <p:cNvPr id="641" name="Shape 64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This is a quick overview of </a:t>
            </a:r>
            <a:r>
              <a:rPr lang="en-US" sz="3600" u="none" strike="noStrike" cap="none">
                <a:solidFill>
                  <a:srgbClr val="FFFF00"/>
                </a:solidFill>
                <a:latin typeface="Arial" charset="0"/>
                <a:ea typeface="Arial" charset="0"/>
                <a:cs typeface="Arial" charset="0"/>
                <a:sym typeface="Cabin"/>
              </a:rPr>
              <a:t>Chapter 1</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We will revisit these concepts throughout the course</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Focus on the big picture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US" sz="3600" dirty="0">
                <a:solidFill>
                  <a:srgbClr val="FFFF00"/>
                </a:solidFill>
              </a:rPr>
              <a:t>Acknowledgements / Contributions</a:t>
            </a: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t>
            </a:r>
            <a:r>
              <a:rPr lang="en-US" sz="1800" dirty="0" smtClean="0">
                <a:solidFill>
                  <a:srgbClr val="FFFFFF"/>
                </a:solidFill>
              </a:rPr>
              <a:t>and </a:t>
            </a:r>
            <a:r>
              <a:rPr lang="en-US" sz="1800" dirty="0">
                <a:solidFill>
                  <a:srgbClr val="FFFFFF"/>
                </a:solidFill>
              </a:rPr>
              <a:t>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Clr>
                <a:schemeClr val="dk2"/>
              </a:buClr>
              <a:buSzPct val="61111"/>
              <a:buFont typeface="Arial"/>
              <a:buNone/>
            </a:pPr>
            <a:r>
              <a:rPr lang="en-US" sz="1800" dirty="0">
                <a:solidFill>
                  <a:schemeClr val="lt1"/>
                </a:solidFill>
              </a:rPr>
              <a:t>… Insert new Contributors and Translators here</a:t>
            </a: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n-US" sz="1800" dirty="0" smtClean="0">
                <a:solidFill>
                  <a:srgbClr val="FFFFFF"/>
                </a:solidFill>
              </a:rPr>
              <a:t>Continue</a:t>
            </a:r>
            <a:r>
              <a:rPr lang="is-IS" sz="1800" dirty="0" smtClean="0">
                <a:solidFill>
                  <a:srgbClr val="FFFFFF"/>
                </a:solidFill>
              </a:rPr>
              <a:t>…</a:t>
            </a:r>
            <a:endParaRPr lang="en-US" sz="1800" dirty="0">
              <a:solidFill>
                <a:srgbClr val="FFFF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FF00"/>
                </a:solidFill>
                <a:latin typeface="Arial" charset="0"/>
                <a:ea typeface="Arial" charset="0"/>
                <a:cs typeface="Arial" charset="0"/>
                <a:sym typeface="Cabin"/>
              </a:rPr>
              <a:t>Why be a programmer?</a:t>
            </a:r>
          </a:p>
        </p:txBody>
      </p:sp>
      <p:sp>
        <p:nvSpPr>
          <p:cNvPr id="282" name="Shape 28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get some task done - we are the user and programmer</a:t>
            </a:r>
          </a:p>
          <a:p>
            <a:pPr marL="1041400" marR="0" lvl="1" indent="-371094" algn="l" rtl="0">
              <a:lnSpc>
                <a:spcPct val="100000"/>
              </a:lnSpc>
              <a:spcBef>
                <a:spcPts val="3500"/>
              </a:spcBef>
              <a:spcAft>
                <a:spcPts val="0"/>
              </a:spcAft>
              <a:buClr>
                <a:schemeClr val="lt1"/>
              </a:buClr>
              <a:buSzPct val="100000"/>
              <a:buFont typeface="Cabin"/>
            </a:pPr>
            <a:r>
              <a:rPr lang="en-US" sz="3600" dirty="0">
                <a:solidFill>
                  <a:schemeClr val="lt1"/>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Clean up survey data</a:t>
            </a:r>
          </a:p>
          <a:p>
            <a:pPr marL="749300" marR="0" lvl="0" indent="-371094" algn="l" rtl="0">
              <a:lnSpc>
                <a:spcPct val="100000"/>
              </a:lnSpc>
              <a:spcBef>
                <a:spcPts val="350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produce something for others to use - a programming job</a:t>
            </a:r>
          </a:p>
          <a:p>
            <a:pPr marL="1041400" marR="0" lvl="1" indent="-371094" algn="l" rtl="0">
              <a:lnSpc>
                <a:spcPct val="100000"/>
              </a:lnSpc>
              <a:spcBef>
                <a:spcPts val="3500"/>
              </a:spcBef>
              <a:spcAft>
                <a:spcPts val="0"/>
              </a:spcAft>
              <a:buClr>
                <a:schemeClr val="lt1"/>
              </a:buClr>
              <a:buSzPct val="100000"/>
              <a:buFont typeface="Cabin"/>
            </a:pPr>
            <a:r>
              <a:rPr lang="en-US" sz="3600" dirty="0">
                <a:solidFill>
                  <a:schemeClr val="lt1"/>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Fix a performance problem in the Sakai software</a:t>
            </a:r>
          </a:p>
          <a:p>
            <a:pPr marL="1041400" marR="0" lvl="1" indent="-371094" algn="l" rtl="0">
              <a:lnSpc>
                <a:spcPct val="100000"/>
              </a:lnSpc>
              <a:spcBef>
                <a:spcPts val="3500"/>
              </a:spcBef>
              <a:spcAft>
                <a:spcPts val="0"/>
              </a:spcAft>
              <a:buClr>
                <a:schemeClr val="lt1"/>
              </a:buClr>
              <a:buSzPct val="100000"/>
              <a:buFont typeface="Cabin"/>
            </a:pPr>
            <a:r>
              <a:rPr lang="en-US" sz="3600" dirty="0">
                <a:solidFill>
                  <a:schemeClr val="lt1"/>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Add  guestbook to a web site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5083700" y="4085193"/>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743561" y="4196022"/>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919123" y="4176231"/>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155292" y="1148265"/>
            <a:ext cx="986892" cy="1403815"/>
          </a:xfrm>
          <a:prstGeom prst="rect">
            <a:avLst/>
          </a:prstGeom>
          <a:noFill/>
          <a:ln>
            <a:noFill/>
          </a:ln>
        </p:spPr>
      </p:pic>
      <p:sp>
        <p:nvSpPr>
          <p:cNvPr id="264" name="Shape 264"/>
          <p:cNvSpPr txBox="1"/>
          <p:nvPr/>
        </p:nvSpPr>
        <p:spPr>
          <a:xfrm>
            <a:off x="4004451" y="2963725"/>
            <a:ext cx="8254011" cy="1319374"/>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Hardware + Software</a:t>
            </a:r>
          </a:p>
        </p:txBody>
      </p:sp>
      <p:sp>
        <p:nvSpPr>
          <p:cNvPr id="265" name="Shape 265"/>
          <p:cNvSpPr/>
          <p:nvPr/>
        </p:nvSpPr>
        <p:spPr>
          <a:xfrm>
            <a:off x="1005246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155292" y="5237008"/>
            <a:ext cx="774898"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4437206" y="1053270"/>
            <a:ext cx="3018730" cy="1585888"/>
          </a:xfrm>
          <a:prstGeom prst="rect">
            <a:avLst/>
          </a:prstGeom>
          <a:noFill/>
          <a:ln>
            <a:noFill/>
          </a:ln>
        </p:spPr>
      </p:pic>
      <p:pic>
        <p:nvPicPr>
          <p:cNvPr id="268" name="Shape 268"/>
          <p:cNvPicPr preferRelativeResize="0"/>
          <p:nvPr/>
        </p:nvPicPr>
        <p:blipFill rotWithShape="1">
          <a:blip r:embed="rId6">
            <a:alphaModFix/>
          </a:blip>
          <a:srcRect/>
          <a:stretch/>
        </p:blipFill>
        <p:spPr>
          <a:xfrm>
            <a:off x="10559107" y="894945"/>
            <a:ext cx="1026473" cy="1905177"/>
          </a:xfrm>
          <a:prstGeom prst="rect">
            <a:avLst/>
          </a:prstGeom>
          <a:noFill/>
          <a:ln>
            <a:noFill/>
          </a:ln>
        </p:spPr>
      </p:pic>
      <p:sp>
        <p:nvSpPr>
          <p:cNvPr id="269" name="Shape 269"/>
          <p:cNvSpPr txBox="1"/>
          <p:nvPr/>
        </p:nvSpPr>
        <p:spPr>
          <a:xfrm>
            <a:off x="2830286" y="6469592"/>
            <a:ext cx="11248571" cy="205755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800" u="none" strike="noStrike" cap="none" dirty="0">
                <a:solidFill>
                  <a:schemeClr val="lt1"/>
                </a:solidFill>
                <a:latin typeface="Arial" charset="0"/>
                <a:ea typeface="Arial" charset="0"/>
                <a:cs typeface="Arial" charset="0"/>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6251891" y="4843856"/>
            <a:ext cx="2667232"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Information</a:t>
            </a:r>
          </a:p>
        </p:txBody>
      </p:sp>
      <p:sp>
        <p:nvSpPr>
          <p:cNvPr id="271" name="Shape 271"/>
          <p:cNvSpPr/>
          <p:nvPr/>
        </p:nvSpPr>
        <p:spPr>
          <a:xfrm>
            <a:off x="3363235" y="4843856"/>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866261" y="1639073"/>
            <a:ext cx="1052862"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User</a:t>
            </a:r>
          </a:p>
        </p:txBody>
      </p:sp>
      <p:pic>
        <p:nvPicPr>
          <p:cNvPr id="274" name="Shape 274"/>
          <p:cNvPicPr preferRelativeResize="0"/>
          <p:nvPr/>
        </p:nvPicPr>
        <p:blipFill rotWithShape="1">
          <a:blip r:embed="rId3">
            <a:alphaModFix/>
          </a:blip>
          <a:srcRect/>
          <a:stretch/>
        </p:blipFill>
        <p:spPr>
          <a:xfrm>
            <a:off x="11168657" y="3352940"/>
            <a:ext cx="379980" cy="540943"/>
          </a:xfrm>
          <a:prstGeom prst="rect">
            <a:avLst/>
          </a:prstGeom>
          <a:noFill/>
          <a:ln>
            <a:noFill/>
          </a:ln>
        </p:spPr>
      </p:pic>
      <p:sp>
        <p:nvSpPr>
          <p:cNvPr id="275" name="Shape 275"/>
          <p:cNvSpPr txBox="1"/>
          <p:nvPr/>
        </p:nvSpPr>
        <p:spPr>
          <a:xfrm>
            <a:off x="12399437" y="3348982"/>
            <a:ext cx="3125907"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Programmer</a:t>
            </a:r>
          </a:p>
        </p:txBody>
      </p:sp>
      <p:cxnSp>
        <p:nvCxnSpPr>
          <p:cNvPr id="276" name="Shape 276"/>
          <p:cNvCxnSpPr/>
          <p:nvPr/>
        </p:nvCxnSpPr>
        <p:spPr>
          <a:xfrm rot="10800000">
            <a:off x="10024759" y="2479513"/>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000" u="none" strike="noStrike" cap="none" dirty="0">
                <a:solidFill>
                  <a:srgbClr val="FFFF00"/>
                </a:solidFill>
                <a:latin typeface="Arial" charset="0"/>
                <a:ea typeface="Arial" charset="0"/>
                <a:cs typeface="Arial" charset="0"/>
                <a:sym typeface="Cabin"/>
              </a:rPr>
              <a:t>What is Code?  Software? </a:t>
            </a:r>
            <a:r>
              <a:rPr lang="en-US" sz="6000" u="none" strike="noStrike" cap="none" dirty="0" smtClean="0">
                <a:solidFill>
                  <a:srgbClr val="FFFF00"/>
                </a:solidFill>
                <a:latin typeface="Arial" charset="0"/>
                <a:ea typeface="Arial" charset="0"/>
                <a:cs typeface="Arial" charset="0"/>
                <a:sym typeface="Cabin"/>
              </a:rPr>
              <a:t>A </a:t>
            </a:r>
            <a:r>
              <a:rPr lang="en-US" sz="6000" u="none" strike="noStrike" cap="none" dirty="0">
                <a:solidFill>
                  <a:srgbClr val="FFFF00"/>
                </a:solidFill>
                <a:latin typeface="Arial" charset="0"/>
                <a:ea typeface="Arial" charset="0"/>
                <a:cs typeface="Arial" charset="0"/>
                <a:sym typeface="Cabin"/>
              </a:rPr>
              <a:t>Program?</a:t>
            </a:r>
          </a:p>
        </p:txBody>
      </p:sp>
      <p:sp>
        <p:nvSpPr>
          <p:cNvPr id="288" name="Shape 28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sequence of stored instructions </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dirty="0">
                <a:solidFill>
                  <a:schemeClr val="lt1"/>
                </a:solidFill>
                <a:latin typeface="Arial" charset="0"/>
                <a:ea typeface="Arial" charset="0"/>
                <a:cs typeface="Arial" charset="0"/>
                <a:sym typeface="Cabin"/>
              </a:rPr>
              <a:t>It is a little piece of our intelligence in the computer</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dirty="0" smtClean="0">
                <a:solidFill>
                  <a:schemeClr val="lt1"/>
                </a:solidFill>
                <a:latin typeface="Arial" charset="0"/>
                <a:ea typeface="Arial" charset="0"/>
                <a:cs typeface="Arial" charset="0"/>
                <a:sym typeface="Cabin"/>
              </a:rPr>
              <a:t>We figure </a:t>
            </a:r>
            <a:r>
              <a:rPr lang="en-US" sz="3200" u="none" strike="noStrike" cap="none" dirty="0">
                <a:solidFill>
                  <a:schemeClr val="lt1"/>
                </a:solidFill>
                <a:latin typeface="Arial" charset="0"/>
                <a:ea typeface="Arial" charset="0"/>
                <a:cs typeface="Arial" charset="0"/>
                <a:sym typeface="Cabin"/>
              </a:rPr>
              <a:t>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piece of creative art</a:t>
            </a:r>
            <a:r>
              <a:rPr lang="en-US" sz="3200" u="none" strike="noStrike" cap="none" dirty="0">
                <a:solidFill>
                  <a:schemeClr val="lt1"/>
                </a:solidFill>
                <a:latin typeface="Arial" charset="0"/>
                <a:ea typeface="Arial" charset="0"/>
                <a:cs typeface="Arial" charset="0"/>
                <a:sym typeface="Cabin"/>
              </a:rPr>
              <a:t> - particularly when we do a good job on user experience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294"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3"/>
              </a:rPr>
              <a:t>https://www.youtube.com/watch?v=XiBYM6g8Tck</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301"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ham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TotalTime>
  <Words>2190</Words>
  <Application>Microsoft Macintosh PowerPoint</Application>
  <PresentationFormat>Custom</PresentationFormat>
  <Paragraphs>417</Paragraphs>
  <Slides>45</Slides>
  <Notes>45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Cabin</vt:lpstr>
      <vt:lpstr>Courier</vt:lpstr>
      <vt:lpstr>Courier New</vt:lpstr>
      <vt:lpstr>Gill Sans</vt:lpstr>
      <vt:lpstr>Ovo</vt:lpstr>
      <vt:lpstr>ヒラギノ角ゴ ProN W3</vt:lpstr>
      <vt:lpstr>Arial</vt:lpstr>
      <vt:lpstr>Title &amp; Subtitle</vt:lpstr>
      <vt:lpstr>Why Program?</vt:lpstr>
      <vt:lpstr>Computers want to be helpful...</vt:lpstr>
      <vt:lpstr>Programmers Anticipate Needs</vt:lpstr>
      <vt:lpstr>Users vs. Programmers</vt:lpstr>
      <vt:lpstr>Why be a programmer?</vt:lpstr>
      <vt:lpstr>PowerPoint Presentation</vt:lpstr>
      <vt:lpstr>What is Code?  Software? A Program?</vt:lpstr>
      <vt:lpstr>Programs for Humans...</vt:lpstr>
      <vt:lpstr>Programs for Humans...</vt:lpstr>
      <vt:lpstr>Programs for Humans...</vt:lpstr>
      <vt:lpstr>Programs for Humans...</vt:lpstr>
      <vt:lpstr>Programs for Python...</vt:lpstr>
      <vt:lpstr>Programs for Python...</vt:lpstr>
      <vt:lpstr>PowerPoint Presentation</vt:lpstr>
      <vt:lpstr>Hardware Architecture</vt:lpstr>
      <vt:lpstr>PowerPoint Presentation</vt:lpstr>
      <vt:lpstr>PowerPoint Presentation</vt:lpstr>
      <vt:lpstr>Definitions</vt:lpstr>
      <vt:lpstr>PowerPoint Presentation</vt:lpstr>
      <vt:lpstr>PowerPoint Presentation</vt:lpstr>
      <vt:lpstr>Totally Hot CPU</vt:lpstr>
      <vt:lpstr>Hard Disk in Action</vt:lpstr>
      <vt:lpstr>Python as a Language</vt:lpstr>
      <vt:lpstr>PowerPoint Presentation</vt:lpstr>
      <vt:lpstr>PowerPoint Presentation</vt:lpstr>
      <vt:lpstr>Early Learner: Syntax Errors</vt:lpstr>
      <vt:lpstr>Talking to Python</vt:lpstr>
      <vt:lpstr>PowerPoint Presentation</vt:lpstr>
      <vt:lpstr>PowerPoint Presentation</vt:lpstr>
      <vt:lpstr>What Do We Say?</vt:lpstr>
      <vt:lpstr>Elements of Python</vt:lpstr>
      <vt:lpstr>PowerPoint Presentation</vt:lpstr>
      <vt:lpstr>Reserved Words</vt:lpstr>
      <vt:lpstr>Sentences or Lines</vt:lpstr>
      <vt:lpstr>Programming Paragraphs</vt:lpstr>
      <vt:lpstr>Python Scripts</vt:lpstr>
      <vt:lpstr>Interactive versus Script</vt:lpstr>
      <vt:lpstr>Program Steps or Program Flow</vt:lpstr>
      <vt:lpstr>Sequential Steps</vt:lpstr>
      <vt:lpstr>Conditional Steps</vt:lpstr>
      <vt:lpstr>Repeated Steps</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cp:lastModifiedBy>Microsoft Office User</cp:lastModifiedBy>
  <cp:revision>50</cp:revision>
  <dcterms:modified xsi:type="dcterms:W3CDTF">2016-11-15T21:41:48Z</dcterms:modified>
</cp:coreProperties>
</file>