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6"/>
  </p:notesMasterIdLst>
  <p:sldIdLst>
    <p:sldId id="256" r:id="rId2"/>
    <p:sldId id="257" r:id="rId3"/>
    <p:sldId id="302" r:id="rId4"/>
    <p:sldId id="258" r:id="rId5"/>
    <p:sldId id="291" r:id="rId6"/>
    <p:sldId id="260" r:id="rId7"/>
    <p:sldId id="296" r:id="rId8"/>
    <p:sldId id="297" r:id="rId9"/>
    <p:sldId id="298" r:id="rId10"/>
    <p:sldId id="299" r:id="rId11"/>
    <p:sldId id="293" r:id="rId12"/>
    <p:sldId id="263" r:id="rId13"/>
    <p:sldId id="264" r:id="rId14"/>
    <p:sldId id="294" r:id="rId15"/>
    <p:sldId id="301" r:id="rId16"/>
    <p:sldId id="266" r:id="rId17"/>
    <p:sldId id="267" r:id="rId18"/>
    <p:sldId id="268" r:id="rId19"/>
    <p:sldId id="269" r:id="rId20"/>
    <p:sldId id="270" r:id="rId21"/>
    <p:sldId id="271" r:id="rId22"/>
    <p:sldId id="274" r:id="rId23"/>
    <p:sldId id="275" r:id="rId24"/>
    <p:sldId id="276" r:id="rId25"/>
    <p:sldId id="277" r:id="rId26"/>
    <p:sldId id="295" r:id="rId27"/>
    <p:sldId id="278" r:id="rId28"/>
    <p:sldId id="279" r:id="rId29"/>
    <p:sldId id="280" r:id="rId30"/>
    <p:sldId id="281" r:id="rId31"/>
    <p:sldId id="282" r:id="rId32"/>
    <p:sldId id="289" r:id="rId33"/>
    <p:sldId id="288" r:id="rId34"/>
    <p:sldId id="290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545A"/>
    <a:srgbClr val="FF898B"/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/>
    <p:restoredTop sz="93566"/>
  </p:normalViewPr>
  <p:slideViewPr>
    <p:cSldViewPr snapToGrid="0" snapToObjects="1">
      <p:cViewPr varScale="1">
        <p:scale>
          <a:sx n="64" d="100"/>
          <a:sy n="64" d="100"/>
        </p:scale>
        <p:origin x="168" y="19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dirty="0" smtClean="0">
                <a:solidFill>
                  <a:schemeClr val="dk2"/>
                </a:solidFill>
              </a:rPr>
              <a:t>acknowledgement page(s).</a:t>
            </a:r>
            <a:endParaRPr lang="en-US"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98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437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5504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11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493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679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32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2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05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678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23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en.wikipedia.org/wiki/Mnemonic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Variables, Expressions, and Statements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2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081448" y="7131044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35344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hours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rate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pay = hours * rate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print(pay)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972378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8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4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48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4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5" y="7088222"/>
            <a:ext cx="23368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728990" y="7088222"/>
            <a:ext cx="34893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7213600" y="2717800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statement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assign a value to a variable using the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(=)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an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expression on the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store the result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252109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3.9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( 1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248625" y="6081811"/>
            <a:ext cx="6324599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b="1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5" y="6354649"/>
            <a:ext cx="7724775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expression is evaluated,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>
            <a:stCxn id="332" idx="0"/>
          </p:cNvCxnSpPr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 (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24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b="1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49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0.6    0.93</a:t>
            </a:r>
            <a:endParaRPr lang="en-US" sz="49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31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03981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022350"/>
            <a:ext cx="572999" cy="7986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the expression is evaluated,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the variable on the left side (i.e., 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581025" y="850900"/>
            <a:ext cx="7504111" cy="21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value.  The value stored in a variable can be updated by replacing the old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with a new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</a:p>
        </p:txBody>
      </p:sp>
      <p:sp>
        <p:nvSpPr>
          <p:cNvPr id="33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4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5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" name="Shape 330"/>
          <p:cNvCxnSpPr/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Expressions</a:t>
            </a:r>
            <a:r>
              <a:rPr lang="is-IS" dirty="0" smtClean="0">
                <a:solidFill>
                  <a:srgbClr val="FFFF00"/>
                </a:solidFill>
              </a:rPr>
              <a:t>…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9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of the lack of mathematical symbols on computer keyboards - we use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computer-speak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express the classic math operations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Asterisk is multiplication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 looks different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math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1444946014"/>
              </p:ext>
            </p:extLst>
          </p:nvPr>
        </p:nvGraphicFramePr>
        <p:xfrm>
          <a:off x="10337800" y="228917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/>
                <a:gridCol w="2626675"/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727200" y="2400300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440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zz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zz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5.28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7073900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%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kk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11783875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/>
                <a:gridCol w="1876000"/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8432800" y="6210300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432800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of Evaluation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string operators together - Python must know which one to do first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called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operator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takes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over the others?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 Rules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Highest precedence rule to lowest precedence rule: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always respected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Multiplication, Division, and Remainder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 and Subtraction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to right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12079286" y="3276578"/>
            <a:ext cx="3338701" cy="3020428"/>
            <a:chOff x="0" y="-349272"/>
            <a:chExt cx="2522536" cy="3020428"/>
          </a:xfrm>
        </p:grpSpPr>
        <p:sp>
          <p:nvSpPr>
            <p:cNvPr id="387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Fixed values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such as numbers, letters, and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strings,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called 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their value does not change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as you expect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 single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(')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double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(")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115550" y="504190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98.6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'Hello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34802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80059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lang="en-US" sz="3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11.0</a:t>
            </a:r>
            <a:endParaRPr lang="en-US" sz="3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grpSp>
        <p:nvGrpSpPr>
          <p:cNvPr id="18" name="Shape 386"/>
          <p:cNvGrpSpPr/>
          <p:nvPr/>
        </p:nvGrpSpPr>
        <p:grpSpPr>
          <a:xfrm>
            <a:off x="3242938" y="4450596"/>
            <a:ext cx="3338701" cy="3020428"/>
            <a:chOff x="0" y="-349272"/>
            <a:chExt cx="2522536" cy="3020428"/>
          </a:xfrm>
        </p:grpSpPr>
        <p:sp>
          <p:nvSpPr>
            <p:cNvPr id="19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20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62166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rules top to bottom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use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keep mathematical expressions simple enough that they are easy to understand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 long series of mathematical operations up to make them more clear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11767343" y="1543050"/>
            <a:ext cx="3249614" cy="2324099"/>
            <a:chOff x="0" y="0"/>
            <a:chExt cx="2541586" cy="2324099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414" name="Shape 414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does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variables,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literals,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constants have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difference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between an integer number and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example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number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string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9353550" y="7694909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 = put 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Matters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169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what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everything is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operations are prohibited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cannot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1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ask Python what type something is by using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586779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Can't convert '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to 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implicitly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class'str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('hello')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class'str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class'int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Several Types of Numbers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3502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 have two main types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whole numbers: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-14, -2, 0, 1, 100, 401233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Floating Point Numbers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decimal parts:  -2.5 , 0.0, 98.6, 14.0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other number types - they are variations on float and integer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(1.0)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 to a float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199.0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class'int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 =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produces a floating point result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4.5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10.0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2.0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99.0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100.0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812800" y="7334251"/>
            <a:ext cx="71477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was different in Python 2.x</a:t>
            </a:r>
            <a:endParaRPr lang="en-US" sz="36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812800" y="3105150"/>
            <a:ext cx="7283450" cy="5062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6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</a:t>
            </a:r>
            <a:r>
              <a:rPr lang="en-US" sz="26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b="1" dirty="0" err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Can't convert '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to 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implicitly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6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niv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b="1" dirty="0" err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6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(most recent call last):  File "&lt;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</a:t>
            </a:r>
            <a:r>
              <a:rPr lang="en-US" sz="26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b="1" dirty="0" err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ValueError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invalid literal for 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() with base 10: 'x'</a:t>
            </a:r>
            <a:endParaRPr lang="en-US" sz="2600" b="1" i="0" u="none" strike="noStrike" cap="none" dirty="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instruct Python to pause and read data from the user using the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returns a string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Who are you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? 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'Welcome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9385497" y="5781676"/>
            <a:ext cx="4679870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are you?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Welcome Chuck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Converting User Input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want to read a number from the user, we must convert it from a string to a number using a type conversion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Later we will deal with bad input data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862999" y="368300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Europe floor?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'US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floor', </a:t>
            </a:r>
            <a:r>
              <a:rPr lang="en-US" sz="28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10198100" y="6515100"/>
            <a:ext cx="4569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812800" y="25291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variable names / identifiers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del 	global 	not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in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en-US" sz="32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97593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in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Anything after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ignored by Python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comment?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Describe what is going to happen in a sequence of code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Document who wrote the code or other ancillary information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off a line of code - perhaps temporarily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241800" y="685801"/>
            <a:ext cx="8234400" cy="7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Get the name of the file and open 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name =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file:')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handle = open(name, 'r')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Count word frequency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 =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handle: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words =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line.split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for word in words: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counts[word] =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counts.get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(word,0)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Find the most common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word,count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counts.items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is None or count &gt;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All 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endParaRPr lang="en-US"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4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24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4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 (mnemonic)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543" name="Shape 543"/>
          <p:cNvSpPr txBox="1">
            <a:spLocks noGrp="1"/>
          </p:cNvSpPr>
          <p:nvPr>
            <p:ph type="body" idx="4294967295"/>
          </p:nvPr>
        </p:nvSpPr>
        <p:spPr>
          <a:xfrm>
            <a:off x="8753402" y="2133600"/>
            <a:ext cx="6889750" cy="5395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Conversion between types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(#)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687387" y="985837"/>
            <a:ext cx="272732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2908300" y="2413000"/>
            <a:ext cx="10706100" cy="44496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Write a program to prompt the user for hours and rate per hour to compute gross pay.</a:t>
            </a:r>
            <a:b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35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2.75 </a:t>
            </a:r>
            <a:endParaRPr lang="en-US" sz="3800" u="none" strike="noStrike" cap="none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96.25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</a:t>
            </a:r>
            <a:r>
              <a:rPr lang="en-US" sz="1800" smtClean="0">
                <a:solidFill>
                  <a:srgbClr val="FFFFFF"/>
                </a:solidFill>
              </a:rPr>
              <a:t>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0" name="Shape 276"/>
          <p:cNvGrpSpPr/>
          <p:nvPr/>
        </p:nvGrpSpPr>
        <p:grpSpPr>
          <a:xfrm>
            <a:off x="10690224" y="5319702"/>
            <a:ext cx="763600" cy="903398"/>
            <a:chOff x="0" y="0"/>
            <a:chExt cx="762000" cy="901775"/>
          </a:xfrm>
        </p:grpSpPr>
        <p:cxnSp>
          <p:nvCxnSpPr>
            <p:cNvPr id="11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279"/>
          <p:cNvSpPr txBox="1"/>
          <p:nvPr/>
        </p:nvSpPr>
        <p:spPr>
          <a:xfrm>
            <a:off x="11852275" y="525620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5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r>
              <a:rPr lang="en-US" sz="4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lang="en-US" sz="48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496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Variable Name Rules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>
              <a:spcBef>
                <a:spcPts val="0"/>
              </a:spcBef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start with a letter or underscore _ 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consist of letters, numbers, and underscores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Case Sensitive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86100" y="5500691"/>
            <a:ext cx="11551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Good:    </a:t>
            </a:r>
            <a:r>
              <a:rPr lang="en-US" sz="36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eggs   spam23    _speed</a:t>
            </a:r>
          </a:p>
          <a:p>
            <a:r>
              <a:rPr lang="en-US" sz="3600" b="1" dirty="0">
                <a:solidFill>
                  <a:srgbClr val="FF545A"/>
                </a:solidFill>
                <a:latin typeface="Courier" charset="0"/>
                <a:ea typeface="Courier" charset="0"/>
                <a:cs typeface="Courier" charset="0"/>
              </a:rPr>
              <a:t>Bad:</a:t>
            </a:r>
            <a:r>
              <a:rPr lang="en-US" sz="36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36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#sign  var.12</a:t>
            </a:r>
          </a:p>
          <a:p>
            <a:r>
              <a:rPr lang="en-US" sz="3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Different: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Spam   SPAM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 Variable Names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we programmers are given a choice in how we choose our variable names, there is a bit of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name variables to help us remember what we intend to store in them (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 aid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can confuse beginning students because well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named variables often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sound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good that they must be keywords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http://en.wikipedia.org/wiki/Mnemonic </a:t>
            </a:r>
          </a:p>
        </p:txBody>
      </p:sp>
    </p:spTree>
    <p:extLst>
      <p:ext uri="{BB962C8B-B14F-4D97-AF65-F5344CB8AC3E}">
        <p14:creationId xmlns:p14="http://schemas.microsoft.com/office/powerpoint/2010/main" val="135090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bit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53841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43538888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1820</Words>
  <Application>Microsoft Macintosh PowerPoint</Application>
  <PresentationFormat>Custom</PresentationFormat>
  <Paragraphs>366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Cabin</vt:lpstr>
      <vt:lpstr>Courier</vt:lpstr>
      <vt:lpstr>Courier New</vt:lpstr>
      <vt:lpstr>Gill Sans</vt:lpstr>
      <vt:lpstr>ヒラギノ角ゴ ProN W3</vt:lpstr>
      <vt:lpstr>Arial</vt:lpstr>
      <vt:lpstr>Title &amp; Subtitle</vt:lpstr>
      <vt:lpstr>Variables, Expressions, and Statements</vt:lpstr>
      <vt:lpstr>Constants</vt:lpstr>
      <vt:lpstr>Reserved Words</vt:lpstr>
      <vt:lpstr>Variables</vt:lpstr>
      <vt:lpstr>Variables</vt:lpstr>
      <vt:lpstr>Python Variable Name Rules</vt:lpstr>
      <vt:lpstr>Mnemonic Variable Names</vt:lpstr>
      <vt:lpstr>PowerPoint Presentation</vt:lpstr>
      <vt:lpstr>PowerPoint Presentation</vt:lpstr>
      <vt:lpstr>PowerPoint Presentation</vt:lpstr>
      <vt:lpstr>Sentences or Lines</vt:lpstr>
      <vt:lpstr>Assignment Statements</vt:lpstr>
      <vt:lpstr>PowerPoint Presentation</vt:lpstr>
      <vt:lpstr>PowerPoint Presentation</vt:lpstr>
      <vt:lpstr>Expressions…</vt:lpstr>
      <vt:lpstr>Numeric Expressions</vt:lpstr>
      <vt:lpstr>Numeric Expressions</vt:lpstr>
      <vt:lpstr>Order of Evaluation</vt:lpstr>
      <vt:lpstr>Operator Precedence Rules</vt:lpstr>
      <vt:lpstr>PowerPoint Presentation</vt:lpstr>
      <vt:lpstr>Operator Precedence</vt:lpstr>
      <vt:lpstr>What does “Type” Mean?</vt:lpstr>
      <vt:lpstr>Type Matters</vt:lpstr>
      <vt:lpstr>Several Types of Numbers</vt:lpstr>
      <vt:lpstr>Type Conversions</vt:lpstr>
      <vt:lpstr>Integer Division</vt:lpstr>
      <vt:lpstr>String Conversions</vt:lpstr>
      <vt:lpstr>User Input</vt:lpstr>
      <vt:lpstr>Converting User Input</vt:lpstr>
      <vt:lpstr>Comments in Python</vt:lpstr>
      <vt:lpstr>PowerPoint Presentation</vt:lpstr>
      <vt:lpstr>Summary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Microsoft Office User</cp:lastModifiedBy>
  <cp:revision>61</cp:revision>
  <dcterms:modified xsi:type="dcterms:W3CDTF">2016-11-15T21:45:04Z</dcterms:modified>
</cp:coreProperties>
</file>