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4" r:id="rId1"/>
  </p:sldMasterIdLst>
  <p:notesMasterIdLst>
    <p:notesMasterId r:id="rId35"/>
  </p:notesMasterIdLst>
  <p:sldIdLst>
    <p:sldId id="256" r:id="rId2"/>
    <p:sldId id="28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9" r:id="rId11"/>
    <p:sldId id="266" r:id="rId12"/>
    <p:sldId id="267" r:id="rId13"/>
    <p:sldId id="290" r:id="rId14"/>
    <p:sldId id="291" r:id="rId15"/>
    <p:sldId id="299" r:id="rId16"/>
    <p:sldId id="270" r:id="rId17"/>
    <p:sldId id="292" r:id="rId18"/>
    <p:sldId id="293" r:id="rId19"/>
    <p:sldId id="294" r:id="rId20"/>
    <p:sldId id="274" r:id="rId21"/>
    <p:sldId id="275" r:id="rId22"/>
    <p:sldId id="276" r:id="rId23"/>
    <p:sldId id="277" r:id="rId24"/>
    <p:sldId id="295" r:id="rId25"/>
    <p:sldId id="279" r:id="rId26"/>
    <p:sldId id="296" r:id="rId27"/>
    <p:sldId id="280" r:id="rId28"/>
    <p:sldId id="281" r:id="rId29"/>
    <p:sldId id="282" r:id="rId30"/>
    <p:sldId id="285" r:id="rId31"/>
    <p:sldId id="283" r:id="rId32"/>
    <p:sldId id="284" r:id="rId33"/>
    <p:sldId id="297" r:id="rId34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8F067E2-09F7-453C-9FDD-70E00E45BC5A}">
  <a:tblStyle styleId="{B8F067E2-09F7-453C-9FDD-70E00E45BC5A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45"/>
    <p:restoredTop sz="93688"/>
  </p:normalViewPr>
  <p:slideViewPr>
    <p:cSldViewPr snapToGrid="0" snapToObjects="1">
      <p:cViewPr varScale="1">
        <p:scale>
          <a:sx n="72" d="100"/>
          <a:sy n="72" d="100"/>
        </p:scale>
        <p:origin x="928" y="216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19026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</a:t>
            </a:r>
            <a:r>
              <a:rPr lang="en-US" dirty="0" smtClean="0">
                <a:solidFill>
                  <a:schemeClr val="dk2"/>
                </a:solidFill>
              </a:rPr>
              <a:t>acknowledgement page(s).</a:t>
            </a:r>
            <a:endParaRPr lang="en-US" dirty="0">
              <a:solidFill>
                <a:schemeClr val="dk2"/>
              </a:solidFill>
            </a:endParaRPr>
          </a:p>
        </p:txBody>
      </p:sp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34777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1128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72876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45714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97475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67358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10180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2851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51569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80697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4773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5" name="Shape 5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35031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9" name="Shape 5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85674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7" name="Shape 5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57549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3" name="Shape 5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03985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3" name="Shape 5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62591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2" name="Shape 6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Merriweather Sans"/>
              <a:buNone/>
            </a:pPr>
            <a:r>
              <a:rPr lang="en-US" sz="20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Who has see a traceback in CTools?</a:t>
            </a:r>
          </a:p>
        </p:txBody>
      </p:sp>
    </p:spTree>
    <p:extLst>
      <p:ext uri="{BB962C8B-B14F-4D97-AF65-F5344CB8AC3E}">
        <p14:creationId xmlns:p14="http://schemas.microsoft.com/office/powerpoint/2010/main" val="6092576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2" name="Shape 6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Merriweather Sans"/>
              <a:buNone/>
            </a:pPr>
            <a:r>
              <a:rPr lang="en-US" sz="20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Who has see a traceback in CTools?</a:t>
            </a:r>
          </a:p>
        </p:txBody>
      </p:sp>
    </p:spTree>
    <p:extLst>
      <p:ext uri="{BB962C8B-B14F-4D97-AF65-F5344CB8AC3E}">
        <p14:creationId xmlns:p14="http://schemas.microsoft.com/office/powerpoint/2010/main" val="15790860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2" name="Shape 6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13450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4" name="Shape 6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3572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6" name="Shape 6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4473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6" name="Shape 6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2411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79851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3" name="Shape 6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38906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Shape 6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0" name="Shape 6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95554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6138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5916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8309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768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3832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87112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1665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13932000" cy="1794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56401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13932000" cy="1794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99681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5895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12" r:id="rId2"/>
    <p:sldLayoutId id="2147483715" r:id="rId3"/>
    <p:sldLayoutId id="2147483716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en.wikipedia.org/wiki/George_Boole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/" TargetMode="External"/><Relationship Id="rId4" Type="http://schemas.openxmlformats.org/officeDocument/2006/relationships/image" Target="../media/image2.jp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Conditional Execution</a:t>
            </a:r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3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4081449" y="7179647"/>
            <a:ext cx="8032200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</a:t>
            </a:r>
            <a:r>
              <a:rPr lang="en-US" sz="3200" u="sng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py4e</a:t>
            </a:r>
            <a:r>
              <a:rPr lang="en-US" sz="3200" u="sng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.com</a:t>
            </a:r>
            <a:endParaRPr lang="en-US" sz="32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  <p:pic>
        <p:nvPicPr>
          <p:cNvPr id="245" name="Shape 2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00662" y="7483947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3300" y="7305747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363"/>
          <p:cNvSpPr txBox="1"/>
          <p:nvPr/>
        </p:nvSpPr>
        <p:spPr>
          <a:xfrm>
            <a:off x="4598450" y="5392512"/>
            <a:ext cx="7704000" cy="2421299"/>
          </a:xfrm>
          <a:prstGeom prst="rect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Shape 364"/>
          <p:cNvSpPr txBox="1"/>
          <p:nvPr/>
        </p:nvSpPr>
        <p:spPr>
          <a:xfrm>
            <a:off x="4576700" y="2941773"/>
            <a:ext cx="7704000" cy="1509299"/>
          </a:xfrm>
          <a:prstGeom prst="rect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Shape 362"/>
          <p:cNvSpPr txBox="1"/>
          <p:nvPr/>
        </p:nvSpPr>
        <p:spPr>
          <a:xfrm>
            <a:off x="5533200" y="6313475"/>
            <a:ext cx="6377099" cy="10169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Shape 343"/>
          <p:cNvSpPr txBox="1"/>
          <p:nvPr/>
        </p:nvSpPr>
        <p:spPr>
          <a:xfrm>
            <a:off x="4598449" y="2438400"/>
            <a:ext cx="7918337" cy="5854799"/>
          </a:xfrm>
          <a:prstGeom prst="rect">
            <a:avLst/>
          </a:prstGeom>
          <a:noFill/>
          <a:ln w="12700" cap="rnd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if x &gt;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print('Bigger 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than </a:t>
            </a:r>
            <a:r>
              <a:rPr lang="en-US" sz="32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2')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print('Still </a:t>
            </a:r>
            <a:r>
              <a:rPr lang="en-US" sz="32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bigger')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print('Done 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with 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2’)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in range(5)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2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&gt; 2 :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print('Bigger 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than </a:t>
            </a:r>
            <a:r>
              <a:rPr lang="en-US" sz="32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2')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print('Done 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with 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32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print('All Done')</a:t>
            </a:r>
            <a:endParaRPr lang="en-US" sz="32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" name="Shape 361"/>
          <p:cNvSpPr txBox="1"/>
          <p:nvPr/>
        </p:nvSpPr>
        <p:spPr>
          <a:xfrm>
            <a:off x="2417350" y="524656"/>
            <a:ext cx="12405000" cy="14947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Think about begin/end blocks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Font typeface="Cabin"/>
              <a:buNone/>
            </a:pPr>
            <a:endParaRPr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18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/>
        </p:nvSpPr>
        <p:spPr>
          <a:xfrm>
            <a:off x="797475" y="3210450"/>
            <a:ext cx="6953818" cy="333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&gt; 1 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print('More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than one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100 : 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print('Less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than 100</a:t>
            </a:r>
            <a:r>
              <a:rPr lang="en-US" sz="30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') 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print('All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done</a:t>
            </a:r>
            <a:r>
              <a:rPr lang="en-US" sz="30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8" name="Shape 388"/>
          <p:cNvSpPr txBox="1"/>
          <p:nvPr/>
        </p:nvSpPr>
        <p:spPr>
          <a:xfrm>
            <a:off x="1168400" y="689548"/>
            <a:ext cx="4813299" cy="216795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Nested Decisions</a:t>
            </a:r>
          </a:p>
        </p:txBody>
      </p:sp>
      <p:cxnSp>
        <p:nvCxnSpPr>
          <p:cNvPr id="381" name="Shape 381"/>
          <p:cNvCxnSpPr/>
          <p:nvPr/>
        </p:nvCxnSpPr>
        <p:spPr>
          <a:xfrm rot="10800000">
            <a:off x="9451261" y="830128"/>
            <a:ext cx="13265" cy="40822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9" name="Shape 369"/>
          <p:cNvSpPr/>
          <p:nvPr/>
        </p:nvSpPr>
        <p:spPr>
          <a:xfrm>
            <a:off x="7986419" y="1182730"/>
            <a:ext cx="2966810" cy="1229106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1</a:t>
            </a:r>
          </a:p>
        </p:txBody>
      </p:sp>
      <p:sp>
        <p:nvSpPr>
          <p:cNvPr id="370" name="Shape 370"/>
          <p:cNvSpPr txBox="1"/>
          <p:nvPr/>
        </p:nvSpPr>
        <p:spPr>
          <a:xfrm>
            <a:off x="10253910" y="2433028"/>
            <a:ext cx="3488651" cy="105957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print('More </a:t>
            </a: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than </a:t>
            </a:r>
            <a:r>
              <a:rPr lang="en-US" sz="2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one’)</a:t>
            </a:r>
            <a:endParaRPr lang="en-US" sz="2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1" name="Shape 371"/>
          <p:cNvSpPr/>
          <p:nvPr/>
        </p:nvSpPr>
        <p:spPr>
          <a:xfrm>
            <a:off x="10253910" y="3863455"/>
            <a:ext cx="3464810" cy="1229106"/>
          </a:xfrm>
          <a:prstGeom prst="diamond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100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12636709" y="5050179"/>
            <a:ext cx="3327815" cy="1059575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print('Less </a:t>
            </a: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than </a:t>
            </a:r>
            <a:r>
              <a:rPr lang="en-US" sz="2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100</a:t>
            </a:r>
            <a:r>
              <a:rPr lang="en-US" sz="2600" u="none" strike="noStrike" cap="none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2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3" name="Shape 373"/>
          <p:cNvSpPr txBox="1"/>
          <p:nvPr/>
        </p:nvSpPr>
        <p:spPr>
          <a:xfrm>
            <a:off x="8018206" y="7095158"/>
            <a:ext cx="2892639" cy="1059491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'All Done'</a:t>
            </a:r>
          </a:p>
        </p:txBody>
      </p:sp>
      <p:cxnSp>
        <p:nvCxnSpPr>
          <p:cNvPr id="374" name="Shape 374"/>
          <p:cNvCxnSpPr/>
          <p:nvPr/>
        </p:nvCxnSpPr>
        <p:spPr>
          <a:xfrm rot="10800000" flipH="1">
            <a:off x="10932038" y="1782610"/>
            <a:ext cx="1127071" cy="275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75" name="Shape 375"/>
          <p:cNvCxnSpPr/>
          <p:nvPr/>
        </p:nvCxnSpPr>
        <p:spPr>
          <a:xfrm rot="10800000" flipH="1">
            <a:off x="12049889" y="1782495"/>
            <a:ext cx="9261" cy="63199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6" name="Shape 376"/>
          <p:cNvCxnSpPr/>
          <p:nvPr/>
        </p:nvCxnSpPr>
        <p:spPr>
          <a:xfrm rot="10800000" flipH="1">
            <a:off x="9434062" y="2399916"/>
            <a:ext cx="30462" cy="468464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7" name="Shape 377"/>
          <p:cNvCxnSpPr/>
          <p:nvPr/>
        </p:nvCxnSpPr>
        <p:spPr>
          <a:xfrm>
            <a:off x="13697529" y="4456817"/>
            <a:ext cx="610580" cy="1192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78" name="Shape 378"/>
          <p:cNvCxnSpPr/>
          <p:nvPr/>
        </p:nvCxnSpPr>
        <p:spPr>
          <a:xfrm rot="10800000" flipH="1">
            <a:off x="14274997" y="4510191"/>
            <a:ext cx="6758" cy="5426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9" name="Shape 379"/>
          <p:cNvCxnSpPr>
            <a:stCxn id="371" idx="0"/>
            <a:endCxn id="370" idx="2"/>
          </p:cNvCxnSpPr>
          <p:nvPr/>
        </p:nvCxnSpPr>
        <p:spPr>
          <a:xfrm flipV="1">
            <a:off x="11986315" y="3492603"/>
            <a:ext cx="11921" cy="37085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0" name="Shape 380"/>
          <p:cNvCxnSpPr/>
          <p:nvPr/>
        </p:nvCxnSpPr>
        <p:spPr>
          <a:xfrm>
            <a:off x="9496313" y="6618350"/>
            <a:ext cx="4749545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2" name="Shape 382"/>
          <p:cNvSpPr txBox="1"/>
          <p:nvPr/>
        </p:nvSpPr>
        <p:spPr>
          <a:xfrm>
            <a:off x="11358517" y="1230411"/>
            <a:ext cx="918430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3742561" y="3921731"/>
            <a:ext cx="917822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384" name="Shape 384"/>
          <p:cNvCxnSpPr/>
          <p:nvPr/>
        </p:nvCxnSpPr>
        <p:spPr>
          <a:xfrm rot="10800000">
            <a:off x="12003532" y="5123024"/>
            <a:ext cx="0" cy="1495324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5" name="Shape 385"/>
          <p:cNvSpPr txBox="1"/>
          <p:nvPr/>
        </p:nvSpPr>
        <p:spPr>
          <a:xfrm>
            <a:off x="11386329" y="5066072"/>
            <a:ext cx="451643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8896328" y="2544284"/>
            <a:ext cx="451643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389" name="Shape 389"/>
          <p:cNvCxnSpPr/>
          <p:nvPr/>
        </p:nvCxnSpPr>
        <p:spPr>
          <a:xfrm rot="10800000" flipH="1">
            <a:off x="14274997" y="6163128"/>
            <a:ext cx="6758" cy="5426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7758111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Two</a:t>
            </a:r>
            <a:r>
              <a:rPr lang="en-US" sz="6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-w</a:t>
            </a:r>
            <a:r>
              <a:rPr lang="en-US" sz="6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ay Decisions</a:t>
            </a:r>
          </a:p>
        </p:txBody>
      </p:sp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5874687" cy="56401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Sometimes we want to do one thing if a logical expression is true and something else if the expression is false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like a fork in the road - we must choose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 or the other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path but not both</a:t>
            </a:r>
          </a:p>
        </p:txBody>
      </p:sp>
      <p:sp>
        <p:nvSpPr>
          <p:cNvPr id="396" name="Shape 396"/>
          <p:cNvSpPr/>
          <p:nvPr/>
        </p:nvSpPr>
        <p:spPr>
          <a:xfrm>
            <a:off x="9980540" y="3241114"/>
            <a:ext cx="3257489" cy="1349530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2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2784308" y="4613913"/>
            <a:ext cx="3176051" cy="116338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print('Bigger')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98" name="Shape 398"/>
          <p:cNvCxnSpPr/>
          <p:nvPr/>
        </p:nvCxnSpPr>
        <p:spPr>
          <a:xfrm rot="10800000" flipH="1">
            <a:off x="13214762" y="3892612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99" name="Shape 399"/>
          <p:cNvCxnSpPr/>
          <p:nvPr/>
        </p:nvCxnSpPr>
        <p:spPr>
          <a:xfrm rot="10800000" flipH="1">
            <a:off x="1444213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0" name="Shape 400"/>
          <p:cNvCxnSpPr/>
          <p:nvPr/>
        </p:nvCxnSpPr>
        <p:spPr>
          <a:xfrm rot="10800000" flipH="1">
            <a:off x="11638370" y="6213572"/>
            <a:ext cx="2822672" cy="2908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3683026" y="3293467"/>
            <a:ext cx="810008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9560265" y="3293467"/>
            <a:ext cx="495894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03" name="Shape 403"/>
          <p:cNvCxnSpPr/>
          <p:nvPr/>
        </p:nvCxnSpPr>
        <p:spPr>
          <a:xfrm rot="10800000">
            <a:off x="14434866" y="5765668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4" name="Shape 404"/>
          <p:cNvCxnSpPr/>
          <p:nvPr/>
        </p:nvCxnSpPr>
        <p:spPr>
          <a:xfrm rot="10800000">
            <a:off x="11622373" y="2649239"/>
            <a:ext cx="4362" cy="629684"/>
          </a:xfrm>
          <a:prstGeom prst="straightConnector1">
            <a:avLst/>
          </a:prstGeom>
          <a:noFill/>
          <a:ln w="635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10061978" y="1751976"/>
            <a:ext cx="3176051" cy="884175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4</a:t>
            </a:r>
          </a:p>
        </p:txBody>
      </p:sp>
      <p:cxnSp>
        <p:nvCxnSpPr>
          <p:cNvPr id="406" name="Shape 406"/>
          <p:cNvCxnSpPr/>
          <p:nvPr/>
        </p:nvCxnSpPr>
        <p:spPr>
          <a:xfrm>
            <a:off x="8805517" y="3910062"/>
            <a:ext cx="1209925" cy="581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7" name="Shape 407"/>
          <p:cNvCxnSpPr/>
          <p:nvPr/>
        </p:nvCxnSpPr>
        <p:spPr>
          <a:xfrm rot="10800000" flipH="1">
            <a:off x="878806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8" name="Shape 408"/>
          <p:cNvSpPr txBox="1"/>
          <p:nvPr/>
        </p:nvSpPr>
        <p:spPr>
          <a:xfrm>
            <a:off x="7258210" y="4590645"/>
            <a:ext cx="3176051" cy="116338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print('Not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bigger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09" name="Shape 409"/>
          <p:cNvCxnSpPr/>
          <p:nvPr/>
        </p:nvCxnSpPr>
        <p:spPr>
          <a:xfrm flipH="1">
            <a:off x="8783702" y="6222298"/>
            <a:ext cx="2856119" cy="2908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0" name="Shape 410"/>
          <p:cNvCxnSpPr/>
          <p:nvPr/>
        </p:nvCxnSpPr>
        <p:spPr>
          <a:xfrm rot="10800000">
            <a:off x="8757526" y="5777302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11" name="Shape 411"/>
          <p:cNvCxnSpPr/>
          <p:nvPr/>
        </p:nvCxnSpPr>
        <p:spPr>
          <a:xfrm rot="10800000" flipH="1">
            <a:off x="11650004" y="6283375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12" name="Shape 412"/>
          <p:cNvSpPr txBox="1"/>
          <p:nvPr/>
        </p:nvSpPr>
        <p:spPr>
          <a:xfrm>
            <a:off x="10015442" y="6940691"/>
            <a:ext cx="3176051" cy="884175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'All Done'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7758111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Two</a:t>
            </a:r>
            <a:r>
              <a:rPr lang="en-US" sz="6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-w</a:t>
            </a:r>
            <a:r>
              <a:rPr lang="en-US" sz="6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ay </a:t>
            </a:r>
            <a:r>
              <a:rPr lang="en-US" sz="6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Decisions with else:</a:t>
            </a:r>
            <a:endParaRPr lang="en-US" sz="6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96" name="Shape 396"/>
          <p:cNvSpPr/>
          <p:nvPr/>
        </p:nvSpPr>
        <p:spPr>
          <a:xfrm>
            <a:off x="9980540" y="3241114"/>
            <a:ext cx="3257489" cy="1349530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2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2784308" y="4613913"/>
            <a:ext cx="3176051" cy="116338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print('Bigger')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98" name="Shape 398"/>
          <p:cNvCxnSpPr/>
          <p:nvPr/>
        </p:nvCxnSpPr>
        <p:spPr>
          <a:xfrm rot="10800000" flipH="1">
            <a:off x="13214762" y="3892612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99" name="Shape 399"/>
          <p:cNvCxnSpPr/>
          <p:nvPr/>
        </p:nvCxnSpPr>
        <p:spPr>
          <a:xfrm rot="10800000" flipH="1">
            <a:off x="1444213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0" name="Shape 400"/>
          <p:cNvCxnSpPr/>
          <p:nvPr/>
        </p:nvCxnSpPr>
        <p:spPr>
          <a:xfrm rot="10800000" flipH="1">
            <a:off x="11638370" y="6213572"/>
            <a:ext cx="2822672" cy="2908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3683026" y="3293467"/>
            <a:ext cx="810008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9560265" y="3293467"/>
            <a:ext cx="495894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03" name="Shape 403"/>
          <p:cNvCxnSpPr/>
          <p:nvPr/>
        </p:nvCxnSpPr>
        <p:spPr>
          <a:xfrm rot="10800000">
            <a:off x="14434866" y="5765668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4" name="Shape 404"/>
          <p:cNvCxnSpPr/>
          <p:nvPr/>
        </p:nvCxnSpPr>
        <p:spPr>
          <a:xfrm rot="10800000">
            <a:off x="11622373" y="2649239"/>
            <a:ext cx="4362" cy="629684"/>
          </a:xfrm>
          <a:prstGeom prst="straightConnector1">
            <a:avLst/>
          </a:prstGeom>
          <a:noFill/>
          <a:ln w="635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10061978" y="1751976"/>
            <a:ext cx="3176051" cy="884175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4</a:t>
            </a:r>
          </a:p>
        </p:txBody>
      </p:sp>
      <p:cxnSp>
        <p:nvCxnSpPr>
          <p:cNvPr id="406" name="Shape 406"/>
          <p:cNvCxnSpPr/>
          <p:nvPr/>
        </p:nvCxnSpPr>
        <p:spPr>
          <a:xfrm rot="10800000" flipH="1">
            <a:off x="8805517" y="3915880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7" name="Shape 407"/>
          <p:cNvCxnSpPr/>
          <p:nvPr/>
        </p:nvCxnSpPr>
        <p:spPr>
          <a:xfrm rot="10800000" flipH="1">
            <a:off x="878806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8" name="Shape 408"/>
          <p:cNvSpPr txBox="1"/>
          <p:nvPr/>
        </p:nvSpPr>
        <p:spPr>
          <a:xfrm>
            <a:off x="7258210" y="4590645"/>
            <a:ext cx="3176051" cy="116338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print('Not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bigger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09" name="Shape 409"/>
          <p:cNvCxnSpPr/>
          <p:nvPr/>
        </p:nvCxnSpPr>
        <p:spPr>
          <a:xfrm flipH="1">
            <a:off x="8783702" y="6222298"/>
            <a:ext cx="2856119" cy="2908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0" name="Shape 410"/>
          <p:cNvCxnSpPr/>
          <p:nvPr/>
        </p:nvCxnSpPr>
        <p:spPr>
          <a:xfrm rot="10800000">
            <a:off x="8757526" y="5777302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11" name="Shape 411"/>
          <p:cNvCxnSpPr/>
          <p:nvPr/>
        </p:nvCxnSpPr>
        <p:spPr>
          <a:xfrm rot="10800000" flipH="1">
            <a:off x="11650004" y="6283375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12" name="Shape 412"/>
          <p:cNvSpPr txBox="1"/>
          <p:nvPr/>
        </p:nvSpPr>
        <p:spPr>
          <a:xfrm>
            <a:off x="10015442" y="6940691"/>
            <a:ext cx="3176051" cy="884175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'All Done'</a:t>
            </a:r>
          </a:p>
        </p:txBody>
      </p:sp>
      <p:sp>
        <p:nvSpPr>
          <p:cNvPr id="22" name="Shape 418"/>
          <p:cNvSpPr txBox="1"/>
          <p:nvPr/>
        </p:nvSpPr>
        <p:spPr>
          <a:xfrm>
            <a:off x="1109119" y="3549412"/>
            <a:ext cx="4814099" cy="4009665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x = 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&gt;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print('Bigger')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print('Smaller')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</p:spTree>
    <p:extLst>
      <p:ext uri="{BB962C8B-B14F-4D97-AF65-F5344CB8AC3E}">
        <p14:creationId xmlns:p14="http://schemas.microsoft.com/office/powerpoint/2010/main" val="106584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458"/>
          <p:cNvSpPr txBox="1"/>
          <p:nvPr/>
        </p:nvSpPr>
        <p:spPr>
          <a:xfrm>
            <a:off x="955900" y="4404944"/>
            <a:ext cx="4726519" cy="2298600"/>
          </a:xfrm>
          <a:prstGeom prst="rect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7758111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Visualize Blocks</a:t>
            </a:r>
            <a:endParaRPr lang="en-US" sz="6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96" name="Shape 396"/>
          <p:cNvSpPr/>
          <p:nvPr/>
        </p:nvSpPr>
        <p:spPr>
          <a:xfrm>
            <a:off x="9526819" y="3241114"/>
            <a:ext cx="3257489" cy="1349530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2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2330587" y="4613913"/>
            <a:ext cx="3176051" cy="116338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print('Bigger')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98" name="Shape 398"/>
          <p:cNvCxnSpPr/>
          <p:nvPr/>
        </p:nvCxnSpPr>
        <p:spPr>
          <a:xfrm rot="10800000" flipH="1">
            <a:off x="12761041" y="3892612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99" name="Shape 399"/>
          <p:cNvCxnSpPr/>
          <p:nvPr/>
        </p:nvCxnSpPr>
        <p:spPr>
          <a:xfrm rot="10800000" flipH="1">
            <a:off x="13988416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0" name="Shape 400"/>
          <p:cNvCxnSpPr/>
          <p:nvPr/>
        </p:nvCxnSpPr>
        <p:spPr>
          <a:xfrm rot="10800000" flipH="1">
            <a:off x="11184649" y="6213572"/>
            <a:ext cx="2822672" cy="2908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3229305" y="3293467"/>
            <a:ext cx="810008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9106544" y="3293467"/>
            <a:ext cx="495894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03" name="Shape 403"/>
          <p:cNvCxnSpPr/>
          <p:nvPr/>
        </p:nvCxnSpPr>
        <p:spPr>
          <a:xfrm rot="10800000">
            <a:off x="13981145" y="5765668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4" name="Shape 404"/>
          <p:cNvCxnSpPr/>
          <p:nvPr/>
        </p:nvCxnSpPr>
        <p:spPr>
          <a:xfrm rot="10800000">
            <a:off x="11168652" y="2649239"/>
            <a:ext cx="4362" cy="629684"/>
          </a:xfrm>
          <a:prstGeom prst="straightConnector1">
            <a:avLst/>
          </a:prstGeom>
          <a:noFill/>
          <a:ln w="635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9608257" y="1751976"/>
            <a:ext cx="3176051" cy="884175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4</a:t>
            </a:r>
          </a:p>
        </p:txBody>
      </p:sp>
      <p:cxnSp>
        <p:nvCxnSpPr>
          <p:cNvPr id="406" name="Shape 406"/>
          <p:cNvCxnSpPr/>
          <p:nvPr/>
        </p:nvCxnSpPr>
        <p:spPr>
          <a:xfrm rot="10800000" flipH="1">
            <a:off x="8351796" y="3915880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7" name="Shape 407"/>
          <p:cNvCxnSpPr/>
          <p:nvPr/>
        </p:nvCxnSpPr>
        <p:spPr>
          <a:xfrm rot="10800000" flipH="1">
            <a:off x="8334346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8" name="Shape 408"/>
          <p:cNvSpPr txBox="1"/>
          <p:nvPr/>
        </p:nvSpPr>
        <p:spPr>
          <a:xfrm>
            <a:off x="6804489" y="4590645"/>
            <a:ext cx="3176051" cy="116338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print('Not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bigger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09" name="Shape 409"/>
          <p:cNvCxnSpPr/>
          <p:nvPr/>
        </p:nvCxnSpPr>
        <p:spPr>
          <a:xfrm flipH="1">
            <a:off x="8329981" y="6222298"/>
            <a:ext cx="2856119" cy="2908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0" name="Shape 410"/>
          <p:cNvCxnSpPr/>
          <p:nvPr/>
        </p:nvCxnSpPr>
        <p:spPr>
          <a:xfrm rot="10800000">
            <a:off x="8303805" y="5777302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11" name="Shape 411"/>
          <p:cNvCxnSpPr/>
          <p:nvPr/>
        </p:nvCxnSpPr>
        <p:spPr>
          <a:xfrm rot="10800000" flipH="1">
            <a:off x="11196283" y="6283375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12" name="Shape 412"/>
          <p:cNvSpPr txBox="1"/>
          <p:nvPr/>
        </p:nvSpPr>
        <p:spPr>
          <a:xfrm>
            <a:off x="9561721" y="6940691"/>
            <a:ext cx="3176051" cy="884175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'All Done'</a:t>
            </a:r>
          </a:p>
        </p:txBody>
      </p:sp>
      <p:sp>
        <p:nvSpPr>
          <p:cNvPr id="22" name="Shape 418"/>
          <p:cNvSpPr txBox="1"/>
          <p:nvPr/>
        </p:nvSpPr>
        <p:spPr>
          <a:xfrm>
            <a:off x="1109119" y="3549412"/>
            <a:ext cx="4814099" cy="4009665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x = 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&gt;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print('Bigger')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print('Smaller')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21" name="Shape 440"/>
          <p:cNvSpPr txBox="1"/>
          <p:nvPr/>
        </p:nvSpPr>
        <p:spPr>
          <a:xfrm>
            <a:off x="6574053" y="3076040"/>
            <a:ext cx="9189198" cy="3378200"/>
          </a:xfrm>
          <a:prstGeom prst="rect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30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>
                <a:solidFill>
                  <a:srgbClr val="FFFF00"/>
                </a:solidFill>
              </a:rPr>
              <a:t>More Conditional Structures</a:t>
            </a:r>
            <a:r>
              <a:rPr lang="is-IS" sz="6000" dirty="0" smtClean="0">
                <a:solidFill>
                  <a:srgbClr val="FFFF00"/>
                </a:solidFill>
              </a:rPr>
              <a:t>…</a:t>
            </a:r>
            <a:endParaRPr lang="en-US" sz="6000" dirty="0">
              <a:solidFill>
                <a:srgbClr val="FFFF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31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75936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023921" y="2933700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endParaRPr lang="en-US" sz="3000" b="1" i="0" u="none" strike="noStrike" cap="none" dirty="0" smtClean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&lt;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mall'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 &lt; 10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Medium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'LARGE'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'All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done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796412" y="2286710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1552613" y="2376410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mall')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986368" y="2939840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9427836" y="6893651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0389312" y="2202616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8658374" y="3503271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139225" y="2955278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9378748" y="1716348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9382986" y="6743717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7807624" y="7377204"/>
            <a:ext cx="3061023" cy="8520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</a:t>
            </a: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7785199" y="4002229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1541401" y="4091929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print('Medium')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975155" y="4655359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0523862" y="3974197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652870" y="2939840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619232" y="4644147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9338212" y="3578833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7818837" y="5616835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print('LARGE')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9384387" y="5295942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8478974" y="5073027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75936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023921" y="2933700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x = 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x &lt;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print('</a:t>
            </a:r>
            <a:r>
              <a:rPr lang="en-US" sz="3000" b="1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mall'</a:t>
            </a:r>
            <a:r>
              <a:rPr lang="en-US" sz="3000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C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 &lt; 10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Medium'</a:t>
            </a:r>
            <a:r>
              <a:rPr lang="en-US" sz="3000" b="1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'LARGE'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'All </a:t>
            </a: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done</a:t>
            </a: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C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794315" y="2283417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1550516" y="2373117"/>
            <a:ext cx="3061023" cy="11211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mall')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984271" y="2936547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9425739" y="6890358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0387215" y="2199323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8656277" y="3499978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137128" y="2951985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9376651" y="1713055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9380889" y="6740424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7805527" y="7373911"/>
            <a:ext cx="3061023" cy="8520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</a:t>
            </a: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7783102" y="3998936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1539304" y="4088636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print('Medium')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973058" y="4652066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0521765" y="3970904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650773" y="2936547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617135" y="4640854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9336115" y="3575540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7816740" y="5613542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print('LARGE')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9382290" y="5292649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8476877" y="5069734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4" name="Shape 501"/>
          <p:cNvSpPr txBox="1"/>
          <p:nvPr/>
        </p:nvSpPr>
        <p:spPr>
          <a:xfrm>
            <a:off x="7602488" y="972862"/>
            <a:ext cx="3467099" cy="691062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65715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75936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023921" y="2933700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30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en-US" sz="30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5 </a:t>
            </a:r>
            <a:endParaRPr lang="en-US" sz="3000" b="1" i="0" u="none" strike="noStrike" cap="none" dirty="0" smtClean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x &lt;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mall'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 x &lt; 10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print('</a:t>
            </a:r>
            <a:r>
              <a:rPr lang="en-US" sz="3000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Medium'</a:t>
            </a:r>
            <a:r>
              <a:rPr lang="en-US" sz="3000" b="1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C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'LARGE'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'All </a:t>
            </a: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done</a:t>
            </a: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C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788036" y="2276842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1544237" y="2366542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mall')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977992" y="2929972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9419460" y="6883783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0380936" y="2192748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8649998" y="3493403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130849" y="2945410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9370372" y="1706480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9374610" y="6733849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7799248" y="7367336"/>
            <a:ext cx="3061023" cy="8520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</a:t>
            </a: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7776823" y="3992361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1533025" y="4082061"/>
            <a:ext cx="3061023" cy="11211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print('Medium')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966779" y="4645491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0515486" y="3964329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644494" y="2929972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610856" y="4634279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9329836" y="3568965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7810461" y="5606967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print('LARGE')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9376011" y="5286074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8470598" y="5063159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4" name="Shape 501"/>
          <p:cNvSpPr txBox="1"/>
          <p:nvPr/>
        </p:nvSpPr>
        <p:spPr>
          <a:xfrm>
            <a:off x="7596209" y="966287"/>
            <a:ext cx="3467099" cy="691062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  <a:endParaRPr lang="en-US" sz="36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68933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75936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033161" y="2935664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30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en-US" sz="30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lang="en-US" sz="3000" b="1" i="0" u="none" strike="noStrike" cap="none" dirty="0" smtClean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x &lt;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mall'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 x &lt; 10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Medium'</a:t>
            </a:r>
            <a:r>
              <a:rPr lang="en-US" sz="3000" b="1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print('LARGE'</a:t>
            </a:r>
            <a:r>
              <a:rPr lang="en-US" sz="3000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C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'All </a:t>
            </a: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done</a:t>
            </a: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C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776941" y="2267096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1533142" y="2356796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mall')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966897" y="2920226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9408365" y="6874037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0369841" y="2183002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8638903" y="3483657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119754" y="2935664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9359277" y="1696734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9363515" y="6724103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7788153" y="7357590"/>
            <a:ext cx="3061023" cy="8520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</a:t>
            </a: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7765728" y="3982615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1521930" y="4072315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print('Medium')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955684" y="4635745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0504391" y="3954583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633399" y="2920226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599761" y="4624533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9318741" y="3559219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7799366" y="5597221"/>
            <a:ext cx="3061023" cy="11211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print('LARGE')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9364916" y="5276328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8459503" y="5053413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4" name="Shape 501"/>
          <p:cNvSpPr txBox="1"/>
          <p:nvPr/>
        </p:nvSpPr>
        <p:spPr>
          <a:xfrm>
            <a:off x="7585114" y="956541"/>
            <a:ext cx="3467099" cy="691062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20</a:t>
            </a:r>
            <a:endParaRPr lang="en-US" sz="36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206996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 txBox="1">
            <a:spLocks noGrp="1"/>
          </p:cNvSpPr>
          <p:nvPr>
            <p:ph type="title"/>
          </p:nvPr>
        </p:nvSpPr>
        <p:spPr>
          <a:xfrm>
            <a:off x="5854700" y="768096"/>
            <a:ext cx="9588499" cy="136550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Conditional Steps</a:t>
            </a:r>
          </a:p>
        </p:txBody>
      </p:sp>
      <p:sp>
        <p:nvSpPr>
          <p:cNvPr id="568" name="Shape 568"/>
          <p:cNvSpPr txBox="1"/>
          <p:nvPr/>
        </p:nvSpPr>
        <p:spPr>
          <a:xfrm>
            <a:off x="13684013" y="3562350"/>
            <a:ext cx="1581150" cy="2184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</a:t>
            </a:r>
          </a:p>
        </p:txBody>
      </p:sp>
      <p:sp>
        <p:nvSpPr>
          <p:cNvPr id="569" name="Shape 569"/>
          <p:cNvSpPr txBox="1"/>
          <p:nvPr/>
        </p:nvSpPr>
        <p:spPr>
          <a:xfrm>
            <a:off x="7799386" y="2873375"/>
            <a:ext cx="4535286" cy="49847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800" b="1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en-US" sz="2800" b="1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2800" b="1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&lt; 10: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800" b="1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</a:t>
            </a:r>
            <a:r>
              <a:rPr lang="en-US" sz="2800" b="1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en-US" sz="2800" b="1" u="none" strike="noStrike" cap="none" dirty="0" smtClean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en-US" sz="2800" b="1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Smaller'</a:t>
            </a:r>
            <a:r>
              <a:rPr lang="en-US" sz="28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2800" b="1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en-US" sz="2800" b="1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2800" b="1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&gt; 20: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800" b="1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</a:t>
            </a:r>
            <a:r>
              <a:rPr lang="en-US" sz="2800" b="1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en-US" sz="2800" b="1" u="none" strike="noStrike" cap="none" dirty="0" smtClean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en-US" sz="2800" b="1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Bigger'</a:t>
            </a:r>
            <a:r>
              <a:rPr lang="en-US" sz="28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2800" b="1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</a:t>
            </a:r>
            <a:r>
              <a:rPr lang="en-US" sz="2800" b="1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rint(</a:t>
            </a:r>
            <a:r>
              <a:rPr lang="en-US" sz="2800" b="1" u="none" strike="noStrike" cap="none" dirty="0" smtClean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en-US" sz="2800" b="1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Finis</a:t>
            </a:r>
            <a:r>
              <a:rPr lang="en-US" sz="2800" b="1" u="none" strike="noStrike" cap="none" dirty="0" smtClean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en-US" sz="28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2800" b="1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  <p:sp>
        <p:nvSpPr>
          <p:cNvPr id="570" name="Shape 570"/>
          <p:cNvSpPr txBox="1"/>
          <p:nvPr/>
        </p:nvSpPr>
        <p:spPr>
          <a:xfrm>
            <a:off x="1244600" y="977900"/>
            <a:ext cx="2743199" cy="597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5</a:t>
            </a:r>
          </a:p>
        </p:txBody>
      </p:sp>
      <p:cxnSp>
        <p:nvCxnSpPr>
          <p:cNvPr id="571" name="Shape 571"/>
          <p:cNvCxnSpPr/>
          <p:nvPr/>
        </p:nvCxnSpPr>
        <p:spPr>
          <a:xfrm rot="10800000">
            <a:off x="2597149" y="156051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72" name="Shape 572"/>
          <p:cNvCxnSpPr>
            <a:endCxn id="569" idx="3"/>
          </p:cNvCxnSpPr>
          <p:nvPr/>
        </p:nvCxnSpPr>
        <p:spPr>
          <a:xfrm flipH="1">
            <a:off x="12334672" y="4948237"/>
            <a:ext cx="1206230" cy="417513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73" name="Shape 573"/>
          <p:cNvSpPr/>
          <p:nvPr/>
        </p:nvSpPr>
        <p:spPr>
          <a:xfrm>
            <a:off x="1181100" y="2120900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&lt; 10 ?</a:t>
            </a:r>
          </a:p>
        </p:txBody>
      </p:sp>
      <p:cxnSp>
        <p:nvCxnSpPr>
          <p:cNvPr id="574" name="Shape 574"/>
          <p:cNvCxnSpPr/>
          <p:nvPr/>
        </p:nvCxnSpPr>
        <p:spPr>
          <a:xfrm rot="10800000">
            <a:off x="2597150" y="3338512"/>
            <a:ext cx="19049" cy="160972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75" name="Shape 575"/>
          <p:cNvSpPr txBox="1"/>
          <p:nvPr/>
        </p:nvSpPr>
        <p:spPr>
          <a:xfrm>
            <a:off x="3327400" y="335280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Smaller')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76" name="Shape 576"/>
          <p:cNvCxnSpPr/>
          <p:nvPr/>
        </p:nvCxnSpPr>
        <p:spPr>
          <a:xfrm rot="10800000">
            <a:off x="4038599" y="274954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77" name="Shape 577"/>
          <p:cNvCxnSpPr/>
          <p:nvPr/>
        </p:nvCxnSpPr>
        <p:spPr>
          <a:xfrm rot="10800000" flipH="1">
            <a:off x="4783137" y="274955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78" name="Shape 578"/>
          <p:cNvCxnSpPr/>
          <p:nvPr/>
        </p:nvCxnSpPr>
        <p:spPr>
          <a:xfrm flipH="1">
            <a:off x="4783137" y="4087812"/>
            <a:ext cx="15875" cy="3143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79" name="Shape 579"/>
          <p:cNvCxnSpPr/>
          <p:nvPr/>
        </p:nvCxnSpPr>
        <p:spPr>
          <a:xfrm>
            <a:off x="2649536" y="4419600"/>
            <a:ext cx="2149474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0" name="Shape 580"/>
          <p:cNvSpPr/>
          <p:nvPr/>
        </p:nvSpPr>
        <p:spPr>
          <a:xfrm>
            <a:off x="1181100" y="4864100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&gt; 20 ?</a:t>
            </a:r>
          </a:p>
        </p:txBody>
      </p:sp>
      <p:cxnSp>
        <p:nvCxnSpPr>
          <p:cNvPr id="581" name="Shape 581"/>
          <p:cNvCxnSpPr/>
          <p:nvPr/>
        </p:nvCxnSpPr>
        <p:spPr>
          <a:xfrm rot="10800000">
            <a:off x="2597150" y="6081711"/>
            <a:ext cx="19049" cy="160972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2" name="Shape 582"/>
          <p:cNvSpPr txBox="1"/>
          <p:nvPr/>
        </p:nvSpPr>
        <p:spPr>
          <a:xfrm>
            <a:off x="3327400" y="609600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Bigger')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83" name="Shape 583"/>
          <p:cNvCxnSpPr/>
          <p:nvPr/>
        </p:nvCxnSpPr>
        <p:spPr>
          <a:xfrm rot="10800000">
            <a:off x="4038599" y="549274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84" name="Shape 584"/>
          <p:cNvCxnSpPr/>
          <p:nvPr/>
        </p:nvCxnSpPr>
        <p:spPr>
          <a:xfrm rot="10800000" flipH="1">
            <a:off x="4783137" y="549275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85" name="Shape 585"/>
          <p:cNvCxnSpPr/>
          <p:nvPr/>
        </p:nvCxnSpPr>
        <p:spPr>
          <a:xfrm flipH="1">
            <a:off x="4783137" y="6831011"/>
            <a:ext cx="15875" cy="3143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86" name="Shape 586"/>
          <p:cNvCxnSpPr/>
          <p:nvPr/>
        </p:nvCxnSpPr>
        <p:spPr>
          <a:xfrm>
            <a:off x="2649536" y="7162800"/>
            <a:ext cx="2149474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87" name="Shape 587"/>
          <p:cNvCxnSpPr/>
          <p:nvPr/>
        </p:nvCxnSpPr>
        <p:spPr>
          <a:xfrm flipH="1">
            <a:off x="11431588" y="5508625"/>
            <a:ext cx="2109314" cy="1654175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8" name="Shape 588"/>
          <p:cNvSpPr txBox="1"/>
          <p:nvPr/>
        </p:nvSpPr>
        <p:spPr>
          <a:xfrm>
            <a:off x="1244600" y="76581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0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0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89" name="Shape 589"/>
          <p:cNvSpPr txBox="1"/>
          <p:nvPr/>
        </p:nvSpPr>
        <p:spPr>
          <a:xfrm>
            <a:off x="4414837" y="2108200"/>
            <a:ext cx="72548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x="5747875" y="278505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1" name="Shape 591"/>
          <p:cNvSpPr txBox="1"/>
          <p:nvPr/>
        </p:nvSpPr>
        <p:spPr>
          <a:xfrm>
            <a:off x="1438137" y="5987275"/>
            <a:ext cx="725399" cy="6221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50447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934648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575" name="Shape 575"/>
          <p:cNvSpPr txBox="1"/>
          <p:nvPr/>
        </p:nvSpPr>
        <p:spPr>
          <a:xfrm>
            <a:off x="1243605" y="3121862"/>
            <a:ext cx="5311799" cy="41870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# No Else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print('Small')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x &lt; 10 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print('Medium')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576" name="Shape 576"/>
          <p:cNvSpPr txBox="1"/>
          <p:nvPr/>
        </p:nvSpPr>
        <p:spPr>
          <a:xfrm>
            <a:off x="8707420" y="1563873"/>
            <a:ext cx="6437700" cy="61777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print('Small')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x &lt; 10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print('Medium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x &lt; 20 :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print('Big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x &lt; 40 :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print('Large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x &lt; 100: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print('Huge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print('Ginormous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 Puzzles</a:t>
            </a:r>
          </a:p>
        </p:txBody>
      </p:sp>
      <p:sp>
        <p:nvSpPr>
          <p:cNvPr id="582" name="Shape 582"/>
          <p:cNvSpPr txBox="1"/>
          <p:nvPr/>
        </p:nvSpPr>
        <p:spPr>
          <a:xfrm>
            <a:off x="8724425" y="3028950"/>
            <a:ext cx="6410699" cy="40464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print('Below 2')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x &lt; 20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print('Below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US" sz="30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x &lt; 10 :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print('Below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30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print('Something </a:t>
            </a:r>
            <a:r>
              <a:rPr lang="en-US" sz="30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else')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3" name="Shape 583"/>
          <p:cNvSpPr txBox="1"/>
          <p:nvPr/>
        </p:nvSpPr>
        <p:spPr>
          <a:xfrm>
            <a:off x="1404925" y="3854450"/>
            <a:ext cx="6554852" cy="32209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print('Below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x &gt;= 2 :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print('Two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or more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print('Something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4" name="Shape 584"/>
          <p:cNvSpPr txBox="1"/>
          <p:nvPr/>
        </p:nvSpPr>
        <p:spPr>
          <a:xfrm>
            <a:off x="925250" y="2539901"/>
            <a:ext cx="6429707" cy="9683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Which will never </a:t>
            </a:r>
            <a:r>
              <a:rPr lang="en-US" sz="3600" u="none" strike="noStrike" cap="none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regardless of the value for x?</a:t>
            </a:r>
            <a:endParaRPr lang="en-US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try / except Structure</a:t>
            </a:r>
          </a:p>
        </p:txBody>
      </p:sp>
      <p:sp>
        <p:nvSpPr>
          <p:cNvPr id="590" name="Shape 59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surround a dangerous section of code with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except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code in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works - the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except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skipped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code in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fails - it jumps to the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except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/>
          <p:nvPr/>
        </p:nvSpPr>
        <p:spPr>
          <a:xfrm>
            <a:off x="2468884" y="4147704"/>
            <a:ext cx="51587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$ cat 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notry.py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'Hello Bob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print('First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30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'123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print('Second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30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6" name="Shape 596"/>
          <p:cNvSpPr txBox="1"/>
          <p:nvPr/>
        </p:nvSpPr>
        <p:spPr>
          <a:xfrm>
            <a:off x="8039653" y="1046297"/>
            <a:ext cx="7660182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python3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notry.py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600" dirty="0" err="1" smtClean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Traceback</a:t>
            </a:r>
            <a:r>
              <a:rPr lang="en-US" sz="3600" dirty="0" smtClean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(most recent call last):  File "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notry.py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", line 2, in &lt;module&gt;   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ValueError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invalid literal for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with base 10: 'Hello Bob'</a:t>
            </a:r>
            <a:endParaRPr lang="en-US" sz="3600" u="none" strike="noStrike" cap="none" dirty="0">
              <a:solidFill>
                <a:srgbClr val="E066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97" name="Shape 597"/>
          <p:cNvCxnSpPr>
            <a:endCxn id="598" idx="1"/>
          </p:cNvCxnSpPr>
          <p:nvPr/>
        </p:nvCxnSpPr>
        <p:spPr>
          <a:xfrm>
            <a:off x="10837890" y="4272196"/>
            <a:ext cx="1855586" cy="1122385"/>
          </a:xfrm>
          <a:prstGeom prst="straightConnector1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98" name="Shape 598"/>
          <p:cNvSpPr txBox="1"/>
          <p:nvPr/>
        </p:nvSpPr>
        <p:spPr>
          <a:xfrm>
            <a:off x="12693476" y="4823081"/>
            <a:ext cx="19049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/>
          <p:nvPr/>
        </p:nvSpPr>
        <p:spPr>
          <a:xfrm>
            <a:off x="2468884" y="4091999"/>
            <a:ext cx="51587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cat 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notry.py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'Hello Bob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print('First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30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'123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print('Second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30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6" name="Shape 596"/>
          <p:cNvSpPr txBox="1"/>
          <p:nvPr/>
        </p:nvSpPr>
        <p:spPr>
          <a:xfrm>
            <a:off x="8039653" y="1046297"/>
            <a:ext cx="7660182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python3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notry.py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600" dirty="0" err="1" smtClean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Traceback</a:t>
            </a:r>
            <a:r>
              <a:rPr lang="en-US" sz="3600" dirty="0" smtClean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(most recent call last):  File "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notry.py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", line 2, in &lt;module&gt;   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ValueError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invalid literal for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with base 10: 'Hello Bob'</a:t>
            </a:r>
            <a:endParaRPr lang="en-US" sz="3600" u="none" strike="noStrike" cap="none" dirty="0">
              <a:solidFill>
                <a:srgbClr val="E066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97" name="Shape 597"/>
          <p:cNvCxnSpPr>
            <a:endCxn id="598" idx="1"/>
          </p:cNvCxnSpPr>
          <p:nvPr/>
        </p:nvCxnSpPr>
        <p:spPr>
          <a:xfrm>
            <a:off x="10837890" y="4272196"/>
            <a:ext cx="1855586" cy="1122385"/>
          </a:xfrm>
          <a:prstGeom prst="straightConnector1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98" name="Shape 598"/>
          <p:cNvSpPr txBox="1"/>
          <p:nvPr/>
        </p:nvSpPr>
        <p:spPr>
          <a:xfrm>
            <a:off x="12693476" y="4823081"/>
            <a:ext cx="19049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</p:txBody>
      </p:sp>
      <p:cxnSp>
        <p:nvCxnSpPr>
          <p:cNvPr id="6" name="Shape 604"/>
          <p:cNvCxnSpPr/>
          <p:nvPr/>
        </p:nvCxnSpPr>
        <p:spPr>
          <a:xfrm rot="10800000">
            <a:off x="1127215" y="5574171"/>
            <a:ext cx="1217400" cy="13499"/>
          </a:xfrm>
          <a:prstGeom prst="straightConnector1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7" name="Shape 605"/>
          <p:cNvSpPr txBox="1"/>
          <p:nvPr/>
        </p:nvSpPr>
        <p:spPr>
          <a:xfrm>
            <a:off x="174715" y="3120844"/>
            <a:ext cx="1904999" cy="21843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program stops here</a:t>
            </a:r>
          </a:p>
        </p:txBody>
      </p:sp>
      <p:sp>
        <p:nvSpPr>
          <p:cNvPr id="8" name="Shape 609"/>
          <p:cNvSpPr txBox="1"/>
          <p:nvPr/>
        </p:nvSpPr>
        <p:spPr>
          <a:xfrm>
            <a:off x="2344618" y="5934684"/>
            <a:ext cx="4819500" cy="202813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0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04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 txBox="1"/>
          <p:nvPr/>
        </p:nvSpPr>
        <p:spPr>
          <a:xfrm>
            <a:off x="6096000" y="1386171"/>
            <a:ext cx="3454399" cy="6489699"/>
          </a:xfrm>
          <a:prstGeom prst="rect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Software</a:t>
            </a:r>
          </a:p>
        </p:txBody>
      </p:sp>
      <p:sp>
        <p:nvSpPr>
          <p:cNvPr id="615" name="Shape 615"/>
          <p:cNvSpPr txBox="1"/>
          <p:nvPr/>
        </p:nvSpPr>
        <p:spPr>
          <a:xfrm>
            <a:off x="2794000" y="16655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Devices</a:t>
            </a:r>
          </a:p>
        </p:txBody>
      </p:sp>
      <p:sp>
        <p:nvSpPr>
          <p:cNvPr id="616" name="Shape 616"/>
          <p:cNvSpPr txBox="1"/>
          <p:nvPr/>
        </p:nvSpPr>
        <p:spPr>
          <a:xfrm>
            <a:off x="6731000" y="2237071"/>
            <a:ext cx="2133599" cy="19811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Central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Processing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Unit</a:t>
            </a:r>
          </a:p>
        </p:txBody>
      </p:sp>
      <p:sp>
        <p:nvSpPr>
          <p:cNvPr id="617" name="Shape 617"/>
          <p:cNvSpPr txBox="1"/>
          <p:nvPr/>
        </p:nvSpPr>
        <p:spPr>
          <a:xfrm>
            <a:off x="6731000" y="5272371"/>
            <a:ext cx="2171700" cy="21335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sp>
        <p:nvSpPr>
          <p:cNvPr id="618" name="Shape 618"/>
          <p:cNvSpPr txBox="1"/>
          <p:nvPr/>
        </p:nvSpPr>
        <p:spPr>
          <a:xfrm>
            <a:off x="2794000" y="52469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Devices</a:t>
            </a:r>
          </a:p>
        </p:txBody>
      </p:sp>
      <p:sp>
        <p:nvSpPr>
          <p:cNvPr id="619" name="Shape 619"/>
          <p:cNvSpPr txBox="1"/>
          <p:nvPr/>
        </p:nvSpPr>
        <p:spPr>
          <a:xfrm>
            <a:off x="11264900" y="34435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Secondary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cxnSp>
        <p:nvCxnSpPr>
          <p:cNvPr id="620" name="Shape 620"/>
          <p:cNvCxnSpPr/>
          <p:nvPr/>
        </p:nvCxnSpPr>
        <p:spPr>
          <a:xfrm flipH="1">
            <a:off x="4992686" y="2792696"/>
            <a:ext cx="1058862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1" name="Shape 621"/>
          <p:cNvCxnSpPr/>
          <p:nvPr/>
        </p:nvCxnSpPr>
        <p:spPr>
          <a:xfrm rot="10800000">
            <a:off x="7391400" y="4246845"/>
            <a:ext cx="0" cy="97155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2" name="Shape 622"/>
          <p:cNvCxnSpPr/>
          <p:nvPr/>
        </p:nvCxnSpPr>
        <p:spPr>
          <a:xfrm>
            <a:off x="8345486" y="4264308"/>
            <a:ext cx="0" cy="919162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3" name="Shape 623"/>
          <p:cNvCxnSpPr/>
          <p:nvPr/>
        </p:nvCxnSpPr>
        <p:spPr>
          <a:xfrm rot="10800000" flipH="1">
            <a:off x="5024437" y="6288371"/>
            <a:ext cx="989012" cy="19049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4" name="Shape 624"/>
          <p:cNvCxnSpPr/>
          <p:nvPr/>
        </p:nvCxnSpPr>
        <p:spPr>
          <a:xfrm flipH="1">
            <a:off x="9655175" y="3886483"/>
            <a:ext cx="1562099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5" name="Shape 625"/>
          <p:cNvCxnSpPr/>
          <p:nvPr/>
        </p:nvCxnSpPr>
        <p:spPr>
          <a:xfrm>
            <a:off x="9620250" y="4891371"/>
            <a:ext cx="1579562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26" name="Shape 626"/>
          <p:cNvSpPr txBox="1"/>
          <p:nvPr/>
        </p:nvSpPr>
        <p:spPr>
          <a:xfrm>
            <a:off x="12438061" y="1036921"/>
            <a:ext cx="2052636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Generic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Computer</a:t>
            </a:r>
          </a:p>
        </p:txBody>
      </p:sp>
      <p:grpSp>
        <p:nvGrpSpPr>
          <p:cNvPr id="627" name="Shape 627"/>
          <p:cNvGrpSpPr/>
          <p:nvPr/>
        </p:nvGrpSpPr>
        <p:grpSpPr>
          <a:xfrm>
            <a:off x="8556625" y="3745196"/>
            <a:ext cx="814387" cy="1300161"/>
            <a:chOff x="0" y="0"/>
            <a:chExt cx="812800" cy="1300161"/>
          </a:xfrm>
        </p:grpSpPr>
        <p:pic>
          <p:nvPicPr>
            <p:cNvPr id="628" name="Shape 62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55600" y="649287"/>
              <a:ext cx="457200" cy="65087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29" name="Shape 629"/>
            <p:cNvCxnSpPr/>
            <p:nvPr/>
          </p:nvCxnSpPr>
          <p:spPr>
            <a:xfrm>
              <a:off x="0" y="0"/>
              <a:ext cx="428625" cy="709612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 txBox="1"/>
          <p:nvPr/>
        </p:nvSpPr>
        <p:spPr>
          <a:xfrm>
            <a:off x="6096000" y="1386171"/>
            <a:ext cx="3454399" cy="6489699"/>
          </a:xfrm>
          <a:prstGeom prst="rect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Software</a:t>
            </a:r>
          </a:p>
        </p:txBody>
      </p:sp>
      <p:sp>
        <p:nvSpPr>
          <p:cNvPr id="615" name="Shape 615"/>
          <p:cNvSpPr txBox="1"/>
          <p:nvPr/>
        </p:nvSpPr>
        <p:spPr>
          <a:xfrm>
            <a:off x="2794000" y="16655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Devices</a:t>
            </a:r>
          </a:p>
        </p:txBody>
      </p:sp>
      <p:sp>
        <p:nvSpPr>
          <p:cNvPr id="616" name="Shape 616"/>
          <p:cNvSpPr txBox="1"/>
          <p:nvPr/>
        </p:nvSpPr>
        <p:spPr>
          <a:xfrm>
            <a:off x="6731000" y="2237071"/>
            <a:ext cx="2133599" cy="19811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Central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Processing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Unit</a:t>
            </a:r>
          </a:p>
        </p:txBody>
      </p:sp>
      <p:sp>
        <p:nvSpPr>
          <p:cNvPr id="617" name="Shape 617"/>
          <p:cNvSpPr txBox="1"/>
          <p:nvPr/>
        </p:nvSpPr>
        <p:spPr>
          <a:xfrm>
            <a:off x="6731000" y="5272371"/>
            <a:ext cx="2171700" cy="21335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sp>
        <p:nvSpPr>
          <p:cNvPr id="618" name="Shape 618"/>
          <p:cNvSpPr txBox="1"/>
          <p:nvPr/>
        </p:nvSpPr>
        <p:spPr>
          <a:xfrm>
            <a:off x="2794000" y="52469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Devices</a:t>
            </a:r>
          </a:p>
        </p:txBody>
      </p:sp>
      <p:sp>
        <p:nvSpPr>
          <p:cNvPr id="619" name="Shape 619"/>
          <p:cNvSpPr txBox="1"/>
          <p:nvPr/>
        </p:nvSpPr>
        <p:spPr>
          <a:xfrm>
            <a:off x="11264900" y="34435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Secondary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cxnSp>
        <p:nvCxnSpPr>
          <p:cNvPr id="620" name="Shape 620"/>
          <p:cNvCxnSpPr/>
          <p:nvPr/>
        </p:nvCxnSpPr>
        <p:spPr>
          <a:xfrm flipH="1">
            <a:off x="4992686" y="2792696"/>
            <a:ext cx="1058862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1" name="Shape 621"/>
          <p:cNvCxnSpPr/>
          <p:nvPr/>
        </p:nvCxnSpPr>
        <p:spPr>
          <a:xfrm rot="10800000">
            <a:off x="7391400" y="4246845"/>
            <a:ext cx="0" cy="97155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2" name="Shape 622"/>
          <p:cNvCxnSpPr/>
          <p:nvPr/>
        </p:nvCxnSpPr>
        <p:spPr>
          <a:xfrm>
            <a:off x="8345486" y="4264308"/>
            <a:ext cx="0" cy="919162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3" name="Shape 623"/>
          <p:cNvCxnSpPr/>
          <p:nvPr/>
        </p:nvCxnSpPr>
        <p:spPr>
          <a:xfrm rot="10800000" flipH="1">
            <a:off x="5024437" y="6288371"/>
            <a:ext cx="989012" cy="19049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4" name="Shape 624"/>
          <p:cNvCxnSpPr/>
          <p:nvPr/>
        </p:nvCxnSpPr>
        <p:spPr>
          <a:xfrm flipH="1">
            <a:off x="9655175" y="3886483"/>
            <a:ext cx="1562099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5" name="Shape 625"/>
          <p:cNvCxnSpPr/>
          <p:nvPr/>
        </p:nvCxnSpPr>
        <p:spPr>
          <a:xfrm>
            <a:off x="9620250" y="4891371"/>
            <a:ext cx="1579562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26" name="Shape 626"/>
          <p:cNvSpPr txBox="1"/>
          <p:nvPr/>
        </p:nvSpPr>
        <p:spPr>
          <a:xfrm>
            <a:off x="12438061" y="1036921"/>
            <a:ext cx="2052636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Generic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Computer</a:t>
            </a:r>
          </a:p>
        </p:txBody>
      </p:sp>
      <p:grpSp>
        <p:nvGrpSpPr>
          <p:cNvPr id="627" name="Shape 627"/>
          <p:cNvGrpSpPr/>
          <p:nvPr/>
        </p:nvGrpSpPr>
        <p:grpSpPr>
          <a:xfrm>
            <a:off x="8556625" y="3745196"/>
            <a:ext cx="814387" cy="1300161"/>
            <a:chOff x="0" y="0"/>
            <a:chExt cx="812800" cy="1300161"/>
          </a:xfrm>
        </p:grpSpPr>
        <p:pic>
          <p:nvPicPr>
            <p:cNvPr id="628" name="Shape 62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55600" y="649287"/>
              <a:ext cx="457200" cy="65087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29" name="Shape 629"/>
            <p:cNvCxnSpPr/>
            <p:nvPr/>
          </p:nvCxnSpPr>
          <p:spPr>
            <a:xfrm>
              <a:off x="0" y="0"/>
              <a:ext cx="428625" cy="709612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  <p:sp>
        <p:nvSpPr>
          <p:cNvPr id="18" name="Shape 609"/>
          <p:cNvSpPr txBox="1"/>
          <p:nvPr/>
        </p:nvSpPr>
        <p:spPr>
          <a:xfrm>
            <a:off x="8775215" y="4303110"/>
            <a:ext cx="687873" cy="88036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0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2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 txBox="1"/>
          <p:nvPr/>
        </p:nvSpPr>
        <p:spPr>
          <a:xfrm>
            <a:off x="2882900" y="1130300"/>
            <a:ext cx="5204399" cy="718924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= 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try: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except: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-1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print('First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3000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try: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except: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-1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print('Second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3000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5" name="Shape 635"/>
          <p:cNvSpPr txBox="1"/>
          <p:nvPr/>
        </p:nvSpPr>
        <p:spPr>
          <a:xfrm>
            <a:off x="9926612" y="3460549"/>
            <a:ext cx="5204399" cy="1689000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 python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tryexcept.py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First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Second 123</a:t>
            </a:r>
          </a:p>
        </p:txBody>
      </p:sp>
      <p:sp>
        <p:nvSpPr>
          <p:cNvPr id="636" name="Shape 636"/>
          <p:cNvSpPr txBox="1"/>
          <p:nvPr/>
        </p:nvSpPr>
        <p:spPr>
          <a:xfrm>
            <a:off x="8836025" y="1130300"/>
            <a:ext cx="5892799" cy="143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the first conversion fails </a:t>
            </a:r>
            <a:r>
              <a:rPr lang="en-US" sz="30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</a:t>
            </a:r>
            <a:r>
              <a:rPr lang="en-US" sz="30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just drops into the except: clause and the program continues.</a:t>
            </a:r>
          </a:p>
        </p:txBody>
      </p:sp>
      <p:cxnSp>
        <p:nvCxnSpPr>
          <p:cNvPr id="637" name="Shape 637"/>
          <p:cNvCxnSpPr/>
          <p:nvPr/>
        </p:nvCxnSpPr>
        <p:spPr>
          <a:xfrm flipH="1">
            <a:off x="1552724" y="2565411"/>
            <a:ext cx="1241400" cy="1890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38" name="Shape 638"/>
          <p:cNvSpPr txBox="1"/>
          <p:nvPr/>
        </p:nvSpPr>
        <p:spPr>
          <a:xfrm>
            <a:off x="9582411" y="6787409"/>
            <a:ext cx="5892799" cy="143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the second conversion </a:t>
            </a:r>
            <a:r>
              <a:rPr lang="en-US" sz="30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succeeds -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just skips the except: clause and the program continues.</a:t>
            </a:r>
          </a:p>
        </p:txBody>
      </p:sp>
      <p:cxnSp>
        <p:nvCxnSpPr>
          <p:cNvPr id="639" name="Shape 639"/>
          <p:cNvCxnSpPr/>
          <p:nvPr/>
        </p:nvCxnSpPr>
        <p:spPr>
          <a:xfrm>
            <a:off x="6301625" y="3443150"/>
            <a:ext cx="903299" cy="17399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40" name="Shape 640"/>
          <p:cNvCxnSpPr/>
          <p:nvPr/>
        </p:nvCxnSpPr>
        <p:spPr>
          <a:xfrm flipH="1">
            <a:off x="1356674" y="6179937"/>
            <a:ext cx="1241400" cy="189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41" name="Shape 641"/>
          <p:cNvCxnSpPr/>
          <p:nvPr/>
        </p:nvCxnSpPr>
        <p:spPr>
          <a:xfrm rot="10800000" flipH="1">
            <a:off x="7866125" y="7987829"/>
            <a:ext cx="969900" cy="144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983900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 / except</a:t>
            </a:r>
          </a:p>
        </p:txBody>
      </p:sp>
      <p:sp>
        <p:nvSpPr>
          <p:cNvPr id="647" name="Shape 647"/>
          <p:cNvSpPr txBox="1"/>
          <p:nvPr/>
        </p:nvSpPr>
        <p:spPr>
          <a:xfrm>
            <a:off x="7581900" y="9525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'Bob'</a:t>
            </a:r>
          </a:p>
        </p:txBody>
      </p:sp>
      <p:cxnSp>
        <p:nvCxnSpPr>
          <p:cNvPr id="648" name="Shape 648"/>
          <p:cNvCxnSpPr/>
          <p:nvPr/>
        </p:nvCxnSpPr>
        <p:spPr>
          <a:xfrm rot="10800000">
            <a:off x="11690350" y="2797174"/>
            <a:ext cx="2417761" cy="206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sp>
        <p:nvSpPr>
          <p:cNvPr id="649" name="Shape 649"/>
          <p:cNvSpPr txBox="1"/>
          <p:nvPr/>
        </p:nvSpPr>
        <p:spPr>
          <a:xfrm>
            <a:off x="1328126" y="2840245"/>
            <a:ext cx="5171100" cy="475115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'Bob'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try: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print('Hello') 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print('There</a:t>
            </a:r>
            <a:r>
              <a:rPr lang="en-US" sz="30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') 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except: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= -1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print('Done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3000" b="1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0" name="Shape 650"/>
          <p:cNvSpPr txBox="1"/>
          <p:nvPr/>
        </p:nvSpPr>
        <p:spPr>
          <a:xfrm>
            <a:off x="8229600" y="23876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print('Hello')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51" name="Shape 651"/>
          <p:cNvSpPr txBox="1"/>
          <p:nvPr/>
        </p:nvSpPr>
        <p:spPr>
          <a:xfrm>
            <a:off x="8229600" y="50800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print('There')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52" name="Shape 652"/>
          <p:cNvSpPr txBox="1"/>
          <p:nvPr/>
        </p:nvSpPr>
        <p:spPr>
          <a:xfrm>
            <a:off x="8229600" y="37719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653" name="Shape 653"/>
          <p:cNvSpPr txBox="1"/>
          <p:nvPr/>
        </p:nvSpPr>
        <p:spPr>
          <a:xfrm>
            <a:off x="8153400" y="74422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print('Done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', </a:t>
            </a:r>
            <a:r>
              <a:rPr lang="en-US" sz="3200" u="none" strike="noStrike" cap="none" dirty="0" err="1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654" name="Shape 654"/>
          <p:cNvCxnSpPr/>
          <p:nvPr/>
        </p:nvCxnSpPr>
        <p:spPr>
          <a:xfrm rot="10800000">
            <a:off x="9947275" y="3227386"/>
            <a:ext cx="19049" cy="541337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55" name="Shape 655"/>
          <p:cNvCxnSpPr/>
          <p:nvPr/>
        </p:nvCxnSpPr>
        <p:spPr>
          <a:xfrm rot="10800000" flipH="1">
            <a:off x="9947275" y="4618036"/>
            <a:ext cx="22225" cy="439736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56" name="Shape 656"/>
          <p:cNvSpPr txBox="1"/>
          <p:nvPr/>
        </p:nvSpPr>
        <p:spPr>
          <a:xfrm>
            <a:off x="12369800" y="63246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-1</a:t>
            </a:r>
          </a:p>
        </p:txBody>
      </p:sp>
      <p:cxnSp>
        <p:nvCxnSpPr>
          <p:cNvPr id="657" name="Shape 657"/>
          <p:cNvCxnSpPr/>
          <p:nvPr/>
        </p:nvCxnSpPr>
        <p:spPr>
          <a:xfrm rot="10800000" flipH="1">
            <a:off x="9942675" y="5940375"/>
            <a:ext cx="4799" cy="1550399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58" name="Shape 658"/>
          <p:cNvCxnSpPr/>
          <p:nvPr/>
        </p:nvCxnSpPr>
        <p:spPr>
          <a:xfrm rot="10800000">
            <a:off x="9293225" y="1884361"/>
            <a:ext cx="673099" cy="48577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59" name="Shape 659"/>
          <p:cNvCxnSpPr/>
          <p:nvPr/>
        </p:nvCxnSpPr>
        <p:spPr>
          <a:xfrm rot="10800000">
            <a:off x="11690349" y="4181475"/>
            <a:ext cx="2400300" cy="1746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cxnSp>
        <p:nvCxnSpPr>
          <p:cNvPr id="660" name="Shape 660"/>
          <p:cNvCxnSpPr/>
          <p:nvPr/>
        </p:nvCxnSpPr>
        <p:spPr>
          <a:xfrm rot="10800000">
            <a:off x="11690349" y="5489575"/>
            <a:ext cx="2400300" cy="333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cxnSp>
        <p:nvCxnSpPr>
          <p:cNvPr id="661" name="Shape 661"/>
          <p:cNvCxnSpPr/>
          <p:nvPr/>
        </p:nvCxnSpPr>
        <p:spPr>
          <a:xfrm rot="10800000">
            <a:off x="14150600" y="2753249"/>
            <a:ext cx="14999" cy="35115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cxnSp>
        <p:nvCxnSpPr>
          <p:cNvPr id="662" name="Shape 662"/>
          <p:cNvCxnSpPr/>
          <p:nvPr/>
        </p:nvCxnSpPr>
        <p:spPr>
          <a:xfrm rot="10800000" flipH="1">
            <a:off x="9927550" y="6737349"/>
            <a:ext cx="2351700" cy="4053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sp>
        <p:nvSpPr>
          <p:cNvPr id="663" name="Shape 663"/>
          <p:cNvSpPr txBox="1"/>
          <p:nvPr/>
        </p:nvSpPr>
        <p:spPr>
          <a:xfrm>
            <a:off x="12920677" y="7340600"/>
            <a:ext cx="23517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Safety net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Sample try / except</a:t>
            </a:r>
          </a:p>
        </p:txBody>
      </p:sp>
      <p:sp>
        <p:nvSpPr>
          <p:cNvPr id="669" name="Shape 669"/>
          <p:cNvSpPr txBox="1"/>
          <p:nvPr/>
        </p:nvSpPr>
        <p:spPr>
          <a:xfrm>
            <a:off x="9999150" y="3585854"/>
            <a:ext cx="5941499" cy="374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python3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trynum.py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Enter a number: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Nice work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python3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trynum.py</a:t>
            </a:r>
            <a:endParaRPr lang="en-US" sz="3000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Enter a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number: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forty-two</a:t>
            </a:r>
            <a:endParaRPr lang="en-US" sz="3000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Not a number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</a:p>
        </p:txBody>
      </p:sp>
      <p:sp>
        <p:nvSpPr>
          <p:cNvPr id="670" name="Shape 670"/>
          <p:cNvSpPr txBox="1"/>
          <p:nvPr/>
        </p:nvSpPr>
        <p:spPr>
          <a:xfrm>
            <a:off x="910375" y="2860675"/>
            <a:ext cx="85610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rawstr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input(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'Enter a number:')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try: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rawstr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except: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endParaRPr lang="en-US" sz="3000" b="1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&gt; 0 :  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print('Nice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work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else:  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print('Not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 number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6444313" cy="515868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2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Boolean expressions </a:t>
            </a: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ask a question and produce a Yes or No result which we use to control program flow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2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Boolean expressions</a:t>
            </a: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using </a:t>
            </a:r>
            <a:r>
              <a:rPr lang="en-US" sz="28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</a:t>
            </a:r>
            <a:r>
              <a:rPr lang="en-US" sz="280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operators</a:t>
            </a:r>
            <a:r>
              <a:rPr lang="en-US" sz="28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evaluate to </a:t>
            </a:r>
            <a:r>
              <a:rPr lang="en-US" sz="28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 </a:t>
            </a: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 False </a:t>
            </a:r>
            <a:r>
              <a:rPr lang="en-US" sz="28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 </a:t>
            </a: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 / No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 look at variables but do not change the variables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4377856" y="7762186"/>
            <a:ext cx="9042900" cy="4814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http://en.wikipedia.org/wiki/George_Boole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8751728" y="6917437"/>
            <a:ext cx="6794231" cy="513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Remember:  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used for assignment.</a:t>
            </a:r>
          </a:p>
        </p:txBody>
      </p:sp>
      <p:graphicFrame>
        <p:nvGraphicFramePr>
          <p:cNvPr id="285" name="Shape 285"/>
          <p:cNvGraphicFramePr/>
          <p:nvPr>
            <p:extLst>
              <p:ext uri="{D42A27DB-BD31-4B8C-83A1-F6EECF244321}">
                <p14:modId xmlns:p14="http://schemas.microsoft.com/office/powerpoint/2010/main" val="1010415373"/>
              </p:ext>
            </p:extLst>
          </p:nvPr>
        </p:nvGraphicFramePr>
        <p:xfrm>
          <a:off x="8440443" y="2530257"/>
          <a:ext cx="7105516" cy="3873170"/>
        </p:xfrm>
        <a:graphic>
          <a:graphicData uri="http://schemas.openxmlformats.org/drawingml/2006/table">
            <a:tbl>
              <a:tblPr>
                <a:noFill/>
                <a:tableStyleId>{B8F067E2-09F7-453C-9FDD-70E00E45BC5A}</a:tableStyleId>
              </a:tblPr>
              <a:tblGrid>
                <a:gridCol w="2276726"/>
                <a:gridCol w="4828790"/>
              </a:tblGrid>
              <a:tr h="579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3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Python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300" b="0" i="0" u="none" dirty="0">
                          <a:solidFill>
                            <a:srgbClr val="FFFF00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Meaning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</a:tr>
              <a:tr h="547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&lt;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Less than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&lt;=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Less than or </a:t>
                      </a:r>
                      <a:r>
                        <a:rPr lang="en-US" sz="3100" b="0" i="0" u="none" dirty="0" smtClean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Equal to</a:t>
                      </a:r>
                      <a:endParaRPr lang="en-US" sz="3100" b="0" i="0" u="none" dirty="0">
                        <a:solidFill>
                          <a:schemeClr val="lt1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 == 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Equal to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&gt;=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Greater than or </a:t>
                      </a:r>
                      <a:r>
                        <a:rPr lang="en-US" sz="3100" b="0" i="0" u="none" dirty="0" smtClean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Equal to</a:t>
                      </a:r>
                      <a:endParaRPr lang="en-US" sz="3100" b="0" i="0" u="none" dirty="0">
                        <a:solidFill>
                          <a:schemeClr val="lt1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&gt;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Greater than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!=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Not equal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689" name="Shape 68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43789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  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==   &lt;=   &gt;=   &gt;   &lt;   !   =</a:t>
            </a: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-w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ay Decision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Two-way decisions:</a:t>
            </a:r>
            <a:b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if: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and  </a:t>
            </a:r>
            <a:r>
              <a:rPr lang="en-US" sz="36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else:</a:t>
            </a:r>
          </a:p>
        </p:txBody>
      </p:sp>
      <p:sp>
        <p:nvSpPr>
          <p:cNvPr id="690" name="Shape 690"/>
          <p:cNvSpPr txBox="1">
            <a:spLocks noGrp="1"/>
          </p:cNvSpPr>
          <p:nvPr>
            <p:ph type="body" idx="4294967295"/>
          </p:nvPr>
        </p:nvSpPr>
        <p:spPr>
          <a:xfrm>
            <a:off x="8469444" y="2554288"/>
            <a:ext cx="7000406" cy="5702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43789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Nested Decisions</a:t>
            </a: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 decisions using </a:t>
            </a:r>
            <a:r>
              <a:rPr lang="en-US" sz="36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elif</a:t>
            </a:r>
            <a:endParaRPr lang="en-US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/ </a:t>
            </a:r>
            <a:r>
              <a:rPr lang="en-US" sz="360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xcept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compensate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</a:t>
            </a:r>
            <a:r>
              <a:rPr lang="en-US" sz="3600" u="none" strike="noStrike" cap="none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errors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675"/>
          <p:cNvSpPr txBox="1"/>
          <p:nvPr/>
        </p:nvSpPr>
        <p:spPr>
          <a:xfrm>
            <a:off x="734310" y="986900"/>
            <a:ext cx="2068851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Exercise</a:t>
            </a:r>
          </a:p>
        </p:txBody>
      </p:sp>
      <p:sp>
        <p:nvSpPr>
          <p:cNvPr id="676" name="Shape 676"/>
          <p:cNvSpPr txBox="1"/>
          <p:nvPr/>
        </p:nvSpPr>
        <p:spPr>
          <a:xfrm>
            <a:off x="2476500" y="2182600"/>
            <a:ext cx="10706100" cy="470255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Rewrite your pay computation to give the employee 1.5 times the hourly rate for hours worked above 40 hours.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8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Hours: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45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Rate: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10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endParaRPr lang="en-US" sz="3800" u="none" strike="noStrike" cap="none" dirty="0" smtClean="0">
              <a:solidFill>
                <a:schemeClr val="lt1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3800" u="none" strike="noStrike" cap="none" dirty="0">
              <a:solidFill>
                <a:schemeClr val="lt1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Pay: 475.0</a:t>
            </a:r>
          </a:p>
        </p:txBody>
      </p:sp>
      <p:sp>
        <p:nvSpPr>
          <p:cNvPr id="677" name="Shape 677"/>
          <p:cNvSpPr txBox="1"/>
          <p:nvPr/>
        </p:nvSpPr>
        <p:spPr>
          <a:xfrm>
            <a:off x="9896474" y="6731000"/>
            <a:ext cx="5483433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475 = 40 * 10 + 5 * 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Shape 682"/>
          <p:cNvSpPr txBox="1"/>
          <p:nvPr/>
        </p:nvSpPr>
        <p:spPr>
          <a:xfrm>
            <a:off x="509457" y="837575"/>
            <a:ext cx="2503566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Exercise</a:t>
            </a:r>
          </a:p>
        </p:txBody>
      </p:sp>
      <p:sp>
        <p:nvSpPr>
          <p:cNvPr id="683" name="Shape 683"/>
          <p:cNvSpPr txBox="1"/>
          <p:nvPr/>
        </p:nvSpPr>
        <p:spPr>
          <a:xfrm>
            <a:off x="3136900" y="1916225"/>
            <a:ext cx="10706100" cy="5689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Rewrite your pay program using try and except so that your program handles non-numeric input gracefully.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8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Hours: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20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Rate: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nine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E06666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Error, please enter numeric input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800" u="none" strike="noStrike" cap="none" dirty="0">
              <a:solidFill>
                <a:schemeClr val="lt1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Hours: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forty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E06666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Error, please enter numeric input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dirty="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549" name="Shape 549"/>
          <p:cNvSpPr txBox="1"/>
          <p:nvPr/>
        </p:nvSpPr>
        <p:spPr>
          <a:xfrm>
            <a:off x="1155700" y="2171403"/>
            <a:ext cx="6797699" cy="59438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</a:t>
            </a:r>
            <a:r>
              <a:rPr lang="en-US" sz="1800">
                <a:solidFill>
                  <a:srgbClr val="FFFFFF"/>
                </a:solidFill>
              </a:rPr>
              <a:t>Information </a:t>
            </a:r>
            <a:r>
              <a:rPr lang="en-US" sz="1800" smtClean="0">
                <a:solidFill>
                  <a:srgbClr val="FFFFFF"/>
                </a:solidFill>
              </a:rPr>
              <a:t>and </a:t>
            </a:r>
            <a:r>
              <a:rPr lang="en-US" sz="1800" dirty="0">
                <a:solidFill>
                  <a:srgbClr val="FFFFFF"/>
                </a:solidFill>
              </a:rPr>
              <a:t>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-US" sz="1800" dirty="0">
                <a:solidFill>
                  <a:schemeClr val="lt1"/>
                </a:solidFill>
              </a:rPr>
              <a:t>… Insert new Contributors and Translators here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</p:txBody>
      </p:sp>
      <p:pic>
        <p:nvPicPr>
          <p:cNvPr id="550" name="Shape 5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7900" y="991903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Shape 55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897687" y="1170103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Shape 552"/>
          <p:cNvSpPr txBox="1"/>
          <p:nvPr/>
        </p:nvSpPr>
        <p:spPr>
          <a:xfrm>
            <a:off x="8704400" y="2369453"/>
            <a:ext cx="6797699" cy="57458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919407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1155700" y="2608285"/>
            <a:ext cx="8797769" cy="54714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== 5 : 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print('Equals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if x &gt; 4 : 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print('Greater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than 4</a:t>
            </a:r>
            <a:r>
              <a:rPr lang="en-US" sz="3000" b="1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if  x &gt;= 5 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print('Greater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than or Equals 5</a:t>
            </a:r>
            <a:r>
              <a:rPr lang="en-US" sz="30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0000"/>
              </a:buClr>
              <a:buSzPct val="25000"/>
            </a:pPr>
            <a:r>
              <a:rPr lang="en-US" sz="3000" b="1" i="0" u="none" strike="noStrike" cap="none" dirty="0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if x &lt; 6 : </a:t>
            </a:r>
            <a:r>
              <a:rPr lang="en-US" sz="3000" b="1" i="0" u="none" strike="noStrike" cap="none" dirty="0" smtClean="0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print('Less </a:t>
            </a:r>
            <a:r>
              <a:rPr lang="en-US" sz="3000" b="1" i="0" u="none" strike="noStrike" cap="none" dirty="0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than 6</a:t>
            </a:r>
            <a:r>
              <a:rPr lang="en-US" sz="3000" b="1" dirty="0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') </a:t>
            </a:r>
            <a:endParaRPr lang="en-US" sz="3000" b="1" i="0" u="none" strike="noStrike" cap="none" dirty="0">
              <a:solidFill>
                <a:srgbClr val="D9D9D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&lt;= 5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print('Less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than or Equals 5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if x != 6 :</a:t>
            </a:r>
          </a:p>
          <a:p>
            <a:pPr lvl="0">
              <a:buClr>
                <a:srgbClr val="00FFFF"/>
              </a:buClr>
              <a:buSzPct val="25000"/>
            </a:pP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print('Not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equal 6</a:t>
            </a:r>
            <a:r>
              <a:rPr lang="en-US" sz="30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2" name="Shape 292"/>
          <p:cNvSpPr txBox="1"/>
          <p:nvPr/>
        </p:nvSpPr>
        <p:spPr>
          <a:xfrm>
            <a:off x="10513900" y="2985796"/>
            <a:ext cx="5240762" cy="520286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Equals 5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Greater than 4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Greater than or Equals 5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CCCCCC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Less than 6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Less than or Equals 5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 equal 6</a:t>
            </a:r>
          </a:p>
        </p:txBody>
      </p:sp>
      <p:cxnSp>
        <p:nvCxnSpPr>
          <p:cNvPr id="293" name="Shape 293"/>
          <p:cNvCxnSpPr/>
          <p:nvPr/>
        </p:nvCxnSpPr>
        <p:spPr>
          <a:xfrm flipH="1">
            <a:off x="8409482" y="6023080"/>
            <a:ext cx="1804067" cy="17956"/>
          </a:xfrm>
          <a:prstGeom prst="straightConnector1">
            <a:avLst/>
          </a:prstGeom>
          <a:noFill/>
          <a:ln w="76200" cap="rnd" cmpd="sng">
            <a:solidFill>
              <a:srgbClr val="CCCCCC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10296785" cy="10705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One-Way Decisions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631900" y="1543987"/>
            <a:ext cx="5712000" cy="65057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2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print('Before </a:t>
            </a:r>
            <a:r>
              <a:rPr lang="en-US" sz="32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3200" b="1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2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if  x == 5 :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2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print('Is </a:t>
            </a:r>
            <a:r>
              <a:rPr lang="en-US" sz="32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3200" b="1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2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2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print('Is </a:t>
            </a:r>
            <a:r>
              <a:rPr lang="en-US" sz="32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Still 5</a:t>
            </a:r>
            <a:r>
              <a:rPr lang="en-US" sz="3200" b="1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2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2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print('Third </a:t>
            </a:r>
            <a:r>
              <a:rPr lang="en-US" sz="32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3200" b="1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2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2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print('Afterwards </a:t>
            </a:r>
            <a:r>
              <a:rPr lang="en-US" sz="32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5'</a:t>
            </a:r>
            <a:r>
              <a:rPr lang="en-US" sz="3200" b="1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32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32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rint('Before </a:t>
            </a:r>
            <a:r>
              <a:rPr lang="en-US" sz="32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6'</a:t>
            </a:r>
            <a:r>
              <a:rPr lang="en-US" sz="3200" b="1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== 6 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print('Is </a:t>
            </a:r>
            <a:r>
              <a:rPr lang="en-US" sz="32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6'</a:t>
            </a:r>
            <a:r>
              <a:rPr lang="en-US" sz="3200" b="1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b="1" dirty="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print('Is </a:t>
            </a: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Still </a:t>
            </a:r>
            <a:r>
              <a:rPr lang="en-US" sz="32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6'</a:t>
            </a:r>
            <a:r>
              <a:rPr lang="en-US" sz="3200" b="1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b="1" dirty="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print('Third </a:t>
            </a:r>
            <a:r>
              <a:rPr lang="en-US" sz="32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6'</a:t>
            </a:r>
            <a:r>
              <a:rPr lang="en-US" sz="3200" b="1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b="1" dirty="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32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32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rint('Afterwards </a:t>
            </a:r>
            <a:r>
              <a:rPr lang="en-US" sz="32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32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2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0" name="Shape 300"/>
          <p:cNvSpPr txBox="1"/>
          <p:nvPr/>
        </p:nvSpPr>
        <p:spPr>
          <a:xfrm>
            <a:off x="7321666" y="2405058"/>
            <a:ext cx="2826846" cy="444397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Still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Third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Afterwards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6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Afterwards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</p:txBody>
      </p:sp>
      <p:cxnSp>
        <p:nvCxnSpPr>
          <p:cNvPr id="301" name="Shape 301"/>
          <p:cNvCxnSpPr/>
          <p:nvPr/>
        </p:nvCxnSpPr>
        <p:spPr>
          <a:xfrm flipH="1" flipV="1">
            <a:off x="6384210" y="3857360"/>
            <a:ext cx="794254" cy="6525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2" name="Shape 302"/>
          <p:cNvCxnSpPr/>
          <p:nvPr/>
        </p:nvCxnSpPr>
        <p:spPr>
          <a:xfrm flipH="1">
            <a:off x="5382785" y="5975321"/>
            <a:ext cx="2002850" cy="394638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3" name="Shape 303"/>
          <p:cNvCxnSpPr/>
          <p:nvPr/>
        </p:nvCxnSpPr>
        <p:spPr>
          <a:xfrm rot="10800000">
            <a:off x="12087268" y="1315710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04" name="Shape 304"/>
          <p:cNvSpPr/>
          <p:nvPr/>
        </p:nvSpPr>
        <p:spPr>
          <a:xfrm>
            <a:off x="10671332" y="1876061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== 5 ?</a:t>
            </a:r>
          </a:p>
        </p:txBody>
      </p:sp>
      <p:cxnSp>
        <p:nvCxnSpPr>
          <p:cNvPr id="305" name="Shape 305"/>
          <p:cNvCxnSpPr/>
          <p:nvPr/>
        </p:nvCxnSpPr>
        <p:spPr>
          <a:xfrm rot="10800000">
            <a:off x="12087393" y="3093698"/>
            <a:ext cx="49200" cy="4060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6" name="Shape 306"/>
          <p:cNvCxnSpPr/>
          <p:nvPr/>
        </p:nvCxnSpPr>
        <p:spPr>
          <a:xfrm rot="10800000">
            <a:off x="13528956" y="2504710"/>
            <a:ext cx="724500" cy="57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07" name="Shape 307"/>
          <p:cNvCxnSpPr/>
          <p:nvPr/>
        </p:nvCxnSpPr>
        <p:spPr>
          <a:xfrm rot="10800000" flipH="1">
            <a:off x="14273369" y="2504835"/>
            <a:ext cx="15899" cy="644400"/>
          </a:xfrm>
          <a:prstGeom prst="straightConnector1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8" name="Shape 308"/>
          <p:cNvCxnSpPr/>
          <p:nvPr/>
        </p:nvCxnSpPr>
        <p:spPr>
          <a:xfrm>
            <a:off x="12144418" y="6345736"/>
            <a:ext cx="2149499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09" name="Shape 309"/>
          <p:cNvSpPr txBox="1"/>
          <p:nvPr/>
        </p:nvSpPr>
        <p:spPr>
          <a:xfrm>
            <a:off x="13365944" y="1667311"/>
            <a:ext cx="1114555" cy="6221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12817632" y="4212861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print('Still 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1" name="Shape 311"/>
          <p:cNvSpPr txBox="1"/>
          <p:nvPr/>
        </p:nvSpPr>
        <p:spPr>
          <a:xfrm>
            <a:off x="12817632" y="5317761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print('Third 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2" name="Shape 312"/>
          <p:cNvSpPr txBox="1"/>
          <p:nvPr/>
        </p:nvSpPr>
        <p:spPr>
          <a:xfrm>
            <a:off x="10988832" y="3171461"/>
            <a:ext cx="723900" cy="6221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12817632" y="3107961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print('Is </a:t>
            </a:r>
            <a:r>
              <a:rPr lang="en-US" sz="35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5’)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14" name="Shape 314"/>
          <p:cNvCxnSpPr>
            <a:endCxn id="313" idx="2"/>
          </p:cNvCxnSpPr>
          <p:nvPr/>
        </p:nvCxnSpPr>
        <p:spPr>
          <a:xfrm rot="10800000" flipH="1">
            <a:off x="14267981" y="3857360"/>
            <a:ext cx="10200" cy="35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5" name="Shape 315"/>
          <p:cNvCxnSpPr/>
          <p:nvPr/>
        </p:nvCxnSpPr>
        <p:spPr>
          <a:xfrm rot="10800000" flipH="1">
            <a:off x="14267982" y="4999998"/>
            <a:ext cx="10200" cy="35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6" name="Shape 316"/>
          <p:cNvCxnSpPr/>
          <p:nvPr/>
        </p:nvCxnSpPr>
        <p:spPr>
          <a:xfrm rot="10800000" flipH="1">
            <a:off x="14276219" y="6066435"/>
            <a:ext cx="10200" cy="35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</a:t>
            </a:r>
          </a:p>
        </p:txBody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4269178" cy="56401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Increase indent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 after an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or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(after : )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Maintain indent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indicate the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scope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block (which lines are affected by the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Reduce indent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back to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level of the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or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to indicate the end of the block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Blank lines</a:t>
            </a:r>
            <a:r>
              <a:rPr lang="en-US" sz="3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ignored - they do not affect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Comments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on a line by themselves are ignored w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ith regard </a:t>
            </a: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</a:t>
            </a:r>
            <a:r>
              <a:rPr lang="en-US" sz="32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Warning: </a:t>
            </a:r>
            <a:r>
              <a:rPr lang="en-US" sz="7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Turn </a:t>
            </a:r>
            <a:r>
              <a:rPr lang="en-US" sz="7600" u="sng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Off</a:t>
            </a:r>
            <a:r>
              <a:rPr lang="en-US" sz="7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Tabs!!</a:t>
            </a:r>
          </a:p>
        </p:txBody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lvl="0" indent="-345694">
              <a:spcBef>
                <a:spcPts val="0"/>
              </a:spcBef>
              <a:buSzPct val="100000"/>
            </a:pP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Atom </a:t>
            </a: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automatically uses spaces for 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files with ".</a:t>
            </a:r>
            <a:r>
              <a:rPr lang="en-US" sz="32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 </a:t>
            </a: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extension (nice!)</a:t>
            </a:r>
          </a:p>
          <a:p>
            <a:pPr marL="749300" lvl="0" indent="-345694">
              <a:spcBef>
                <a:spcPts val="0"/>
              </a:spcBef>
              <a:buSzPct val="100000"/>
            </a:pPr>
            <a:endParaRPr lang="en-US" sz="32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Most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text editors can turn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tabs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into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spaces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make sure to enable this 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feature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 err="1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NotePad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++:  Settings -&gt; Preferences -&gt; Language Menu/</a:t>
            </a:r>
            <a:r>
              <a:rPr lang="en-US" sz="32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Tab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Settings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 err="1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TextWrangler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 </a:t>
            </a: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TextWrangler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-&gt; Preferences -&gt; Editor Defaults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cares a *lot* about how far a line is </a:t>
            </a:r>
            <a:r>
              <a:rPr lang="en-US" sz="3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indented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If you mix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tabs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spaces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you may get 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 errors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even if everything looks fine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Shape 3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7240" y="830184"/>
            <a:ext cx="7693547" cy="5858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Shape 3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64436" y="3624290"/>
            <a:ext cx="7755120" cy="4483596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Shape 336"/>
          <p:cNvSpPr/>
          <p:nvPr/>
        </p:nvSpPr>
        <p:spPr>
          <a:xfrm>
            <a:off x="1923738" y="1809750"/>
            <a:ext cx="1270000" cy="1270000"/>
          </a:xfrm>
          <a:prstGeom prst="rightArrow">
            <a:avLst>
              <a:gd name="adj1" fmla="val 41925"/>
              <a:gd name="adj2" fmla="val 23141"/>
            </a:avLst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11986930" y="6513643"/>
            <a:ext cx="1270000" cy="1270000"/>
          </a:xfrm>
          <a:prstGeom prst="rightArrow">
            <a:avLst>
              <a:gd name="adj1" fmla="val 28791"/>
              <a:gd name="adj2" fmla="val 26088"/>
            </a:avLst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Shape 338"/>
          <p:cNvSpPr txBox="1"/>
          <p:nvPr/>
        </p:nvSpPr>
        <p:spPr>
          <a:xfrm>
            <a:off x="10556875" y="977900"/>
            <a:ext cx="4279900" cy="16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will save you much unnecessary pain.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/>
        </p:nvSpPr>
        <p:spPr>
          <a:xfrm>
            <a:off x="5395988" y="2404977"/>
            <a:ext cx="7918337" cy="6006500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if 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&gt;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print('Bigger 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than </a:t>
            </a:r>
            <a:r>
              <a:rPr lang="en-US" sz="32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2')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print('Still </a:t>
            </a:r>
            <a:r>
              <a:rPr lang="en-US" sz="32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bigger')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print('Done 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with </a:t>
            </a:r>
            <a:r>
              <a:rPr lang="en-US" sz="32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2')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for 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in range(5)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print(</a:t>
            </a:r>
            <a:r>
              <a:rPr lang="en-US" sz="32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if 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&gt; 2 :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print('Bigger 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than </a:t>
            </a:r>
            <a:r>
              <a:rPr lang="en-US" sz="32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2')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print('Done 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with 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32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print('All Done') </a:t>
            </a:r>
            <a:endParaRPr lang="en-US" sz="32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4" name="Shape 344"/>
          <p:cNvSpPr txBox="1"/>
          <p:nvPr/>
        </p:nvSpPr>
        <p:spPr>
          <a:xfrm>
            <a:off x="4144962" y="957300"/>
            <a:ext cx="7183437" cy="12572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increase /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maintain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if or for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endParaRPr sz="1200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decrease </a:t>
            </a:r>
            <a:r>
              <a:rPr lang="en-US" sz="3600" u="none" strike="noStrike" cap="none" dirty="0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indicate end of block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Font typeface="Cabin"/>
              <a:buNone/>
            </a:pPr>
            <a:endParaRPr dirty="0"/>
          </a:p>
        </p:txBody>
      </p:sp>
      <p:cxnSp>
        <p:nvCxnSpPr>
          <p:cNvPr id="345" name="Shape 345"/>
          <p:cNvCxnSpPr/>
          <p:nvPr/>
        </p:nvCxnSpPr>
        <p:spPr>
          <a:xfrm>
            <a:off x="3261800" y="4787900"/>
            <a:ext cx="568200" cy="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6" name="Shape 346"/>
          <p:cNvCxnSpPr/>
          <p:nvPr/>
        </p:nvCxnSpPr>
        <p:spPr>
          <a:xfrm rot="10800000">
            <a:off x="3818860" y="3721062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7" name="Shape 347"/>
          <p:cNvCxnSpPr/>
          <p:nvPr/>
        </p:nvCxnSpPr>
        <p:spPr>
          <a:xfrm rot="10800000">
            <a:off x="4503199" y="71929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8" name="Shape 348"/>
          <p:cNvCxnSpPr/>
          <p:nvPr/>
        </p:nvCxnSpPr>
        <p:spPr>
          <a:xfrm>
            <a:off x="3794955" y="7620000"/>
            <a:ext cx="568200" cy="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9" name="Shape 349"/>
          <p:cNvCxnSpPr/>
          <p:nvPr/>
        </p:nvCxnSpPr>
        <p:spPr>
          <a:xfrm rot="10800000">
            <a:off x="3830000" y="6273762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0" name="Shape 350"/>
          <p:cNvCxnSpPr/>
          <p:nvPr/>
        </p:nvCxnSpPr>
        <p:spPr>
          <a:xfrm rot="10800000">
            <a:off x="3830000" y="4241762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1" name="Shape 351"/>
          <p:cNvCxnSpPr/>
          <p:nvPr/>
        </p:nvCxnSpPr>
        <p:spPr>
          <a:xfrm rot="10800000">
            <a:off x="3830000" y="67944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2" name="Shape 352"/>
          <p:cNvCxnSpPr/>
          <p:nvPr/>
        </p:nvCxnSpPr>
        <p:spPr>
          <a:xfrm rot="10800000">
            <a:off x="3261800" y="5718064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3" name="Shape 353"/>
          <p:cNvCxnSpPr/>
          <p:nvPr/>
        </p:nvCxnSpPr>
        <p:spPr>
          <a:xfrm rot="10800000">
            <a:off x="3395540" y="27050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4" name="Shape 354"/>
          <p:cNvCxnSpPr/>
          <p:nvPr/>
        </p:nvCxnSpPr>
        <p:spPr>
          <a:xfrm rot="10800000">
            <a:off x="3395540" y="31876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5" name="Shape 355"/>
          <p:cNvCxnSpPr/>
          <p:nvPr/>
        </p:nvCxnSpPr>
        <p:spPr>
          <a:xfrm>
            <a:off x="3261800" y="8077200"/>
            <a:ext cx="568200" cy="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2038</Words>
  <Application>Microsoft Macintosh PowerPoint</Application>
  <PresentationFormat>Custom</PresentationFormat>
  <Paragraphs>454</Paragraphs>
  <Slides>33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Cabin</vt:lpstr>
      <vt:lpstr>Courier</vt:lpstr>
      <vt:lpstr>Courier New</vt:lpstr>
      <vt:lpstr>Gill Sans</vt:lpstr>
      <vt:lpstr>Merriweather Sans</vt:lpstr>
      <vt:lpstr>ヒラギノ角ゴ ProN W3</vt:lpstr>
      <vt:lpstr>Arial</vt:lpstr>
      <vt:lpstr>Title &amp; Subtitle</vt:lpstr>
      <vt:lpstr>Conditional Execution</vt:lpstr>
      <vt:lpstr>Conditional Steps</vt:lpstr>
      <vt:lpstr>Comparison Operators</vt:lpstr>
      <vt:lpstr>Comparison Operators</vt:lpstr>
      <vt:lpstr>One-Way Decisions</vt:lpstr>
      <vt:lpstr>Indentation</vt:lpstr>
      <vt:lpstr>Warning: Turn Off Tabs!!</vt:lpstr>
      <vt:lpstr>PowerPoint Presentation</vt:lpstr>
      <vt:lpstr>PowerPoint Presentation</vt:lpstr>
      <vt:lpstr>PowerPoint Presentation</vt:lpstr>
      <vt:lpstr>PowerPoint Presentation</vt:lpstr>
      <vt:lpstr>Two-way Decisions</vt:lpstr>
      <vt:lpstr>Two-way Decisions with else:</vt:lpstr>
      <vt:lpstr>Visualize Blocks</vt:lpstr>
      <vt:lpstr>More Conditional Structures…</vt:lpstr>
      <vt:lpstr>Multi-way</vt:lpstr>
      <vt:lpstr>Multi-way</vt:lpstr>
      <vt:lpstr>Multi-way</vt:lpstr>
      <vt:lpstr>Multi-way</vt:lpstr>
      <vt:lpstr>Multi-way</vt:lpstr>
      <vt:lpstr>Multi-way Puzzles</vt:lpstr>
      <vt:lpstr>The try / except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try / except</vt:lpstr>
      <vt:lpstr>Sample try / except</vt:lpstr>
      <vt:lpstr>Summary</vt:lpstr>
      <vt:lpstr>PowerPoint Presentation</vt:lpstr>
      <vt:lpstr>PowerPoint Presentation</vt:lpstr>
      <vt:lpstr>Acknowledgements / Contributions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Execution</dc:title>
  <cp:lastModifiedBy>Microsoft Office User</cp:lastModifiedBy>
  <cp:revision>57</cp:revision>
  <dcterms:modified xsi:type="dcterms:W3CDTF">2016-11-17T21:22:01Z</dcterms:modified>
</cp:coreProperties>
</file>