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5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5" r:id="rId27"/>
    <p:sldId id="326" r:id="rId28"/>
    <p:sldId id="327" r:id="rId29"/>
    <p:sldId id="328" r:id="rId30"/>
    <p:sldId id="329" r:id="rId31"/>
    <p:sldId id="330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31" r:id="rId41"/>
    <p:sldId id="304" r:id="rId42"/>
    <p:sldId id="305" r:id="rId43"/>
    <p:sldId id="306" r:id="rId44"/>
    <p:sldId id="308" r:id="rId45"/>
    <p:sldId id="309" r:id="rId46"/>
    <p:sldId id="311" r:id="rId47"/>
    <p:sldId id="312" r:id="rId48"/>
    <p:sldId id="332" r:id="rId49"/>
    <p:sldId id="314" r:id="rId50"/>
    <p:sldId id="315" r:id="rId5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9"/>
    <p:restoredTop sz="93566"/>
  </p:normalViewPr>
  <p:slideViewPr>
    <p:cSldViewPr snapToGrid="0" snapToObjects="1">
      <p:cViewPr varScale="1">
        <p:scale>
          <a:sx n="65" d="100"/>
          <a:sy n="65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-8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</a:t>
            </a:r>
            <a:r>
              <a:rPr lang="en-US">
                <a:solidFill>
                  <a:schemeClr val="dk2"/>
                </a:solidFill>
              </a:rPr>
              <a:t>as </a:t>
            </a:r>
            <a:r>
              <a:rPr lang="en-US" smtClean="0">
                <a:solidFill>
                  <a:schemeClr val="dk2"/>
                </a:solidFill>
              </a:rPr>
              <a:t>the</a:t>
            </a:r>
            <a:r>
              <a:rPr lang="en-US" baseline="0" smtClean="0">
                <a:solidFill>
                  <a:schemeClr val="dk2"/>
                </a:solidFill>
              </a:rPr>
              <a:t> acknowledgement page(s) at the end</a:t>
            </a:r>
            <a:r>
              <a:rPr lang="en-US" smtClean="0">
                <a:solidFill>
                  <a:schemeClr val="dk2"/>
                </a:solidFill>
              </a:rPr>
              <a:t>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90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60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281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834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932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698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957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82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979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77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17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439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5856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087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951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480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8186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133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991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868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60321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838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961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943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5614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225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9015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847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935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22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8828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2622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22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8544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0473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8197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8758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815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4471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2726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0194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8891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1938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86" name="Shape 7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1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5796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32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79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35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66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 hasCustomPrompt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0" rIns="91440" bIns="0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Second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1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3" r:id="rId2"/>
    <p:sldLayoutId id="2147483716" r:id="rId3"/>
    <p:sldLayoutId id="214748371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en.wikipedia.org/wiki/List_of_TCP_and_UDP_port_number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ocs.python.org/library/socket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353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en.wikipedia.org/wiki/Internet_Protocol_Sui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en.wikipedia.org/wiki/Htt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hyperlink" Target="http://www.youtube.com/watch?v=x2GylLq59rI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91" TargetMode="External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scraping" TargetMode="External"/><Relationship Id="rId4" Type="http://schemas.openxmlformats.org/officeDocument/2006/relationships/hyperlink" Target="http://en.wikipedia.org/wiki/Web_crawl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en.wikipedia.org/wiki/Internet_Protocol_Sui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kitcowan/2103850699/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hyperlink" Target="http://en.wikipedia.org/wiki/Tin_can_telephone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_socket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n.wikipedia.org/wiki/TCP_and_UDP_por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Networked Programs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12</a:t>
            </a:r>
          </a:p>
        </p:txBody>
      </p:sp>
      <p:sp>
        <p:nvSpPr>
          <p:cNvPr id="7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8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525" y="2322511"/>
            <a:ext cx="13934999" cy="543083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Common TCP Ports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405425" y="7423200"/>
            <a:ext cx="13682099" cy="660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en.wikipedia.org/wiki/List_of_TCP_and_UDP_port_numbers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730250"/>
            <a:ext cx="9576360" cy="7442200"/>
          </a:xfrm>
          <a:prstGeom prst="rect">
            <a:avLst/>
          </a:prstGeom>
        </p:spPr>
      </p:pic>
      <p:sp>
        <p:nvSpPr>
          <p:cNvPr id="404" name="Shape 404"/>
          <p:cNvSpPr txBox="1"/>
          <p:nvPr/>
        </p:nvSpPr>
        <p:spPr>
          <a:xfrm>
            <a:off x="10446310" y="2876550"/>
            <a:ext cx="5318125" cy="285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see the port number in the URL if the web server is running on a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non-standard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381500" y="1879600"/>
            <a:ext cx="1829080" cy="2571750"/>
          </a:xfrm>
          <a:prstGeom prst="straightConnector1">
            <a:avLst/>
          </a:prstGeom>
          <a:ln w="63500">
            <a:solidFill>
              <a:srgbClr val="00FA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 in Python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359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built-in support for TCP Sockets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1574800" y="3897300"/>
            <a:ext cx="14092799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socket.socket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socket.AF_INET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socket.SOCK_STREAM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mysock.connect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data.pr4e.org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)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212625" y="7430175"/>
            <a:ext cx="89639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http://docs.python.org/library/socket.html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3117850" y="6388100"/>
            <a:ext cx="1079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0909300" y="6388100"/>
            <a:ext cx="9761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Port</a:t>
            </a:r>
          </a:p>
        </p:txBody>
      </p:sp>
      <p:cxnSp>
        <p:nvCxnSpPr>
          <p:cNvPr id="416" name="Shape 416"/>
          <p:cNvCxnSpPr/>
          <p:nvPr/>
        </p:nvCxnSpPr>
        <p:spPr>
          <a:xfrm flipH="1">
            <a:off x="4289375" y="5919786"/>
            <a:ext cx="2089199" cy="725399"/>
          </a:xfrm>
          <a:prstGeom prst="straightConnector1">
            <a:avLst/>
          </a:prstGeom>
          <a:noFill/>
          <a:ln w="1016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>
            <a:off x="9810750" y="5533224"/>
            <a:ext cx="988949" cy="1332786"/>
          </a:xfrm>
          <a:prstGeom prst="straightConnector1">
            <a:avLst/>
          </a:prstGeom>
          <a:noFill/>
          <a:ln w="1016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11607800" y="4254500"/>
            <a:ext cx="4557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http://xkcd.com/353/</a:t>
            </a: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7701" y="801611"/>
            <a:ext cx="6115050" cy="752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93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TCP (and Python) gives us a reliable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what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we want to do with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 What problem do we want to solve?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Protocols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Mail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World Wide Web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806700"/>
            <a:ext cx="6007100" cy="46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9613900" y="3390900"/>
            <a:ext cx="5410200" cy="6730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7934325" y="7610950"/>
            <a:ext cx="81522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- Hypertext Trans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dominant Application Layer Protocol on the Internet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Invented for the Web - to Retrieve HTML,  Images, Documents,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Extended to be data in addition to documents - RSS, Web Services,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etc..Basic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Concept - Make a Connection - Request a document - Retrieve the Document - Close the Connection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773597" y="7473950"/>
            <a:ext cx="7368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http://en.wikipedia.org/wiki/Http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4294967295"/>
          </p:nvPr>
        </p:nvSpPr>
        <p:spPr>
          <a:xfrm>
            <a:off x="1155800" y="2539899"/>
            <a:ext cx="13931900" cy="45086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47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  <a:r>
              <a:rPr lang="en-US" sz="47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yper</a:t>
            </a:r>
            <a:r>
              <a:rPr lang="en-US" sz="47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</a:t>
            </a:r>
            <a:r>
              <a:rPr lang="en-US" sz="47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rans</a:t>
            </a:r>
            <a:r>
              <a:rPr lang="en-US" sz="4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rotocol is the set of rules to allow browsers to retrieve web documents from servers over the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Protocol?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955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 of rules that all parties follow so we can predict each other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behavior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not bump into each other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USA, drive on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the UK, drive on the left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17311" y="2413000"/>
            <a:ext cx="4065586" cy="25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2550" y="5549900"/>
            <a:ext cx="4070350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3178175" y="1879600"/>
            <a:ext cx="91677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/page1.htm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3014661" y="2895600"/>
            <a:ext cx="17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protocol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6805611" y="2895600"/>
            <a:ext cx="92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9825800" y="2895600"/>
            <a:ext cx="241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08618" y="4194074"/>
            <a:ext cx="3736182" cy="34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11995150" y="6191250"/>
            <a:ext cx="3244850" cy="1143000"/>
          </a:xfrm>
          <a:prstGeom prst="rect">
            <a:avLst/>
          </a:prstGeom>
          <a:solidFill>
            <a:srgbClr val="000000">
              <a:alpha val="52549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Robert Cailliau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CERN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465598" y="5835650"/>
            <a:ext cx="9559500" cy="60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http://www.youtube.com/watch?v=x2GylLq59rI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659712" y="6813348"/>
            <a:ext cx="221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1:17 - 2:19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00FF00"/>
                </a:solidFill>
              </a:rPr>
              <a:t>Getting Data From The Server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9309">
              <a:defRPr/>
            </a:pPr>
            <a:r>
              <a:rPr lang="en-US" altLang="en-US" sz="3401"/>
              <a:t>Each the user clicks on an anchor tag with an href= value to switch to a new page, the browser makes a connection to the web server and issues a </a:t>
            </a:r>
            <a:r>
              <a:rPr lang="ja-JP" altLang="en-US" sz="3401">
                <a:latin typeface="Arial" charset="0"/>
              </a:rPr>
              <a:t>“</a:t>
            </a:r>
            <a:r>
              <a:rPr lang="en-US" altLang="ja-JP" sz="3401"/>
              <a:t>GET</a:t>
            </a:r>
            <a:r>
              <a:rPr lang="ja-JP" altLang="en-US" sz="3401">
                <a:latin typeface="Arial" charset="0"/>
              </a:rPr>
              <a:t>”</a:t>
            </a:r>
            <a:r>
              <a:rPr lang="en-US" altLang="ja-JP" sz="3401"/>
              <a:t> request - to GET the content of the page at the specified URL</a:t>
            </a:r>
          </a:p>
          <a:p>
            <a:pPr marL="749309">
              <a:defRPr/>
            </a:pPr>
            <a:r>
              <a:rPr lang="en-US" altLang="en-US" sz="3401"/>
              <a:t>The server returns the HTML document to the Browser which formats and displays the document to the user.</a:t>
            </a:r>
          </a:p>
        </p:txBody>
      </p:sp>
    </p:spTree>
    <p:extLst>
      <p:ext uri="{BB962C8B-B14F-4D97-AF65-F5344CB8AC3E}">
        <p14:creationId xmlns:p14="http://schemas.microsoft.com/office/powerpoint/2010/main" val="12871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8800" y="2238375"/>
            <a:ext cx="4305299" cy="286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62" y="2297111"/>
            <a:ext cx="3600599" cy="27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3962" y="1844675"/>
            <a:ext cx="4368900" cy="36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6896100" y="3065461"/>
            <a:ext cx="219090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cxnSp>
        <p:nvCxnSpPr>
          <p:cNvPr id="266" name="Shape 266"/>
          <p:cNvCxnSpPr/>
          <p:nvPr/>
        </p:nvCxnSpPr>
        <p:spPr>
          <a:xfrm rot="10800000">
            <a:off x="5497624" y="2789236"/>
            <a:ext cx="5205300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>
            <a:off x="5538787" y="4164012"/>
            <a:ext cx="5117999" cy="444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2478086" y="876300"/>
            <a:ext cx="14573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Client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2085636" y="876300"/>
            <a:ext cx="1949678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38537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3319" name="TextBox 17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9042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175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1754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4346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5600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2775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2777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5370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503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3800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380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3803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3806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6397" name="TextBox 14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141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1" y="51420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>
            <a:off x="9194801" y="5446890"/>
            <a:ext cx="1600201" cy="990601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6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2" name="TextBox 19"/>
          <p:cNvSpPr txBox="1">
            <a:spLocks noChangeArrowheads="1"/>
          </p:cNvSpPr>
          <p:nvPr/>
        </p:nvSpPr>
        <p:spPr bwMode="auto">
          <a:xfrm>
            <a:off x="8432707" y="5827891"/>
            <a:ext cx="15552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7424" name="TextBox 18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50207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FFFF00"/>
                </a:solidFill>
              </a:rPr>
              <a:t>Internet Standards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1509891" y="2590801"/>
            <a:ext cx="7024510" cy="5359401"/>
          </a:xfrm>
        </p:spPr>
        <p:txBody>
          <a:bodyPr/>
          <a:lstStyle/>
          <a:p>
            <a:pPr marL="749309">
              <a:defRPr/>
            </a:pPr>
            <a:r>
              <a:rPr lang="en-US" altLang="en-US" dirty="0"/>
              <a:t>The standards for all of the Internet protocols (inner workings) are developed by an organization</a:t>
            </a:r>
          </a:p>
          <a:p>
            <a:pPr marL="749309">
              <a:defRPr/>
            </a:pPr>
            <a:r>
              <a:rPr lang="en-US" altLang="en-US" dirty="0"/>
              <a:t>Internet Engineering Task Force (IETF)</a:t>
            </a:r>
          </a:p>
          <a:p>
            <a:pPr marL="749309">
              <a:defRPr/>
            </a:pPr>
            <a:r>
              <a:rPr lang="en-US" altLang="en-US" dirty="0" err="1"/>
              <a:t>www.ietf.org</a:t>
            </a:r>
            <a:endParaRPr lang="en-US" altLang="en-US" dirty="0"/>
          </a:p>
          <a:p>
            <a:pPr marL="749309">
              <a:defRPr/>
            </a:pPr>
            <a:r>
              <a:rPr lang="en-US" altLang="en-US" dirty="0"/>
              <a:t>Standards are called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RFCs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/>
              <a:t> -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Request for Comments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en-US" dirty="0"/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8925544" y="7466913"/>
            <a:ext cx="66204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200">
                <a:solidFill>
                  <a:srgbClr val="FFFF00"/>
                </a:solidFill>
                <a:ea typeface="ＭＳ Ｐゴシック" charset="-128"/>
              </a:rPr>
              <a:t>Source: </a:t>
            </a:r>
            <a:r>
              <a:rPr lang="en-US" altLang="en-US" sz="3200" u="sng">
                <a:solidFill>
                  <a:srgbClr val="FFFF00"/>
                </a:solidFill>
                <a:ea typeface="ＭＳ Ｐゴシック" charset="-128"/>
                <a:hlinkClick r:id="rId3"/>
              </a:rPr>
              <a:t>http://tools.ietf.org/html/rfc791</a:t>
            </a:r>
            <a:r>
              <a:rPr lang="en-US" altLang="en-US" sz="3200">
                <a:solidFill>
                  <a:srgbClr val="FFFF00"/>
                </a:solidFill>
                <a:ea typeface="ＭＳ Ｐゴシック" charset="-128"/>
              </a:rPr>
              <a:t>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912" y="2794000"/>
            <a:ext cx="6578599" cy="253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445" y="5827891"/>
            <a:ext cx="6587067" cy="123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0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067" y="1049867"/>
            <a:ext cx="7597422" cy="697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Rectangle 2"/>
          <p:cNvSpPr>
            <a:spLocks/>
          </p:cNvSpPr>
          <p:nvPr/>
        </p:nvSpPr>
        <p:spPr bwMode="auto">
          <a:xfrm>
            <a:off x="505180" y="2909712"/>
            <a:ext cx="12206110" cy="62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b="1">
                <a:solidFill>
                  <a:srgbClr val="00FF00"/>
                </a:solidFill>
                <a:ea typeface="ＭＳ Ｐゴシック" charset="-128"/>
              </a:rPr>
              <a:t>http://www.w3.org/Protocols/rfc2616/rfc2616.txt</a:t>
            </a:r>
          </a:p>
        </p:txBody>
      </p:sp>
    </p:spTree>
    <p:extLst>
      <p:ext uri="{BB962C8B-B14F-4D97-AF65-F5344CB8AC3E}">
        <p14:creationId xmlns:p14="http://schemas.microsoft.com/office/powerpoint/2010/main" val="18698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8" y="778934"/>
            <a:ext cx="13653911" cy="743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00FF00"/>
                </a:solidFill>
              </a:rPr>
              <a:t>Making an HTTP request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9309">
              <a:defRPr/>
            </a:pPr>
            <a:r>
              <a:rPr lang="en-US" sz="3401" dirty="0"/>
              <a:t>Connect to the server like </a:t>
            </a:r>
            <a:r>
              <a:rPr lang="en-US" sz="3401" dirty="0" err="1" smtClean="0">
                <a:solidFill>
                  <a:srgbClr val="FFFF00"/>
                </a:solidFill>
              </a:rPr>
              <a:t>www.dr-chuck.com</a:t>
            </a:r>
            <a:r>
              <a:rPr lang="en-US" sz="3401" dirty="0" smtClean="0"/>
              <a:t>"</a:t>
            </a:r>
            <a:endParaRPr lang="en-US" sz="3401" dirty="0"/>
          </a:p>
          <a:p>
            <a:pPr marL="749309">
              <a:defRPr/>
            </a:pPr>
            <a:r>
              <a:rPr lang="en-US" sz="3401" dirty="0"/>
              <a:t>Request a document (or the default document)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</a:rPr>
              <a:t>www.dr-chuck.com</a:t>
            </a:r>
            <a:r>
              <a:rPr lang="en-US" sz="3401" dirty="0">
                <a:solidFill>
                  <a:srgbClr val="00FF00"/>
                </a:solidFill>
              </a:rPr>
              <a:t>/page1.htm HTTP/1.0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</a:rPr>
              <a:t>www.mlive.com</a:t>
            </a:r>
            <a:r>
              <a:rPr lang="en-US" sz="3401" dirty="0">
                <a:solidFill>
                  <a:srgbClr val="00FF00"/>
                </a:solidFill>
              </a:rPr>
              <a:t>/</a:t>
            </a:r>
            <a:r>
              <a:rPr lang="en-US" sz="3401" dirty="0" err="1">
                <a:solidFill>
                  <a:srgbClr val="00FF00"/>
                </a:solidFill>
              </a:rPr>
              <a:t>ann</a:t>
            </a:r>
            <a:r>
              <a:rPr lang="en-US" sz="3401" dirty="0">
                <a:solidFill>
                  <a:srgbClr val="00FF00"/>
                </a:solidFill>
              </a:rPr>
              <a:t>-arbor/ HTTP/1.0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</a:rPr>
              <a:t>www.facebook.com</a:t>
            </a:r>
            <a:r>
              <a:rPr lang="en-US" sz="3401" dirty="0">
                <a:solidFill>
                  <a:srgbClr val="00FF00"/>
                </a:solidFill>
              </a:rPr>
              <a:t> HTTP/1.0</a:t>
            </a:r>
          </a:p>
        </p:txBody>
      </p:sp>
    </p:spTree>
    <p:extLst>
      <p:ext uri="{BB962C8B-B14F-4D97-AF65-F5344CB8AC3E}">
        <p14:creationId xmlns:p14="http://schemas.microsoft.com/office/powerpoint/2010/main" val="647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8800" y="1628775"/>
            <a:ext cx="4305299" cy="286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62" y="1687511"/>
            <a:ext cx="36004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3962" y="1235075"/>
            <a:ext cx="4368799" cy="363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6896100" y="2455861"/>
            <a:ext cx="219075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cxnSp>
        <p:nvCxnSpPr>
          <p:cNvPr id="278" name="Shape 278"/>
          <p:cNvCxnSpPr/>
          <p:nvPr/>
        </p:nvCxnSpPr>
        <p:spPr>
          <a:xfrm rot="10800000">
            <a:off x="5497512" y="2179636"/>
            <a:ext cx="520541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>
            <a:off x="5538787" y="3554412"/>
            <a:ext cx="5118100" cy="444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920750" y="5472112"/>
            <a:ext cx="123825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HTML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367087" y="6213475"/>
            <a:ext cx="976313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898775" y="5349875"/>
            <a:ext cx="20192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JavaScript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533525" y="6108700"/>
            <a:ext cx="110489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AJAX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161087" y="4802187"/>
            <a:ext cx="1171575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8178800" y="4672012"/>
            <a:ext cx="17653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Request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308725" y="5472112"/>
            <a:ext cx="205898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Response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8780461" y="5349875"/>
            <a:ext cx="911224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8001000" y="6594475"/>
            <a:ext cx="1374761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POST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1183935" y="5159375"/>
            <a:ext cx="153193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0920399" y="6108700"/>
            <a:ext cx="2220926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Templates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3138136" y="5616475"/>
            <a:ext cx="2374446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6221412" y="6400800"/>
            <a:ext cx="1252536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3072533" y="1780823"/>
            <a:ext cx="1752601" cy="2819399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39938" name="Rectangle 1"/>
          <p:cNvSpPr>
            <a:spLocks/>
          </p:cNvSpPr>
          <p:nvPr/>
        </p:nvSpPr>
        <p:spPr bwMode="auto">
          <a:xfrm>
            <a:off x="203201" y="1219448"/>
            <a:ext cx="12877801" cy="689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$ </a:t>
            </a:r>
            <a:r>
              <a:rPr lang="en-US" altLang="en-US" sz="2800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telnet </a:t>
            </a:r>
            <a:r>
              <a:rPr lang="en-US" altLang="en-US" sz="2800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80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Trying 74.208.28.177...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Connected to </a:t>
            </a:r>
            <a:r>
              <a:rPr lang="en-US" altLang="en-US" sz="2800" dirty="0" err="1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www.dr-chuck.com.Escape</a:t>
            </a:r>
            <a:r>
              <a:rPr lang="en-US" altLang="en-US" sz="2800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 character is '^]'.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GET http://</a:t>
            </a:r>
            <a:r>
              <a:rPr lang="en-US" altLang="en-US" sz="2800" dirty="0" err="1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/page1.htm HTTP/1.0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HTTP/1.1 200 OK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Date: Thu, 08 Jan 2015 01:57:52 GMT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Last-Modified: Sun, 19 Jan 2014 14:25:43 GMT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Connection: close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Content-Type: text/html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FF00FF"/>
              </a:solidFill>
              <a:latin typeface="Courier" charset="0"/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&lt;h1&gt;The First Page&lt;/h1&gt;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&lt;p&gt;If you like, you can switch to 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the &lt;a </a:t>
            </a:r>
            <a:r>
              <a:rPr lang="en-US" altLang="en-US" sz="2800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href</a:t>
            </a: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="http://</a:t>
            </a:r>
            <a:r>
              <a:rPr lang="en-US" altLang="en-US" sz="2800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/page2.htm"&gt;Second </a:t>
            </a:r>
            <a:b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</a:b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Page&lt;/a&gt;.&lt;/p&gt;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Connection closed by foreign host.</a:t>
            </a:r>
          </a:p>
        </p:txBody>
      </p:sp>
      <p:sp>
        <p:nvSpPr>
          <p:cNvPr id="39939" name="Rectangle 5"/>
          <p:cNvSpPr>
            <a:spLocks/>
          </p:cNvSpPr>
          <p:nvPr/>
        </p:nvSpPr>
        <p:spPr bwMode="auto">
          <a:xfrm>
            <a:off x="12606319" y="4405258"/>
            <a:ext cx="2685029" cy="9233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0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39940" name="Rectangle 6"/>
          <p:cNvSpPr>
            <a:spLocks/>
          </p:cNvSpPr>
          <p:nvPr/>
        </p:nvSpPr>
        <p:spPr bwMode="auto">
          <a:xfrm>
            <a:off x="12300145" y="1050514"/>
            <a:ext cx="3297377" cy="8002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>
            <a:off x="13422489" y="2063045"/>
            <a:ext cx="22578" cy="2065867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 rot="10800000" flipH="1">
            <a:off x="13938956" y="2085623"/>
            <a:ext cx="22578" cy="2108199"/>
          </a:xfrm>
          <a:prstGeom prst="line">
            <a:avLst/>
          </a:prstGeom>
          <a:noFill/>
          <a:ln w="1143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rot="10800000" flipH="1">
            <a:off x="14458245" y="2051757"/>
            <a:ext cx="19755" cy="2108199"/>
          </a:xfrm>
          <a:prstGeom prst="line">
            <a:avLst/>
          </a:prstGeom>
          <a:noFill/>
          <a:ln w="114300">
            <a:solidFill>
              <a:srgbClr val="66FFCC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</p:spTree>
    <p:extLst>
      <p:ext uri="{BB962C8B-B14F-4D97-AF65-F5344CB8AC3E}">
        <p14:creationId xmlns:p14="http://schemas.microsoft.com/office/powerpoint/2010/main" val="73803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509891" y="770467"/>
            <a:ext cx="8243710" cy="2286000"/>
          </a:xfrm>
        </p:spPr>
        <p:txBody>
          <a:bodyPr/>
          <a:lstStyle/>
          <a:p>
            <a:pPr eaLnBrk="1" hangingPunct="1"/>
            <a:r>
              <a:rPr lang="en-US" altLang="en-US" sz="6400" dirty="0">
                <a:solidFill>
                  <a:srgbClr val="1FF6D6"/>
                </a:solidFill>
              </a:rPr>
              <a:t>Accurate Hacking in the Movies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1509891" y="3172178"/>
            <a:ext cx="13236222" cy="3742267"/>
          </a:xfrm>
        </p:spPr>
        <p:txBody>
          <a:bodyPr/>
          <a:lstStyle/>
          <a:p>
            <a:pPr marL="749309">
              <a:defRPr/>
            </a:pPr>
            <a:r>
              <a:rPr lang="en-US" sz="3401" dirty="0"/>
              <a:t>Matrix Reloaded</a:t>
            </a:r>
          </a:p>
          <a:p>
            <a:pPr marL="749309">
              <a:defRPr/>
            </a:pPr>
            <a:r>
              <a:rPr lang="en-US" sz="3401" dirty="0"/>
              <a:t>Bourne Ultimatum</a:t>
            </a:r>
          </a:p>
          <a:p>
            <a:pPr marL="749309">
              <a:defRPr/>
            </a:pPr>
            <a:r>
              <a:rPr lang="en-US" sz="3401" dirty="0"/>
              <a:t>Die Hard 4</a:t>
            </a:r>
          </a:p>
          <a:p>
            <a:pPr marL="749309">
              <a:defRPr/>
            </a:pPr>
            <a:r>
              <a:rPr lang="en-US" sz="3401" dirty="0"/>
              <a:t>...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045" y="5170311"/>
            <a:ext cx="4817534" cy="288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3" y="1069623"/>
            <a:ext cx="4800601" cy="397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/>
          <p:cNvSpPr>
            <a:spLocks/>
          </p:cNvSpPr>
          <p:nvPr/>
        </p:nvSpPr>
        <p:spPr bwMode="auto">
          <a:xfrm>
            <a:off x="2568423" y="7177902"/>
            <a:ext cx="526586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1FF6D6"/>
                </a:solidFill>
                <a:ea typeface="ＭＳ Ｐゴシック" charset="-128"/>
              </a:rPr>
              <a:t>http://</a:t>
            </a:r>
            <a:r>
              <a:rPr lang="en-US" altLang="en-US" dirty="0" err="1">
                <a:solidFill>
                  <a:srgbClr val="1FF6D6"/>
                </a:solidFill>
                <a:ea typeface="ＭＳ Ｐゴシック" charset="-128"/>
              </a:rPr>
              <a:t>nmap.org</a:t>
            </a:r>
            <a:r>
              <a:rPr lang="en-US" altLang="en-US" dirty="0">
                <a:solidFill>
                  <a:srgbClr val="1FF6D6"/>
                </a:solidFill>
                <a:ea typeface="ＭＳ Ｐゴシック" charset="-128"/>
              </a:rPr>
              <a:t>/</a:t>
            </a:r>
            <a:r>
              <a:rPr lang="en-US" altLang="en-US" dirty="0" err="1">
                <a:solidFill>
                  <a:srgbClr val="1FF6D6"/>
                </a:solidFill>
                <a:ea typeface="ＭＳ Ｐゴシック" charset="-128"/>
              </a:rPr>
              <a:t>movies.html</a:t>
            </a:r>
            <a:endParaRPr lang="en-US" altLang="en-US" dirty="0">
              <a:solidFill>
                <a:srgbClr val="1FF6D6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56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Write a Web Browser!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HTTP Request in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50" y="5327650"/>
            <a:ext cx="4965700" cy="256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9731" y="2539899"/>
            <a:ext cx="1393201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socket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(('data.pr4e.org', 80))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'GET http://data.pr4e.org/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HTTP/1.0\n\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n'.encode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ro-RO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(512)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 &lt; 1):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break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/>
        </p:nvSpPr>
        <p:spPr>
          <a:xfrm>
            <a:off x="438150" y="1768476"/>
            <a:ext cx="9431337" cy="5643562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14 Mar 2010 23:52:41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Tue, 29 Dec 2009 01:31:22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ETag: "143c1b33-a7-4b395bea"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167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text/plain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is already sick and pale with grief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0566400" y="2971800"/>
            <a:ext cx="51117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mysock.recv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(data)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print(data)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Shape 662"/>
          <p:cNvSpPr txBox="1"/>
          <p:nvPr/>
        </p:nvSpPr>
        <p:spPr>
          <a:xfrm>
            <a:off x="10158411" y="1824831"/>
            <a:ext cx="32337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Header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10158411" y="6789739"/>
            <a:ext cx="296386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HTTP Easier With urllib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HTTP is so common, we have a library that does all the socket work for us and makes web pages look like a file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438150" y="4768850"/>
            <a:ext cx="156781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31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13500717" y="7518350"/>
            <a:ext cx="2251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/>
        </p:nvSpPr>
        <p:spPr>
          <a:xfrm>
            <a:off x="3238500" y="4930775"/>
            <a:ext cx="10239000" cy="235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is already sick and pale with grief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3315950" y="7541537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  <p:sp>
        <p:nvSpPr>
          <p:cNvPr id="9" name="Shape 676"/>
          <p:cNvSpPr txBox="1"/>
          <p:nvPr/>
        </p:nvSpPr>
        <p:spPr>
          <a:xfrm>
            <a:off x="247650" y="1301750"/>
            <a:ext cx="156781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31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Like a file...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247650" y="2901950"/>
            <a:ext cx="16008350" cy="5137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endParaRPr lang="en-US" sz="3200" b="1" dirty="0" smtClean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counts 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32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3200" b="1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words =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().split()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for word in words: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   counts[word] =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counts.get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(word, 0) + 1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print(counts)</a:t>
            </a:r>
            <a:endParaRPr lang="en-US" sz="3000" b="1" u="none" strike="noStrike" cap="none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13469937" y="7683600"/>
            <a:ext cx="241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urlwords.py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Web Pages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546100" y="2539899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3683100" y="5397499"/>
            <a:ext cx="12055499" cy="254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p&gt;If 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you like, you can switch to the &lt;a </a:t>
            </a:r>
            <a:r>
              <a:rPr lang="en-US" sz="33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="http://</a:t>
            </a:r>
            <a:r>
              <a:rPr lang="en-US" sz="33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/page2.htm"&gt;Second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509601" y="7594700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 Architecture....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Following Links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546100" y="2539899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3683100" y="5397499"/>
            <a:ext cx="12055499" cy="254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p&gt;If 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you like, you can switch to the &lt;a </a:t>
            </a:r>
            <a:r>
              <a:rPr lang="en-US" sz="33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-US" sz="33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33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3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/page2.htm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509601" y="7594700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6759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lines of code @ </a:t>
            </a:r>
            <a:r>
              <a:rPr lang="en-US" sz="7200" u="none" strike="noStrike" cap="none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7200" u="none" strike="noStrike" cap="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en-US" sz="7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en-US" sz="7200" u="none" strike="noStrike" cap="none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7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200" u="none" strike="noStrike" cap="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e?</a:t>
            </a:r>
            <a:endParaRPr lang="en-US" sz="7200" u="none" strike="noStrike" cap="none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699"/>
          <p:cNvSpPr txBox="1"/>
          <p:nvPr/>
        </p:nvSpPr>
        <p:spPr>
          <a:xfrm>
            <a:off x="1155700" y="3416199"/>
            <a:ext cx="143892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HTML </a:t>
            </a:r>
            <a:b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(a.k.a. Web Scraping)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Web Scraping?</a:t>
            </a:r>
          </a:p>
        </p:txBody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program or script pretends to be a browser and retrieves web pages, looks at those web pages, extracts information, and then looks at more web pages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engines scrape web pages - we call this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web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crawling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3975100" y="6877050"/>
            <a:ext cx="8852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http://en.wikipedia.org/wiki/Web_scraping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http://en.wikipedia.org/wiki/Web_crawler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Scrape?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Pull data - particularly social data - who links to who?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your own data back out of some system that has no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export capability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Monitor a site for new information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 the web to make a database for a search 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Scraping Web Pages</a:t>
            </a:r>
          </a:p>
        </p:txBody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some controversy about web page scraping and some sites are a bit snippy about it.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Republishing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copyrighted information is not allowed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Violating terms of service is not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Easy Way - </a:t>
            </a: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 Soup</a:t>
            </a:r>
          </a:p>
        </p:txBody>
      </p:sp>
      <p:sp>
        <p:nvSpPr>
          <p:cNvPr id="767" name="Shape 7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could do string searches the hard way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use the free software 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library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BeautifulSoup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</a:t>
            </a:r>
            <a:r>
              <a:rPr lang="en-US" sz="38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www.crummy.com</a:t>
            </a:r>
            <a:endParaRPr lang="en-US" sz="38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752" y="4595992"/>
            <a:ext cx="8757771" cy="35798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4877" y="6185846"/>
            <a:ext cx="5822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www.crummy.com</a:t>
            </a:r>
            <a:r>
              <a:rPr lang="en-US" sz="2000" dirty="0">
                <a:solidFill>
                  <a:srgbClr val="FFFF00"/>
                </a:solidFill>
              </a:rPr>
              <a:t>/software/</a:t>
            </a:r>
            <a:r>
              <a:rPr lang="en-US" sz="2000" dirty="0" err="1">
                <a:solidFill>
                  <a:srgbClr val="FFFF00"/>
                </a:solidFill>
              </a:rPr>
              <a:t>BeautifulSoup</a:t>
            </a:r>
            <a:r>
              <a:rPr lang="en-US" sz="2000" dirty="0">
                <a:solidFill>
                  <a:srgbClr val="FFFF00"/>
                </a:solidFill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1709270" y="2795483"/>
            <a:ext cx="13639799" cy="5624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To run this, you can install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https://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pypi.python.org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pypi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/beautifulsoup4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Or download the file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http://www.py4e.com/code3/bs4.zip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and unzip it in the same directory as this file</a:t>
            </a:r>
          </a:p>
          <a:p>
            <a:endParaRPr lang="en-US" sz="2800" b="1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 bs4 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2800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13428175" y="7518312"/>
            <a:ext cx="24150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urllinks.py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>
                <a:solidFill>
                  <a:srgbClr val="FFFF00"/>
                </a:solidFill>
              </a:rPr>
              <a:t>BeautifulSoup</a:t>
            </a:r>
            <a:r>
              <a:rPr lang="en-US" sz="6000" dirty="0" smtClean="0">
                <a:solidFill>
                  <a:srgbClr val="FFFF00"/>
                </a:solidFill>
              </a:rPr>
              <a:t> Installation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279401" y="1085850"/>
            <a:ext cx="10750550" cy="7078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 bs4 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input('Enter - ')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html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).read()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soup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(html, '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html.parser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Retrieve all of the anchor tags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tags = soup('a')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for tag in tags: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tag.get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None))</a:t>
            </a:r>
            <a:endParaRPr lang="en-US" sz="2800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" name="Shape 782"/>
          <p:cNvSpPr txBox="1"/>
          <p:nvPr/>
        </p:nvSpPr>
        <p:spPr>
          <a:xfrm>
            <a:off x="6777575" y="6408611"/>
            <a:ext cx="9069600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urllinks.py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/page1.htm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36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/page2.htm</a:t>
            </a:r>
          </a:p>
        </p:txBody>
      </p:sp>
    </p:spTree>
    <p:extLst>
      <p:ext uri="{BB962C8B-B14F-4D97-AF65-F5344CB8AC3E}">
        <p14:creationId xmlns:p14="http://schemas.microsoft.com/office/powerpoint/2010/main" val="12178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TCP/IP gives us pipes / sockets between applications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designed application protocols to make use of these pipes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HyperText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Trans</a:t>
            </a:r>
            <a:r>
              <a:rPr lang="en-US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 (HTTP) is a simple yet powerful protocol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good support for sockets, HTTP, and HTML parsing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Transport Control Protocol (TCP)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6882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on top of IP (Internet Protocol)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Assumes IP might lose some data - stores and retransmits data if it seems to be lost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flow control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a transmit window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Provides a nice reliable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pipe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501900"/>
            <a:ext cx="6007199" cy="46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9607600" y="3826250"/>
            <a:ext cx="5410200" cy="6731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8686825" y="7562850"/>
            <a:ext cx="7264499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206100" y="2086575"/>
            <a:ext cx="6797699" cy="576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4419600" y="7689900"/>
            <a:ext cx="110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http://www.flickr.com/photos/kitcowan/2103850699/</a:t>
            </a: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49599" y="1049337"/>
            <a:ext cx="406400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500" y="1049337"/>
            <a:ext cx="74676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788988" y="6779469"/>
            <a:ext cx="970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6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6"/>
              </a:rPr>
              <a:t>en.wikipedia.org/wiki/Tin_can_telephone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325" idx="3"/>
            <a:endCxn id="326" idx="1"/>
          </p:cNvCxnSpPr>
          <p:nvPr/>
        </p:nvCxnSpPr>
        <p:spPr>
          <a:xfrm>
            <a:off x="5473700" y="6167741"/>
            <a:ext cx="5473700" cy="0"/>
          </a:xfrm>
          <a:prstGeom prst="straightConnector1">
            <a:avLst/>
          </a:prstGeom>
          <a:ln w="63500">
            <a:solidFill>
              <a:srgbClr val="FFC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TCP Connections /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685901" y="7642626"/>
            <a:ext cx="9547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http://en.wikipedia.org/wiki/Internet_socket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490475" y="2539900"/>
            <a:ext cx="13369500" cy="2403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computer networking, an Internet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network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endpoint of a bidirectional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inter-process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communication flow across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Protocol-based computer network, such as the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Internet.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2062" y="5272756"/>
            <a:ext cx="3600599" cy="178996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7213600" y="5892376"/>
            <a:ext cx="2190900" cy="550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sp>
        <p:nvSpPr>
          <p:cNvPr id="325" name="Shape 325"/>
          <p:cNvSpPr/>
          <p:nvPr/>
        </p:nvSpPr>
        <p:spPr>
          <a:xfrm>
            <a:off x="3187700" y="5312475"/>
            <a:ext cx="2286000" cy="171053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326" name="Shape 326"/>
          <p:cNvSpPr/>
          <p:nvPr/>
        </p:nvSpPr>
        <p:spPr>
          <a:xfrm>
            <a:off x="10947400" y="5312475"/>
            <a:ext cx="2286000" cy="171053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TCP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 Numbers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12115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3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</a:t>
            </a:r>
            <a:r>
              <a:rPr lang="en-US" sz="3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application-specific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process-specific software communications endpoint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allows multiple networked applications to coexist on the same server.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a list of well-known TCP port numbers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2373298" y="6927850"/>
            <a:ext cx="1090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en.wikipedia.org/wiki/TCP_and_UDP_port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0848" y="3451225"/>
            <a:ext cx="2755900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1955800" y="838200"/>
            <a:ext cx="6667500" cy="7416799"/>
          </a:xfrm>
          <a:prstGeom prst="rect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www.umich.edu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12898436" y="2736850"/>
            <a:ext cx="2578099" cy="1854200"/>
            <a:chOff x="0" y="0"/>
            <a:chExt cx="2576512" cy="1854200"/>
          </a:xfrm>
        </p:grpSpPr>
        <p:grpSp>
          <p:nvGrpSpPr>
            <p:cNvPr id="342" name="Shape 342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43" name="Shape 343"/>
              <p:cNvGrpSpPr/>
              <p:nvPr/>
            </p:nvGrpSpPr>
            <p:grpSpPr>
              <a:xfrm>
                <a:off x="352425" y="0"/>
                <a:ext cx="1878011" cy="1184275"/>
                <a:chOff x="0" y="0"/>
                <a:chExt cx="1878011" cy="1184275"/>
              </a:xfrm>
            </p:grpSpPr>
            <p:sp>
              <p:nvSpPr>
                <p:cNvPr id="344" name="Shape 344"/>
                <p:cNvSpPr txBox="1"/>
                <p:nvPr/>
              </p:nvSpPr>
              <p:spPr>
                <a:xfrm>
                  <a:off x="0" y="0"/>
                  <a:ext cx="1878011" cy="1184275"/>
                </a:xfrm>
                <a:prstGeom prst="rect">
                  <a:avLst/>
                </a:prstGeom>
                <a:solidFill>
                  <a:schemeClr val="accent1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Shape 345"/>
                <p:cNvSpPr/>
                <p:nvPr/>
              </p:nvSpPr>
              <p:spPr>
                <a:xfrm>
                  <a:off x="149225" y="106361"/>
                  <a:ext cx="1576386" cy="973136"/>
                </a:xfrm>
                <a:prstGeom prst="roundRect">
                  <a:avLst>
                    <a:gd name="adj" fmla="val 1490"/>
                  </a:avLst>
                </a:prstGeom>
                <a:solidFill>
                  <a:srgbClr val="FFFFFF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Shape 346"/>
              <p:cNvGrpSpPr/>
              <p:nvPr/>
            </p:nvGrpSpPr>
            <p:grpSpPr>
              <a:xfrm>
                <a:off x="0" y="1543050"/>
                <a:ext cx="2576512" cy="311150"/>
                <a:chOff x="0" y="0"/>
                <a:chExt cx="2576512" cy="309562"/>
              </a:xfrm>
            </p:grpSpPr>
            <p:cxnSp>
              <p:nvCxnSpPr>
                <p:cNvPr id="347" name="Shape 347"/>
                <p:cNvCxnSpPr/>
                <p:nvPr/>
              </p:nvCxnSpPr>
              <p:spPr>
                <a:xfrm flipH="1">
                  <a:off x="0" y="0"/>
                  <a:ext cx="34131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x="0" y="241300"/>
                  <a:ext cx="2574924" cy="158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Shape 349"/>
                <p:cNvCxnSpPr/>
                <p:nvPr/>
              </p:nvCxnSpPr>
              <p:spPr>
                <a:xfrm>
                  <a:off x="0" y="306387"/>
                  <a:ext cx="2574924" cy="3174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Shape 350"/>
                <p:cNvCxnSpPr/>
                <p:nvPr/>
              </p:nvCxnSpPr>
              <p:spPr>
                <a:xfrm>
                  <a:off x="0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Shape 351"/>
                <p:cNvCxnSpPr/>
                <p:nvPr/>
              </p:nvCxnSpPr>
              <p:spPr>
                <a:xfrm>
                  <a:off x="2239961" y="0"/>
                  <a:ext cx="33496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Shape 352"/>
                <p:cNvCxnSpPr/>
                <p:nvPr/>
              </p:nvCxnSpPr>
              <p:spPr>
                <a:xfrm>
                  <a:off x="2574925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3" name="Shape 353"/>
              <p:cNvSpPr txBox="1"/>
              <p:nvPr/>
            </p:nvSpPr>
            <p:spPr>
              <a:xfrm>
                <a:off x="357187" y="1220787"/>
                <a:ext cx="1874836" cy="304799"/>
              </a:xfrm>
              <a:prstGeom prst="rect">
                <a:avLst/>
              </a:prstGeom>
              <a:noFill/>
              <a:ln w="127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4" name="Shape 354"/>
              <p:cNvCxnSpPr/>
              <p:nvPr/>
            </p:nvCxnSpPr>
            <p:spPr>
              <a:xfrm>
                <a:off x="1763711" y="1373187"/>
                <a:ext cx="374649" cy="3174"/>
              </a:xfrm>
              <a:prstGeom prst="straightConnector1">
                <a:avLst/>
              </a:prstGeom>
              <a:noFill/>
              <a:ln w="508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55" name="Shape 355"/>
            <p:cNvSpPr txBox="1"/>
            <p:nvPr/>
          </p:nvSpPr>
          <p:spPr>
            <a:xfrm rot="10800000" flipH="1">
              <a:off x="474662" y="1319212"/>
              <a:ext cx="203199" cy="31750"/>
            </a:xfrm>
            <a:prstGeom prst="rect">
              <a:avLst/>
            </a:pr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/>
          <p:nvPr/>
        </p:nvSpPr>
        <p:spPr>
          <a:xfrm>
            <a:off x="2933700" y="1460500"/>
            <a:ext cx="2603499" cy="11811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Incoming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E-Mail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2933700" y="306070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Login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2933700" y="477520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426200" y="16002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7300" y="838200"/>
            <a:ext cx="2717799" cy="138588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2933700" y="6400800"/>
            <a:ext cx="2603499" cy="12700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Mail Box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426200" y="30861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6426200" y="41402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6426200" y="50673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443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6426200" y="63119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109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6426200" y="73406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110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077200" y="3911600"/>
            <a:ext cx="2997199" cy="660400"/>
          </a:xfrm>
          <a:prstGeom prst="rect">
            <a:avLst/>
          </a:prstGeom>
          <a:solidFill>
            <a:srgbClr val="000000"/>
          </a:solidFill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74.208.28.177</a:t>
            </a:r>
          </a:p>
        </p:txBody>
      </p:sp>
      <p:cxnSp>
        <p:nvCxnSpPr>
          <p:cNvPr id="368" name="Shape 368"/>
          <p:cNvCxnSpPr>
            <a:stCxn id="362" idx="3"/>
          </p:cNvCxnSpPr>
          <p:nvPr/>
        </p:nvCxnSpPr>
        <p:spPr>
          <a:xfrm flipV="1">
            <a:off x="7696200" y="3414712"/>
            <a:ext cx="5422900" cy="1428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9" name="Shape 369"/>
          <p:cNvCxnSpPr>
            <a:endCxn id="359" idx="3"/>
          </p:cNvCxnSpPr>
          <p:nvPr/>
        </p:nvCxnSpPr>
        <p:spPr>
          <a:xfrm flipH="1">
            <a:off x="7696200" y="1547812"/>
            <a:ext cx="4975224" cy="39528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grpSp>
        <p:nvGrpSpPr>
          <p:cNvPr id="370" name="Shape 370"/>
          <p:cNvGrpSpPr/>
          <p:nvPr/>
        </p:nvGrpSpPr>
        <p:grpSpPr>
          <a:xfrm>
            <a:off x="12898436" y="4959350"/>
            <a:ext cx="2578099" cy="1854200"/>
            <a:chOff x="0" y="0"/>
            <a:chExt cx="2576512" cy="1854200"/>
          </a:xfrm>
        </p:grpSpPr>
        <p:grpSp>
          <p:nvGrpSpPr>
            <p:cNvPr id="371" name="Shape 371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72" name="Shape 372"/>
              <p:cNvGrpSpPr/>
              <p:nvPr/>
            </p:nvGrpSpPr>
            <p:grpSpPr>
              <a:xfrm>
                <a:off x="0" y="0"/>
                <a:ext cx="2576512" cy="1854200"/>
                <a:chOff x="0" y="0"/>
                <a:chExt cx="2576512" cy="1854200"/>
              </a:xfrm>
            </p:grpSpPr>
            <p:grpSp>
              <p:nvGrpSpPr>
                <p:cNvPr id="373" name="Shape 373"/>
                <p:cNvGrpSpPr/>
                <p:nvPr/>
              </p:nvGrpSpPr>
              <p:grpSpPr>
                <a:xfrm>
                  <a:off x="352425" y="0"/>
                  <a:ext cx="1878011" cy="1184275"/>
                  <a:chOff x="0" y="0"/>
                  <a:chExt cx="1878011" cy="1184275"/>
                </a:xfrm>
              </p:grpSpPr>
              <p:sp>
                <p:nvSpPr>
                  <p:cNvPr id="374" name="Shape 374"/>
                  <p:cNvSpPr txBox="1"/>
                  <p:nvPr/>
                </p:nvSpPr>
                <p:spPr>
                  <a:xfrm>
                    <a:off x="0" y="0"/>
                    <a:ext cx="1878011" cy="11842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Shape 375"/>
                  <p:cNvSpPr/>
                  <p:nvPr/>
                </p:nvSpPr>
                <p:spPr>
                  <a:xfrm>
                    <a:off x="149225" y="106361"/>
                    <a:ext cx="1576386" cy="973136"/>
                  </a:xfrm>
                  <a:prstGeom prst="roundRect">
                    <a:avLst>
                      <a:gd name="adj" fmla="val 1490"/>
                    </a:avLst>
                  </a:prstGeom>
                  <a:solidFill>
                    <a:srgbClr val="FFFFFF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6" name="Shape 376"/>
                <p:cNvGrpSpPr/>
                <p:nvPr/>
              </p:nvGrpSpPr>
              <p:grpSpPr>
                <a:xfrm>
                  <a:off x="0" y="1543050"/>
                  <a:ext cx="2576512" cy="311150"/>
                  <a:chOff x="0" y="0"/>
                  <a:chExt cx="2576512" cy="309562"/>
                </a:xfrm>
              </p:grpSpPr>
              <p:cxnSp>
                <p:nvCxnSpPr>
                  <p:cNvPr id="377" name="Shape 377"/>
                  <p:cNvCxnSpPr/>
                  <p:nvPr/>
                </p:nvCxnSpPr>
                <p:spPr>
                  <a:xfrm flipH="1">
                    <a:off x="0" y="0"/>
                    <a:ext cx="34131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8" name="Shape 378"/>
                  <p:cNvCxnSpPr/>
                  <p:nvPr/>
                </p:nvCxnSpPr>
                <p:spPr>
                  <a:xfrm>
                    <a:off x="0" y="241300"/>
                    <a:ext cx="2574924" cy="1587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9" name="Shape 379"/>
                  <p:cNvCxnSpPr/>
                  <p:nvPr/>
                </p:nvCxnSpPr>
                <p:spPr>
                  <a:xfrm>
                    <a:off x="0" y="306387"/>
                    <a:ext cx="2574924" cy="3174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0" name="Shape 380"/>
                  <p:cNvCxnSpPr/>
                  <p:nvPr/>
                </p:nvCxnSpPr>
                <p:spPr>
                  <a:xfrm>
                    <a:off x="0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1" name="Shape 381"/>
                  <p:cNvCxnSpPr/>
                  <p:nvPr/>
                </p:nvCxnSpPr>
                <p:spPr>
                  <a:xfrm>
                    <a:off x="2239961" y="0"/>
                    <a:ext cx="33496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2" name="Shape 382"/>
                  <p:cNvCxnSpPr/>
                  <p:nvPr/>
                </p:nvCxnSpPr>
                <p:spPr>
                  <a:xfrm>
                    <a:off x="2574925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383" name="Shape 383"/>
                <p:cNvSpPr txBox="1"/>
                <p:nvPr/>
              </p:nvSpPr>
              <p:spPr>
                <a:xfrm>
                  <a:off x="357187" y="1220787"/>
                  <a:ext cx="1874836" cy="304799"/>
                </a:xfrm>
                <a:prstGeom prst="rect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4" name="Shape 384"/>
                <p:cNvCxnSpPr/>
                <p:nvPr/>
              </p:nvCxnSpPr>
              <p:spPr>
                <a:xfrm>
                  <a:off x="1763711" y="1373187"/>
                  <a:ext cx="374649" cy="3174"/>
                </a:xfrm>
                <a:prstGeom prst="straightConnector1">
                  <a:avLst/>
                </a:prstGeom>
                <a:noFill/>
                <a:ln w="508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85" name="Shape 385"/>
              <p:cNvSpPr txBox="1"/>
              <p:nvPr/>
            </p:nvSpPr>
            <p:spPr>
              <a:xfrm rot="10800000" flipH="1">
                <a:off x="474662" y="1319212"/>
                <a:ext cx="203199" cy="31750"/>
              </a:xfrm>
              <a:prstGeom prst="rect">
                <a:avLst/>
              </a:pr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86" name="Shape 3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4212" y="158750"/>
              <a:ext cx="1206499" cy="86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7" name="Shape 387"/>
          <p:cNvSpPr txBox="1"/>
          <p:nvPr/>
        </p:nvSpPr>
        <p:spPr>
          <a:xfrm>
            <a:off x="13360400" y="2832100"/>
            <a:ext cx="1701799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blah blah blah blah</a:t>
            </a:r>
          </a:p>
        </p:txBody>
      </p:sp>
      <p:cxnSp>
        <p:nvCxnSpPr>
          <p:cNvPr id="388" name="Shape 388"/>
          <p:cNvCxnSpPr>
            <a:stCxn id="364" idx="3"/>
          </p:cNvCxnSpPr>
          <p:nvPr/>
        </p:nvCxnSpPr>
        <p:spPr>
          <a:xfrm>
            <a:off x="7696200" y="5410200"/>
            <a:ext cx="5461000" cy="131761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9" name="Shape 389"/>
          <p:cNvCxnSpPr>
            <a:stCxn id="365" idx="3"/>
          </p:cNvCxnSpPr>
          <p:nvPr/>
        </p:nvCxnSpPr>
        <p:spPr>
          <a:xfrm flipV="1">
            <a:off x="7696200" y="5691186"/>
            <a:ext cx="5460999" cy="963614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1" name="Shape 391"/>
          <p:cNvSpPr txBox="1"/>
          <p:nvPr/>
        </p:nvSpPr>
        <p:spPr>
          <a:xfrm>
            <a:off x="7815298" y="8480474"/>
            <a:ext cx="8562900" cy="46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Clipart: </a:t>
            </a:r>
            <a:r>
              <a:rPr lang="en-US" sz="2500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2500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www.clker.com</a:t>
            </a:r>
            <a:r>
              <a:rPr lang="en-US" sz="25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/search/</a:t>
            </a:r>
            <a:r>
              <a:rPr lang="en-US" sz="2500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networksym</a:t>
            </a:r>
            <a:r>
              <a:rPr lang="en-US" sz="25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1771</Words>
  <Application>Microsoft Macintosh PowerPoint</Application>
  <PresentationFormat>Custom</PresentationFormat>
  <Paragraphs>323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 Regular</vt:lpstr>
      <vt:lpstr>Cabin</vt:lpstr>
      <vt:lpstr>Courier</vt:lpstr>
      <vt:lpstr>Courier New</vt:lpstr>
      <vt:lpstr>Gill Sans</vt:lpstr>
      <vt:lpstr>ＭＳ Ｐゴシック</vt:lpstr>
      <vt:lpstr>ヒラギノ角ゴ ProN W3</vt:lpstr>
      <vt:lpstr>Arial</vt:lpstr>
      <vt:lpstr>Title &amp; Subtitle</vt:lpstr>
      <vt:lpstr>Networked Programs</vt:lpstr>
      <vt:lpstr>PowerPoint Presentation</vt:lpstr>
      <vt:lpstr>PowerPoint Presentation</vt:lpstr>
      <vt:lpstr>Network Architecture....</vt:lpstr>
      <vt:lpstr>Transport Control Protocol (TCP)</vt:lpstr>
      <vt:lpstr>PowerPoint Presentation</vt:lpstr>
      <vt:lpstr>TCP Connections / Sockets</vt:lpstr>
      <vt:lpstr>TCP Port Numbers</vt:lpstr>
      <vt:lpstr>PowerPoint Presentation</vt:lpstr>
      <vt:lpstr>Common TCP Ports</vt:lpstr>
      <vt:lpstr>PowerPoint Presentation</vt:lpstr>
      <vt:lpstr>Sockets in Python</vt:lpstr>
      <vt:lpstr>PowerPoint Presentation</vt:lpstr>
      <vt:lpstr>Application Protocol </vt:lpstr>
      <vt:lpstr>HTTP - Hypertext Transfer Protocol</vt:lpstr>
      <vt:lpstr>HTTP</vt:lpstr>
      <vt:lpstr>What is a Protocol?</vt:lpstr>
      <vt:lpstr>PowerPoint Presentation</vt:lpstr>
      <vt:lpstr>Getting Data From The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Standards</vt:lpstr>
      <vt:lpstr>PowerPoint Presentation</vt:lpstr>
      <vt:lpstr>PowerPoint Presentation</vt:lpstr>
      <vt:lpstr>Making an HTTP request</vt:lpstr>
      <vt:lpstr>PowerPoint Presentation</vt:lpstr>
      <vt:lpstr>Accurate Hacking in the Movies</vt:lpstr>
      <vt:lpstr>Let’s Write a Web Browser!</vt:lpstr>
      <vt:lpstr>An HTTP Request in Python</vt:lpstr>
      <vt:lpstr>PowerPoint Presentation</vt:lpstr>
      <vt:lpstr>Making HTTP Easier With urllib</vt:lpstr>
      <vt:lpstr>Using urllib in Python</vt:lpstr>
      <vt:lpstr>PowerPoint Presentation</vt:lpstr>
      <vt:lpstr>Like a file...</vt:lpstr>
      <vt:lpstr>Reading Web Pages</vt:lpstr>
      <vt:lpstr>Following Links</vt:lpstr>
      <vt:lpstr>The first lines of code @ Google?</vt:lpstr>
      <vt:lpstr>Parsing HTML  (a.k.a. Web Scraping)</vt:lpstr>
      <vt:lpstr>What is Web Scraping?</vt:lpstr>
      <vt:lpstr>Why Scrape?</vt:lpstr>
      <vt:lpstr>Scraping Web Pages</vt:lpstr>
      <vt:lpstr>The Easy Way - Beautiful Soup</vt:lpstr>
      <vt:lpstr>BeautifulSoup Installation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Microsoft Office User</cp:lastModifiedBy>
  <cp:revision>24</cp:revision>
  <dcterms:modified xsi:type="dcterms:W3CDTF">2016-12-01T22:35:47Z</dcterms:modified>
</cp:coreProperties>
</file>