
<file path=[Content_Types].xml><?xml version="1.0" encoding="utf-8"?>
<Types xmlns="http://schemas.openxmlformats.org/package/2006/content-types">
  <Default Extension="xml" ContentType="application/xml"/>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84"/>
    <p:restoredTop sz="94485"/>
  </p:normalViewPr>
  <p:slideViewPr>
    <p:cSldViewPr snapToGrid="0" snapToObjects="1">
      <p:cViewPr varScale="1">
        <p:scale>
          <a:sx n="117" d="100"/>
          <a:sy n="117" d="100"/>
        </p:scale>
        <p:origin x="936" y="168"/>
      </p:cViewPr>
      <p:guideLst/>
    </p:cSldViewPr>
  </p:slideViewPr>
  <p:notesTextViewPr>
    <p:cViewPr>
      <p:scale>
        <a:sx n="1" d="1"/>
        <a:sy n="1" d="1"/>
      </p:scale>
      <p:origin x="0" y="-48"/>
    </p:cViewPr>
  </p:notesTextViewPr>
  <p:notesViewPr>
    <p:cSldViewPr snapToGrid="0" snapToObjects="1">
      <p:cViewPr varScale="1">
        <p:scale>
          <a:sx n="95" d="100"/>
          <a:sy n="95" d="100"/>
        </p:scale>
        <p:origin x="3720" y="19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66238017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2"/>
              </a:buClr>
              <a:buSzPct val="25000"/>
              <a:buFont typeface="Arial"/>
              <a:buNone/>
            </a:pPr>
            <a:r>
              <a:rPr lang="en" sz="1100" b="0" i="0" u="none" strike="noStrike" cap="none" dirty="0" smtClean="0">
                <a:solidFill>
                  <a:schemeClr val="dk2"/>
                </a:solidFill>
                <a:latin typeface="+mn-lt"/>
                <a:ea typeface="Arial"/>
                <a:cs typeface="Arial"/>
                <a:sym typeface="Arial"/>
              </a:rPr>
              <a:t>Note from Chuck.  If you are using these materials, you can remove the UM logo and replace it with your own, but please retain the CC-BY logo on the first page as well as retain the </a:t>
            </a:r>
            <a:r>
              <a:rPr lang="en-US" sz="1100" b="0" i="0" u="none" strike="noStrike" cap="none" dirty="0" smtClean="0">
                <a:solidFill>
                  <a:schemeClr val="dk2"/>
                </a:solidFill>
                <a:latin typeface="+mn-lt"/>
                <a:ea typeface="Arial"/>
                <a:cs typeface="Arial"/>
                <a:sym typeface="Arial"/>
              </a:rPr>
              <a:t>acknowledgement </a:t>
            </a:r>
            <a:r>
              <a:rPr lang="en" sz="1100" b="0" i="0" u="none" strike="noStrike" cap="none" dirty="0" smtClean="0">
                <a:solidFill>
                  <a:schemeClr val="dk2"/>
                </a:solidFill>
                <a:latin typeface="+mn-lt"/>
                <a:ea typeface="Arial"/>
                <a:cs typeface="Arial"/>
                <a:sym typeface="Arial"/>
              </a:rPr>
              <a:t>page</a:t>
            </a:r>
            <a:r>
              <a:rPr lang="en-US" sz="1100" b="0" i="0" u="none" strike="noStrike" cap="none" dirty="0" smtClean="0">
                <a:solidFill>
                  <a:schemeClr val="dk2"/>
                </a:solidFill>
                <a:latin typeface="+mn-lt"/>
                <a:ea typeface="Arial"/>
                <a:cs typeface="Arial"/>
                <a:sym typeface="Arial"/>
              </a:rPr>
              <a:t>(s) at the end</a:t>
            </a:r>
            <a:r>
              <a:rPr lang="en" sz="1100" b="0" i="0" u="none" strike="noStrike" cap="none" smtClean="0">
                <a:solidFill>
                  <a:schemeClr val="dk2"/>
                </a:solidFill>
                <a:latin typeface="+mn-lt"/>
                <a:ea typeface="Arial"/>
                <a:cs typeface="Arial"/>
                <a:sym typeface="Arial"/>
              </a:rPr>
              <a:t>.</a:t>
            </a:r>
            <a:endParaRPr lang="en" sz="1100" b="0" i="0" u="none" strike="noStrike" cap="none" dirty="0">
              <a:solidFill>
                <a:schemeClr val="dk2"/>
              </a:solidFill>
              <a:latin typeface="+mn-lt"/>
              <a:ea typeface="Arial"/>
              <a:cs typeface="Arial"/>
              <a:sym typeface="Arial"/>
            </a:endParaRPr>
          </a:p>
        </p:txBody>
      </p:sp>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391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4342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5069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6267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473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4007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9718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3" name="Shape 2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86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3095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016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193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0323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3" name="Shape 14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0" i="0" u="none" strike="noStrike" cap="none">
                <a:latin typeface="Merriweather Sans"/>
                <a:ea typeface="Merriweather Sans"/>
                <a:cs typeface="Merriweather Sans"/>
                <a:sym typeface="Merriweather Sans"/>
              </a:rPr>
              <a:t>We will call my approach "Personal Data Mining" – mostly focused on getting better as Python Programmers.</a:t>
            </a:r>
          </a:p>
        </p:txBody>
      </p:sp>
    </p:spTree>
    <p:extLst>
      <p:ext uri="{BB962C8B-B14F-4D97-AF65-F5344CB8AC3E}">
        <p14:creationId xmlns:p14="http://schemas.microsoft.com/office/powerpoint/2010/main" val="648717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370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9610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9208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85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3159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4429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650081" y="864394"/>
            <a:ext cx="7836694" cy="1735931"/>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
        <p:nvSpPr>
          <p:cNvPr id="40" name="Shape 40"/>
          <p:cNvSpPr txBox="1">
            <a:spLocks noGrp="1"/>
          </p:cNvSpPr>
          <p:nvPr>
            <p:ph type="body" idx="1"/>
          </p:nvPr>
        </p:nvSpPr>
        <p:spPr>
          <a:xfrm>
            <a:off x="650081" y="2650331"/>
            <a:ext cx="7836694" cy="592931"/>
          </a:xfrm>
          <a:prstGeom prst="rect">
            <a:avLst/>
          </a:prstGeom>
          <a:noFill/>
          <a:ln>
            <a:noFill/>
          </a:ln>
        </p:spPr>
        <p:txBody>
          <a:bodyPr lIns="91425" tIns="91425" rIns="91425" bIns="91425" anchor="t" anchorCtr="0"/>
          <a:lstStyle>
            <a:lvl1pPr marL="192881" lvl="0" indent="-192881" algn="ctr" rtl="0">
              <a:spcBef>
                <a:spcPts val="0"/>
              </a:spcBef>
              <a:spcAft>
                <a:spcPts val="0"/>
              </a:spcAft>
              <a:defRPr/>
            </a:lvl1pPr>
            <a:lvl2pPr marL="417909" lvl="1" indent="-160734" algn="ctr" rtl="0">
              <a:spcBef>
                <a:spcPts val="0"/>
              </a:spcBef>
              <a:spcAft>
                <a:spcPts val="0"/>
              </a:spcAft>
              <a:defRPr/>
            </a:lvl2pPr>
            <a:lvl3pPr marL="642938" lvl="2" indent="-128588" algn="ctr" rtl="0">
              <a:spcBef>
                <a:spcPts val="0"/>
              </a:spcBef>
              <a:spcAft>
                <a:spcPts val="0"/>
              </a:spcAft>
              <a:defRPr/>
            </a:lvl3pPr>
            <a:lvl4pPr marL="900113" lvl="3" indent="-128588" algn="ctr" rtl="0">
              <a:spcBef>
                <a:spcPts val="0"/>
              </a:spcBef>
              <a:spcAft>
                <a:spcPts val="0"/>
              </a:spcAft>
              <a:defRPr/>
            </a:lvl4pPr>
            <a:lvl5pPr marL="1157288" lvl="4" indent="-128588"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20571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50081" y="464695"/>
            <a:ext cx="7836750" cy="9639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
        <p:nvSpPr>
          <p:cNvPr id="196" name="Shape 196"/>
          <p:cNvSpPr txBox="1">
            <a:spLocks noGrp="1"/>
          </p:cNvSpPr>
          <p:nvPr>
            <p:ph type="body" idx="1"/>
          </p:nvPr>
        </p:nvSpPr>
        <p:spPr>
          <a:xfrm>
            <a:off x="650081" y="1464469"/>
            <a:ext cx="7836750" cy="3207599"/>
          </a:xfrm>
          <a:prstGeom prst="rect">
            <a:avLst/>
          </a:prstGeom>
          <a:noFill/>
          <a:ln>
            <a:noFill/>
          </a:ln>
        </p:spPr>
        <p:txBody>
          <a:bodyPr lIns="91425" tIns="91425" rIns="91425" bIns="91425" anchor="t" anchorCtr="0"/>
          <a:lstStyle>
            <a:lvl1pPr marL="400050" lvl="0" indent="-80153" algn="l" rtl="0">
              <a:spcBef>
                <a:spcPts val="1969"/>
              </a:spcBef>
              <a:spcAft>
                <a:spcPts val="0"/>
              </a:spcAft>
              <a:buClr>
                <a:schemeClr val="lt1"/>
              </a:buClr>
              <a:buFont typeface="Cabin"/>
              <a:buChar char="•"/>
              <a:defRPr sz="2800"/>
            </a:lvl1pPr>
            <a:lvl2pPr marL="564356" lvl="1" indent="-80153" algn="l" rtl="0">
              <a:spcBef>
                <a:spcPts val="1969"/>
              </a:spcBef>
              <a:spcAft>
                <a:spcPts val="0"/>
              </a:spcAft>
              <a:buClr>
                <a:schemeClr val="lt1"/>
              </a:buClr>
              <a:buFont typeface="Cabin"/>
              <a:buChar char="•"/>
              <a:defRPr/>
            </a:lvl2pPr>
            <a:lvl3pPr marL="728663" lvl="2" indent="-80153" algn="l" rtl="0">
              <a:spcBef>
                <a:spcPts val="1969"/>
              </a:spcBef>
              <a:spcAft>
                <a:spcPts val="0"/>
              </a:spcAft>
              <a:buClr>
                <a:schemeClr val="lt1"/>
              </a:buClr>
              <a:buFont typeface="Cabin"/>
              <a:buChar char="•"/>
              <a:defRPr/>
            </a:lvl3pPr>
            <a:lvl4pPr marL="900113" lvl="3" indent="-80153" algn="l" rtl="0">
              <a:spcBef>
                <a:spcPts val="1969"/>
              </a:spcBef>
              <a:spcAft>
                <a:spcPts val="0"/>
              </a:spcAft>
              <a:buClr>
                <a:schemeClr val="lt1"/>
              </a:buClr>
              <a:buFont typeface="Cabin"/>
              <a:buChar char="•"/>
              <a:defRPr/>
            </a:lvl4pPr>
            <a:lvl5pPr marL="1064419" lvl="4" indent="-80153" algn="l" rtl="0">
              <a:spcBef>
                <a:spcPts val="1969"/>
              </a:spcBef>
              <a:spcAft>
                <a:spcPts val="0"/>
              </a:spcAft>
              <a:buClr>
                <a:schemeClr val="lt1"/>
              </a:buClr>
              <a:buFont typeface="Cabin"/>
              <a:buChar char="•"/>
              <a:defRPr/>
            </a:lvl5pPr>
            <a:lvl6pPr marL="1321594" lvl="5" indent="-80153" algn="l" rtl="0">
              <a:spcBef>
                <a:spcPts val="1969"/>
              </a:spcBef>
              <a:spcAft>
                <a:spcPts val="0"/>
              </a:spcAft>
              <a:buClr>
                <a:schemeClr val="lt1"/>
              </a:buClr>
              <a:buFont typeface="Cabin"/>
              <a:buChar char="•"/>
              <a:defRPr/>
            </a:lvl6pPr>
            <a:lvl7pPr marL="1578769" lvl="6" indent="-80153" algn="l" rtl="0">
              <a:spcBef>
                <a:spcPts val="1969"/>
              </a:spcBef>
              <a:spcAft>
                <a:spcPts val="0"/>
              </a:spcAft>
              <a:buClr>
                <a:schemeClr val="lt1"/>
              </a:buClr>
              <a:buFont typeface="Cabin"/>
              <a:buChar char="•"/>
              <a:defRPr/>
            </a:lvl7pPr>
            <a:lvl8pPr marL="1835944" lvl="7" indent="-80153" algn="l" rtl="0">
              <a:spcBef>
                <a:spcPts val="1969"/>
              </a:spcBef>
              <a:spcAft>
                <a:spcPts val="0"/>
              </a:spcAft>
              <a:buClr>
                <a:schemeClr val="lt1"/>
              </a:buClr>
              <a:buFont typeface="Cabin"/>
              <a:buChar char="•"/>
              <a:defRPr/>
            </a:lvl8pPr>
            <a:lvl9pPr marL="2093119" lvl="8" indent="-80153" algn="l" rtl="0">
              <a:spcBef>
                <a:spcPts val="1969"/>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25040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50081" y="464695"/>
            <a:ext cx="7836750" cy="9639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36119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2570714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50081" y="864394"/>
            <a:ext cx="7836694" cy="1735931"/>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650081" y="2650331"/>
            <a:ext cx="7836694" cy="592931"/>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9144000" cy="432054"/>
          </a:xfrm>
          <a:prstGeom prst="rect">
            <a:avLst/>
          </a:prstGeom>
          <a:solidFill>
            <a:schemeClr val="tx1">
              <a:lumMod val="75000"/>
            </a:schemeClr>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2025" smtClean="0"/>
          </a:p>
        </p:txBody>
      </p:sp>
      <p:sp>
        <p:nvSpPr>
          <p:cNvPr id="5" name="Rectangle 3"/>
          <p:cNvSpPr>
            <a:spLocks noChangeArrowheads="1"/>
          </p:cNvSpPr>
          <p:nvPr userDrawn="1"/>
        </p:nvSpPr>
        <p:spPr bwMode="auto">
          <a:xfrm>
            <a:off x="0" y="4701159"/>
            <a:ext cx="9144000" cy="442341"/>
          </a:xfrm>
          <a:prstGeom prst="rect">
            <a:avLst/>
          </a:prstGeom>
          <a:solidFill>
            <a:schemeClr val="tx1">
              <a:lumMod val="75000"/>
            </a:schemeClr>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2025" smtClean="0"/>
          </a:p>
        </p:txBody>
      </p:sp>
    </p:spTree>
    <p:extLst>
      <p:ext uri="{BB962C8B-B14F-4D97-AF65-F5344CB8AC3E}">
        <p14:creationId xmlns:p14="http://schemas.microsoft.com/office/powerpoint/2010/main" val="591895418"/>
      </p:ext>
    </p:extLst>
  </p:cSld>
  <p:clrMap bg1="lt1" tx1="dk1" bg2="dk2" tx2="lt2" accent1="accent1" accent2="accent2" accent3="accent3" accent4="accent4" accent5="accent5" accent6="accent6" hlink="hlink" folHlink="folHlink"/>
  <p:sldLayoutIdLst>
    <p:sldLayoutId id="2147483684" r:id="rId1"/>
    <p:sldLayoutId id="2147483686" r:id="rId2"/>
    <p:sldLayoutId id="2147483687" r:id="rId3"/>
    <p:sldLayoutId id="214748368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3.png"/><Relationship Id="rId5"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g"/><Relationship Id="rId5" Type="http://schemas.openxmlformats.org/officeDocument/2006/relationships/image" Target="../media/image3.png"/><Relationship Id="rId6" Type="http://schemas.openxmlformats.org/officeDocument/2006/relationships/image" Target="../media/image11.png"/><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3.png"/><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prstGeom prst="rect">
            <a:avLst/>
          </a:prstGeom>
          <a:noFill/>
          <a:ln>
            <a:noFill/>
          </a:ln>
        </p:spPr>
        <p:txBody>
          <a:bodyPr lIns="21425" tIns="21425" rIns="21425" bIns="21425" anchor="b" anchorCtr="0">
            <a:noAutofit/>
          </a:bodyPr>
          <a:lstStyle/>
          <a:p>
            <a:pPr marL="0" marR="0" lvl="0" indent="0" algn="ctr" rtl="0">
              <a:spcBef>
                <a:spcPts val="0"/>
              </a:spcBef>
              <a:buSzPct val="25000"/>
              <a:buNone/>
            </a:pPr>
            <a:r>
              <a:rPr lang="en" sz="4300" u="none" strike="noStrike" cap="none">
                <a:solidFill>
                  <a:srgbClr val="FFD966"/>
                </a:solidFill>
                <a:sym typeface="Cabin"/>
              </a:rPr>
              <a:t>Retrieving and Visualizing Data</a:t>
            </a:r>
          </a:p>
        </p:txBody>
      </p:sp>
      <p:sp>
        <p:nvSpPr>
          <p:cNvPr id="120" name="Shape 120"/>
          <p:cNvSpPr txBox="1">
            <a:spLocks noGrp="1"/>
          </p:cNvSpPr>
          <p:nvPr>
            <p:ph type="body" idx="1"/>
          </p:nvPr>
        </p:nvSpPr>
        <p:spPr>
          <a:prstGeom prst="rect">
            <a:avLst/>
          </a:prstGeom>
          <a:noFill/>
          <a:ln>
            <a:noFill/>
          </a:ln>
        </p:spPr>
        <p:txBody>
          <a:bodyPr lIns="21425" tIns="21425" rIns="21425" bIns="21425" anchor="t" anchorCtr="0">
            <a:noAutofit/>
          </a:bodyPr>
          <a:lstStyle/>
          <a:p>
            <a:pPr marL="0" marR="0" lvl="0" indent="0" algn="ctr" rtl="0">
              <a:spcBef>
                <a:spcPts val="0"/>
              </a:spcBef>
              <a:buClr>
                <a:srgbClr val="FFFFFF"/>
              </a:buClr>
              <a:buSzPct val="25000"/>
              <a:buFont typeface="Arial"/>
              <a:buNone/>
            </a:pPr>
            <a:r>
              <a:rPr lang="en" sz="1800" u="none" strike="noStrike" cap="none">
                <a:solidFill>
                  <a:srgbClr val="FFFFFF"/>
                </a:solidFill>
                <a:sym typeface="Cabin"/>
              </a:rPr>
              <a:t>Charles Severance</a:t>
            </a:r>
          </a:p>
        </p:txBody>
      </p:sp>
      <p:sp>
        <p:nvSpPr>
          <p:cNvPr id="5" name="Shape 206"/>
          <p:cNvSpPr txBox="1"/>
          <p:nvPr/>
        </p:nvSpPr>
        <p:spPr>
          <a:xfrm>
            <a:off x="1692633" y="3878497"/>
            <a:ext cx="5915813" cy="601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1800" u="none" strike="noStrike" cap="none" dirty="0" smtClean="0">
                <a:solidFill>
                  <a:srgbClr val="FFFF00"/>
                </a:solidFill>
                <a:latin typeface="Arial Regular" charset="0"/>
                <a:ea typeface="Arial Regular" charset="0"/>
                <a:cs typeface="Arial Regular" charset="0"/>
                <a:sym typeface="Cabin"/>
              </a:rPr>
              <a:t>Python for Everybody</a:t>
            </a:r>
          </a:p>
          <a:p>
            <a:pPr marL="0" marR="0" lvl="0" indent="0" algn="ctr" rtl="0">
              <a:lnSpc>
                <a:spcPct val="100000"/>
              </a:lnSpc>
              <a:spcBef>
                <a:spcPts val="0"/>
              </a:spcBef>
              <a:spcAft>
                <a:spcPts val="0"/>
              </a:spcAft>
              <a:buClr>
                <a:srgbClr val="FFFF00"/>
              </a:buClr>
              <a:buSzPct val="25000"/>
              <a:buFont typeface="Cabin"/>
              <a:buNone/>
            </a:pPr>
            <a:r>
              <a:rPr lang="en-US" sz="1800" dirty="0" smtClean="0">
                <a:solidFill>
                  <a:srgbClr val="FFFF00"/>
                </a:solidFill>
                <a:latin typeface="Arial Regular" charset="0"/>
                <a:ea typeface="Arial Regular" charset="0"/>
                <a:cs typeface="Arial Regular" charset="0"/>
                <a:sym typeface="Cabin"/>
              </a:rPr>
              <a:t>www.py4e.com</a:t>
            </a:r>
            <a:endParaRPr lang="en-US" sz="1800" u="none" strike="noStrike" cap="none" dirty="0">
              <a:solidFill>
                <a:srgbClr val="FFFF00"/>
              </a:solidFill>
              <a:latin typeface="Arial Regular" charset="0"/>
              <a:ea typeface="Arial Regular" charset="0"/>
              <a:cs typeface="Arial Regular" charset="0"/>
              <a:sym typeface="Cabin"/>
            </a:endParaRPr>
          </a:p>
        </p:txBody>
      </p:sp>
      <p:pic>
        <p:nvPicPr>
          <p:cNvPr id="6" name="Shape 207"/>
          <p:cNvPicPr preferRelativeResize="0"/>
          <p:nvPr/>
        </p:nvPicPr>
        <p:blipFill rotWithShape="1">
          <a:blip r:embed="rId3">
            <a:alphaModFix/>
          </a:blip>
          <a:srcRect/>
          <a:stretch/>
        </p:blipFill>
        <p:spPr>
          <a:xfrm>
            <a:off x="7699909" y="4091044"/>
            <a:ext cx="1166184" cy="395938"/>
          </a:xfrm>
          <a:prstGeom prst="rect">
            <a:avLst/>
          </a:prstGeom>
          <a:noFill/>
          <a:ln>
            <a:noFill/>
          </a:ln>
        </p:spPr>
      </p:pic>
      <p:pic>
        <p:nvPicPr>
          <p:cNvPr id="7" name="Shape 208"/>
          <p:cNvPicPr preferRelativeResize="0"/>
          <p:nvPr/>
        </p:nvPicPr>
        <p:blipFill rotWithShape="1">
          <a:blip r:embed="rId4">
            <a:alphaModFix/>
          </a:blip>
          <a:srcRect/>
          <a:stretch/>
        </p:blipFill>
        <p:spPr>
          <a:xfrm>
            <a:off x="233081" y="3689514"/>
            <a:ext cx="797460" cy="79746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650081" y="464695"/>
            <a:ext cx="3743325"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Web Crawler</a:t>
            </a:r>
          </a:p>
        </p:txBody>
      </p:sp>
      <p:sp>
        <p:nvSpPr>
          <p:cNvPr id="212" name="Shape 212"/>
          <p:cNvSpPr txBox="1">
            <a:spLocks noGrp="1"/>
          </p:cNvSpPr>
          <p:nvPr>
            <p:ph type="body" idx="1"/>
          </p:nvPr>
        </p:nvSpPr>
        <p:spPr>
          <a:xfrm>
            <a:off x="650081" y="1464469"/>
            <a:ext cx="3743325" cy="3207599"/>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Retrieve a page</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Look through the page for links</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Add the links to a list of “to be retrieved” sites</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Repeat...</a:t>
            </a:r>
          </a:p>
        </p:txBody>
      </p:sp>
      <p:pic>
        <p:nvPicPr>
          <p:cNvPr id="213" name="Shape 213"/>
          <p:cNvPicPr preferRelativeResize="0"/>
          <p:nvPr/>
        </p:nvPicPr>
        <p:blipFill rotWithShape="1">
          <a:blip r:embed="rId3">
            <a:alphaModFix/>
          </a:blip>
          <a:srcRect/>
          <a:stretch/>
        </p:blipFill>
        <p:spPr>
          <a:xfrm>
            <a:off x="5314950" y="1221581"/>
            <a:ext cx="3571874" cy="2728912"/>
          </a:xfrm>
          <a:prstGeom prst="rect">
            <a:avLst/>
          </a:prstGeom>
          <a:noFill/>
          <a:ln>
            <a:noFill/>
          </a:ln>
        </p:spPr>
      </p:pic>
      <p:pic>
        <p:nvPicPr>
          <p:cNvPr id="214" name="Shape 214"/>
          <p:cNvPicPr preferRelativeResize="0"/>
          <p:nvPr/>
        </p:nvPicPr>
        <p:blipFill rotWithShape="1">
          <a:blip r:embed="rId4">
            <a:alphaModFix/>
          </a:blip>
          <a:srcRect/>
          <a:stretch/>
        </p:blipFill>
        <p:spPr>
          <a:xfrm>
            <a:off x="4672012" y="640556"/>
            <a:ext cx="4050506" cy="3029968"/>
          </a:xfrm>
          <a:prstGeom prst="rect">
            <a:avLst/>
          </a:prstGeom>
          <a:noFill/>
          <a:ln>
            <a:noFill/>
          </a:ln>
        </p:spPr>
      </p:pic>
      <p:sp>
        <p:nvSpPr>
          <p:cNvPr id="215" name="Shape 215"/>
          <p:cNvSpPr/>
          <p:nvPr/>
        </p:nvSpPr>
        <p:spPr>
          <a:xfrm>
            <a:off x="3891825" y="4076499"/>
            <a:ext cx="4994999"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F00"/>
                </a:solidFill>
                <a:latin typeface="Arial Regular" charset="0"/>
                <a:ea typeface="Arial Regular" charset="0"/>
                <a:cs typeface="Arial Regular" charset="0"/>
                <a:sym typeface="Cabin"/>
              </a:rPr>
              <a:t>http://</a:t>
            </a:r>
            <a:r>
              <a:rPr lang="en" sz="2000" u="none" strike="noStrike" cap="none" dirty="0" err="1">
                <a:solidFill>
                  <a:srgbClr val="FFFF00"/>
                </a:solidFill>
                <a:latin typeface="Arial Regular" charset="0"/>
                <a:ea typeface="Arial Regular" charset="0"/>
                <a:cs typeface="Arial Regular" charset="0"/>
                <a:sym typeface="Cabin"/>
              </a:rPr>
              <a:t>en.wikipedia.org</a:t>
            </a:r>
            <a:r>
              <a:rPr lang="en" sz="2000" u="none" strike="noStrike" cap="none" dirty="0">
                <a:solidFill>
                  <a:srgbClr val="FFFF00"/>
                </a:solidFill>
                <a:latin typeface="Arial Regular" charset="0"/>
                <a:ea typeface="Arial Regular" charset="0"/>
                <a:cs typeface="Arial Regular" charset="0"/>
                <a:sym typeface="Cabin"/>
              </a:rPr>
              <a:t>/wiki/</a:t>
            </a:r>
            <a:r>
              <a:rPr lang="en" sz="2000" u="none" strike="noStrike" cap="none" dirty="0" err="1">
                <a:solidFill>
                  <a:srgbClr val="FFFF00"/>
                </a:solidFill>
                <a:latin typeface="Arial Regular" charset="0"/>
                <a:ea typeface="Arial Regular" charset="0"/>
                <a:cs typeface="Arial Regular" charset="0"/>
                <a:sym typeface="Cabin"/>
              </a:rPr>
              <a:t>Web_crawler</a:t>
            </a:r>
            <a:endParaRPr lang="en" sz="2000" u="none" strike="noStrike" cap="none" dirty="0">
              <a:solidFill>
                <a:srgbClr val="FFFF00"/>
              </a:solidFill>
              <a:latin typeface="Arial Regular" charset="0"/>
              <a:ea typeface="Arial Regular" charset="0"/>
              <a:cs typeface="Arial Regular" charset="0"/>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Web Crawling Policy</a:t>
            </a:r>
          </a:p>
        </p:txBody>
      </p:sp>
      <p:sp>
        <p:nvSpPr>
          <p:cNvPr id="221" name="Shape 221"/>
          <p:cNvSpPr txBox="1">
            <a:spLocks noGrp="1"/>
          </p:cNvSpPr>
          <p:nvPr>
            <p:ph type="body" idx="1"/>
          </p:nvPr>
        </p:nvSpPr>
        <p:spPr>
          <a:prstGeom prst="rect">
            <a:avLst/>
          </a:prstGeom>
          <a:noFill/>
          <a:ln>
            <a:noFill/>
          </a:ln>
        </p:spPr>
        <p:txBody>
          <a:bodyPr lIns="21425" tIns="21425" rIns="21425" bIns="21425" anchor="ctr" anchorCtr="0">
            <a:noAutofit/>
          </a:bodyPr>
          <a:lstStyle/>
          <a:p>
            <a:pPr marL="457200" marR="0" lvl="0" indent="-355600" algn="l" rtl="0">
              <a:spcBef>
                <a:spcPts val="0"/>
              </a:spcBef>
              <a:buSzPct val="100000"/>
              <a:buFont typeface="Cabin"/>
            </a:pPr>
            <a:r>
              <a:rPr lang="en" sz="2000" u="none" strike="noStrike" cap="none" dirty="0">
                <a:solidFill>
                  <a:srgbClr val="FFFFFF"/>
                </a:solidFill>
                <a:sym typeface="Cabin"/>
              </a:rPr>
              <a:t>a</a:t>
            </a:r>
            <a:r>
              <a:rPr lang="en" sz="2000" u="none" strike="noStrike" cap="none" dirty="0">
                <a:solidFill>
                  <a:srgbClr val="00F900"/>
                </a:solidFill>
                <a:sym typeface="Cabin"/>
              </a:rPr>
              <a:t> selection policy</a:t>
            </a:r>
            <a:r>
              <a:rPr lang="en" sz="2000" u="none" strike="noStrike" cap="none" dirty="0">
                <a:solidFill>
                  <a:srgbClr val="FFFFFF"/>
                </a:solidFill>
                <a:sym typeface="Cabin"/>
              </a:rPr>
              <a:t> that states which pages to download,</a:t>
            </a:r>
          </a:p>
          <a:p>
            <a:pPr marL="457200" marR="0" lvl="0" indent="-355600" algn="l" rtl="0">
              <a:spcBef>
                <a:spcPts val="2000"/>
              </a:spcBef>
              <a:buSzPct val="100000"/>
              <a:buFont typeface="Cabin"/>
            </a:pPr>
            <a:r>
              <a:rPr lang="en" sz="2000" u="none" strike="noStrike" cap="none" dirty="0">
                <a:solidFill>
                  <a:srgbClr val="FFFFFF"/>
                </a:solidFill>
                <a:sym typeface="Cabin"/>
              </a:rPr>
              <a:t>a</a:t>
            </a:r>
            <a:r>
              <a:rPr lang="en" sz="2000" u="none" strike="noStrike" cap="none" dirty="0">
                <a:solidFill>
                  <a:srgbClr val="00F900"/>
                </a:solidFill>
                <a:sym typeface="Cabin"/>
              </a:rPr>
              <a:t> re-visit policy</a:t>
            </a:r>
            <a:r>
              <a:rPr lang="en" sz="2000" u="none" strike="noStrike" cap="none" dirty="0">
                <a:solidFill>
                  <a:srgbClr val="FFFFFF"/>
                </a:solidFill>
                <a:sym typeface="Cabin"/>
              </a:rPr>
              <a:t> that states when to check for changes to the pages,</a:t>
            </a:r>
          </a:p>
          <a:p>
            <a:pPr marL="457200" marR="0" lvl="0" indent="-355600" algn="l" rtl="0">
              <a:spcBef>
                <a:spcPts val="2000"/>
              </a:spcBef>
              <a:buSzPct val="100000"/>
              <a:buFont typeface="Cabin"/>
            </a:pPr>
            <a:r>
              <a:rPr lang="en" sz="2000" u="none" strike="noStrike" cap="none" dirty="0">
                <a:solidFill>
                  <a:srgbClr val="FFFFFF"/>
                </a:solidFill>
                <a:sym typeface="Cabin"/>
              </a:rPr>
              <a:t>a </a:t>
            </a:r>
            <a:r>
              <a:rPr lang="en" sz="2000" u="none" strike="noStrike" cap="none" dirty="0">
                <a:solidFill>
                  <a:srgbClr val="00F900"/>
                </a:solidFill>
                <a:sym typeface="Cabin"/>
              </a:rPr>
              <a:t>politeness policy</a:t>
            </a:r>
            <a:r>
              <a:rPr lang="en" sz="2000" u="none" strike="noStrike" cap="none" dirty="0">
                <a:solidFill>
                  <a:srgbClr val="FFFFFF"/>
                </a:solidFill>
                <a:sym typeface="Cabin"/>
              </a:rPr>
              <a:t> that states how to avoid overloading Web sites, and</a:t>
            </a:r>
          </a:p>
          <a:p>
            <a:pPr marL="457200" marR="0" lvl="0" indent="-355600" algn="l" rtl="0">
              <a:spcBef>
                <a:spcPts val="2000"/>
              </a:spcBef>
              <a:buSzPct val="100000"/>
              <a:buFont typeface="Cabin"/>
            </a:pPr>
            <a:r>
              <a:rPr lang="en" sz="2000" u="none" strike="noStrike" cap="none" dirty="0">
                <a:solidFill>
                  <a:srgbClr val="FFFFFF"/>
                </a:solidFill>
                <a:sym typeface="Cabin"/>
              </a:rPr>
              <a:t>a </a:t>
            </a:r>
            <a:r>
              <a:rPr lang="en" sz="2000" u="none" strike="noStrike" cap="none" dirty="0">
                <a:solidFill>
                  <a:srgbClr val="00F900"/>
                </a:solidFill>
                <a:sym typeface="Cabin"/>
              </a:rPr>
              <a:t>parallelization policy</a:t>
            </a:r>
            <a:r>
              <a:rPr lang="en" sz="2000" u="none" strike="noStrike" cap="none" dirty="0">
                <a:solidFill>
                  <a:srgbClr val="FFFFFF"/>
                </a:solidFill>
                <a:sym typeface="Cabin"/>
              </a:rPr>
              <a:t> that states how to coordinate distributed Web crawlers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robots.txt</a:t>
            </a:r>
          </a:p>
        </p:txBody>
      </p:sp>
      <p:sp>
        <p:nvSpPr>
          <p:cNvPr id="228" name="Shape 228"/>
          <p:cNvSpPr txBox="1">
            <a:spLocks noGrp="1"/>
          </p:cNvSpPr>
          <p:nvPr>
            <p:ph type="body" idx="1"/>
          </p:nvPr>
        </p:nvSpPr>
        <p:spPr>
          <a:xfrm>
            <a:off x="650081" y="1464469"/>
            <a:ext cx="4636294" cy="3207599"/>
          </a:xfrm>
          <a:prstGeom prst="rect">
            <a:avLst/>
          </a:prstGeom>
          <a:noFill/>
          <a:ln>
            <a:noFill/>
          </a:ln>
        </p:spPr>
        <p:txBody>
          <a:bodyPr lIns="21425" tIns="21425" rIns="21425" bIns="21425" anchor="t"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A way for a web site to communicate with web crawlers</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An informal and voluntary standard</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Sometimes folks make a “Spider Trap” to catch “bad” spiders</a:t>
            </a:r>
          </a:p>
        </p:txBody>
      </p:sp>
      <p:sp>
        <p:nvSpPr>
          <p:cNvPr id="229" name="Shape 229"/>
          <p:cNvSpPr/>
          <p:nvPr/>
        </p:nvSpPr>
        <p:spPr>
          <a:xfrm>
            <a:off x="1381125" y="3811200"/>
            <a:ext cx="6625200" cy="6429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B00"/>
                </a:solidFill>
                <a:latin typeface="Arial Regular" charset="0"/>
                <a:ea typeface="Arial Regular" charset="0"/>
                <a:cs typeface="Arial Regular" charset="0"/>
                <a:sym typeface="Cabin"/>
              </a:rPr>
              <a:t>http://</a:t>
            </a:r>
            <a:r>
              <a:rPr lang="en" sz="2000" u="none" strike="noStrike" cap="none" dirty="0" err="1">
                <a:solidFill>
                  <a:srgbClr val="FFFB00"/>
                </a:solidFill>
                <a:latin typeface="Arial Regular" charset="0"/>
                <a:ea typeface="Arial Regular" charset="0"/>
                <a:cs typeface="Arial Regular" charset="0"/>
                <a:sym typeface="Cabin"/>
              </a:rPr>
              <a:t>en.wikipedia.org</a:t>
            </a:r>
            <a:r>
              <a:rPr lang="en" sz="2000" u="none" strike="noStrike" cap="none" dirty="0">
                <a:solidFill>
                  <a:srgbClr val="FFFB00"/>
                </a:solidFill>
                <a:latin typeface="Arial Regular" charset="0"/>
                <a:ea typeface="Arial Regular" charset="0"/>
                <a:cs typeface="Arial Regular" charset="0"/>
                <a:sym typeface="Cabin"/>
              </a:rPr>
              <a:t>/wiki/</a:t>
            </a:r>
            <a:r>
              <a:rPr lang="en" sz="2000" u="none" strike="noStrike" cap="none" dirty="0" err="1">
                <a:solidFill>
                  <a:srgbClr val="FFFB00"/>
                </a:solidFill>
                <a:latin typeface="Arial Regular" charset="0"/>
                <a:ea typeface="Arial Regular" charset="0"/>
                <a:cs typeface="Arial Regular" charset="0"/>
                <a:sym typeface="Cabin"/>
              </a:rPr>
              <a:t>Robots_Exclusion_Standard</a:t>
            </a:r>
            <a:endParaRPr lang="en" sz="2000" u="none" strike="noStrike" cap="none" dirty="0">
              <a:solidFill>
                <a:srgbClr val="FFFB00"/>
              </a:solidFill>
              <a:latin typeface="Arial Regular" charset="0"/>
              <a:ea typeface="Arial Regular" charset="0"/>
              <a:cs typeface="Arial Regular" charset="0"/>
              <a:sym typeface="Cabin"/>
            </a:endParaRPr>
          </a:p>
          <a:p>
            <a:pPr marL="0" marR="0" lvl="0" indent="0" algn="ctr" rtl="0">
              <a:spcBef>
                <a:spcPts val="0"/>
              </a:spcBef>
              <a:buSzPct val="25000"/>
              <a:buNone/>
            </a:pPr>
            <a:r>
              <a:rPr lang="en" sz="2000" u="none" strike="noStrike" cap="none" dirty="0">
                <a:solidFill>
                  <a:srgbClr val="FFFB00"/>
                </a:solidFill>
                <a:latin typeface="Arial Regular" charset="0"/>
                <a:ea typeface="Arial Regular" charset="0"/>
                <a:cs typeface="Arial Regular" charset="0"/>
                <a:sym typeface="Cabin"/>
              </a:rPr>
              <a:t>http://</a:t>
            </a:r>
            <a:r>
              <a:rPr lang="en" sz="2000" u="none" strike="noStrike" cap="none" dirty="0" err="1">
                <a:solidFill>
                  <a:srgbClr val="FFFB00"/>
                </a:solidFill>
                <a:latin typeface="Arial Regular" charset="0"/>
                <a:ea typeface="Arial Regular" charset="0"/>
                <a:cs typeface="Arial Regular" charset="0"/>
                <a:sym typeface="Cabin"/>
              </a:rPr>
              <a:t>en.wikipedia.org</a:t>
            </a:r>
            <a:r>
              <a:rPr lang="en" sz="2000" u="none" strike="noStrike" cap="none" dirty="0">
                <a:solidFill>
                  <a:srgbClr val="FFFB00"/>
                </a:solidFill>
                <a:latin typeface="Arial Regular" charset="0"/>
                <a:ea typeface="Arial Regular" charset="0"/>
                <a:cs typeface="Arial Regular" charset="0"/>
                <a:sym typeface="Cabin"/>
              </a:rPr>
              <a:t>/wiki/</a:t>
            </a:r>
            <a:r>
              <a:rPr lang="en" sz="2000" u="none" strike="noStrike" cap="none" dirty="0" err="1">
                <a:solidFill>
                  <a:srgbClr val="FFFB00"/>
                </a:solidFill>
                <a:latin typeface="Arial Regular" charset="0"/>
                <a:ea typeface="Arial Regular" charset="0"/>
                <a:cs typeface="Arial Regular" charset="0"/>
                <a:sym typeface="Cabin"/>
              </a:rPr>
              <a:t>Spider_trap</a:t>
            </a:r>
            <a:endParaRPr lang="en" sz="2000" u="none" strike="noStrike" cap="none" dirty="0">
              <a:solidFill>
                <a:srgbClr val="FFFB00"/>
              </a:solidFill>
              <a:latin typeface="Arial Regular" charset="0"/>
              <a:ea typeface="Arial Regular" charset="0"/>
              <a:cs typeface="Arial Regular" charset="0"/>
              <a:sym typeface="Cabin"/>
            </a:endParaRPr>
          </a:p>
        </p:txBody>
      </p:sp>
      <p:sp>
        <p:nvSpPr>
          <p:cNvPr id="230" name="Shape 230"/>
          <p:cNvSpPr/>
          <p:nvPr/>
        </p:nvSpPr>
        <p:spPr>
          <a:xfrm>
            <a:off x="5983854" y="1659725"/>
            <a:ext cx="2821200" cy="1521600"/>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User-agent: *</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a:t>
            </a:r>
            <a:r>
              <a:rPr lang="en" sz="2000" u="none" strike="noStrike" cap="none" dirty="0" err="1">
                <a:solidFill>
                  <a:srgbClr val="00F900"/>
                </a:solidFill>
                <a:latin typeface="Arial Regular" charset="0"/>
                <a:ea typeface="Arial Regular" charset="0"/>
                <a:cs typeface="Arial Regular" charset="0"/>
                <a:sym typeface="Cabin"/>
              </a:rPr>
              <a:t>cgi</a:t>
            </a:r>
            <a:r>
              <a:rPr lang="en" sz="2000" u="none" strike="noStrike" cap="none" dirty="0">
                <a:solidFill>
                  <a:srgbClr val="00F900"/>
                </a:solidFill>
                <a:latin typeface="Arial Regular" charset="0"/>
                <a:ea typeface="Arial Regular" charset="0"/>
                <a:cs typeface="Arial Regular" charset="0"/>
                <a:sym typeface="Cabin"/>
              </a:rPr>
              <a:t>-bin/</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/images/</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a:t>
            </a:r>
            <a:r>
              <a:rPr lang="en" sz="2000" u="none" strike="noStrike" cap="none" dirty="0" err="1">
                <a:solidFill>
                  <a:srgbClr val="00F900"/>
                </a:solidFill>
                <a:latin typeface="Arial Regular" charset="0"/>
                <a:ea typeface="Arial Regular" charset="0"/>
                <a:cs typeface="Arial Regular" charset="0"/>
                <a:sym typeface="Cabin"/>
              </a:rPr>
              <a:t>tmp</a:t>
            </a:r>
            <a:r>
              <a:rPr lang="en" sz="2000" u="none" strike="noStrike" cap="none" dirty="0">
                <a:solidFill>
                  <a:srgbClr val="00F900"/>
                </a:solidFill>
                <a:latin typeface="Arial Regular" charset="0"/>
                <a:ea typeface="Arial Regular" charset="0"/>
                <a:cs typeface="Arial Regular" charset="0"/>
                <a:sym typeface="Cabin"/>
              </a:rPr>
              <a:t>/</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/private/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650081" y="464695"/>
            <a:ext cx="4912519"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Google Architecture</a:t>
            </a:r>
          </a:p>
        </p:txBody>
      </p:sp>
      <p:sp>
        <p:nvSpPr>
          <p:cNvPr id="236" name="Shape 236"/>
          <p:cNvSpPr txBox="1">
            <a:spLocks noGrp="1"/>
          </p:cNvSpPr>
          <p:nvPr>
            <p:ph type="body" idx="1"/>
          </p:nvPr>
        </p:nvSpPr>
        <p:spPr>
          <a:prstGeom prst="rect">
            <a:avLst/>
          </a:prstGeom>
          <a:noFill/>
          <a:ln>
            <a:noFill/>
          </a:ln>
        </p:spPr>
        <p:txBody>
          <a:bodyPr lIns="21425" tIns="21425" rIns="21425" bIns="21425" anchor="ctr" anchorCtr="0">
            <a:noAutofit/>
          </a:bodyPr>
          <a:lstStyle/>
          <a:p>
            <a:pPr marL="457200" marR="0" lvl="0" indent="-381000" algn="l" rtl="0">
              <a:spcBef>
                <a:spcPts val="0"/>
              </a:spcBef>
              <a:buClr>
                <a:srgbClr val="FFFFFF"/>
              </a:buClr>
              <a:buSzPct val="100000"/>
              <a:buFont typeface="Cabin"/>
            </a:pPr>
            <a:r>
              <a:rPr lang="en" sz="2400" u="none" strike="noStrike" cap="none">
                <a:solidFill>
                  <a:srgbClr val="FFFFFF"/>
                </a:solidFill>
                <a:sym typeface="Cabin"/>
              </a:rPr>
              <a:t>Web Crawling</a:t>
            </a:r>
          </a:p>
          <a:p>
            <a:pPr marL="457200" marR="0" lvl="0" indent="-381000" algn="l" rtl="0">
              <a:spcBef>
                <a:spcPts val="2000"/>
              </a:spcBef>
              <a:buClr>
                <a:srgbClr val="FFFB00"/>
              </a:buClr>
              <a:buSzPct val="100000"/>
              <a:buFont typeface="Cabin"/>
            </a:pPr>
            <a:r>
              <a:rPr lang="en" sz="2400" u="none" strike="noStrike" cap="none">
                <a:solidFill>
                  <a:srgbClr val="FFFB00"/>
                </a:solidFill>
                <a:sym typeface="Cabin"/>
              </a:rPr>
              <a:t>Index Building</a:t>
            </a:r>
          </a:p>
          <a:p>
            <a:pPr marL="457200" marR="0" lvl="0" indent="-381000" algn="l" rtl="0">
              <a:spcBef>
                <a:spcPts val="2000"/>
              </a:spcBef>
              <a:buClr>
                <a:srgbClr val="FFFFFF"/>
              </a:buClr>
              <a:buSzPct val="100000"/>
              <a:buFont typeface="Cabin"/>
            </a:pPr>
            <a:r>
              <a:rPr lang="en" sz="2400" u="none" strike="noStrike" cap="none">
                <a:solidFill>
                  <a:srgbClr val="FFFFFF"/>
                </a:solidFill>
                <a:sym typeface="Cabin"/>
              </a:rPr>
              <a:t>Searching</a:t>
            </a:r>
          </a:p>
        </p:txBody>
      </p:sp>
      <p:pic>
        <p:nvPicPr>
          <p:cNvPr id="237" name="Shape 237"/>
          <p:cNvPicPr preferRelativeResize="0"/>
          <p:nvPr/>
        </p:nvPicPr>
        <p:blipFill rotWithShape="1">
          <a:blip r:embed="rId3">
            <a:alphaModFix/>
          </a:blip>
          <a:srcRect/>
          <a:stretch/>
        </p:blipFill>
        <p:spPr>
          <a:xfrm>
            <a:off x="6010275" y="806838"/>
            <a:ext cx="2686049" cy="2986493"/>
          </a:xfrm>
          <a:prstGeom prst="rect">
            <a:avLst/>
          </a:prstGeom>
          <a:noFill/>
          <a:ln>
            <a:noFill/>
          </a:ln>
        </p:spPr>
      </p:pic>
      <p:sp>
        <p:nvSpPr>
          <p:cNvPr id="238" name="Shape 238"/>
          <p:cNvSpPr/>
          <p:nvPr/>
        </p:nvSpPr>
        <p:spPr>
          <a:xfrm>
            <a:off x="3253275" y="4057649"/>
            <a:ext cx="5514000"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B00"/>
                </a:solidFill>
                <a:latin typeface="Arial Regular" charset="0"/>
                <a:ea typeface="Arial Regular" charset="0"/>
                <a:cs typeface="Arial Regular" charset="0"/>
                <a:sym typeface="Cabin"/>
              </a:rPr>
              <a:t>http://</a:t>
            </a:r>
            <a:r>
              <a:rPr lang="en" sz="2000" u="none" strike="noStrike" cap="none" dirty="0" err="1">
                <a:solidFill>
                  <a:srgbClr val="FFFB00"/>
                </a:solidFill>
                <a:latin typeface="Arial Regular" charset="0"/>
                <a:ea typeface="Arial Regular" charset="0"/>
                <a:cs typeface="Arial Regular" charset="0"/>
                <a:sym typeface="Cabin"/>
              </a:rPr>
              <a:t>infolab.stanford.edu</a:t>
            </a:r>
            <a:r>
              <a:rPr lang="en" sz="2000" u="none" strike="noStrike" cap="none" dirty="0">
                <a:solidFill>
                  <a:srgbClr val="FFFB00"/>
                </a:solidFill>
                <a:latin typeface="Arial Regular" charset="0"/>
                <a:ea typeface="Arial Regular" charset="0"/>
                <a:cs typeface="Arial Regular" charset="0"/>
                <a:sym typeface="Cabin"/>
              </a:rPr>
              <a:t>/~backrub/</a:t>
            </a:r>
            <a:r>
              <a:rPr lang="en" sz="2000" u="none" strike="noStrike" cap="none" dirty="0" err="1">
                <a:solidFill>
                  <a:srgbClr val="FFFB00"/>
                </a:solidFill>
                <a:latin typeface="Arial Regular" charset="0"/>
                <a:ea typeface="Arial Regular" charset="0"/>
                <a:cs typeface="Arial Regular" charset="0"/>
                <a:sym typeface="Cabin"/>
              </a:rPr>
              <a:t>google.html</a:t>
            </a:r>
            <a:endParaRPr lang="en" sz="2000" u="none" strike="noStrike" cap="none" dirty="0">
              <a:solidFill>
                <a:srgbClr val="FFFB00"/>
              </a:solidFill>
              <a:latin typeface="Arial Regular" charset="0"/>
              <a:ea typeface="Arial Regular" charset="0"/>
              <a:cs typeface="Arial Regular" charset="0"/>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p:nvPr/>
        </p:nvSpPr>
        <p:spPr>
          <a:xfrm>
            <a:off x="1355800" y="1514475"/>
            <a:ext cx="6429300" cy="2455799"/>
          </a:xfrm>
          <a:prstGeom prst="rect">
            <a:avLst/>
          </a:prstGeom>
          <a:noFill/>
          <a:ln>
            <a:noFill/>
          </a:ln>
        </p:spPr>
        <p:txBody>
          <a:bodyPr lIns="28575" tIns="28575" rIns="28575" bIns="28575" anchor="ctr" anchorCtr="0">
            <a:noAutofit/>
          </a:bodyPr>
          <a:lstStyle/>
          <a:p>
            <a:pPr marL="0" marR="0" lvl="0" indent="0" algn="ctr" rtl="0">
              <a:lnSpc>
                <a:spcPct val="115000"/>
              </a:lnSpc>
              <a:spcBef>
                <a:spcPts val="0"/>
              </a:spcBef>
              <a:buSzPct val="25000"/>
              <a:buNone/>
            </a:pPr>
            <a:r>
              <a:rPr lang="en" sz="2000" u="none" strike="noStrike" cap="none">
                <a:solidFill>
                  <a:srgbClr val="FFFFFF"/>
                </a:solidFill>
                <a:latin typeface="Arial Regular" charset="0"/>
                <a:ea typeface="Arial Regular" charset="0"/>
                <a:cs typeface="Arial Regular" charset="0"/>
                <a:sym typeface="Cabin"/>
              </a:rPr>
              <a:t>Search engine indexing collects, parses, and stores data to facilitate fast and accurate information retrieval.  The purpose of storing an index is to optimize speed and performance in finding relevant documents for a search query.   Without an index, the search engine would scan every document in the corpus, which would require considerable time and computing power. </a:t>
            </a:r>
          </a:p>
        </p:txBody>
      </p:sp>
      <p:sp>
        <p:nvSpPr>
          <p:cNvPr id="244" name="Shape 244"/>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dirty="0">
                <a:solidFill>
                  <a:srgbClr val="FFD966"/>
                </a:solidFill>
                <a:sym typeface="Cabin"/>
              </a:rPr>
              <a:t>Search Indexing</a:t>
            </a:r>
          </a:p>
        </p:txBody>
      </p:sp>
      <p:sp>
        <p:nvSpPr>
          <p:cNvPr id="245" name="Shape 245"/>
          <p:cNvSpPr/>
          <p:nvPr/>
        </p:nvSpPr>
        <p:spPr>
          <a:xfrm>
            <a:off x="1548425" y="4148150"/>
            <a:ext cx="6044050"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F00"/>
                </a:solidFill>
                <a:latin typeface="Arial Regular" charset="0"/>
                <a:ea typeface="Arial Regular" charset="0"/>
                <a:cs typeface="Arial Regular" charset="0"/>
                <a:sym typeface="Cabin"/>
              </a:rPr>
              <a:t>http://</a:t>
            </a:r>
            <a:r>
              <a:rPr lang="en" sz="2000" u="none" strike="noStrike" cap="none" dirty="0" err="1">
                <a:solidFill>
                  <a:srgbClr val="FFFF00"/>
                </a:solidFill>
                <a:latin typeface="Arial Regular" charset="0"/>
                <a:ea typeface="Arial Regular" charset="0"/>
                <a:cs typeface="Arial Regular" charset="0"/>
                <a:sym typeface="Cabin"/>
              </a:rPr>
              <a:t>en.wikipedia.org</a:t>
            </a:r>
            <a:r>
              <a:rPr lang="en" sz="2000" u="none" strike="noStrike" cap="none" dirty="0">
                <a:solidFill>
                  <a:srgbClr val="FFFF00"/>
                </a:solidFill>
                <a:latin typeface="Arial Regular" charset="0"/>
                <a:ea typeface="Arial Regular" charset="0"/>
                <a:cs typeface="Arial Regular" charset="0"/>
                <a:sym typeface="Cabin"/>
              </a:rPr>
              <a:t>/wiki/Index_(</a:t>
            </a:r>
            <a:r>
              <a:rPr lang="en" sz="2000" u="none" strike="noStrike" cap="none" dirty="0" err="1">
                <a:solidFill>
                  <a:srgbClr val="FFFF00"/>
                </a:solidFill>
                <a:latin typeface="Arial Regular" charset="0"/>
                <a:ea typeface="Arial Regular" charset="0"/>
                <a:cs typeface="Arial Regular" charset="0"/>
                <a:sym typeface="Cabin"/>
              </a:rPr>
              <a:t>search_engine</a:t>
            </a:r>
            <a:r>
              <a:rPr lang="en" sz="2000" u="none" strike="noStrike" cap="none" dirty="0">
                <a:solidFill>
                  <a:srgbClr val="FFFF00"/>
                </a:solidFill>
                <a:latin typeface="Arial Regular" charset="0"/>
                <a:ea typeface="Arial Regular" charset="0"/>
                <a:cs typeface="Arial Regular" charset="0"/>
                <a:sym typeface="Cabin"/>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p:nvPr/>
        </p:nvSpPr>
        <p:spPr>
          <a:xfrm>
            <a:off x="3837876" y="1538655"/>
            <a:ext cx="1476374" cy="449587"/>
          </a:xfrm>
          <a:prstGeom prst="can">
            <a:avLst>
              <a:gd name="adj" fmla="val 25000"/>
            </a:avLst>
          </a:prstGeom>
          <a:blipFill rotWithShape="1">
            <a:blip r:embed="rId3">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spider.sqlite</a:t>
            </a:r>
          </a:p>
        </p:txBody>
      </p:sp>
      <p:cxnSp>
        <p:nvCxnSpPr>
          <p:cNvPr id="251" name="Shape 251"/>
          <p:cNvCxnSpPr>
            <a:stCxn id="252" idx="3"/>
            <a:endCxn id="250" idx="2"/>
          </p:cNvCxnSpPr>
          <p:nvPr/>
        </p:nvCxnSpPr>
        <p:spPr>
          <a:xfrm>
            <a:off x="1971198" y="1761627"/>
            <a:ext cx="1866600" cy="1800"/>
          </a:xfrm>
          <a:prstGeom prst="straightConnector1">
            <a:avLst/>
          </a:prstGeom>
          <a:noFill/>
          <a:ln w="76200" cap="flat" cmpd="sng">
            <a:solidFill>
              <a:srgbClr val="773F9B"/>
            </a:solidFill>
            <a:prstDash val="solid"/>
            <a:miter/>
            <a:headEnd type="none" w="med" len="med"/>
            <a:tailEnd type="triangle" w="lg" len="lg"/>
          </a:ln>
        </p:spPr>
      </p:cxnSp>
      <p:sp>
        <p:nvSpPr>
          <p:cNvPr id="253" name="Shape 253"/>
          <p:cNvSpPr txBox="1"/>
          <p:nvPr/>
        </p:nvSpPr>
        <p:spPr>
          <a:xfrm>
            <a:off x="2130604" y="1553454"/>
            <a:ext cx="1002599" cy="334799"/>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600" b="0" i="0" u="none" strike="noStrike" cap="none" dirty="0" err="1">
                <a:solidFill>
                  <a:srgbClr val="FFFFFF"/>
                </a:solidFill>
                <a:latin typeface="Helvetica Neue"/>
                <a:ea typeface="Helvetica Neue"/>
                <a:cs typeface="Helvetica Neue"/>
                <a:sym typeface="Helvetica Neue"/>
              </a:rPr>
              <a:t>spider.py</a:t>
            </a:r>
            <a:endParaRPr lang="en" sz="1600" b="0" i="0" u="none" strike="noStrike" cap="none" dirty="0">
              <a:solidFill>
                <a:srgbClr val="FFFFFF"/>
              </a:solidFill>
              <a:latin typeface="Helvetica Neue"/>
              <a:ea typeface="Helvetica Neue"/>
              <a:cs typeface="Helvetica Neue"/>
              <a:sym typeface="Helvetica Neue"/>
            </a:endParaRPr>
          </a:p>
        </p:txBody>
      </p:sp>
      <p:cxnSp>
        <p:nvCxnSpPr>
          <p:cNvPr id="254" name="Shape 254"/>
          <p:cNvCxnSpPr>
            <a:stCxn id="250" idx="3"/>
          </p:cNvCxnSpPr>
          <p:nvPr/>
        </p:nvCxnSpPr>
        <p:spPr>
          <a:xfrm flipH="1">
            <a:off x="2331464" y="1988242"/>
            <a:ext cx="2244600" cy="1711500"/>
          </a:xfrm>
          <a:prstGeom prst="straightConnector1">
            <a:avLst/>
          </a:prstGeom>
          <a:noFill/>
          <a:ln w="76200" cap="flat" cmpd="sng">
            <a:solidFill>
              <a:srgbClr val="773F9B"/>
            </a:solidFill>
            <a:prstDash val="solid"/>
            <a:miter/>
            <a:headEnd type="none" w="med" len="med"/>
            <a:tailEnd type="triangle" w="lg" len="lg"/>
          </a:ln>
        </p:spPr>
      </p:cxnSp>
      <p:sp>
        <p:nvSpPr>
          <p:cNvPr id="255" name="Shape 255"/>
          <p:cNvSpPr txBox="1"/>
          <p:nvPr/>
        </p:nvSpPr>
        <p:spPr>
          <a:xfrm>
            <a:off x="2901425" y="2716075"/>
            <a:ext cx="13409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spdump.py</a:t>
            </a:r>
          </a:p>
        </p:txBody>
      </p:sp>
      <p:sp>
        <p:nvSpPr>
          <p:cNvPr id="256" name="Shape 256"/>
          <p:cNvSpPr txBox="1"/>
          <p:nvPr/>
        </p:nvSpPr>
        <p:spPr>
          <a:xfrm>
            <a:off x="246586" y="3699630"/>
            <a:ext cx="4474500" cy="836699"/>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(5, None, 1.0, 3, u'http://www.dr-chuck.com/csev-blog')</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(3, None, 1.0, 4, u'http://www.dr-chuck.com/dr-chuck/resume/speaking.htm')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None, 1.0, 2, u'http://www.dr-chuck.com/csev-blog/')</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None, 1.0, 5, u'http://www.dr-chuck.com/dr-chuck/resume/index.htm')</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4 rows.</a:t>
            </a:r>
          </a:p>
        </p:txBody>
      </p:sp>
      <p:grpSp>
        <p:nvGrpSpPr>
          <p:cNvPr id="257" name="Shape 257"/>
          <p:cNvGrpSpPr/>
          <p:nvPr/>
        </p:nvGrpSpPr>
        <p:grpSpPr>
          <a:xfrm>
            <a:off x="330243" y="1104322"/>
            <a:ext cx="1640955" cy="1314609"/>
            <a:chOff x="465666" y="2827680"/>
            <a:chExt cx="2868802" cy="1926167"/>
          </a:xfrm>
        </p:grpSpPr>
        <p:pic>
          <p:nvPicPr>
            <p:cNvPr id="252" name="Shape 252"/>
            <p:cNvPicPr preferRelativeResize="0"/>
            <p:nvPr/>
          </p:nvPicPr>
          <p:blipFill rotWithShape="1">
            <a:blip r:embed="rId4">
              <a:alphaModFix/>
            </a:blip>
            <a:srcRect/>
            <a:stretch/>
          </p:blipFill>
          <p:spPr>
            <a:xfrm rot="10800000" flipH="1">
              <a:off x="465666" y="2827680"/>
              <a:ext cx="2868802" cy="1926167"/>
            </a:xfrm>
            <a:prstGeom prst="rect">
              <a:avLst/>
            </a:prstGeom>
            <a:noFill/>
            <a:ln>
              <a:noFill/>
            </a:ln>
          </p:spPr>
        </p:pic>
        <p:sp>
          <p:nvSpPr>
            <p:cNvPr id="258" name="Shape 258"/>
            <p:cNvSpPr txBox="1"/>
            <p:nvPr/>
          </p:nvSpPr>
          <p:spPr>
            <a:xfrm>
              <a:off x="1515534" y="3289573"/>
              <a:ext cx="946373" cy="1087476"/>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The</a:t>
              </a:r>
            </a:p>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Web</a:t>
              </a:r>
            </a:p>
          </p:txBody>
        </p:sp>
      </p:grpSp>
      <p:sp>
        <p:nvSpPr>
          <p:cNvPr id="259" name="Shape 259"/>
          <p:cNvSpPr/>
          <p:nvPr/>
        </p:nvSpPr>
        <p:spPr>
          <a:xfrm>
            <a:off x="5142325" y="3050791"/>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force.js</a:t>
            </a:r>
          </a:p>
        </p:txBody>
      </p:sp>
      <p:sp>
        <p:nvSpPr>
          <p:cNvPr id="260" name="Shape 260"/>
          <p:cNvSpPr/>
          <p:nvPr/>
        </p:nvSpPr>
        <p:spPr>
          <a:xfrm>
            <a:off x="7350706" y="516107"/>
            <a:ext cx="1245599" cy="807300"/>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force.html</a:t>
            </a:r>
          </a:p>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d3.js</a:t>
            </a:r>
          </a:p>
        </p:txBody>
      </p:sp>
      <p:cxnSp>
        <p:nvCxnSpPr>
          <p:cNvPr id="261" name="Shape 261"/>
          <p:cNvCxnSpPr>
            <a:stCxn id="250" idx="3"/>
            <a:endCxn id="259" idx="1"/>
          </p:cNvCxnSpPr>
          <p:nvPr/>
        </p:nvCxnSpPr>
        <p:spPr>
          <a:xfrm>
            <a:off x="4576064" y="1988242"/>
            <a:ext cx="1152000" cy="1062600"/>
          </a:xfrm>
          <a:prstGeom prst="straightConnector1">
            <a:avLst/>
          </a:prstGeom>
          <a:noFill/>
          <a:ln w="76200" cap="flat" cmpd="sng">
            <a:solidFill>
              <a:srgbClr val="773F9B"/>
            </a:solidFill>
            <a:prstDash val="solid"/>
            <a:miter/>
            <a:headEnd type="none" w="med" len="med"/>
            <a:tailEnd type="triangle" w="lg" len="lg"/>
          </a:ln>
        </p:spPr>
      </p:cxnSp>
      <p:cxnSp>
        <p:nvCxnSpPr>
          <p:cNvPr id="262" name="Shape 262"/>
          <p:cNvCxnSpPr>
            <a:stCxn id="259" idx="4"/>
          </p:cNvCxnSpPr>
          <p:nvPr/>
        </p:nvCxnSpPr>
        <p:spPr>
          <a:xfrm rot="10800000" flipH="1">
            <a:off x="6314033" y="2625785"/>
            <a:ext cx="750900" cy="649800"/>
          </a:xfrm>
          <a:prstGeom prst="straightConnector1">
            <a:avLst/>
          </a:prstGeom>
          <a:noFill/>
          <a:ln w="76200" cap="flat" cmpd="sng">
            <a:solidFill>
              <a:srgbClr val="773F9B"/>
            </a:solidFill>
            <a:prstDash val="solid"/>
            <a:miter/>
            <a:headEnd type="none" w="med" len="med"/>
            <a:tailEnd type="triangle" w="lg" len="lg"/>
          </a:ln>
        </p:spPr>
      </p:cxnSp>
      <p:cxnSp>
        <p:nvCxnSpPr>
          <p:cNvPr id="263" name="Shape 263"/>
          <p:cNvCxnSpPr>
            <a:stCxn id="260" idx="3"/>
            <a:endCxn id="270" idx="0"/>
          </p:cNvCxnSpPr>
          <p:nvPr/>
        </p:nvCxnSpPr>
        <p:spPr>
          <a:xfrm>
            <a:off x="7973506" y="1323407"/>
            <a:ext cx="5" cy="596196"/>
          </a:xfrm>
          <a:prstGeom prst="straightConnector1">
            <a:avLst/>
          </a:prstGeom>
          <a:noFill/>
          <a:ln w="76200" cap="flat" cmpd="sng">
            <a:solidFill>
              <a:srgbClr val="773F9B"/>
            </a:solidFill>
            <a:prstDash val="solid"/>
            <a:miter/>
            <a:headEnd type="none" w="med" len="med"/>
            <a:tailEnd type="triangle" w="lg" len="lg"/>
          </a:ln>
        </p:spPr>
      </p:cxnSp>
      <p:sp>
        <p:nvSpPr>
          <p:cNvPr id="264" name="Shape 264"/>
          <p:cNvSpPr/>
          <p:nvPr/>
        </p:nvSpPr>
        <p:spPr>
          <a:xfrm>
            <a:off x="4728017" y="4338134"/>
            <a:ext cx="4342875"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a:t>
            </a:r>
            <a:r>
              <a:rPr lang="en" sz="2300" b="0" i="0" u="none" strike="noStrike" cap="none" baseline="30000" dirty="0" err="1">
                <a:solidFill>
                  <a:srgbClr val="FFFF00"/>
                </a:solidFill>
                <a:latin typeface="Helvetica Neue"/>
                <a:ea typeface="Helvetica Neue"/>
                <a:cs typeface="Helvetica Neue"/>
                <a:sym typeface="Helvetica Neue"/>
              </a:rPr>
              <a:t>www.pythonlearn.com</a:t>
            </a:r>
            <a:r>
              <a:rPr lang="en" sz="2300" b="0" i="0" u="none" strike="noStrike" cap="none" baseline="30000" dirty="0">
                <a:solidFill>
                  <a:srgbClr val="FFFF00"/>
                </a:solidFill>
                <a:latin typeface="Helvetica Neue"/>
                <a:ea typeface="Helvetica Neue"/>
                <a:cs typeface="Helvetica Neue"/>
                <a:sym typeface="Helvetica Neue"/>
              </a:rPr>
              <a:t>/code/</a:t>
            </a:r>
            <a:r>
              <a:rPr lang="en" sz="2300" b="0" i="0" u="none" strike="noStrike" cap="none" baseline="30000" dirty="0" err="1">
                <a:solidFill>
                  <a:srgbClr val="FFFF00"/>
                </a:solidFill>
                <a:latin typeface="Helvetica Neue"/>
                <a:ea typeface="Helvetica Neue"/>
                <a:cs typeface="Helvetica Neue"/>
                <a:sym typeface="Helvetica Neue"/>
              </a:rPr>
              <a:t>pagerank.zip</a:t>
            </a:r>
            <a:endParaRPr lang="en" sz="2300" b="0" i="0" u="none" strike="noStrike" cap="none" baseline="30000" dirty="0">
              <a:solidFill>
                <a:srgbClr val="FFFF00"/>
              </a:solidFill>
              <a:latin typeface="Helvetica Neue"/>
              <a:ea typeface="Helvetica Neue"/>
              <a:cs typeface="Helvetica Neue"/>
              <a:sym typeface="Helvetica Neue"/>
            </a:endParaRPr>
          </a:p>
        </p:txBody>
      </p:sp>
      <p:sp>
        <p:nvSpPr>
          <p:cNvPr id="265" name="Shape 265"/>
          <p:cNvSpPr txBox="1"/>
          <p:nvPr/>
        </p:nvSpPr>
        <p:spPr>
          <a:xfrm>
            <a:off x="2844820" y="470860"/>
            <a:ext cx="1132521" cy="334707"/>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spreset.py</a:t>
            </a:r>
          </a:p>
        </p:txBody>
      </p:sp>
      <p:sp>
        <p:nvSpPr>
          <p:cNvPr id="266" name="Shape 266"/>
          <p:cNvSpPr txBox="1"/>
          <p:nvPr/>
        </p:nvSpPr>
        <p:spPr>
          <a:xfrm>
            <a:off x="5194379" y="464776"/>
            <a:ext cx="1067599" cy="334707"/>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sprank.py</a:t>
            </a:r>
          </a:p>
        </p:txBody>
      </p:sp>
      <p:cxnSp>
        <p:nvCxnSpPr>
          <p:cNvPr id="267" name="Shape 267"/>
          <p:cNvCxnSpPr>
            <a:stCxn id="265" idx="2"/>
            <a:endCxn id="250" idx="1"/>
          </p:cNvCxnSpPr>
          <p:nvPr/>
        </p:nvCxnSpPr>
        <p:spPr>
          <a:xfrm>
            <a:off x="3411081" y="805568"/>
            <a:ext cx="1164900" cy="733199"/>
          </a:xfrm>
          <a:prstGeom prst="straightConnector1">
            <a:avLst/>
          </a:prstGeom>
          <a:noFill/>
          <a:ln w="76200" cap="flat" cmpd="sng">
            <a:solidFill>
              <a:srgbClr val="773F9B"/>
            </a:solidFill>
            <a:prstDash val="solid"/>
            <a:miter/>
            <a:headEnd type="none" w="med" len="med"/>
            <a:tailEnd type="triangle" w="lg" len="lg"/>
          </a:ln>
        </p:spPr>
      </p:cxnSp>
      <p:cxnSp>
        <p:nvCxnSpPr>
          <p:cNvPr id="268" name="Shape 268"/>
          <p:cNvCxnSpPr>
            <a:stCxn id="266" idx="2"/>
            <a:endCxn id="250" idx="1"/>
          </p:cNvCxnSpPr>
          <p:nvPr/>
        </p:nvCxnSpPr>
        <p:spPr>
          <a:xfrm flipH="1">
            <a:off x="4576179" y="799484"/>
            <a:ext cx="1152000" cy="739199"/>
          </a:xfrm>
          <a:prstGeom prst="straightConnector1">
            <a:avLst/>
          </a:prstGeom>
          <a:noFill/>
          <a:ln w="76200" cap="flat" cmpd="sng">
            <a:solidFill>
              <a:srgbClr val="773F9B"/>
            </a:solidFill>
            <a:prstDash val="solid"/>
            <a:miter/>
            <a:headEnd type="triangle" w="lg" len="lg"/>
            <a:tailEnd type="triangle" w="lg" len="lg"/>
          </a:ln>
        </p:spPr>
      </p:cxnSp>
      <p:sp>
        <p:nvSpPr>
          <p:cNvPr id="269" name="Shape 269"/>
          <p:cNvSpPr txBox="1"/>
          <p:nvPr/>
        </p:nvSpPr>
        <p:spPr>
          <a:xfrm>
            <a:off x="4543600" y="2184650"/>
            <a:ext cx="11324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spjson.py</a:t>
            </a:r>
          </a:p>
        </p:txBody>
      </p:sp>
      <p:pic>
        <p:nvPicPr>
          <p:cNvPr id="270" name="Shape 270" descr="pagerank.png"/>
          <p:cNvPicPr preferRelativeResize="0"/>
          <p:nvPr/>
        </p:nvPicPr>
        <p:blipFill rotWithShape="1">
          <a:blip r:embed="rId5">
            <a:alphaModFix/>
          </a:blip>
          <a:srcRect/>
          <a:stretch/>
        </p:blipFill>
        <p:spPr>
          <a:xfrm>
            <a:off x="7064959" y="1919603"/>
            <a:ext cx="1817104" cy="14126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650081" y="464695"/>
            <a:ext cx="4664869"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3200" u="none" strike="noStrike" cap="none">
                <a:solidFill>
                  <a:srgbClr val="FFD966"/>
                </a:solidFill>
                <a:sym typeface="Cabin"/>
              </a:rPr>
              <a:t>Mailing Lists - </a:t>
            </a:r>
            <a:r>
              <a:rPr lang="en" sz="3200" u="none" strike="noStrike" cap="none" dirty="0" err="1">
                <a:solidFill>
                  <a:srgbClr val="FFD966"/>
                </a:solidFill>
                <a:sym typeface="Cabin"/>
              </a:rPr>
              <a:t>Gmane</a:t>
            </a:r>
            <a:endParaRPr lang="en" sz="3200" u="none" strike="noStrike" cap="none" dirty="0">
              <a:solidFill>
                <a:srgbClr val="FFD966"/>
              </a:solidFill>
              <a:sym typeface="Cabin"/>
            </a:endParaRPr>
          </a:p>
        </p:txBody>
      </p:sp>
      <p:sp>
        <p:nvSpPr>
          <p:cNvPr id="276" name="Shape 276"/>
          <p:cNvSpPr txBox="1">
            <a:spLocks noGrp="1"/>
          </p:cNvSpPr>
          <p:nvPr>
            <p:ph type="body" idx="1"/>
          </p:nvPr>
        </p:nvSpPr>
        <p:spPr>
          <a:xfrm>
            <a:off x="650081" y="1464469"/>
            <a:ext cx="4521994" cy="3207599"/>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Crawl the archive of a mailing list</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Do some analysis / cleanup</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Visualize the data as word cloud and lines</a:t>
            </a:r>
          </a:p>
        </p:txBody>
      </p:sp>
      <p:sp>
        <p:nvSpPr>
          <p:cNvPr id="277" name="Shape 277"/>
          <p:cNvSpPr/>
          <p:nvPr/>
        </p:nvSpPr>
        <p:spPr>
          <a:xfrm>
            <a:off x="4857750" y="4176712"/>
            <a:ext cx="4097735" cy="282769"/>
          </a:xfrm>
          <a:prstGeom prst="rect">
            <a:avLst/>
          </a:prstGeom>
          <a:noFill/>
          <a:ln>
            <a:noFill/>
          </a:ln>
        </p:spPr>
        <p:txBody>
          <a:bodyPr lIns="51425" tIns="25700" rIns="51425" bIns="25700" anchor="ctr" anchorCtr="0">
            <a:noAutofit/>
          </a:bodyPr>
          <a:lstStyle/>
          <a:p>
            <a:pPr marL="0" marR="0" lvl="0" indent="0" algn="ctr"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a:t>
            </a:r>
            <a:r>
              <a:rPr lang="en" sz="2300" b="0" i="0" u="none" strike="noStrike" cap="none" baseline="30000" dirty="0" err="1">
                <a:solidFill>
                  <a:srgbClr val="FFFF00"/>
                </a:solidFill>
                <a:latin typeface="Helvetica Neue"/>
                <a:ea typeface="Helvetica Neue"/>
                <a:cs typeface="Helvetica Neue"/>
                <a:sym typeface="Helvetica Neue"/>
              </a:rPr>
              <a:t>www.pythonlearn.com</a:t>
            </a:r>
            <a:r>
              <a:rPr lang="en" sz="2300" b="0" i="0" u="none" strike="noStrike" cap="none" baseline="30000" dirty="0">
                <a:solidFill>
                  <a:srgbClr val="FFFF00"/>
                </a:solidFill>
                <a:latin typeface="Helvetica Neue"/>
                <a:ea typeface="Helvetica Neue"/>
                <a:cs typeface="Helvetica Neue"/>
                <a:sym typeface="Helvetica Neue"/>
              </a:rPr>
              <a:t>/code/</a:t>
            </a:r>
            <a:r>
              <a:rPr lang="en" sz="2300" b="0" i="0" u="none" strike="noStrike" cap="none" baseline="30000" dirty="0" err="1">
                <a:solidFill>
                  <a:srgbClr val="FFFF00"/>
                </a:solidFill>
                <a:latin typeface="Helvetica Neue"/>
                <a:ea typeface="Helvetica Neue"/>
                <a:cs typeface="Helvetica Neue"/>
                <a:sym typeface="Helvetica Neue"/>
              </a:rPr>
              <a:t>gmane.zip</a:t>
            </a:r>
            <a:endParaRPr lang="en" sz="2300" b="0" i="0" u="none" strike="noStrike" cap="none" baseline="30000" dirty="0">
              <a:solidFill>
                <a:srgbClr val="FFFF00"/>
              </a:solidFill>
              <a:latin typeface="Helvetica Neue"/>
              <a:ea typeface="Helvetica Neue"/>
              <a:cs typeface="Helvetica Neue"/>
              <a:sym typeface="Helvetica Neue"/>
            </a:endParaRPr>
          </a:p>
        </p:txBody>
      </p:sp>
      <p:pic>
        <p:nvPicPr>
          <p:cNvPr id="278" name="Shape 278" descr="wordcloud.png"/>
          <p:cNvPicPr preferRelativeResize="0"/>
          <p:nvPr/>
        </p:nvPicPr>
        <p:blipFill rotWithShape="1">
          <a:blip r:embed="rId3">
            <a:alphaModFix/>
          </a:blip>
          <a:srcRect/>
          <a:stretch/>
        </p:blipFill>
        <p:spPr>
          <a:xfrm>
            <a:off x="5700745" y="826293"/>
            <a:ext cx="2726069" cy="291556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0000"/>
                </a:solidFill>
                <a:sym typeface="Cabin"/>
              </a:rPr>
              <a:t>Warning: </a:t>
            </a:r>
            <a:r>
              <a:rPr lang="en" sz="4300" u="none" strike="noStrike" cap="none">
                <a:solidFill>
                  <a:srgbClr val="FFD966"/>
                </a:solidFill>
                <a:sym typeface="Cabin"/>
              </a:rPr>
              <a:t>This Dataset is &gt; 1GB </a:t>
            </a:r>
          </a:p>
        </p:txBody>
      </p:sp>
      <p:sp>
        <p:nvSpPr>
          <p:cNvPr id="284" name="Shape 284"/>
          <p:cNvSpPr txBox="1">
            <a:spLocks noGrp="1"/>
          </p:cNvSpPr>
          <p:nvPr>
            <p:ph type="body" idx="1"/>
          </p:nvPr>
        </p:nvSpPr>
        <p:spPr>
          <a:xfrm>
            <a:off x="650081" y="1464470"/>
            <a:ext cx="7836750" cy="1326355"/>
          </a:xfrm>
          <a:prstGeom prst="rect">
            <a:avLst/>
          </a:prstGeom>
          <a:noFill/>
          <a:ln>
            <a:noFill/>
          </a:ln>
        </p:spPr>
        <p:txBody>
          <a:bodyPr lIns="21425" tIns="21425" rIns="21425" bIns="21425" anchor="t" anchorCtr="0">
            <a:noAutofit/>
          </a:bodyPr>
          <a:lstStyle/>
          <a:p>
            <a:pPr marL="457200" marR="0" lvl="0" indent="-355600" algn="l" rtl="0">
              <a:lnSpc>
                <a:spcPct val="115000"/>
              </a:lnSpc>
              <a:spcBef>
                <a:spcPts val="0"/>
              </a:spcBef>
              <a:buClr>
                <a:srgbClr val="FFFFFF"/>
              </a:buClr>
              <a:buSzPct val="100000"/>
              <a:buFont typeface="Cabin"/>
            </a:pPr>
            <a:r>
              <a:rPr lang="en" sz="2000" u="none" strike="noStrike" cap="none" dirty="0">
                <a:solidFill>
                  <a:srgbClr val="FFFFFF"/>
                </a:solidFill>
                <a:sym typeface="Cabin"/>
              </a:rPr>
              <a:t>Do not just point this application at </a:t>
            </a:r>
            <a:r>
              <a:rPr lang="en" sz="2000" u="none" strike="noStrike" cap="none" dirty="0" err="1">
                <a:solidFill>
                  <a:srgbClr val="FFFF00"/>
                </a:solidFill>
                <a:sym typeface="Cabin"/>
              </a:rPr>
              <a:t>gmane.org</a:t>
            </a:r>
            <a:r>
              <a:rPr lang="en" sz="2000" u="none" strike="noStrike" cap="none" dirty="0">
                <a:solidFill>
                  <a:srgbClr val="FFFFFF"/>
                </a:solidFill>
                <a:sym typeface="Cabin"/>
              </a:rPr>
              <a:t> and let it </a:t>
            </a:r>
            <a:r>
              <a:rPr lang="en" sz="2000" u="none" strike="noStrike" cap="none" dirty="0" smtClean="0">
                <a:solidFill>
                  <a:srgbClr val="FFFFFF"/>
                </a:solidFill>
                <a:sym typeface="Cabin"/>
              </a:rPr>
              <a:t>run</a:t>
            </a:r>
            <a:endParaRPr lang="en-US" sz="2000" u="none" strike="noStrike" cap="none" dirty="0" smtClean="0">
              <a:solidFill>
                <a:srgbClr val="FFFFFF"/>
              </a:solidFill>
              <a:sym typeface="Cabin"/>
            </a:endParaRPr>
          </a:p>
          <a:p>
            <a:pPr marL="457200" marR="0" lvl="0" indent="-355600" algn="l" rtl="0">
              <a:lnSpc>
                <a:spcPct val="115000"/>
              </a:lnSpc>
              <a:spcBef>
                <a:spcPts val="0"/>
              </a:spcBef>
              <a:buClr>
                <a:srgbClr val="FFFFFF"/>
              </a:buClr>
              <a:buSzPct val="100000"/>
              <a:buFont typeface="Cabin"/>
            </a:pPr>
            <a:r>
              <a:rPr lang="en" sz="2000" u="none" strike="noStrike" cap="none" dirty="0" smtClean="0">
                <a:solidFill>
                  <a:srgbClr val="FFFFFF"/>
                </a:solidFill>
                <a:sym typeface="Cabin"/>
              </a:rPr>
              <a:t>There </a:t>
            </a:r>
            <a:r>
              <a:rPr lang="en" sz="2000" u="none" strike="noStrike" cap="none" dirty="0">
                <a:solidFill>
                  <a:srgbClr val="FFFFFF"/>
                </a:solidFill>
                <a:sym typeface="Cabin"/>
              </a:rPr>
              <a:t>is no rate limits – these are cool </a:t>
            </a:r>
            <a:r>
              <a:rPr lang="en" sz="2000" u="none" strike="noStrike" cap="none" dirty="0" smtClean="0">
                <a:solidFill>
                  <a:srgbClr val="FFFFFF"/>
                </a:solidFill>
                <a:sym typeface="Cabin"/>
              </a:rPr>
              <a:t>folk</a:t>
            </a:r>
            <a:r>
              <a:rPr lang="en-US" sz="2000" dirty="0" smtClean="0">
                <a:solidFill>
                  <a:srgbClr val="FFFFFF"/>
                </a:solidFill>
                <a:sym typeface="Cabin"/>
              </a:rPr>
              <a:t>s</a:t>
            </a:r>
            <a:endParaRPr lang="en" dirty="0"/>
          </a:p>
        </p:txBody>
      </p:sp>
      <p:sp>
        <p:nvSpPr>
          <p:cNvPr id="285" name="Shape 285"/>
          <p:cNvSpPr txBox="1"/>
          <p:nvPr/>
        </p:nvSpPr>
        <p:spPr>
          <a:xfrm>
            <a:off x="650081" y="2790825"/>
            <a:ext cx="8031899" cy="1028418"/>
          </a:xfrm>
          <a:prstGeom prst="rect">
            <a:avLst/>
          </a:prstGeom>
          <a:noFill/>
          <a:ln>
            <a:noFill/>
          </a:ln>
        </p:spPr>
        <p:txBody>
          <a:bodyPr lIns="91425" tIns="91425" rIns="91425" bIns="91425" anchor="t" anchorCtr="0">
            <a:noAutofit/>
          </a:bodyPr>
          <a:lstStyle/>
          <a:p>
            <a:pPr lvl="0" algn="ctr">
              <a:spcBef>
                <a:spcPts val="0"/>
              </a:spcBef>
              <a:buNone/>
            </a:pPr>
            <a:r>
              <a:rPr lang="en-US" sz="1800" dirty="0" smtClean="0">
                <a:solidFill>
                  <a:srgbClr val="FFFF00"/>
                </a:solidFill>
                <a:latin typeface="Courier New"/>
                <a:ea typeface="Courier New"/>
                <a:cs typeface="Courier New"/>
                <a:sym typeface="Courier New"/>
              </a:rPr>
              <a:t>Use this for </a:t>
            </a:r>
            <a:r>
              <a:rPr lang="en-US" sz="1800" smtClean="0">
                <a:solidFill>
                  <a:srgbClr val="FFFF00"/>
                </a:solidFill>
                <a:latin typeface="Courier New"/>
                <a:ea typeface="Courier New"/>
                <a:cs typeface="Courier New"/>
                <a:sym typeface="Courier New"/>
              </a:rPr>
              <a:t>your testing:</a:t>
            </a:r>
          </a:p>
          <a:p>
            <a:pPr lvl="0" algn="ctr">
              <a:spcBef>
                <a:spcPts val="0"/>
              </a:spcBef>
              <a:buNone/>
            </a:pPr>
            <a:endParaRPr lang="en-US" sz="1800" dirty="0" smtClean="0">
              <a:solidFill>
                <a:srgbClr val="FFFF00"/>
              </a:solidFill>
              <a:latin typeface="Courier New"/>
              <a:ea typeface="Courier New"/>
              <a:cs typeface="Courier New"/>
              <a:sym typeface="Courier New"/>
            </a:endParaRPr>
          </a:p>
          <a:p>
            <a:pPr lvl="0" algn="ctr">
              <a:spcBef>
                <a:spcPts val="0"/>
              </a:spcBef>
              <a:buNone/>
            </a:pPr>
            <a:r>
              <a:rPr lang="en" sz="1800" dirty="0" smtClean="0">
                <a:solidFill>
                  <a:srgbClr val="FFFF00"/>
                </a:solidFill>
                <a:latin typeface="Courier New"/>
                <a:ea typeface="Courier New"/>
                <a:cs typeface="Courier New"/>
                <a:sym typeface="Courier New"/>
              </a:rPr>
              <a:t>http</a:t>
            </a:r>
            <a:r>
              <a:rPr lang="en" sz="1800" dirty="0">
                <a:solidFill>
                  <a:srgbClr val="FFFF00"/>
                </a:solidFill>
                <a:latin typeface="Courier New"/>
                <a:ea typeface="Courier New"/>
                <a:cs typeface="Courier New"/>
                <a:sym typeface="Courier New"/>
              </a:rPr>
              <a:t>://</a:t>
            </a:r>
            <a:r>
              <a:rPr lang="en" sz="1800" dirty="0" err="1">
                <a:solidFill>
                  <a:srgbClr val="FFFF00"/>
                </a:solidFill>
                <a:latin typeface="Courier New"/>
                <a:ea typeface="Courier New"/>
                <a:cs typeface="Courier New"/>
                <a:sym typeface="Courier New"/>
              </a:rPr>
              <a:t>mbox.dr-chuck.net</a:t>
            </a:r>
            <a:r>
              <a:rPr lang="en" sz="1800" dirty="0">
                <a:solidFill>
                  <a:srgbClr val="FFFF00"/>
                </a:solidFill>
                <a:latin typeface="Courier New"/>
                <a:ea typeface="Courier New"/>
                <a:cs typeface="Courier New"/>
                <a:sym typeface="Courier New"/>
              </a:rPr>
              <a:t>/</a:t>
            </a:r>
            <a:r>
              <a:rPr lang="en" sz="1800" dirty="0" err="1">
                <a:solidFill>
                  <a:srgbClr val="FFFF00"/>
                </a:solidFill>
                <a:latin typeface="Courier New"/>
                <a:ea typeface="Courier New"/>
                <a:cs typeface="Courier New"/>
                <a:sym typeface="Courier New"/>
              </a:rPr>
              <a:t>sakai.devel</a:t>
            </a:r>
            <a:r>
              <a:rPr lang="en" sz="1800" dirty="0">
                <a:solidFill>
                  <a:srgbClr val="FFFF00"/>
                </a:solidFill>
                <a:latin typeface="Courier New"/>
                <a:ea typeface="Courier New"/>
                <a:cs typeface="Courier New"/>
                <a:sym typeface="Courier New"/>
              </a:rPr>
              <a:t>/4/5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Shape 290" descr="wordcloud.png"/>
          <p:cNvPicPr preferRelativeResize="0"/>
          <p:nvPr/>
        </p:nvPicPr>
        <p:blipFill rotWithShape="1">
          <a:blip r:embed="rId3">
            <a:alphaModFix/>
          </a:blip>
          <a:srcRect/>
          <a:stretch/>
        </p:blipFill>
        <p:spPr>
          <a:xfrm>
            <a:off x="7430816" y="1432002"/>
            <a:ext cx="1085388" cy="1160835"/>
          </a:xfrm>
          <a:prstGeom prst="rect">
            <a:avLst/>
          </a:prstGeom>
          <a:noFill/>
          <a:ln>
            <a:noFill/>
          </a:ln>
        </p:spPr>
      </p:pic>
      <p:sp>
        <p:nvSpPr>
          <p:cNvPr id="291" name="Shape 291"/>
          <p:cNvSpPr/>
          <p:nvPr/>
        </p:nvSpPr>
        <p:spPr>
          <a:xfrm>
            <a:off x="3847034" y="638979"/>
            <a:ext cx="1476374" cy="449587"/>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content.sqlite</a:t>
            </a:r>
          </a:p>
        </p:txBody>
      </p:sp>
      <p:cxnSp>
        <p:nvCxnSpPr>
          <p:cNvPr id="292" name="Shape 292"/>
          <p:cNvCxnSpPr>
            <a:endCxn id="291" idx="2"/>
          </p:cNvCxnSpPr>
          <p:nvPr/>
        </p:nvCxnSpPr>
        <p:spPr>
          <a:xfrm>
            <a:off x="2228834" y="860173"/>
            <a:ext cx="1618200" cy="3600"/>
          </a:xfrm>
          <a:prstGeom prst="straightConnector1">
            <a:avLst/>
          </a:prstGeom>
          <a:noFill/>
          <a:ln w="76200" cap="flat" cmpd="sng">
            <a:solidFill>
              <a:srgbClr val="773F9B"/>
            </a:solidFill>
            <a:prstDash val="solid"/>
            <a:miter/>
            <a:headEnd type="none" w="med" len="med"/>
            <a:tailEnd type="triangle" w="lg" len="lg"/>
          </a:ln>
        </p:spPr>
      </p:cxnSp>
      <p:sp>
        <p:nvSpPr>
          <p:cNvPr id="293" name="Shape 293"/>
          <p:cNvSpPr txBox="1"/>
          <p:nvPr/>
        </p:nvSpPr>
        <p:spPr>
          <a:xfrm>
            <a:off x="2199524" y="653778"/>
            <a:ext cx="1082100" cy="334799"/>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gmane.py</a:t>
            </a:r>
          </a:p>
        </p:txBody>
      </p:sp>
      <p:cxnSp>
        <p:nvCxnSpPr>
          <p:cNvPr id="294" name="Shape 294"/>
          <p:cNvCxnSpPr/>
          <p:nvPr/>
        </p:nvCxnSpPr>
        <p:spPr>
          <a:xfrm>
            <a:off x="4577002" y="1088566"/>
            <a:ext cx="16437" cy="831036"/>
          </a:xfrm>
          <a:prstGeom prst="straightConnector1">
            <a:avLst/>
          </a:prstGeom>
          <a:noFill/>
          <a:ln w="76200" cap="flat" cmpd="sng">
            <a:solidFill>
              <a:srgbClr val="773F9B"/>
            </a:solidFill>
            <a:prstDash val="solid"/>
            <a:miter/>
            <a:headEnd type="none" w="med" len="med"/>
            <a:tailEnd type="triangle" w="lg" len="lg"/>
          </a:ln>
        </p:spPr>
      </p:cxnSp>
      <p:sp>
        <p:nvSpPr>
          <p:cNvPr id="295" name="Shape 295"/>
          <p:cNvSpPr txBox="1"/>
          <p:nvPr/>
        </p:nvSpPr>
        <p:spPr>
          <a:xfrm>
            <a:off x="373230" y="3042726"/>
            <a:ext cx="3492164" cy="1460015"/>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How many to dump? 5</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Loaded messages= 51330 subjects= 25033 senders= 1584</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Top 5 Email list participants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steve.swinsburg@gmail.com 2657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azeckoski@unicon.net 1742</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ieb@tfd.co.uk 1591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csev@umich.edu 1304</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david.horwitz@uct.ac.za 1184</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p:txBody>
      </p:sp>
      <p:pic>
        <p:nvPicPr>
          <p:cNvPr id="296" name="Shape 296"/>
          <p:cNvPicPr preferRelativeResize="0"/>
          <p:nvPr/>
        </p:nvPicPr>
        <p:blipFill rotWithShape="1">
          <a:blip r:embed="rId5">
            <a:alphaModFix/>
          </a:blip>
          <a:srcRect/>
          <a:stretch/>
        </p:blipFill>
        <p:spPr>
          <a:xfrm rot="10800000" flipH="1">
            <a:off x="112646" y="510329"/>
            <a:ext cx="2033828" cy="657117"/>
          </a:xfrm>
          <a:prstGeom prst="rect">
            <a:avLst/>
          </a:prstGeom>
          <a:noFill/>
          <a:ln>
            <a:noFill/>
          </a:ln>
        </p:spPr>
      </p:pic>
      <p:sp>
        <p:nvSpPr>
          <p:cNvPr id="297" name="Shape 297"/>
          <p:cNvSpPr txBox="1"/>
          <p:nvPr/>
        </p:nvSpPr>
        <p:spPr>
          <a:xfrm>
            <a:off x="373223" y="653775"/>
            <a:ext cx="1720200" cy="334800"/>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Font typeface="Helvetica Neue"/>
              <a:buNone/>
            </a:pPr>
            <a:r>
              <a:rPr lang="en" dirty="0" err="1">
                <a:solidFill>
                  <a:srgbClr val="660066"/>
                </a:solidFill>
                <a:latin typeface="Helvetica Neue"/>
                <a:ea typeface="Helvetica Neue"/>
                <a:cs typeface="Helvetica Neue"/>
                <a:sym typeface="Helvetica Neue"/>
              </a:rPr>
              <a:t>mbox.dr-chuck.net</a:t>
            </a:r>
            <a:endParaRPr lang="en" dirty="0">
              <a:solidFill>
                <a:srgbClr val="660066"/>
              </a:solidFill>
              <a:latin typeface="Helvetica Neue"/>
              <a:ea typeface="Helvetica Neue"/>
              <a:cs typeface="Helvetica Neue"/>
              <a:sym typeface="Helvetica Neue"/>
            </a:endParaRPr>
          </a:p>
        </p:txBody>
      </p:sp>
      <p:sp>
        <p:nvSpPr>
          <p:cNvPr id="298" name="Shape 298"/>
          <p:cNvSpPr/>
          <p:nvPr/>
        </p:nvSpPr>
        <p:spPr>
          <a:xfrm>
            <a:off x="5901406" y="1056408"/>
            <a:ext cx="1171799" cy="449700"/>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gword.js</a:t>
            </a:r>
          </a:p>
        </p:txBody>
      </p:sp>
      <p:sp>
        <p:nvSpPr>
          <p:cNvPr id="299" name="Shape 299"/>
          <p:cNvSpPr/>
          <p:nvPr/>
        </p:nvSpPr>
        <p:spPr>
          <a:xfrm>
            <a:off x="7350706" y="161856"/>
            <a:ext cx="1245610" cy="807422"/>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gword.htm</a:t>
            </a:r>
          </a:p>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d3.js</a:t>
            </a:r>
          </a:p>
        </p:txBody>
      </p:sp>
      <p:cxnSp>
        <p:nvCxnSpPr>
          <p:cNvPr id="300" name="Shape 300"/>
          <p:cNvCxnSpPr>
            <a:endCxn id="295" idx="0"/>
          </p:cNvCxnSpPr>
          <p:nvPr/>
        </p:nvCxnSpPr>
        <p:spPr>
          <a:xfrm flipH="1">
            <a:off x="2119312" y="2144526"/>
            <a:ext cx="1720200" cy="898200"/>
          </a:xfrm>
          <a:prstGeom prst="straightConnector1">
            <a:avLst/>
          </a:prstGeom>
          <a:noFill/>
          <a:ln w="76200" cap="flat" cmpd="sng">
            <a:solidFill>
              <a:srgbClr val="773F9B"/>
            </a:solidFill>
            <a:prstDash val="solid"/>
            <a:miter/>
            <a:headEnd type="none" w="med" len="med"/>
            <a:tailEnd type="triangle" w="lg" len="lg"/>
          </a:ln>
        </p:spPr>
      </p:cxnSp>
      <p:cxnSp>
        <p:nvCxnSpPr>
          <p:cNvPr id="301" name="Shape 301"/>
          <p:cNvCxnSpPr/>
          <p:nvPr/>
        </p:nvCxnSpPr>
        <p:spPr>
          <a:xfrm rot="10800000" flipH="1">
            <a:off x="5255831" y="1463258"/>
            <a:ext cx="1164000" cy="638099"/>
          </a:xfrm>
          <a:prstGeom prst="straightConnector1">
            <a:avLst/>
          </a:prstGeom>
          <a:noFill/>
          <a:ln w="76200" cap="flat" cmpd="sng">
            <a:solidFill>
              <a:srgbClr val="773F9B"/>
            </a:solidFill>
            <a:prstDash val="solid"/>
            <a:miter/>
            <a:headEnd type="none" w="med" len="med"/>
            <a:tailEnd type="triangle" w="lg" len="lg"/>
          </a:ln>
        </p:spPr>
      </p:cxnSp>
      <p:cxnSp>
        <p:nvCxnSpPr>
          <p:cNvPr id="302" name="Shape 302"/>
          <p:cNvCxnSpPr/>
          <p:nvPr/>
        </p:nvCxnSpPr>
        <p:spPr>
          <a:xfrm>
            <a:off x="7973510" y="969279"/>
            <a:ext cx="43212" cy="630921"/>
          </a:xfrm>
          <a:prstGeom prst="straightConnector1">
            <a:avLst/>
          </a:prstGeom>
          <a:noFill/>
          <a:ln w="76200" cap="flat" cmpd="sng">
            <a:solidFill>
              <a:srgbClr val="773F9B"/>
            </a:solidFill>
            <a:prstDash val="solid"/>
            <a:miter/>
            <a:headEnd type="none" w="med" len="med"/>
            <a:tailEnd type="triangle" w="lg" len="lg"/>
          </a:ln>
        </p:spPr>
      </p:cxnSp>
      <p:sp>
        <p:nvSpPr>
          <p:cNvPr id="303" name="Shape 303"/>
          <p:cNvSpPr/>
          <p:nvPr/>
        </p:nvSpPr>
        <p:spPr>
          <a:xfrm>
            <a:off x="2766624" y="4160801"/>
            <a:ext cx="4142265"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a:solidFill>
                  <a:srgbClr val="FFFF00"/>
                </a:solidFill>
                <a:latin typeface="Helvetica Neue"/>
                <a:ea typeface="Helvetica Neue"/>
                <a:cs typeface="Helvetica Neue"/>
                <a:sym typeface="Helvetica Neue"/>
              </a:rPr>
              <a:t>http://www.pythonlearn.com/code/gmane.zip</a:t>
            </a:r>
          </a:p>
        </p:txBody>
      </p:sp>
      <p:sp>
        <p:nvSpPr>
          <p:cNvPr id="304" name="Shape 304"/>
          <p:cNvSpPr txBox="1"/>
          <p:nvPr/>
        </p:nvSpPr>
        <p:spPr>
          <a:xfrm>
            <a:off x="5383900" y="1845025"/>
            <a:ext cx="11033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gword.py</a:t>
            </a:r>
          </a:p>
        </p:txBody>
      </p:sp>
      <p:sp>
        <p:nvSpPr>
          <p:cNvPr id="305" name="Shape 305"/>
          <p:cNvSpPr txBox="1"/>
          <p:nvPr/>
        </p:nvSpPr>
        <p:spPr>
          <a:xfrm>
            <a:off x="3942749" y="1121325"/>
            <a:ext cx="12455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gmodel.py</a:t>
            </a:r>
          </a:p>
        </p:txBody>
      </p:sp>
      <p:sp>
        <p:nvSpPr>
          <p:cNvPr id="307" name="Shape 307"/>
          <p:cNvSpPr txBox="1"/>
          <p:nvPr/>
        </p:nvSpPr>
        <p:spPr>
          <a:xfrm>
            <a:off x="2623799" y="2273075"/>
            <a:ext cx="11717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gbasic.py</a:t>
            </a:r>
          </a:p>
        </p:txBody>
      </p:sp>
      <p:cxnSp>
        <p:nvCxnSpPr>
          <p:cNvPr id="308" name="Shape 308"/>
          <p:cNvCxnSpPr>
            <a:stCxn id="298" idx="3"/>
            <a:endCxn id="290" idx="1"/>
          </p:cNvCxnSpPr>
          <p:nvPr/>
        </p:nvCxnSpPr>
        <p:spPr>
          <a:xfrm>
            <a:off x="6487306" y="1506108"/>
            <a:ext cx="943500" cy="506399"/>
          </a:xfrm>
          <a:prstGeom prst="straightConnector1">
            <a:avLst/>
          </a:prstGeom>
          <a:noFill/>
          <a:ln w="76200" cap="flat" cmpd="sng">
            <a:solidFill>
              <a:srgbClr val="773F9B"/>
            </a:solidFill>
            <a:prstDash val="solid"/>
            <a:miter/>
            <a:headEnd type="none" w="med" len="med"/>
            <a:tailEnd type="triangle" w="lg" len="lg"/>
          </a:ln>
        </p:spPr>
      </p:cxnSp>
      <p:pic>
        <p:nvPicPr>
          <p:cNvPr id="309" name="Shape 309" descr="mailorg.png"/>
          <p:cNvPicPr preferRelativeResize="0"/>
          <p:nvPr/>
        </p:nvPicPr>
        <p:blipFill rotWithShape="1">
          <a:blip r:embed="rId6">
            <a:alphaModFix/>
          </a:blip>
          <a:srcRect/>
          <a:stretch/>
        </p:blipFill>
        <p:spPr>
          <a:xfrm>
            <a:off x="7073125" y="2795152"/>
            <a:ext cx="1800771" cy="1005492"/>
          </a:xfrm>
          <a:prstGeom prst="rect">
            <a:avLst/>
          </a:prstGeom>
          <a:noFill/>
          <a:ln>
            <a:noFill/>
          </a:ln>
        </p:spPr>
      </p:pic>
      <p:sp>
        <p:nvSpPr>
          <p:cNvPr id="310" name="Shape 310"/>
          <p:cNvSpPr/>
          <p:nvPr/>
        </p:nvSpPr>
        <p:spPr>
          <a:xfrm>
            <a:off x="5055121" y="3250258"/>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gline.js</a:t>
            </a:r>
          </a:p>
        </p:txBody>
      </p:sp>
      <p:sp>
        <p:nvSpPr>
          <p:cNvPr id="311" name="Shape 311"/>
          <p:cNvSpPr/>
          <p:nvPr/>
        </p:nvSpPr>
        <p:spPr>
          <a:xfrm>
            <a:off x="7355205" y="3944313"/>
            <a:ext cx="1245610" cy="807422"/>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gline.htm</a:t>
            </a:r>
          </a:p>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d3.js</a:t>
            </a:r>
          </a:p>
        </p:txBody>
      </p:sp>
      <p:cxnSp>
        <p:nvCxnSpPr>
          <p:cNvPr id="312" name="Shape 312"/>
          <p:cNvCxnSpPr/>
          <p:nvPr/>
        </p:nvCxnSpPr>
        <p:spPr>
          <a:xfrm flipV="1">
            <a:off x="7973510" y="3569479"/>
            <a:ext cx="9000" cy="504061"/>
          </a:xfrm>
          <a:prstGeom prst="straightConnector1">
            <a:avLst/>
          </a:prstGeom>
          <a:noFill/>
          <a:ln w="76200" cap="flat" cmpd="sng">
            <a:solidFill>
              <a:srgbClr val="773F9B"/>
            </a:solidFill>
            <a:prstDash val="solid"/>
            <a:miter/>
            <a:headEnd type="none" w="med" len="med"/>
            <a:tailEnd type="triangle" w="lg" len="lg"/>
          </a:ln>
        </p:spPr>
      </p:cxnSp>
      <p:cxnSp>
        <p:nvCxnSpPr>
          <p:cNvPr id="313" name="Shape 313"/>
          <p:cNvCxnSpPr>
            <a:stCxn id="306" idx="3"/>
            <a:endCxn id="310" idx="1"/>
          </p:cNvCxnSpPr>
          <p:nvPr/>
        </p:nvCxnSpPr>
        <p:spPr>
          <a:xfrm>
            <a:off x="4585221" y="2369190"/>
            <a:ext cx="1055700" cy="881100"/>
          </a:xfrm>
          <a:prstGeom prst="straightConnector1">
            <a:avLst/>
          </a:prstGeom>
          <a:noFill/>
          <a:ln w="76200" cap="flat" cmpd="sng">
            <a:solidFill>
              <a:srgbClr val="773F9B"/>
            </a:solidFill>
            <a:prstDash val="solid"/>
            <a:miter/>
            <a:headEnd type="none" w="med" len="med"/>
            <a:tailEnd type="triangle" w="lg" len="lg"/>
          </a:ln>
        </p:spPr>
      </p:cxnSp>
      <p:sp>
        <p:nvSpPr>
          <p:cNvPr id="314" name="Shape 314"/>
          <p:cNvSpPr txBox="1"/>
          <p:nvPr/>
        </p:nvSpPr>
        <p:spPr>
          <a:xfrm>
            <a:off x="4481975" y="2508400"/>
            <a:ext cx="1161300"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a:solidFill>
                  <a:srgbClr val="FFFFFF"/>
                </a:solidFill>
                <a:latin typeface="Helvetica Neue"/>
                <a:ea typeface="Helvetica Neue"/>
                <a:cs typeface="Helvetica Neue"/>
                <a:sym typeface="Helvetica Neue"/>
              </a:rPr>
              <a:t>gline</a:t>
            </a:r>
            <a:r>
              <a:rPr lang="en" sz="1800" b="0" i="0" u="none" strike="noStrike" cap="none">
                <a:solidFill>
                  <a:srgbClr val="FFFFFF"/>
                </a:solidFill>
                <a:latin typeface="Helvetica Neue"/>
                <a:ea typeface="Helvetica Neue"/>
                <a:cs typeface="Helvetica Neue"/>
                <a:sym typeface="Helvetica Neue"/>
              </a:rPr>
              <a:t>.py</a:t>
            </a:r>
          </a:p>
        </p:txBody>
      </p:sp>
      <p:cxnSp>
        <p:nvCxnSpPr>
          <p:cNvPr id="315" name="Shape 315"/>
          <p:cNvCxnSpPr>
            <a:endCxn id="309" idx="1"/>
          </p:cNvCxnSpPr>
          <p:nvPr/>
        </p:nvCxnSpPr>
        <p:spPr>
          <a:xfrm rot="10800000" flipH="1">
            <a:off x="6226825" y="3297899"/>
            <a:ext cx="846300" cy="100200"/>
          </a:xfrm>
          <a:prstGeom prst="straightConnector1">
            <a:avLst/>
          </a:prstGeom>
          <a:noFill/>
          <a:ln w="76200" cap="flat" cmpd="sng">
            <a:solidFill>
              <a:srgbClr val="773F9B"/>
            </a:solidFill>
            <a:prstDash val="solid"/>
            <a:miter/>
            <a:headEnd type="none" w="med" len="med"/>
            <a:tailEnd type="triangle" w="lg" len="lg"/>
          </a:ln>
        </p:spPr>
      </p:cxnSp>
      <p:sp>
        <p:nvSpPr>
          <p:cNvPr id="306" name="Shape 306"/>
          <p:cNvSpPr/>
          <p:nvPr/>
        </p:nvSpPr>
        <p:spPr>
          <a:xfrm>
            <a:off x="3847034" y="1919603"/>
            <a:ext cx="1476374" cy="449587"/>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dirty="0" err="1">
                <a:solidFill>
                  <a:srgbClr val="660066"/>
                </a:solidFill>
                <a:latin typeface="Arial Regular" charset="0"/>
                <a:ea typeface="Arial Regular" charset="0"/>
                <a:cs typeface="Arial Regular" charset="0"/>
                <a:sym typeface="Cabin"/>
              </a:rPr>
              <a:t>content.sqlite</a:t>
            </a:r>
            <a:endParaRPr lang="en" sz="1500" u="none" strike="noStrike" cap="none" dirty="0">
              <a:solidFill>
                <a:srgbClr val="660066"/>
              </a:solidFill>
              <a:latin typeface="Arial Regular" charset="0"/>
              <a:ea typeface="Arial Regular" charset="0"/>
              <a:cs typeface="Arial Regular" charset="0"/>
              <a:sym typeface="Cabi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idx="4294967295"/>
          </p:nvPr>
        </p:nvSpPr>
        <p:spPr>
          <a:xfrm>
            <a:off x="822766" y="599008"/>
            <a:ext cx="7129021" cy="381569"/>
          </a:xfrm>
          <a:prstGeom prst="rect">
            <a:avLst/>
          </a:prstGeom>
          <a:noFill/>
          <a:ln>
            <a:noFill/>
          </a:ln>
        </p:spPr>
        <p:txBody>
          <a:bodyPr lIns="51425" tIns="51425" rIns="51425" bIns="51425" anchor="ctr" anchorCtr="0">
            <a:noAutofit/>
          </a:bodyPr>
          <a:lstStyle/>
          <a:p>
            <a:pPr marL="0" marR="0" lvl="0" indent="0" algn="ctr" rtl="0">
              <a:spcBef>
                <a:spcPts val="0"/>
              </a:spcBef>
              <a:buClr>
                <a:srgbClr val="00FF00"/>
              </a:buClr>
              <a:buSzPct val="25000"/>
              <a:buFont typeface="Cabin"/>
              <a:buNone/>
            </a:pPr>
            <a:r>
              <a:rPr lang="en" sz="2000" u="none" strike="noStrike" cap="none">
                <a:solidFill>
                  <a:srgbClr val="FFFF00"/>
                </a:solidFill>
                <a:sym typeface="Cabin"/>
              </a:rPr>
              <a:t>Acknowledgements / Contributions</a:t>
            </a:r>
          </a:p>
        </p:txBody>
      </p:sp>
      <p:sp>
        <p:nvSpPr>
          <p:cNvPr id="321" name="Shape 321"/>
          <p:cNvSpPr txBox="1"/>
          <p:nvPr/>
        </p:nvSpPr>
        <p:spPr>
          <a:xfrm>
            <a:off x="678431" y="1205845"/>
            <a:ext cx="3823705" cy="3299480"/>
          </a:xfrm>
          <a:prstGeom prst="rect">
            <a:avLst/>
          </a:prstGeom>
          <a:noFill/>
          <a:ln>
            <a:noFill/>
          </a:ln>
        </p:spPr>
        <p:txBody>
          <a:bodyPr lIns="51425" tIns="51425" rIns="51425" bIns="51425" anchor="t" anchorCtr="0">
            <a:noAutofit/>
          </a:bodyPr>
          <a:lstStyle/>
          <a:p>
            <a:pPr marL="0" marR="0" lvl="0" indent="0" algn="l" rtl="0">
              <a:spcBef>
                <a:spcPts val="0"/>
              </a:spcBef>
              <a:buClr>
                <a:srgbClr val="FFFFFF"/>
              </a:buClr>
              <a:buSzPct val="25000"/>
              <a:buFont typeface="Helvetica Neue"/>
              <a:buNone/>
            </a:pPr>
            <a:r>
              <a:rPr lang="en" sz="1000" b="0" i="0" u="none" strike="noStrike" cap="none" dirty="0" err="1">
                <a:solidFill>
                  <a:srgbClr val="FFFFFF"/>
                </a:solidFill>
                <a:latin typeface="Helvetica Neue"/>
                <a:ea typeface="Helvetica Neue"/>
                <a:cs typeface="Helvetica Neue"/>
                <a:sym typeface="Helvetica Neue"/>
              </a:rPr>
              <a:t>Thes</a:t>
            </a:r>
            <a:r>
              <a:rPr lang="en" sz="1000" b="0" i="0" u="none" strike="noStrike" cap="none" dirty="0">
                <a:solidFill>
                  <a:srgbClr val="FFFFFF"/>
                </a:solidFill>
                <a:latin typeface="Helvetica Neue"/>
                <a:ea typeface="Helvetica Neue"/>
                <a:cs typeface="Helvetica Neue"/>
                <a:sym typeface="Helvetica Neue"/>
              </a:rPr>
              <a:t> slide are Copyright 2010-  Charles R. Severance (</a:t>
            </a:r>
            <a:r>
              <a:rPr lang="en" sz="1000" b="0" i="0" u="sng" strike="noStrike" cap="none" dirty="0">
                <a:solidFill>
                  <a:srgbClr val="FFFF00"/>
                </a:solidFill>
                <a:latin typeface="Helvetica Neue"/>
                <a:ea typeface="Helvetica Neue"/>
                <a:cs typeface="Helvetica Neue"/>
                <a:sym typeface="Helvetica Neue"/>
                <a:hlinkClick r:id="rId3"/>
              </a:rPr>
              <a:t>www.dr-chuck.com</a:t>
            </a:r>
            <a:r>
              <a:rPr lang="en" sz="1000" b="0" i="0" u="none" strike="noStrike" cap="none" dirty="0">
                <a:solidFill>
                  <a:srgbClr val="FFFFFF"/>
                </a:solidFill>
                <a:latin typeface="Helvetica Neue"/>
                <a:ea typeface="Helvetica Neue"/>
                <a:cs typeface="Helvetica Neue"/>
                <a:sym typeface="Helvetica Neue"/>
              </a:rPr>
              <a:t>) of the University of Michigan School of Information and </a:t>
            </a:r>
            <a:r>
              <a:rPr lang="en" sz="1000" b="0" i="0" u="sng" strike="noStrike" cap="none" dirty="0">
                <a:solidFill>
                  <a:srgbClr val="FFFF00"/>
                </a:solidFill>
                <a:latin typeface="Helvetica Neue"/>
                <a:ea typeface="Helvetica Neue"/>
                <a:cs typeface="Helvetica Neue"/>
                <a:sym typeface="Helvetica Neue"/>
                <a:hlinkClick r:id="rId4"/>
              </a:rPr>
              <a:t>open.umich.edu</a:t>
            </a:r>
            <a:r>
              <a:rPr lang="en" sz="1000" b="0" i="0" u="none" strike="noStrike" cap="none" dirty="0">
                <a:solidFill>
                  <a:srgbClr val="FFFFFF"/>
                </a:solidFill>
                <a:latin typeface="Helvetica Neue"/>
                <a:ea typeface="Helvetica Neue"/>
                <a:cs typeface="Helvetica Neue"/>
                <a:sym typeface="Helvetica Neue"/>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marL="0" marR="0" lvl="0" indent="0" algn="l" rtl="0">
              <a:spcBef>
                <a:spcPts val="0"/>
              </a:spcBef>
              <a:buFont typeface="Helvetica Neue"/>
              <a:buNone/>
            </a:pPr>
            <a:endParaRPr sz="1000" b="0" i="0" u="none" strike="noStrike" cap="none" dirty="0">
              <a:solidFill>
                <a:srgbClr val="FFFFFF"/>
              </a:solidFill>
              <a:latin typeface="Helvetica Neue"/>
              <a:ea typeface="Helvetica Neue"/>
              <a:cs typeface="Helvetica Neue"/>
              <a:sym typeface="Helvetica Neue"/>
            </a:endParaRPr>
          </a:p>
          <a:p>
            <a:pPr marL="0" marR="0" lvl="0" indent="0" algn="l" rtl="0">
              <a:spcBef>
                <a:spcPts val="0"/>
              </a:spcBef>
              <a:buClr>
                <a:srgbClr val="FFFFFF"/>
              </a:buClr>
              <a:buSzPct val="25000"/>
              <a:buFont typeface="Helvetica Neue"/>
              <a:buNone/>
            </a:pPr>
            <a:r>
              <a:rPr lang="en" sz="1000" b="0" i="0" u="none" strike="noStrike" cap="none" dirty="0">
                <a:solidFill>
                  <a:srgbClr val="FFFFFF"/>
                </a:solidFill>
                <a:latin typeface="Helvetica Neue"/>
                <a:ea typeface="Helvetica Neue"/>
                <a:cs typeface="Helvetica Neue"/>
                <a:sym typeface="Helvetica Neue"/>
              </a:rPr>
              <a:t>Initial Development: Charles Severance, University of Michigan School of Information</a:t>
            </a:r>
          </a:p>
          <a:p>
            <a:pPr marL="0" marR="0" lvl="0" indent="0" algn="l" rtl="0">
              <a:spcBef>
                <a:spcPts val="0"/>
              </a:spcBef>
              <a:buFont typeface="Helvetica Neue"/>
              <a:buNone/>
            </a:pPr>
            <a:endParaRPr sz="1000" b="0" i="0" u="none" strike="noStrike" cap="none" dirty="0">
              <a:solidFill>
                <a:srgbClr val="FFFFFF"/>
              </a:solidFill>
              <a:latin typeface="Helvetica Neue"/>
              <a:ea typeface="Helvetica Neue"/>
              <a:cs typeface="Helvetica Neue"/>
              <a:sym typeface="Helvetica Neue"/>
            </a:endParaRPr>
          </a:p>
          <a:p>
            <a:pPr marL="0" marR="0" lvl="0" indent="0" algn="l" rtl="0">
              <a:spcBef>
                <a:spcPts val="0"/>
              </a:spcBef>
              <a:buClr>
                <a:srgbClr val="FFFFFF"/>
              </a:buClr>
              <a:buSzPct val="25000"/>
              <a:buFont typeface="Helvetica Neue"/>
              <a:buNone/>
            </a:pPr>
            <a:r>
              <a:rPr lang="en" sz="1000" b="0" i="0" u="none" strike="noStrike" cap="none" dirty="0">
                <a:solidFill>
                  <a:srgbClr val="FFFFFF"/>
                </a:solidFill>
                <a:latin typeface="Helvetica Neue"/>
                <a:ea typeface="Helvetica Neue"/>
                <a:cs typeface="Helvetica Neue"/>
                <a:sym typeface="Helvetica Neue"/>
              </a:rPr>
              <a:t>… Insert new Contributors here</a:t>
            </a:r>
          </a:p>
        </p:txBody>
      </p:sp>
      <p:pic>
        <p:nvPicPr>
          <p:cNvPr id="322" name="Shape 322"/>
          <p:cNvPicPr preferRelativeResize="0"/>
          <p:nvPr/>
        </p:nvPicPr>
        <p:blipFill rotWithShape="1">
          <a:blip r:embed="rId5">
            <a:alphaModFix/>
          </a:blip>
          <a:srcRect/>
          <a:stretch/>
        </p:blipFill>
        <p:spPr>
          <a:xfrm>
            <a:off x="246318" y="504365"/>
            <a:ext cx="576449" cy="576449"/>
          </a:xfrm>
          <a:prstGeom prst="rect">
            <a:avLst/>
          </a:prstGeom>
          <a:noFill/>
          <a:ln>
            <a:noFill/>
          </a:ln>
        </p:spPr>
      </p:pic>
      <p:pic>
        <p:nvPicPr>
          <p:cNvPr id="323" name="Shape 323"/>
          <p:cNvPicPr preferRelativeResize="0"/>
          <p:nvPr/>
        </p:nvPicPr>
        <p:blipFill rotWithShape="1">
          <a:blip r:embed="rId6">
            <a:alphaModFix/>
          </a:blip>
          <a:srcRect/>
          <a:stretch/>
        </p:blipFill>
        <p:spPr>
          <a:xfrm>
            <a:off x="7817449" y="604603"/>
            <a:ext cx="1107336" cy="375974"/>
          </a:xfrm>
          <a:prstGeom prst="rect">
            <a:avLst/>
          </a:prstGeom>
          <a:noFill/>
          <a:ln>
            <a:noFill/>
          </a:ln>
        </p:spPr>
      </p:pic>
      <p:sp>
        <p:nvSpPr>
          <p:cNvPr id="324" name="Shape 324"/>
          <p:cNvSpPr txBox="1"/>
          <p:nvPr/>
        </p:nvSpPr>
        <p:spPr>
          <a:xfrm>
            <a:off x="4896225" y="1279237"/>
            <a:ext cx="3823705" cy="3226088"/>
          </a:xfrm>
          <a:prstGeom prst="rect">
            <a:avLst/>
          </a:prstGeom>
          <a:noFill/>
          <a:ln>
            <a:noFill/>
          </a:ln>
        </p:spPr>
        <p:txBody>
          <a:bodyPr lIns="51425" tIns="51425" rIns="51425" bIns="51425" anchor="t" anchorCtr="0">
            <a:noAutofit/>
          </a:bodyPr>
          <a:lstStyle/>
          <a:p>
            <a:pPr marL="0" marR="0" lvl="0" indent="0" algn="l" rtl="0">
              <a:spcBef>
                <a:spcPts val="0"/>
              </a:spcBef>
              <a:buClr>
                <a:srgbClr val="FFFFFF"/>
              </a:buClr>
              <a:buSzPct val="25000"/>
              <a:buFont typeface="Helvetica Neue"/>
              <a:buNone/>
            </a:pPr>
            <a:r>
              <a:rPr lang="en" sz="1000" b="0" i="0" u="none" strike="noStrike" cap="none">
                <a:solidFill>
                  <a:srgbClr val="FFFFFF"/>
                </a:solidFill>
                <a:latin typeface="Helvetica Neue"/>
                <a:ea typeface="Helvetica Neue"/>
                <a:cs typeface="Helvetica Neue"/>
                <a:sym typeface="Helvetica Neue"/>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cxnSp>
        <p:nvCxnSpPr>
          <p:cNvPr id="126" name="Shape 126"/>
          <p:cNvCxnSpPr/>
          <p:nvPr/>
        </p:nvCxnSpPr>
        <p:spPr>
          <a:xfrm>
            <a:off x="4262437" y="2674040"/>
            <a:ext cx="0" cy="948999"/>
          </a:xfrm>
          <a:prstGeom prst="straightConnector1">
            <a:avLst/>
          </a:prstGeom>
          <a:noFill/>
          <a:ln w="57150" cap="flat" cmpd="sng">
            <a:solidFill>
              <a:srgbClr val="773F9B"/>
            </a:solidFill>
            <a:prstDash val="solid"/>
            <a:miter/>
            <a:headEnd type="none" w="med" len="med"/>
            <a:tailEnd type="stealth" w="lg" len="lg"/>
          </a:ln>
        </p:spPr>
      </p:cxnSp>
      <p:sp>
        <p:nvSpPr>
          <p:cNvPr id="127" name="Shape 127"/>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Multi-Step Data Analysis</a:t>
            </a:r>
          </a:p>
        </p:txBody>
      </p:sp>
      <p:pic>
        <p:nvPicPr>
          <p:cNvPr id="128" name="Shape 128"/>
          <p:cNvPicPr preferRelativeResize="0"/>
          <p:nvPr/>
        </p:nvPicPr>
        <p:blipFill rotWithShape="1">
          <a:blip r:embed="rId3">
            <a:alphaModFix/>
          </a:blip>
          <a:srcRect/>
          <a:stretch/>
        </p:blipFill>
        <p:spPr>
          <a:xfrm rot="10800000" flipH="1">
            <a:off x="261937" y="1590570"/>
            <a:ext cx="1613701" cy="1083469"/>
          </a:xfrm>
          <a:prstGeom prst="rect">
            <a:avLst/>
          </a:prstGeom>
          <a:noFill/>
          <a:ln>
            <a:noFill/>
          </a:ln>
        </p:spPr>
      </p:pic>
      <p:sp>
        <p:nvSpPr>
          <p:cNvPr id="129" name="Shape 129"/>
          <p:cNvSpPr/>
          <p:nvPr/>
        </p:nvSpPr>
        <p:spPr>
          <a:xfrm>
            <a:off x="3540216" y="1733445"/>
            <a:ext cx="1476374" cy="940594"/>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Font typeface="Helvetica Neue"/>
              <a:buNone/>
            </a:pPr>
            <a:endParaRPr sz="1500" u="none" strike="noStrike" cap="none">
              <a:solidFill>
                <a:srgbClr val="FFFFFF"/>
              </a:solidFill>
              <a:latin typeface="Arial Regular" charset="0"/>
              <a:ea typeface="Arial Regular" charset="0"/>
              <a:cs typeface="Arial Regular" charset="0"/>
              <a:sym typeface="Cabin"/>
            </a:endParaRPr>
          </a:p>
        </p:txBody>
      </p:sp>
      <p:pic>
        <p:nvPicPr>
          <p:cNvPr id="130" name="Shape 130" descr="google-map.png"/>
          <p:cNvPicPr preferRelativeResize="0"/>
          <p:nvPr/>
        </p:nvPicPr>
        <p:blipFill rotWithShape="1">
          <a:blip r:embed="rId5">
            <a:alphaModFix/>
          </a:blip>
          <a:srcRect/>
          <a:stretch/>
        </p:blipFill>
        <p:spPr>
          <a:xfrm>
            <a:off x="7024687" y="1365678"/>
            <a:ext cx="1857375" cy="1335419"/>
          </a:xfrm>
          <a:prstGeom prst="rect">
            <a:avLst/>
          </a:prstGeom>
          <a:noFill/>
          <a:ln>
            <a:noFill/>
          </a:ln>
        </p:spPr>
      </p:pic>
      <p:sp>
        <p:nvSpPr>
          <p:cNvPr id="131" name="Shape 131"/>
          <p:cNvSpPr/>
          <p:nvPr/>
        </p:nvSpPr>
        <p:spPr>
          <a:xfrm>
            <a:off x="3540216" y="3623040"/>
            <a:ext cx="1476374" cy="940594"/>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Font typeface="Helvetica Neue"/>
              <a:buNone/>
            </a:pPr>
            <a:endParaRPr sz="1500" u="none" strike="noStrike" cap="none">
              <a:solidFill>
                <a:srgbClr val="FFFFFF"/>
              </a:solidFill>
              <a:latin typeface="Arial Regular" charset="0"/>
              <a:ea typeface="Arial Regular" charset="0"/>
              <a:cs typeface="Arial Regular" charset="0"/>
              <a:sym typeface="Cabin"/>
            </a:endParaRPr>
          </a:p>
        </p:txBody>
      </p:sp>
      <p:cxnSp>
        <p:nvCxnSpPr>
          <p:cNvPr id="132" name="Shape 132"/>
          <p:cNvCxnSpPr>
            <a:stCxn id="128" idx="3"/>
            <a:endCxn id="129" idx="2"/>
          </p:cNvCxnSpPr>
          <p:nvPr/>
        </p:nvCxnSpPr>
        <p:spPr>
          <a:xfrm>
            <a:off x="1875639" y="2132305"/>
            <a:ext cx="1664700" cy="71400"/>
          </a:xfrm>
          <a:prstGeom prst="straightConnector1">
            <a:avLst/>
          </a:prstGeom>
          <a:noFill/>
          <a:ln w="57150" cap="flat" cmpd="sng">
            <a:solidFill>
              <a:srgbClr val="773F9B"/>
            </a:solidFill>
            <a:prstDash val="solid"/>
            <a:miter/>
            <a:headEnd type="none" w="med" len="med"/>
            <a:tailEnd type="stealth" w="lg" len="lg"/>
          </a:ln>
        </p:spPr>
      </p:cxnSp>
      <p:sp>
        <p:nvSpPr>
          <p:cNvPr id="133" name="Shape 133"/>
          <p:cNvSpPr txBox="1"/>
          <p:nvPr/>
        </p:nvSpPr>
        <p:spPr>
          <a:xfrm>
            <a:off x="2197108" y="1976435"/>
            <a:ext cx="851603" cy="369331"/>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Gather</a:t>
            </a:r>
          </a:p>
        </p:txBody>
      </p:sp>
      <p:cxnSp>
        <p:nvCxnSpPr>
          <p:cNvPr id="134" name="Shape 134"/>
          <p:cNvCxnSpPr>
            <a:stCxn id="131" idx="4"/>
            <a:endCxn id="130" idx="1"/>
          </p:cNvCxnSpPr>
          <p:nvPr/>
        </p:nvCxnSpPr>
        <p:spPr>
          <a:xfrm rot="10800000" flipH="1">
            <a:off x="5016590" y="2033537"/>
            <a:ext cx="2008199" cy="2059800"/>
          </a:xfrm>
          <a:prstGeom prst="straightConnector1">
            <a:avLst/>
          </a:prstGeom>
          <a:noFill/>
          <a:ln w="57150" cap="flat" cmpd="sng">
            <a:solidFill>
              <a:srgbClr val="773F9B"/>
            </a:solidFill>
            <a:prstDash val="solid"/>
            <a:miter/>
            <a:headEnd type="none" w="med" len="med"/>
            <a:tailEnd type="stealth" w="lg" len="lg"/>
          </a:ln>
        </p:spPr>
      </p:cxnSp>
      <p:cxnSp>
        <p:nvCxnSpPr>
          <p:cNvPr id="135" name="Shape 135"/>
          <p:cNvCxnSpPr>
            <a:stCxn id="131" idx="4"/>
          </p:cNvCxnSpPr>
          <p:nvPr/>
        </p:nvCxnSpPr>
        <p:spPr>
          <a:xfrm>
            <a:off x="5016590" y="4093337"/>
            <a:ext cx="1856399" cy="0"/>
          </a:xfrm>
          <a:prstGeom prst="straightConnector1">
            <a:avLst/>
          </a:prstGeom>
          <a:noFill/>
          <a:ln w="57150" cap="flat" cmpd="sng">
            <a:solidFill>
              <a:srgbClr val="773F9B"/>
            </a:solidFill>
            <a:prstDash val="solid"/>
            <a:miter/>
            <a:headEnd type="none" w="med" len="med"/>
            <a:tailEnd type="stealth" w="lg" len="lg"/>
          </a:ln>
        </p:spPr>
      </p:cxnSp>
      <p:sp>
        <p:nvSpPr>
          <p:cNvPr id="136" name="Shape 136"/>
          <p:cNvSpPr txBox="1"/>
          <p:nvPr/>
        </p:nvSpPr>
        <p:spPr>
          <a:xfrm>
            <a:off x="5454053" y="3907631"/>
            <a:ext cx="981573" cy="369331"/>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Analyze</a:t>
            </a:r>
          </a:p>
        </p:txBody>
      </p:sp>
      <p:sp>
        <p:nvSpPr>
          <p:cNvPr id="137" name="Shape 137"/>
          <p:cNvSpPr txBox="1"/>
          <p:nvPr/>
        </p:nvSpPr>
        <p:spPr>
          <a:xfrm>
            <a:off x="5572692" y="2674040"/>
            <a:ext cx="1096961" cy="369331"/>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Visualize</a:t>
            </a:r>
          </a:p>
        </p:txBody>
      </p:sp>
      <p:sp>
        <p:nvSpPr>
          <p:cNvPr id="138" name="Shape 138"/>
          <p:cNvSpPr txBox="1"/>
          <p:nvPr/>
        </p:nvSpPr>
        <p:spPr>
          <a:xfrm>
            <a:off x="3405187" y="2812256"/>
            <a:ext cx="1746299" cy="369299"/>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Clean/Process</a:t>
            </a:r>
          </a:p>
        </p:txBody>
      </p:sp>
      <p:sp>
        <p:nvSpPr>
          <p:cNvPr id="139" name="Shape 139"/>
          <p:cNvSpPr txBox="1"/>
          <p:nvPr/>
        </p:nvSpPr>
        <p:spPr>
          <a:xfrm>
            <a:off x="7024687" y="3701700"/>
            <a:ext cx="2119312" cy="836767"/>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(5, 1.0, 0.985, 3,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(3, 1.0, 2.135, 4,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1.0, 0.659, 2,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1.0, 0.659, 5,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p:txBody>
      </p:sp>
      <p:sp>
        <p:nvSpPr>
          <p:cNvPr id="140" name="Shape 140"/>
          <p:cNvSpPr txBox="1"/>
          <p:nvPr/>
        </p:nvSpPr>
        <p:spPr>
          <a:xfrm>
            <a:off x="697706" y="1810296"/>
            <a:ext cx="789090" cy="611705"/>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Data </a:t>
            </a:r>
          </a:p>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Source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3600" u="none" strike="noStrike" cap="none" dirty="0">
                <a:solidFill>
                  <a:srgbClr val="FFD966"/>
                </a:solidFill>
                <a:sym typeface="Cabin"/>
              </a:rPr>
              <a:t>Many Data Mining Technologies</a:t>
            </a:r>
          </a:p>
        </p:txBody>
      </p:sp>
      <p:sp>
        <p:nvSpPr>
          <p:cNvPr id="146" name="Shape 146"/>
          <p:cNvSpPr txBox="1">
            <a:spLocks noGrp="1"/>
          </p:cNvSpPr>
          <p:nvPr>
            <p:ph type="body" idx="1"/>
          </p:nvPr>
        </p:nvSpPr>
        <p:spPr>
          <a:prstGeom prst="rect">
            <a:avLst/>
          </a:prstGeom>
          <a:noFill/>
          <a:ln>
            <a:noFill/>
          </a:ln>
        </p:spPr>
        <p:txBody>
          <a:bodyPr lIns="21425" tIns="21425" rIns="21425" bIns="21425" anchor="ctr" anchorCtr="0">
            <a:noAutofit/>
          </a:bodyPr>
          <a:lstStyle/>
          <a:p>
            <a:pPr marL="457200" marR="0" lvl="0" indent="-431800" algn="l" rtl="0">
              <a:spcBef>
                <a:spcPts val="0"/>
              </a:spcBef>
              <a:buClr>
                <a:srgbClr val="FFFFFF"/>
              </a:buClr>
              <a:buSzPct val="100000"/>
              <a:buFont typeface="Cabin"/>
            </a:pPr>
            <a:r>
              <a:rPr lang="en" sz="3200" u="none" strike="noStrike" cap="none" baseline="30000">
                <a:solidFill>
                  <a:srgbClr val="FFFFFF"/>
                </a:solidFill>
                <a:sym typeface="Cabin"/>
              </a:rPr>
              <a:t>https://hadoop.apache.org/</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http://spark.apache.org/</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https://aws.amazon.com/redshift/</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http://community.pentaho.com/</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"Personal Data Mining"</a:t>
            </a:r>
          </a:p>
        </p:txBody>
      </p:sp>
      <p:sp>
        <p:nvSpPr>
          <p:cNvPr id="152" name="Shape 152"/>
          <p:cNvSpPr txBox="1">
            <a:spLocks noGrp="1"/>
          </p:cNvSpPr>
          <p:nvPr>
            <p:ph type="body" idx="1"/>
          </p:nvPr>
        </p:nvSpPr>
        <p:spPr>
          <a:prstGeom prst="rect">
            <a:avLst/>
          </a:prstGeom>
          <a:noFill/>
          <a:ln>
            <a:noFill/>
          </a:ln>
        </p:spPr>
        <p:txBody>
          <a:bodyPr lIns="21425" tIns="21425" rIns="21425" bIns="21425" anchor="t"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Our goal is to make you better programmers – not to make you data mining experts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GeoData</a:t>
            </a:r>
          </a:p>
        </p:txBody>
      </p:sp>
      <p:sp>
        <p:nvSpPr>
          <p:cNvPr id="158" name="Shape 158"/>
          <p:cNvSpPr txBox="1">
            <a:spLocks noGrp="1"/>
          </p:cNvSpPr>
          <p:nvPr>
            <p:ph type="body" idx="1"/>
          </p:nvPr>
        </p:nvSpPr>
        <p:spPr>
          <a:xfrm>
            <a:off x="650081" y="1464469"/>
            <a:ext cx="4218698" cy="3207599"/>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Makes a Google Map from user entered data</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Uses the Google </a:t>
            </a:r>
            <a:r>
              <a:rPr lang="en" sz="2000" u="none" strike="noStrike" cap="none" dirty="0" err="1">
                <a:solidFill>
                  <a:srgbClr val="FFFFFF"/>
                </a:solidFill>
                <a:sym typeface="Cabin"/>
              </a:rPr>
              <a:t>Geodata</a:t>
            </a:r>
            <a:r>
              <a:rPr lang="en" sz="2000" u="none" strike="noStrike" cap="none" dirty="0">
                <a:solidFill>
                  <a:srgbClr val="FFFFFF"/>
                </a:solidFill>
                <a:sym typeface="Cabin"/>
              </a:rPr>
              <a:t> API</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Caches data in a database to avoid rate limiting and allow restarting</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 Visualized in a browser using the Google Maps API</a:t>
            </a:r>
          </a:p>
        </p:txBody>
      </p:sp>
      <p:pic>
        <p:nvPicPr>
          <p:cNvPr id="159" name="Shape 159" descr="google-map.png"/>
          <p:cNvPicPr preferRelativeResize="0"/>
          <p:nvPr/>
        </p:nvPicPr>
        <p:blipFill rotWithShape="1">
          <a:blip r:embed="rId3">
            <a:alphaModFix/>
          </a:blip>
          <a:srcRect/>
          <a:stretch/>
        </p:blipFill>
        <p:spPr>
          <a:xfrm>
            <a:off x="5251127" y="1338857"/>
            <a:ext cx="3598415" cy="2587196"/>
          </a:xfrm>
          <a:prstGeom prst="rect">
            <a:avLst/>
          </a:prstGeom>
          <a:noFill/>
          <a:ln>
            <a:noFill/>
          </a:ln>
        </p:spPr>
      </p:pic>
      <p:sp>
        <p:nvSpPr>
          <p:cNvPr id="160" name="Shape 160"/>
          <p:cNvSpPr/>
          <p:nvPr/>
        </p:nvSpPr>
        <p:spPr>
          <a:xfrm>
            <a:off x="4930810" y="4262938"/>
            <a:ext cx="4239048"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a:solidFill>
                  <a:srgbClr val="FFFF00"/>
                </a:solidFill>
                <a:latin typeface="Helvetica Neue"/>
                <a:ea typeface="Helvetica Neue"/>
                <a:cs typeface="Helvetica Neue"/>
                <a:sym typeface="Helvetica Neue"/>
              </a:rPr>
              <a:t>http://www.pythonlearn.com/code/geodata.zip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p:nvPr/>
        </p:nvSpPr>
        <p:spPr>
          <a:xfrm>
            <a:off x="3540216" y="1919661"/>
            <a:ext cx="1476374" cy="449587"/>
          </a:xfrm>
          <a:prstGeom prst="can">
            <a:avLst>
              <a:gd name="adj" fmla="val 25000"/>
            </a:avLst>
          </a:prstGeom>
          <a:blipFill rotWithShape="1">
            <a:blip r:embed="rId3">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geodata.sqlite</a:t>
            </a:r>
          </a:p>
        </p:txBody>
      </p:sp>
      <p:pic>
        <p:nvPicPr>
          <p:cNvPr id="166" name="Shape 166" descr="google-map.png"/>
          <p:cNvPicPr preferRelativeResize="0"/>
          <p:nvPr/>
        </p:nvPicPr>
        <p:blipFill rotWithShape="1">
          <a:blip r:embed="rId4">
            <a:alphaModFix/>
          </a:blip>
          <a:srcRect/>
          <a:stretch/>
        </p:blipFill>
        <p:spPr>
          <a:xfrm>
            <a:off x="7119832" y="1590570"/>
            <a:ext cx="1857375" cy="1335419"/>
          </a:xfrm>
          <a:prstGeom prst="rect">
            <a:avLst/>
          </a:prstGeom>
          <a:noFill/>
          <a:ln>
            <a:noFill/>
          </a:ln>
        </p:spPr>
      </p:pic>
      <p:cxnSp>
        <p:nvCxnSpPr>
          <p:cNvPr id="167" name="Shape 167"/>
          <p:cNvCxnSpPr>
            <a:endCxn id="165" idx="2"/>
          </p:cNvCxnSpPr>
          <p:nvPr/>
        </p:nvCxnSpPr>
        <p:spPr>
          <a:xfrm>
            <a:off x="1875516" y="2144454"/>
            <a:ext cx="1664699" cy="0"/>
          </a:xfrm>
          <a:prstGeom prst="straightConnector1">
            <a:avLst/>
          </a:prstGeom>
          <a:noFill/>
          <a:ln w="57150" cap="flat" cmpd="sng">
            <a:solidFill>
              <a:srgbClr val="773F9B"/>
            </a:solidFill>
            <a:prstDash val="solid"/>
            <a:miter/>
            <a:headEnd type="none" w="med" len="med"/>
            <a:tailEnd type="stealth" w="lg" len="lg"/>
          </a:ln>
        </p:spPr>
      </p:cxnSp>
      <p:sp>
        <p:nvSpPr>
          <p:cNvPr id="168" name="Shape 168"/>
          <p:cNvSpPr txBox="1"/>
          <p:nvPr/>
        </p:nvSpPr>
        <p:spPr>
          <a:xfrm>
            <a:off x="2030419" y="1934460"/>
            <a:ext cx="1197443" cy="334707"/>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geoload.py</a:t>
            </a:r>
          </a:p>
        </p:txBody>
      </p:sp>
      <p:cxnSp>
        <p:nvCxnSpPr>
          <p:cNvPr id="169" name="Shape 169"/>
          <p:cNvCxnSpPr/>
          <p:nvPr/>
        </p:nvCxnSpPr>
        <p:spPr>
          <a:xfrm flipH="1">
            <a:off x="2629141" y="2842846"/>
            <a:ext cx="982011" cy="597837"/>
          </a:xfrm>
          <a:prstGeom prst="straightConnector1">
            <a:avLst/>
          </a:prstGeom>
          <a:noFill/>
          <a:ln w="57150" cap="flat" cmpd="sng">
            <a:solidFill>
              <a:srgbClr val="773F9B"/>
            </a:solidFill>
            <a:prstDash val="solid"/>
            <a:miter/>
            <a:headEnd type="none" w="med" len="med"/>
            <a:tailEnd type="stealth" w="lg" len="lg"/>
          </a:ln>
        </p:spPr>
      </p:cxnSp>
      <p:cxnSp>
        <p:nvCxnSpPr>
          <p:cNvPr id="170" name="Shape 170"/>
          <p:cNvCxnSpPr>
            <a:stCxn id="165" idx="3"/>
          </p:cNvCxnSpPr>
          <p:nvPr/>
        </p:nvCxnSpPr>
        <p:spPr>
          <a:xfrm>
            <a:off x="4278403" y="2369248"/>
            <a:ext cx="0" cy="306300"/>
          </a:xfrm>
          <a:prstGeom prst="straightConnector1">
            <a:avLst/>
          </a:prstGeom>
          <a:noFill/>
          <a:ln w="57150" cap="flat" cmpd="sng">
            <a:solidFill>
              <a:srgbClr val="773F9B"/>
            </a:solidFill>
            <a:prstDash val="solid"/>
            <a:miter/>
            <a:headEnd type="none" w="med" len="med"/>
            <a:tailEnd type="stealth" w="lg" len="lg"/>
          </a:ln>
        </p:spPr>
      </p:cxnSp>
      <p:sp>
        <p:nvSpPr>
          <p:cNvPr id="171" name="Shape 171"/>
          <p:cNvSpPr txBox="1"/>
          <p:nvPr/>
        </p:nvSpPr>
        <p:spPr>
          <a:xfrm>
            <a:off x="3469274" y="2675500"/>
            <a:ext cx="1476300"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geodump.py</a:t>
            </a:r>
          </a:p>
        </p:txBody>
      </p:sp>
      <p:sp>
        <p:nvSpPr>
          <p:cNvPr id="172" name="Shape 172"/>
          <p:cNvSpPr txBox="1"/>
          <p:nvPr/>
        </p:nvSpPr>
        <p:spPr>
          <a:xfrm>
            <a:off x="391842" y="3440684"/>
            <a:ext cx="4474596" cy="1460015"/>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Northeastern University, ... Boston, MA 02115, USA 42.3396998 -71.08975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Bradley University, 1501 ... Peoria, IL 61625, USA 40.6963857 -89.6160811</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Technion, Viazman 87, Kesalsaba, 32000, Israel 32.7775 35.0216667</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Monash University Clayton ... VIC 3800, Australia -37.9152113 145.134682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Kokshetau, Kazakhstan 53.2833333 69.3833333</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12 records written to where.js</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Open where.html to view the data in a browser</a:t>
            </a:r>
          </a:p>
        </p:txBody>
      </p:sp>
      <p:grpSp>
        <p:nvGrpSpPr>
          <p:cNvPr id="173" name="Shape 173"/>
          <p:cNvGrpSpPr/>
          <p:nvPr/>
        </p:nvGrpSpPr>
        <p:grpSpPr>
          <a:xfrm>
            <a:off x="261937" y="1590570"/>
            <a:ext cx="1613701" cy="1083469"/>
            <a:chOff x="465666" y="2827680"/>
            <a:chExt cx="2868802" cy="1926167"/>
          </a:xfrm>
        </p:grpSpPr>
        <p:pic>
          <p:nvPicPr>
            <p:cNvPr id="174" name="Shape 174"/>
            <p:cNvPicPr preferRelativeResize="0"/>
            <p:nvPr/>
          </p:nvPicPr>
          <p:blipFill rotWithShape="1">
            <a:blip r:embed="rId5">
              <a:alphaModFix/>
            </a:blip>
            <a:srcRect/>
            <a:stretch/>
          </p:blipFill>
          <p:spPr>
            <a:xfrm rot="10800000" flipH="1">
              <a:off x="465666" y="2827680"/>
              <a:ext cx="2868802" cy="1926167"/>
            </a:xfrm>
            <a:prstGeom prst="rect">
              <a:avLst/>
            </a:prstGeom>
            <a:noFill/>
            <a:ln>
              <a:noFill/>
            </a:ln>
          </p:spPr>
        </p:pic>
        <p:sp>
          <p:nvSpPr>
            <p:cNvPr id="175" name="Shape 175"/>
            <p:cNvSpPr txBox="1"/>
            <p:nvPr/>
          </p:nvSpPr>
          <p:spPr>
            <a:xfrm>
              <a:off x="1240354" y="3112888"/>
              <a:ext cx="1745700" cy="1087500"/>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Google</a:t>
              </a:r>
            </a:p>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geodata</a:t>
              </a:r>
            </a:p>
          </p:txBody>
        </p:sp>
      </p:grpSp>
      <p:sp>
        <p:nvSpPr>
          <p:cNvPr id="176" name="Shape 176"/>
          <p:cNvSpPr/>
          <p:nvPr/>
        </p:nvSpPr>
        <p:spPr>
          <a:xfrm>
            <a:off x="1875639" y="810817"/>
            <a:ext cx="1476374" cy="449587"/>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where.data</a:t>
            </a:r>
          </a:p>
        </p:txBody>
      </p:sp>
      <p:cxnSp>
        <p:nvCxnSpPr>
          <p:cNvPr id="177" name="Shape 177"/>
          <p:cNvCxnSpPr>
            <a:stCxn id="176" idx="3"/>
            <a:endCxn id="168" idx="0"/>
          </p:cNvCxnSpPr>
          <p:nvPr/>
        </p:nvCxnSpPr>
        <p:spPr>
          <a:xfrm>
            <a:off x="2613826" y="1260405"/>
            <a:ext cx="15300" cy="674100"/>
          </a:xfrm>
          <a:prstGeom prst="straightConnector1">
            <a:avLst/>
          </a:prstGeom>
          <a:noFill/>
          <a:ln w="57150" cap="flat" cmpd="sng">
            <a:solidFill>
              <a:srgbClr val="773F9B"/>
            </a:solidFill>
            <a:prstDash val="solid"/>
            <a:miter/>
            <a:headEnd type="none" w="med" len="med"/>
            <a:tailEnd type="stealth" w="lg" len="lg"/>
          </a:ln>
        </p:spPr>
      </p:cxnSp>
      <p:sp>
        <p:nvSpPr>
          <p:cNvPr id="178" name="Shape 178"/>
          <p:cNvSpPr/>
          <p:nvPr/>
        </p:nvSpPr>
        <p:spPr>
          <a:xfrm>
            <a:off x="5528861" y="2237297"/>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where.js</a:t>
            </a:r>
          </a:p>
        </p:txBody>
      </p:sp>
      <p:sp>
        <p:nvSpPr>
          <p:cNvPr id="179" name="Shape 179"/>
          <p:cNvSpPr/>
          <p:nvPr/>
        </p:nvSpPr>
        <p:spPr>
          <a:xfrm>
            <a:off x="7425714" y="586023"/>
            <a:ext cx="1245610" cy="449587"/>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where.html</a:t>
            </a:r>
          </a:p>
        </p:txBody>
      </p:sp>
      <p:cxnSp>
        <p:nvCxnSpPr>
          <p:cNvPr id="180" name="Shape 180"/>
          <p:cNvCxnSpPr>
            <a:stCxn id="171" idx="3"/>
            <a:endCxn id="178" idx="2"/>
          </p:cNvCxnSpPr>
          <p:nvPr/>
        </p:nvCxnSpPr>
        <p:spPr>
          <a:xfrm rot="10800000" flipH="1">
            <a:off x="4945574" y="2462199"/>
            <a:ext cx="583200" cy="380700"/>
          </a:xfrm>
          <a:prstGeom prst="straightConnector1">
            <a:avLst/>
          </a:prstGeom>
          <a:noFill/>
          <a:ln w="57150" cap="flat" cmpd="sng">
            <a:solidFill>
              <a:srgbClr val="773F9B"/>
            </a:solidFill>
            <a:prstDash val="solid"/>
            <a:miter/>
            <a:headEnd type="none" w="med" len="med"/>
            <a:tailEnd type="stealth" w="lg" len="lg"/>
          </a:ln>
        </p:spPr>
      </p:cxnSp>
      <p:cxnSp>
        <p:nvCxnSpPr>
          <p:cNvPr id="181" name="Shape 181"/>
          <p:cNvCxnSpPr>
            <a:stCxn id="178" idx="4"/>
            <a:endCxn id="166" idx="1"/>
          </p:cNvCxnSpPr>
          <p:nvPr/>
        </p:nvCxnSpPr>
        <p:spPr>
          <a:xfrm rot="10800000" flipH="1">
            <a:off x="6700569" y="2258391"/>
            <a:ext cx="419400" cy="203700"/>
          </a:xfrm>
          <a:prstGeom prst="straightConnector1">
            <a:avLst/>
          </a:prstGeom>
          <a:noFill/>
          <a:ln w="57150" cap="flat" cmpd="sng">
            <a:solidFill>
              <a:srgbClr val="773F9B"/>
            </a:solidFill>
            <a:prstDash val="solid"/>
            <a:miter/>
            <a:headEnd type="none" w="med" len="med"/>
            <a:tailEnd type="stealth" w="lg" len="lg"/>
          </a:ln>
        </p:spPr>
      </p:cxnSp>
      <p:cxnSp>
        <p:nvCxnSpPr>
          <p:cNvPr id="182" name="Shape 182"/>
          <p:cNvCxnSpPr>
            <a:stCxn id="179" idx="3"/>
            <a:endCxn id="166" idx="0"/>
          </p:cNvCxnSpPr>
          <p:nvPr/>
        </p:nvCxnSpPr>
        <p:spPr>
          <a:xfrm>
            <a:off x="8048520" y="1035611"/>
            <a:ext cx="0" cy="555000"/>
          </a:xfrm>
          <a:prstGeom prst="straightConnector1">
            <a:avLst/>
          </a:prstGeom>
          <a:noFill/>
          <a:ln w="57150" cap="flat" cmpd="sng">
            <a:solidFill>
              <a:srgbClr val="773F9B"/>
            </a:solidFill>
            <a:prstDash val="solid"/>
            <a:miter/>
            <a:headEnd type="none" w="med" len="med"/>
            <a:tailEnd type="stealth" w="lg" len="lg"/>
          </a:ln>
        </p:spPr>
      </p:cxnSp>
      <p:sp>
        <p:nvSpPr>
          <p:cNvPr id="183" name="Shape 183"/>
          <p:cNvSpPr/>
          <p:nvPr/>
        </p:nvSpPr>
        <p:spPr>
          <a:xfrm>
            <a:off x="4714661" y="4447422"/>
            <a:ext cx="4271133"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a:t>
            </a:r>
            <a:r>
              <a:rPr lang="en" sz="2300" b="0" i="0" u="none" strike="noStrike" cap="none" baseline="30000" dirty="0" err="1">
                <a:solidFill>
                  <a:srgbClr val="FFFF00"/>
                </a:solidFill>
                <a:latin typeface="Helvetica Neue"/>
                <a:ea typeface="Helvetica Neue"/>
                <a:cs typeface="Helvetica Neue"/>
                <a:sym typeface="Helvetica Neue"/>
              </a:rPr>
              <a:t>www.pythonlearn.com</a:t>
            </a:r>
            <a:r>
              <a:rPr lang="en" sz="2300" b="0" i="0" u="none" strike="noStrike" cap="none" baseline="30000" dirty="0">
                <a:solidFill>
                  <a:srgbClr val="FFFF00"/>
                </a:solidFill>
                <a:latin typeface="Helvetica Neue"/>
                <a:ea typeface="Helvetica Neue"/>
                <a:cs typeface="Helvetica Neue"/>
                <a:sym typeface="Helvetica Neue"/>
              </a:rPr>
              <a:t>/code/</a:t>
            </a:r>
            <a:r>
              <a:rPr lang="en" sz="2300" b="0" i="0" u="none" strike="noStrike" cap="none" baseline="30000" dirty="0" err="1">
                <a:solidFill>
                  <a:srgbClr val="FFFF00"/>
                </a:solidFill>
                <a:latin typeface="Helvetica Neue"/>
                <a:ea typeface="Helvetica Neue"/>
                <a:cs typeface="Helvetica Neue"/>
                <a:sym typeface="Helvetica Neue"/>
              </a:rPr>
              <a:t>geodata.zip</a:t>
            </a:r>
            <a:endParaRPr lang="en" sz="2300" b="0" i="0" u="none" strike="noStrike" cap="none" baseline="30000" dirty="0">
              <a:solidFill>
                <a:srgbClr val="FFFF00"/>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650081" y="464695"/>
            <a:ext cx="4093369"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Page Rank</a:t>
            </a:r>
          </a:p>
        </p:txBody>
      </p:sp>
      <p:sp>
        <p:nvSpPr>
          <p:cNvPr id="189" name="Shape 189"/>
          <p:cNvSpPr txBox="1">
            <a:spLocks noGrp="1"/>
          </p:cNvSpPr>
          <p:nvPr>
            <p:ph type="body" idx="1"/>
          </p:nvPr>
        </p:nvSpPr>
        <p:spPr>
          <a:xfrm>
            <a:off x="650081" y="1464469"/>
            <a:ext cx="4093369" cy="3207599"/>
          </a:xfrm>
          <a:prstGeom prst="rect">
            <a:avLst/>
          </a:prstGeom>
          <a:noFill/>
          <a:ln>
            <a:noFill/>
          </a:ln>
        </p:spPr>
        <p:txBody>
          <a:bodyPr lIns="21425" tIns="21425" rIns="21425" bIns="21425" anchor="ctr" anchorCtr="0">
            <a:noAutofit/>
          </a:bodyPr>
          <a:lstStyle/>
          <a:p>
            <a:pPr marL="457200" marR="0" lvl="0" indent="-355600" algn="l" rtl="0">
              <a:lnSpc>
                <a:spcPct val="115000"/>
              </a:lnSpc>
              <a:spcBef>
                <a:spcPts val="0"/>
              </a:spcBef>
              <a:buClr>
                <a:srgbClr val="FFFFFF"/>
              </a:buClr>
              <a:buSzPct val="100000"/>
              <a:buFont typeface="Cabin"/>
            </a:pPr>
            <a:r>
              <a:rPr lang="en" sz="2000" u="none" strike="noStrike" cap="none">
                <a:solidFill>
                  <a:srgbClr val="FFFFFF"/>
                </a:solidFill>
                <a:sym typeface="Cabin"/>
              </a:rPr>
              <a:t>Write a simple web page crawler</a:t>
            </a:r>
          </a:p>
          <a:p>
            <a:pPr marL="457200" marR="0" lvl="0" indent="-355600" algn="l" rtl="0">
              <a:lnSpc>
                <a:spcPct val="115000"/>
              </a:lnSpc>
              <a:spcBef>
                <a:spcPts val="2000"/>
              </a:spcBef>
              <a:buClr>
                <a:srgbClr val="FFFFFF"/>
              </a:buClr>
              <a:buSzPct val="100000"/>
              <a:buFont typeface="Cabin"/>
            </a:pPr>
            <a:r>
              <a:rPr lang="en" sz="2000" u="none" strike="noStrike" cap="none" dirty="0">
                <a:solidFill>
                  <a:srgbClr val="FFFFFF"/>
                </a:solidFill>
                <a:sym typeface="Cabin"/>
              </a:rPr>
              <a:t>Compute a simple version of Google's Page Rank algorithm</a:t>
            </a:r>
          </a:p>
          <a:p>
            <a:pPr marL="457200" marR="0" lvl="0" indent="-355600" algn="l" rtl="0">
              <a:lnSpc>
                <a:spcPct val="115000"/>
              </a:lnSpc>
              <a:spcBef>
                <a:spcPts val="2000"/>
              </a:spcBef>
              <a:buClr>
                <a:srgbClr val="FFFFFF"/>
              </a:buClr>
              <a:buSzPct val="100000"/>
              <a:buFont typeface="Cabin"/>
            </a:pPr>
            <a:r>
              <a:rPr lang="en" sz="2000" u="none" strike="noStrike" cap="none" dirty="0">
                <a:solidFill>
                  <a:srgbClr val="FFFFFF"/>
                </a:solidFill>
                <a:sym typeface="Cabin"/>
              </a:rPr>
              <a:t>Visualize the resulting network</a:t>
            </a:r>
          </a:p>
        </p:txBody>
      </p:sp>
      <p:sp>
        <p:nvSpPr>
          <p:cNvPr id="190" name="Shape 190"/>
          <p:cNvSpPr/>
          <p:nvPr/>
        </p:nvSpPr>
        <p:spPr>
          <a:xfrm>
            <a:off x="4719386" y="4375067"/>
            <a:ext cx="4354351"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a:t>
            </a:r>
            <a:r>
              <a:rPr lang="en" sz="2300" b="0" i="0" u="none" strike="noStrike" cap="none" baseline="30000" dirty="0" err="1">
                <a:solidFill>
                  <a:srgbClr val="FFFF00"/>
                </a:solidFill>
                <a:latin typeface="Helvetica Neue"/>
                <a:ea typeface="Helvetica Neue"/>
                <a:cs typeface="Helvetica Neue"/>
                <a:sym typeface="Helvetica Neue"/>
              </a:rPr>
              <a:t>www.pythonlearn.com</a:t>
            </a:r>
            <a:r>
              <a:rPr lang="en" sz="2300" b="0" i="0" u="none" strike="noStrike" cap="none" baseline="30000" dirty="0">
                <a:solidFill>
                  <a:srgbClr val="FFFF00"/>
                </a:solidFill>
                <a:latin typeface="Helvetica Neue"/>
                <a:ea typeface="Helvetica Neue"/>
                <a:cs typeface="Helvetica Neue"/>
                <a:sym typeface="Helvetica Neue"/>
              </a:rPr>
              <a:t>/code/</a:t>
            </a:r>
            <a:r>
              <a:rPr lang="en" sz="2300" b="0" i="0" u="none" strike="noStrike" cap="none" baseline="30000" dirty="0" err="1">
                <a:solidFill>
                  <a:srgbClr val="FFFF00"/>
                </a:solidFill>
                <a:latin typeface="Helvetica Neue"/>
                <a:ea typeface="Helvetica Neue"/>
                <a:cs typeface="Helvetica Neue"/>
                <a:sym typeface="Helvetica Neue"/>
              </a:rPr>
              <a:t>pagerank.zip</a:t>
            </a:r>
            <a:endParaRPr lang="en" sz="2300" b="0" i="0" u="none" strike="noStrike" cap="none" baseline="30000" dirty="0">
              <a:solidFill>
                <a:srgbClr val="FFFF00"/>
              </a:solidFill>
              <a:latin typeface="Helvetica Neue"/>
              <a:ea typeface="Helvetica Neue"/>
              <a:cs typeface="Helvetica Neue"/>
              <a:sym typeface="Helvetica Neue"/>
            </a:endParaRPr>
          </a:p>
        </p:txBody>
      </p:sp>
      <p:pic>
        <p:nvPicPr>
          <p:cNvPr id="191" name="Shape 191" descr="pagerank.png"/>
          <p:cNvPicPr preferRelativeResize="0"/>
          <p:nvPr/>
        </p:nvPicPr>
        <p:blipFill rotWithShape="1">
          <a:blip r:embed="rId3">
            <a:alphaModFix/>
          </a:blip>
          <a:srcRect/>
          <a:stretch/>
        </p:blipFill>
        <p:spPr>
          <a:xfrm>
            <a:off x="5200399" y="711993"/>
            <a:ext cx="3624262" cy="28176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Search Engine Architecture</a:t>
            </a:r>
          </a:p>
        </p:txBody>
      </p:sp>
      <p:sp>
        <p:nvSpPr>
          <p:cNvPr id="197" name="Shape 197"/>
          <p:cNvSpPr txBox="1">
            <a:spLocks noGrp="1"/>
          </p:cNvSpPr>
          <p:nvPr>
            <p:ph type="body" idx="1"/>
          </p:nvPr>
        </p:nvSpPr>
        <p:spPr>
          <a:prstGeom prst="rect">
            <a:avLst/>
          </a:prstGeom>
          <a:noFill/>
          <a:ln>
            <a:noFill/>
          </a:ln>
        </p:spPr>
        <p:txBody>
          <a:bodyPr lIns="21425" tIns="21425" rIns="21425" bIns="21425" anchor="ctr" anchorCtr="0">
            <a:noAutofit/>
          </a:bodyPr>
          <a:lstStyle/>
          <a:p>
            <a:pPr marL="457200" marR="0" lvl="0" indent="-412750" algn="l" rtl="0">
              <a:spcBef>
                <a:spcPts val="0"/>
              </a:spcBef>
              <a:buClr>
                <a:srgbClr val="FFFB00"/>
              </a:buClr>
              <a:buSzPct val="100000"/>
              <a:buFont typeface="Cabin"/>
            </a:pPr>
            <a:r>
              <a:rPr lang="en" sz="2900" u="none" strike="noStrike" cap="none">
                <a:solidFill>
                  <a:srgbClr val="FFFB00"/>
                </a:solidFill>
                <a:sym typeface="Cabin"/>
              </a:rPr>
              <a:t>Web Crawling</a:t>
            </a:r>
          </a:p>
          <a:p>
            <a:pPr marL="457200" marR="0" lvl="0" indent="-412750" algn="l" rtl="0">
              <a:spcBef>
                <a:spcPts val="2000"/>
              </a:spcBef>
              <a:buClr>
                <a:srgbClr val="FFFFFF"/>
              </a:buClr>
              <a:buSzPct val="100000"/>
              <a:buFont typeface="Cabin"/>
            </a:pPr>
            <a:r>
              <a:rPr lang="en" sz="2900" u="none" strike="noStrike" cap="none">
                <a:solidFill>
                  <a:srgbClr val="FFFFFF"/>
                </a:solidFill>
                <a:sym typeface="Cabin"/>
              </a:rPr>
              <a:t>Index Building</a:t>
            </a:r>
          </a:p>
          <a:p>
            <a:pPr marL="457200" marR="0" lvl="0" indent="-412750" algn="l" rtl="0">
              <a:spcBef>
                <a:spcPts val="2000"/>
              </a:spcBef>
              <a:buClr>
                <a:srgbClr val="FFFFFF"/>
              </a:buClr>
              <a:buSzPct val="100000"/>
              <a:buFont typeface="Cabin"/>
            </a:pPr>
            <a:r>
              <a:rPr lang="en" sz="2900" u="none" strike="noStrike" cap="none">
                <a:solidFill>
                  <a:srgbClr val="FFFFFF"/>
                </a:solidFill>
                <a:sym typeface="Cabin"/>
              </a:rPr>
              <a:t>Searching</a:t>
            </a:r>
          </a:p>
        </p:txBody>
      </p:sp>
      <p:pic>
        <p:nvPicPr>
          <p:cNvPr id="198" name="Shape 198"/>
          <p:cNvPicPr preferRelativeResize="0"/>
          <p:nvPr/>
        </p:nvPicPr>
        <p:blipFill rotWithShape="1">
          <a:blip r:embed="rId3">
            <a:alphaModFix/>
          </a:blip>
          <a:srcRect/>
          <a:stretch/>
        </p:blipFill>
        <p:spPr>
          <a:xfrm>
            <a:off x="6334125" y="1521214"/>
            <a:ext cx="2095499" cy="2329888"/>
          </a:xfrm>
          <a:prstGeom prst="rect">
            <a:avLst/>
          </a:prstGeom>
          <a:noFill/>
          <a:ln>
            <a:noFill/>
          </a:ln>
        </p:spPr>
      </p:pic>
      <p:sp>
        <p:nvSpPr>
          <p:cNvPr id="199" name="Shape 199"/>
          <p:cNvSpPr/>
          <p:nvPr/>
        </p:nvSpPr>
        <p:spPr>
          <a:xfrm>
            <a:off x="3886200" y="4086535"/>
            <a:ext cx="5022699"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1800" u="none" strike="noStrike" cap="none" dirty="0">
                <a:solidFill>
                  <a:srgbClr val="FFFB00"/>
                </a:solidFill>
                <a:latin typeface="Arial Regular" charset="0"/>
                <a:ea typeface="Arial Regular" charset="0"/>
                <a:cs typeface="Arial Regular" charset="0"/>
                <a:sym typeface="Cabin"/>
              </a:rPr>
              <a:t>http://</a:t>
            </a:r>
            <a:r>
              <a:rPr lang="en" sz="1800" u="none" strike="noStrike" cap="none" dirty="0" err="1">
                <a:solidFill>
                  <a:srgbClr val="FFFB00"/>
                </a:solidFill>
                <a:latin typeface="Arial Regular" charset="0"/>
                <a:ea typeface="Arial Regular" charset="0"/>
                <a:cs typeface="Arial Regular" charset="0"/>
                <a:sym typeface="Cabin"/>
              </a:rPr>
              <a:t>infolab.stanford.edu</a:t>
            </a:r>
            <a:r>
              <a:rPr lang="en" sz="1800" u="none" strike="noStrike" cap="none" dirty="0">
                <a:solidFill>
                  <a:srgbClr val="FFFB00"/>
                </a:solidFill>
                <a:latin typeface="Arial Regular" charset="0"/>
                <a:ea typeface="Arial Regular" charset="0"/>
                <a:cs typeface="Arial Regular" charset="0"/>
                <a:sym typeface="Cabin"/>
              </a:rPr>
              <a:t>/~backrub/</a:t>
            </a:r>
            <a:r>
              <a:rPr lang="en" sz="1800" u="none" strike="noStrike" cap="none" dirty="0" err="1">
                <a:solidFill>
                  <a:srgbClr val="FFFB00"/>
                </a:solidFill>
                <a:latin typeface="Arial Regular" charset="0"/>
                <a:ea typeface="Arial Regular" charset="0"/>
                <a:cs typeface="Arial Regular" charset="0"/>
                <a:sym typeface="Cabin"/>
              </a:rPr>
              <a:t>google.html</a:t>
            </a:r>
            <a:endParaRPr lang="en" sz="1800" u="none" strike="noStrike" cap="none" dirty="0">
              <a:solidFill>
                <a:srgbClr val="FFFB00"/>
              </a:solidFill>
              <a:latin typeface="Arial Regular" charset="0"/>
              <a:ea typeface="Arial Regular" charset="0"/>
              <a:cs typeface="Arial Regular" charset="0"/>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p:nvPr/>
        </p:nvSpPr>
        <p:spPr>
          <a:xfrm>
            <a:off x="1133475" y="1807368"/>
            <a:ext cx="6791325" cy="1521619"/>
          </a:xfrm>
          <a:prstGeom prst="rect">
            <a:avLst/>
          </a:prstGeom>
          <a:noFill/>
          <a:ln>
            <a:noFill/>
          </a:ln>
        </p:spPr>
        <p:txBody>
          <a:bodyPr lIns="28575" tIns="28575" rIns="28575" bIns="28575" anchor="ctr" anchorCtr="0">
            <a:noAutofit/>
          </a:bodyPr>
          <a:lstStyle/>
          <a:p>
            <a:pPr marL="0" marR="0" lvl="0" indent="0" algn="ctr" rtl="0">
              <a:lnSpc>
                <a:spcPct val="115000"/>
              </a:lnSpc>
              <a:spcBef>
                <a:spcPts val="0"/>
              </a:spcBef>
              <a:buSzPct val="25000"/>
              <a:buNone/>
            </a:pPr>
            <a:r>
              <a:rPr lang="en" sz="2000" u="none" strike="noStrike" cap="none" dirty="0">
                <a:solidFill>
                  <a:srgbClr val="FFFFFF"/>
                </a:solidFill>
                <a:latin typeface="Arial Regular" charset="0"/>
                <a:ea typeface="Arial Regular" charset="0"/>
                <a:cs typeface="Arial Regular" charset="0"/>
                <a:sym typeface="Cabin"/>
              </a:rPr>
              <a:t>A Web crawler is a computer program that browses the World Wide Web in a methodical, automated manner. Web crawlers are mainly used to create a copy of all the visited pages for later processing by a search engine that will index the downloaded pages to provide fast searches.</a:t>
            </a:r>
          </a:p>
        </p:txBody>
      </p:sp>
      <p:sp>
        <p:nvSpPr>
          <p:cNvPr id="205" name="Shape 205"/>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Web Crawler</a:t>
            </a:r>
          </a:p>
        </p:txBody>
      </p:sp>
      <p:sp>
        <p:nvSpPr>
          <p:cNvPr id="206" name="Shape 206"/>
          <p:cNvSpPr/>
          <p:nvPr/>
        </p:nvSpPr>
        <p:spPr>
          <a:xfrm>
            <a:off x="1610949" y="4241000"/>
            <a:ext cx="5666700"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a:solidFill>
                  <a:srgbClr val="FFFF00"/>
                </a:solidFill>
                <a:latin typeface="Arial Regular" charset="0"/>
                <a:ea typeface="Arial Regular" charset="0"/>
                <a:cs typeface="Arial Regular" charset="0"/>
                <a:sym typeface="Cabin"/>
              </a:rPr>
              <a:t>http://en.wikipedia.org/wiki/Web_crawler</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906</Words>
  <Application>Microsoft Macintosh PowerPoint</Application>
  <PresentationFormat>On-screen Show (16:9)</PresentationFormat>
  <Paragraphs>152</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 Regular</vt:lpstr>
      <vt:lpstr>Cabin</vt:lpstr>
      <vt:lpstr>Courier New</vt:lpstr>
      <vt:lpstr>Gill Sans</vt:lpstr>
      <vt:lpstr>Helvetica Neue</vt:lpstr>
      <vt:lpstr>Merriweather Sans</vt:lpstr>
      <vt:lpstr>ヒラギノ角ゴ ProN W3</vt:lpstr>
      <vt:lpstr>Title &amp; Subtitle</vt:lpstr>
      <vt:lpstr>Retrieving and Visualizing Data</vt:lpstr>
      <vt:lpstr>Multi-Step Data Analysis</vt:lpstr>
      <vt:lpstr>Many Data Mining Technologies</vt:lpstr>
      <vt:lpstr>"Personal Data Mining"</vt:lpstr>
      <vt:lpstr>GeoData</vt:lpstr>
      <vt:lpstr>PowerPoint Presentation</vt:lpstr>
      <vt:lpstr>Page Rank</vt:lpstr>
      <vt:lpstr>Search Engine Architecture</vt:lpstr>
      <vt:lpstr>Web Crawler</vt:lpstr>
      <vt:lpstr>Web Crawler</vt:lpstr>
      <vt:lpstr>Web Crawling Policy</vt:lpstr>
      <vt:lpstr>robots.txt</vt:lpstr>
      <vt:lpstr>Google Architecture</vt:lpstr>
      <vt:lpstr>Search Indexing</vt:lpstr>
      <vt:lpstr>PowerPoint Presentation</vt:lpstr>
      <vt:lpstr>Mailing Lists - Gmane</vt:lpstr>
      <vt:lpstr>Warning: This Dataset is &gt; 1GB </vt:lpstr>
      <vt:lpstr>PowerPoint Presentation</vt:lpstr>
      <vt:lpstr>Acknowledgements / Contributions</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Retrieving and Visualizing Data</dc:title>
  <cp:lastModifiedBy>Microsoft Office User</cp:lastModifiedBy>
  <cp:revision>11</cp:revision>
  <dcterms:modified xsi:type="dcterms:W3CDTF">2016-12-01T22:38:58Z</dcterms:modified>
</cp:coreProperties>
</file>