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8"/>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26"/>
    <p:restoredTop sz="94505"/>
  </p:normalViewPr>
  <p:slideViewPr>
    <p:cSldViewPr snapToGrid="0" snapToObjects="1">
      <p:cViewPr varScale="1">
        <p:scale>
          <a:sx n="66" d="100"/>
          <a:sy n="66" d="100"/>
        </p:scale>
        <p:origin x="4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2617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www.pythonlearn.com</a:t>
            </a: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endParaRPr lang="en-US" sz="3200" u="sng" dirty="0">
              <a:solidFill>
                <a:srgbClr val="FFFF00"/>
              </a:solidFill>
              <a:latin typeface="Arial" charset="0"/>
              <a:ea typeface="Arial" charset="0"/>
              <a:cs typeface="Arial" charset="0"/>
              <a:sym typeface="Cabin"/>
              <a:hlinkClick r:id="rId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chemeClr val="lt1"/>
                </a:solidFill>
                <a:latin typeface="Arial" charset="0"/>
                <a:ea typeface="Arial" charset="0"/>
                <a:cs typeface="Arial" charset="0"/>
                <a:sym typeface="Cabin"/>
              </a:rPr>
              <a:t>hip</a:t>
            </a:r>
            <a:endParaRPr lang="en-US" sz="2400" u="none" strike="noStrike" cap="none" dirty="0">
              <a:solidFill>
                <a:schemeClr val="lt1"/>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endParaRPr lang="en-US" sz="3200" u="sng" dirty="0">
              <a:solidFill>
                <a:srgbClr val="FFFF00"/>
              </a:solidFill>
              <a:latin typeface="Arial" charset="0"/>
              <a:ea typeface="Arial" charset="0"/>
              <a:cs typeface="Arial" charset="0"/>
              <a:sym typeface="Cabin"/>
              <a:hlinkClick r:id="rId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369651"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6" name="TextBox 5"/>
          <p:cNvSpPr txBox="1"/>
          <p:nvPr/>
        </p:nvSpPr>
        <p:spPr>
          <a:xfrm>
            <a:off x="369651"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30550" y="719847"/>
            <a:ext cx="9772499" cy="752920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name = </a:t>
            </a:r>
            <a:r>
              <a:rPr lang="en-US" sz="2800" b="1" i="0" u="none" strike="noStrike" cap="none" dirty="0" err="1">
                <a:solidFill>
                  <a:srgbClr val="00FF00"/>
                </a:solidFill>
                <a:latin typeface="Courier New"/>
                <a:ea typeface="Courier New"/>
                <a:cs typeface="Courier New"/>
                <a:sym typeface="Courier New"/>
              </a:rPr>
              <a:t>raw_input</a:t>
            </a:r>
            <a:r>
              <a:rPr lang="en-US" sz="28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text = </a:t>
            </a:r>
            <a:r>
              <a:rPr lang="en-US" sz="2800" b="1" i="0" u="none" strike="noStrike" cap="none" dirty="0" err="1">
                <a:solidFill>
                  <a:srgbClr val="00FF00"/>
                </a:solidFill>
                <a:latin typeface="Courier New"/>
                <a:ea typeface="Courier New"/>
                <a:cs typeface="Courier New"/>
                <a:sym typeface="Courier New"/>
              </a:rPr>
              <a:t>handle.read</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words = </a:t>
            </a:r>
            <a:r>
              <a:rPr lang="en-US" sz="2800" b="1" i="0" u="none" strike="noStrike" cap="none" dirty="0" err="1">
                <a:solidFill>
                  <a:srgbClr val="00FF00"/>
                </a:solidFill>
                <a:latin typeface="Courier New"/>
                <a:ea typeface="Courier New"/>
                <a:cs typeface="Courier New"/>
                <a:sym typeface="Courier New"/>
              </a:rPr>
              <a:t>text.split</a:t>
            </a:r>
            <a:r>
              <a:rPr lang="en-US" sz="2800" b="1" i="0" u="none" strike="noStrike" cap="none" dirty="0">
                <a:solidFill>
                  <a:srgbClr val="00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counts = </a:t>
            </a:r>
            <a:r>
              <a:rPr lang="en-US" sz="2800" b="1" i="0" u="none" strike="noStrike" cap="none" dirty="0" err="1">
                <a:solidFill>
                  <a:srgbClr val="00FF00"/>
                </a:solidFill>
                <a:latin typeface="Courier New"/>
                <a:ea typeface="Courier New"/>
                <a:cs typeface="Courier New"/>
                <a:sym typeface="Courier New"/>
              </a:rPr>
              <a:t>dict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if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is None or count &gt;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print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endParaRPr lang="en-US" sz="2800" b="1" i="0" u="none" strike="noStrike" cap="none" dirty="0">
              <a:solidFill>
                <a:srgbClr val="00FF00"/>
              </a:solidFill>
              <a:latin typeface="Courier New"/>
              <a:ea typeface="Courier New"/>
              <a:cs typeface="Courier New"/>
              <a:sym typeface="Courier New"/>
            </a:endParaRP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Central Processing Unit:</a:t>
            </a:r>
            <a:r>
              <a:rPr lang="en-US" sz="3000" u="none" strike="noStrike" cap="none">
                <a:solidFill>
                  <a:srgbClr val="FFFFFF"/>
                </a:solidFill>
                <a:latin typeface="Arial" charset="0"/>
                <a:ea typeface="Arial" charset="0"/>
                <a:cs typeface="Arial" charset="0"/>
                <a:sym typeface="Cabin"/>
              </a:rPr>
              <a:t>  Runs the Program - The CPU is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always wondering </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what to do next</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  Not the brains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Input Devices:</a:t>
            </a:r>
            <a:r>
              <a:rPr lang="en-US" sz="3000" u="none" strike="noStrike" cap="none">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Output Devices: </a:t>
            </a:r>
            <a:r>
              <a:rPr lang="en-US" sz="3000" u="none" strike="noStrike" cap="none">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Main Memory: </a:t>
            </a:r>
            <a:r>
              <a:rPr lang="en-US" sz="3000" u="none" strike="noStrike" cap="none">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Secondary Memory:</a:t>
            </a:r>
            <a:r>
              <a:rPr lang="en-US" sz="3000" u="none" strike="noStrike" cap="none">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we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3F3F3"/>
                </a:solidFill>
                <a:latin typeface="Arial" charset="0"/>
                <a:ea typeface="Arial" charset="0"/>
                <a:cs typeface="Arial" charset="0"/>
                <a:sym typeface="Cabin"/>
              </a:rPr>
              <a:t>is known as a</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a:t>
            </a:r>
            <a:r>
              <a:rPr lang="en-US" sz="4200" u="none" strike="noStrike" cap="none">
                <a:solidFill>
                  <a:srgbClr val="FFFFFF"/>
                </a:solidFill>
                <a:latin typeface="Arial" charset="0"/>
                <a:ea typeface="Arial" charset="0"/>
                <a:cs typeface="Arial" charset="0"/>
                <a:sym typeface="Cabin"/>
              </a:rPr>
              <a:t>. It is a very uncommon skill, and may be hereditary. Nearly all known</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Parselmouths</a:t>
            </a:r>
            <a:r>
              <a:rPr lang="en-US" sz="4200" u="none" strike="noStrike" cap="none">
                <a:solidFill>
                  <a:srgbClr val="FFFFFF"/>
                </a:solidFill>
                <a:latin typeface="Arial" charset="0"/>
                <a:ea typeface="Arial" charset="0"/>
                <a:cs typeface="Arial" charset="0"/>
                <a:sym typeface="Cabin"/>
              </a:rPr>
              <a:t> are descended from</a:t>
            </a:r>
            <a:r>
              <a:rPr lang="en-US" sz="4200" u="none" strike="noStrike" cap="none">
                <a:solidFill>
                  <a:srgbClr val="FFFF00"/>
                </a:solidFill>
                <a:latin typeface="Arial" charset="0"/>
                <a:ea typeface="Arial" charset="0"/>
                <a:cs typeface="Arial" charset="0"/>
                <a:sym typeface="Cabin"/>
              </a:rPr>
              <a:t> </a:t>
            </a:r>
            <a:r>
              <a:rPr lang="en-US" sz="4200" u="sng" strike="noStrike" cap="none">
                <a:solidFill>
                  <a:srgbClr val="F6B26B"/>
                </a:solidFill>
                <a:latin typeface="Arial" charset="0"/>
                <a:ea typeface="Arial" charset="0"/>
                <a:cs typeface="Arial" charset="0"/>
                <a:sym typeface="Cabin"/>
                <a:hlinkClick r:id="rId4"/>
              </a:rPr>
              <a:t>Salazar Slytherin</a:t>
            </a:r>
            <a:r>
              <a:rPr lang="en-US" sz="4200" u="none" strike="noStrike" cap="none">
                <a:solidFill>
                  <a:srgbClr val="F6B26B"/>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6284068" y="5516418"/>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This is a good test to make sure that you have Python correctly installed.  </a:t>
            </a:r>
            <a:r>
              <a:rPr lang="en-US" sz="3600" u="none" strike="noStrike" cap="none" dirty="0">
                <a:solidFill>
                  <a:srgbClr val="FFFF00"/>
                </a:solidFill>
                <a:latin typeface="Arial" charset="0"/>
                <a:ea typeface="Arial" charset="0"/>
                <a:cs typeface="Arial" charset="0"/>
                <a:sym typeface="Cabin"/>
              </a:rPr>
              <a:t>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09599" cy="3194049"/>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693525" y="719847"/>
            <a:ext cx="9221999" cy="756812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name = </a:t>
            </a:r>
            <a:r>
              <a:rPr lang="en-US" sz="2800" b="1" i="0" u="none" strike="noStrike" cap="none" dirty="0" err="1">
                <a:solidFill>
                  <a:srgbClr val="00FF00"/>
                </a:solidFill>
                <a:latin typeface="Courier New"/>
                <a:ea typeface="Courier New"/>
                <a:cs typeface="Courier New"/>
                <a:sym typeface="Courier New"/>
              </a:rPr>
              <a:t>raw_input</a:t>
            </a:r>
            <a:r>
              <a:rPr lang="en-US" sz="28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text = </a:t>
            </a:r>
            <a:r>
              <a:rPr lang="en-US" sz="2800" b="1" i="0" u="none" strike="noStrike" cap="none" dirty="0" err="1">
                <a:solidFill>
                  <a:srgbClr val="00FF00"/>
                </a:solidFill>
                <a:latin typeface="Courier New"/>
                <a:ea typeface="Courier New"/>
                <a:cs typeface="Courier New"/>
                <a:sym typeface="Courier New"/>
              </a:rPr>
              <a:t>handle.read</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words = </a:t>
            </a:r>
            <a:r>
              <a:rPr lang="en-US" sz="2800" b="1" i="0" u="none" strike="noStrike" cap="none" dirty="0" err="1">
                <a:solidFill>
                  <a:srgbClr val="00FF00"/>
                </a:solidFill>
                <a:latin typeface="Courier New"/>
                <a:ea typeface="Courier New"/>
                <a:cs typeface="Courier New"/>
                <a:sym typeface="Courier New"/>
              </a:rPr>
              <a:t>text.split</a:t>
            </a:r>
            <a:r>
              <a:rPr lang="en-US" sz="2800" b="1" i="0" u="none" strike="noStrike" cap="none" dirty="0">
                <a:solidFill>
                  <a:srgbClr val="00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counts = </a:t>
            </a:r>
            <a:r>
              <a:rPr lang="en-US" sz="2800" b="1" i="0" u="none" strike="noStrike" cap="none" dirty="0" err="1">
                <a:solidFill>
                  <a:srgbClr val="00FF00"/>
                </a:solidFill>
                <a:latin typeface="Courier New"/>
                <a:ea typeface="Courier New"/>
                <a:cs typeface="Courier New"/>
                <a:sym typeface="Courier New"/>
              </a:rPr>
              <a:t>dict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if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is None or count &gt;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print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endParaRPr lang="en-US" sz="2800" b="1" i="0" u="none" strike="noStrike" cap="none" dirty="0">
              <a:solidFill>
                <a:srgbClr val="00FF00"/>
              </a:solidFill>
              <a:latin typeface="Courier New"/>
              <a:ea typeface="Courier New"/>
              <a:cs typeface="Courier New"/>
              <a:sym typeface="Courier New"/>
            </a:endParaRP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2704289" y="3463049"/>
            <a:ext cx="10369686" cy="4435186"/>
          </a:xfrm>
          <a:prstGeom prst="rect">
            <a:avLst/>
          </a:prstGeom>
          <a:noFill/>
          <a:ln>
            <a:noFill/>
          </a:ln>
        </p:spPr>
        <p:txBody>
          <a:bodyPr lIns="0" tIns="0" rIns="0" bIns="0" anchor="ctr" anchorCtr="0">
            <a:noAutofit/>
          </a:bodyPr>
          <a:lstStyle/>
          <a:p>
            <a:pPr lvl="0" algn="ctr">
              <a:buClr>
                <a:srgbClr val="FFFF00"/>
              </a:buClr>
              <a:buSzPct val="25000"/>
            </a:pPr>
            <a:r>
              <a:rPr lang="de-DE" sz="2800" b="1" dirty="0" err="1" smtClean="0">
                <a:solidFill>
                  <a:srgbClr val="FFFF00"/>
                </a:solidFill>
                <a:latin typeface="Courier" charset="0"/>
                <a:ea typeface="Courier" charset="0"/>
                <a:cs typeface="Courier" charset="0"/>
                <a:sym typeface="Cabin"/>
              </a:rPr>
              <a:t>False</a:t>
            </a:r>
            <a:r>
              <a:rPr lang="de-DE" sz="2800" b="1" dirty="0" smtClean="0">
                <a:solidFill>
                  <a:srgbClr val="FFFF00"/>
                </a:solidFill>
                <a:latin typeface="Courier" charset="0"/>
                <a:ea typeface="Courier" charset="0"/>
                <a:cs typeface="Courier" charset="0"/>
                <a:sym typeface="Cabin"/>
              </a:rPr>
              <a:t> </a:t>
            </a:r>
            <a:r>
              <a:rPr lang="de-DE" sz="2800" b="1" dirty="0" err="1" smtClean="0">
                <a:solidFill>
                  <a:srgbClr val="FFFF00"/>
                </a:solidFill>
                <a:latin typeface="Courier" charset="0"/>
                <a:ea typeface="Courier" charset="0"/>
                <a:cs typeface="Courier" charset="0"/>
                <a:sym typeface="Cabin"/>
              </a:rPr>
              <a:t>class</a:t>
            </a:r>
            <a:r>
              <a:rPr lang="de-DE" sz="2800" b="1" dirty="0">
                <a:solidFill>
                  <a:srgbClr val="FFFF00"/>
                </a:solidFill>
                <a:latin typeface="Courier" charset="0"/>
                <a:ea typeface="Courier" charset="0"/>
                <a:cs typeface="Courier" charset="0"/>
                <a:sym typeface="Cabin"/>
              </a:rPr>
              <a:t> </a:t>
            </a:r>
            <a:r>
              <a:rPr lang="de-DE" sz="2800" b="1" dirty="0" err="1" smtClean="0">
                <a:solidFill>
                  <a:srgbClr val="FFFF00"/>
                </a:solidFill>
                <a:latin typeface="Courier" charset="0"/>
                <a:ea typeface="Courier" charset="0"/>
                <a:cs typeface="Courier" charset="0"/>
                <a:sym typeface="Cabin"/>
              </a:rPr>
              <a:t>finally</a:t>
            </a:r>
            <a:r>
              <a:rPr lang="de-DE" sz="2800" b="1" dirty="0" smtClean="0">
                <a:solidFill>
                  <a:srgbClr val="FFFF00"/>
                </a:solidFill>
                <a:latin typeface="Courier" charset="0"/>
                <a:ea typeface="Courier" charset="0"/>
                <a:cs typeface="Courier" charset="0"/>
                <a:sym typeface="Cabin"/>
              </a:rPr>
              <a:t> </a:t>
            </a:r>
            <a:r>
              <a:rPr lang="de-DE" sz="2800" b="1" dirty="0" err="1" smtClean="0">
                <a:solidFill>
                  <a:srgbClr val="FFFF00"/>
                </a:solidFill>
                <a:latin typeface="Courier" charset="0"/>
                <a:ea typeface="Courier" charset="0"/>
                <a:cs typeface="Courier" charset="0"/>
                <a:sym typeface="Cabin"/>
              </a:rPr>
              <a:t>is</a:t>
            </a:r>
            <a:r>
              <a:rPr lang="de-DE" sz="2800" b="1" dirty="0" smtClean="0">
                <a:solidFill>
                  <a:srgbClr val="FFFF00"/>
                </a:solidFill>
                <a:latin typeface="Courier" charset="0"/>
                <a:ea typeface="Courier" charset="0"/>
                <a:cs typeface="Courier" charset="0"/>
                <a:sym typeface="Cabin"/>
              </a:rPr>
              <a:t> </a:t>
            </a:r>
            <a:r>
              <a:rPr lang="de-DE" sz="2800" b="1" dirty="0" err="1" smtClean="0">
                <a:solidFill>
                  <a:srgbClr val="FFFF00"/>
                </a:solidFill>
                <a:latin typeface="Courier" charset="0"/>
                <a:ea typeface="Courier" charset="0"/>
                <a:cs typeface="Courier" charset="0"/>
                <a:sym typeface="Cabin"/>
              </a:rPr>
              <a:t>return</a:t>
            </a:r>
            <a:endParaRPr lang="de-DE" sz="2800" b="1" dirty="0" smtClean="0">
              <a:solidFill>
                <a:srgbClr val="FFFF00"/>
              </a:solidFill>
              <a:latin typeface="Courier" charset="0"/>
              <a:ea typeface="Courier" charset="0"/>
              <a:cs typeface="Courier" charset="0"/>
              <a:sym typeface="Cabin"/>
            </a:endParaRPr>
          </a:p>
          <a:p>
            <a:pPr lvl="0" algn="ctr">
              <a:buClr>
                <a:srgbClr val="FFFF00"/>
              </a:buClr>
              <a:buSzPct val="25000"/>
            </a:pPr>
            <a:r>
              <a:rPr lang="de-DE" sz="2800" b="1" dirty="0" smtClean="0">
                <a:solidFill>
                  <a:srgbClr val="FFFF00"/>
                </a:solidFill>
                <a:latin typeface="Courier" charset="0"/>
                <a:ea typeface="Courier" charset="0"/>
                <a:cs typeface="Courier" charset="0"/>
                <a:sym typeface="Cabin"/>
              </a:rPr>
              <a:t>None </a:t>
            </a:r>
            <a:r>
              <a:rPr lang="de-DE" sz="2800" b="1" dirty="0" err="1" smtClean="0">
                <a:solidFill>
                  <a:srgbClr val="FFFF00"/>
                </a:solidFill>
                <a:latin typeface="Courier" charset="0"/>
                <a:ea typeface="Courier" charset="0"/>
                <a:cs typeface="Courier" charset="0"/>
                <a:sym typeface="Cabin"/>
              </a:rPr>
              <a:t>continue</a:t>
            </a:r>
            <a:r>
              <a:rPr lang="de-DE" sz="2800" b="1" dirty="0">
                <a:solidFill>
                  <a:srgbClr val="FFFF00"/>
                </a:solidFill>
                <a:latin typeface="Courier" charset="0"/>
                <a:ea typeface="Courier" charset="0"/>
                <a:cs typeface="Courier" charset="0"/>
                <a:sym typeface="Cabin"/>
              </a:rPr>
              <a:t> </a:t>
            </a:r>
            <a:r>
              <a:rPr lang="de-DE" sz="2800" b="1" dirty="0" err="1" smtClean="0">
                <a:solidFill>
                  <a:srgbClr val="FFFF00"/>
                </a:solidFill>
                <a:latin typeface="Courier" charset="0"/>
                <a:ea typeface="Courier" charset="0"/>
                <a:cs typeface="Courier" charset="0"/>
                <a:sym typeface="Cabin"/>
              </a:rPr>
              <a:t>for</a:t>
            </a:r>
            <a:r>
              <a:rPr lang="de-DE" sz="2800" b="1" smtClean="0">
                <a:solidFill>
                  <a:srgbClr val="FFFF00"/>
                </a:solidFill>
                <a:latin typeface="Courier" charset="0"/>
                <a:ea typeface="Courier" charset="0"/>
                <a:cs typeface="Courier" charset="0"/>
                <a:sym typeface="Cabin"/>
              </a:rPr>
              <a:t> lambda</a:t>
            </a:r>
            <a:r>
              <a:rPr lang="de-DE" sz="2800" b="1" dirty="0" smtClean="0">
                <a:solidFill>
                  <a:srgbClr val="FFFF00"/>
                </a:solidFill>
                <a:latin typeface="Courier" charset="0"/>
                <a:ea typeface="Courier" charset="0"/>
                <a:cs typeface="Courier" charset="0"/>
                <a:sym typeface="Cabin"/>
              </a:rPr>
              <a:t>     </a:t>
            </a:r>
            <a:r>
              <a:rPr lang="de-DE" sz="2800" b="1" dirty="0" err="1" smtClean="0">
                <a:solidFill>
                  <a:srgbClr val="FFFF00"/>
                </a:solidFill>
                <a:latin typeface="Courier" charset="0"/>
                <a:ea typeface="Courier" charset="0"/>
                <a:cs typeface="Courier" charset="0"/>
                <a:sym typeface="Cabin"/>
              </a:rPr>
              <a:t>try</a:t>
            </a:r>
            <a:endParaRPr lang="de-DE" sz="2800" b="1" dirty="0" smtClean="0">
              <a:solidFill>
                <a:srgbClr val="FFFF00"/>
              </a:solidFill>
              <a:latin typeface="Courier" charset="0"/>
              <a:ea typeface="Courier" charset="0"/>
              <a:cs typeface="Courier" charset="0"/>
              <a:sym typeface="Cabin"/>
            </a:endParaRPr>
          </a:p>
          <a:p>
            <a:pPr lvl="0" algn="ctr">
              <a:buClr>
                <a:srgbClr val="FFFF00"/>
              </a:buClr>
              <a:buSzPct val="25000"/>
            </a:pPr>
            <a:r>
              <a:rPr lang="de-DE" sz="2800" b="1" dirty="0" smtClean="0">
                <a:solidFill>
                  <a:srgbClr val="FFFF00"/>
                </a:solidFill>
                <a:latin typeface="Courier" charset="0"/>
                <a:ea typeface="Courier" charset="0"/>
                <a:cs typeface="Courier" charset="0"/>
                <a:sym typeface="Cabin"/>
              </a:rPr>
              <a:t>True       </a:t>
            </a:r>
            <a:r>
              <a:rPr lang="de-DE" sz="2800" b="1" dirty="0" err="1">
                <a:solidFill>
                  <a:srgbClr val="FFFF00"/>
                </a:solidFill>
                <a:latin typeface="Courier" charset="0"/>
                <a:ea typeface="Courier" charset="0"/>
                <a:cs typeface="Courier" charset="0"/>
                <a:sym typeface="Cabin"/>
              </a:rPr>
              <a:t>def</a:t>
            </a:r>
            <a:r>
              <a:rPr lang="de-DE" sz="2800" b="1" dirty="0">
                <a:solidFill>
                  <a:srgbClr val="FFFF00"/>
                </a:solidFill>
                <a:latin typeface="Courier" charset="0"/>
                <a:ea typeface="Courier" charset="0"/>
                <a:cs typeface="Courier" charset="0"/>
                <a:sym typeface="Cabin"/>
              </a:rPr>
              <a:t>        </a:t>
            </a:r>
            <a:r>
              <a:rPr lang="de-DE" sz="2800" b="1" dirty="0" err="1">
                <a:solidFill>
                  <a:srgbClr val="FFFF00"/>
                </a:solidFill>
                <a:latin typeface="Courier" charset="0"/>
                <a:ea typeface="Courier" charset="0"/>
                <a:cs typeface="Courier" charset="0"/>
                <a:sym typeface="Cabin"/>
              </a:rPr>
              <a:t>from</a:t>
            </a:r>
            <a:r>
              <a:rPr lang="de-DE" sz="2800" b="1" dirty="0">
                <a:solidFill>
                  <a:srgbClr val="FFFF00"/>
                </a:solidFill>
                <a:latin typeface="Courier" charset="0"/>
                <a:ea typeface="Courier" charset="0"/>
                <a:cs typeface="Courier" charset="0"/>
                <a:sym typeface="Cabin"/>
              </a:rPr>
              <a:t>       </a:t>
            </a:r>
            <a:r>
              <a:rPr lang="de-DE" sz="2800" b="1" dirty="0" err="1">
                <a:solidFill>
                  <a:srgbClr val="FFFF00"/>
                </a:solidFill>
                <a:latin typeface="Courier" charset="0"/>
                <a:ea typeface="Courier" charset="0"/>
                <a:cs typeface="Courier" charset="0"/>
                <a:sym typeface="Cabin"/>
              </a:rPr>
              <a:t>nonlocal</a:t>
            </a:r>
            <a:r>
              <a:rPr lang="de-DE" sz="2800" b="1" dirty="0">
                <a:solidFill>
                  <a:srgbClr val="FFFF00"/>
                </a:solidFill>
                <a:latin typeface="Courier" charset="0"/>
                <a:ea typeface="Courier" charset="0"/>
                <a:cs typeface="Courier" charset="0"/>
                <a:sym typeface="Cabin"/>
              </a:rPr>
              <a:t>   </a:t>
            </a:r>
            <a:r>
              <a:rPr lang="de-DE" sz="2800" b="1" dirty="0" err="1" smtClean="0">
                <a:solidFill>
                  <a:srgbClr val="FFFF00"/>
                </a:solidFill>
                <a:latin typeface="Courier" charset="0"/>
                <a:ea typeface="Courier" charset="0"/>
                <a:cs typeface="Courier" charset="0"/>
                <a:sym typeface="Cabin"/>
              </a:rPr>
              <a:t>while</a:t>
            </a:r>
            <a:endParaRPr lang="de-DE" sz="2800" b="1" dirty="0" smtClean="0">
              <a:solidFill>
                <a:srgbClr val="FFFF00"/>
              </a:solidFill>
              <a:latin typeface="Courier" charset="0"/>
              <a:ea typeface="Courier" charset="0"/>
              <a:cs typeface="Courier" charset="0"/>
              <a:sym typeface="Cabin"/>
            </a:endParaRPr>
          </a:p>
          <a:p>
            <a:pPr lvl="0" algn="ctr">
              <a:buClr>
                <a:srgbClr val="FFFF00"/>
              </a:buClr>
              <a:buSzPct val="25000"/>
            </a:pPr>
            <a:r>
              <a:rPr lang="de-DE" sz="2800" b="1" dirty="0" err="1" smtClean="0">
                <a:solidFill>
                  <a:srgbClr val="FFFF00"/>
                </a:solidFill>
                <a:latin typeface="Courier" charset="0"/>
                <a:ea typeface="Courier" charset="0"/>
                <a:cs typeface="Courier" charset="0"/>
                <a:sym typeface="Cabin"/>
              </a:rPr>
              <a:t>and</a:t>
            </a:r>
            <a:r>
              <a:rPr lang="de-DE" sz="2800" b="1" dirty="0" smtClean="0">
                <a:solidFill>
                  <a:srgbClr val="FFFF00"/>
                </a:solidFill>
                <a:latin typeface="Courier" charset="0"/>
                <a:ea typeface="Courier" charset="0"/>
                <a:cs typeface="Courier" charset="0"/>
                <a:sym typeface="Cabin"/>
              </a:rPr>
              <a:t>        </a:t>
            </a:r>
            <a:r>
              <a:rPr lang="de-DE" sz="2800" b="1" dirty="0">
                <a:solidFill>
                  <a:srgbClr val="FFFF00"/>
                </a:solidFill>
                <a:latin typeface="Courier" charset="0"/>
                <a:ea typeface="Courier" charset="0"/>
                <a:cs typeface="Courier" charset="0"/>
                <a:sym typeface="Cabin"/>
              </a:rPr>
              <a:t>del        global     not        </a:t>
            </a:r>
            <a:r>
              <a:rPr lang="de-DE" sz="2800" b="1" dirty="0" err="1" smtClean="0">
                <a:solidFill>
                  <a:srgbClr val="FFFF00"/>
                </a:solidFill>
                <a:latin typeface="Courier" charset="0"/>
                <a:ea typeface="Courier" charset="0"/>
                <a:cs typeface="Courier" charset="0"/>
                <a:sym typeface="Cabin"/>
              </a:rPr>
              <a:t>with</a:t>
            </a:r>
            <a:endParaRPr lang="de-DE" sz="2800" b="1" dirty="0" smtClean="0">
              <a:solidFill>
                <a:srgbClr val="FFFF00"/>
              </a:solidFill>
              <a:latin typeface="Courier" charset="0"/>
              <a:ea typeface="Courier" charset="0"/>
              <a:cs typeface="Courier" charset="0"/>
              <a:sym typeface="Cabin"/>
            </a:endParaRPr>
          </a:p>
          <a:p>
            <a:pPr lvl="0" algn="ctr">
              <a:buClr>
                <a:srgbClr val="FFFF00"/>
              </a:buClr>
              <a:buSzPct val="25000"/>
            </a:pPr>
            <a:r>
              <a:rPr lang="de-DE" sz="2800" b="1" dirty="0" err="1" smtClean="0">
                <a:solidFill>
                  <a:srgbClr val="FFFF00"/>
                </a:solidFill>
                <a:latin typeface="Courier" charset="0"/>
                <a:ea typeface="Courier" charset="0"/>
                <a:cs typeface="Courier" charset="0"/>
                <a:sym typeface="Cabin"/>
              </a:rPr>
              <a:t>as</a:t>
            </a:r>
            <a:r>
              <a:rPr lang="de-DE" sz="2800" b="1" dirty="0" smtClean="0">
                <a:solidFill>
                  <a:srgbClr val="FFFF00"/>
                </a:solidFill>
                <a:latin typeface="Courier" charset="0"/>
                <a:ea typeface="Courier" charset="0"/>
                <a:cs typeface="Courier" charset="0"/>
                <a:sym typeface="Cabin"/>
              </a:rPr>
              <a:t>         </a:t>
            </a:r>
            <a:r>
              <a:rPr lang="de-DE" sz="2800" b="1" dirty="0" err="1">
                <a:solidFill>
                  <a:srgbClr val="FFFF00"/>
                </a:solidFill>
                <a:latin typeface="Courier" charset="0"/>
                <a:ea typeface="Courier" charset="0"/>
                <a:cs typeface="Courier" charset="0"/>
                <a:sym typeface="Cabin"/>
              </a:rPr>
              <a:t>elif</a:t>
            </a:r>
            <a:r>
              <a:rPr lang="de-DE" sz="2800" b="1" dirty="0">
                <a:solidFill>
                  <a:srgbClr val="FFFF00"/>
                </a:solidFill>
                <a:latin typeface="Courier" charset="0"/>
                <a:ea typeface="Courier" charset="0"/>
                <a:cs typeface="Courier" charset="0"/>
                <a:sym typeface="Cabin"/>
              </a:rPr>
              <a:t>       </a:t>
            </a:r>
            <a:r>
              <a:rPr lang="de-DE" sz="2800" b="1" dirty="0" err="1">
                <a:solidFill>
                  <a:srgbClr val="FFFF00"/>
                </a:solidFill>
                <a:latin typeface="Courier" charset="0"/>
                <a:ea typeface="Courier" charset="0"/>
                <a:cs typeface="Courier" charset="0"/>
                <a:sym typeface="Cabin"/>
              </a:rPr>
              <a:t>if</a:t>
            </a:r>
            <a:r>
              <a:rPr lang="de-DE" sz="2800" b="1" dirty="0">
                <a:solidFill>
                  <a:srgbClr val="FFFF00"/>
                </a:solidFill>
                <a:latin typeface="Courier" charset="0"/>
                <a:ea typeface="Courier" charset="0"/>
                <a:cs typeface="Courier" charset="0"/>
                <a:sym typeface="Cabin"/>
              </a:rPr>
              <a:t>         </a:t>
            </a:r>
            <a:r>
              <a:rPr lang="de-DE" sz="2800" b="1" dirty="0" err="1">
                <a:solidFill>
                  <a:srgbClr val="FFFF00"/>
                </a:solidFill>
                <a:latin typeface="Courier" charset="0"/>
                <a:ea typeface="Courier" charset="0"/>
                <a:cs typeface="Courier" charset="0"/>
                <a:sym typeface="Cabin"/>
              </a:rPr>
              <a:t>or</a:t>
            </a:r>
            <a:r>
              <a:rPr lang="de-DE" sz="2800" b="1" dirty="0">
                <a:solidFill>
                  <a:srgbClr val="FFFF00"/>
                </a:solidFill>
                <a:latin typeface="Courier" charset="0"/>
                <a:ea typeface="Courier" charset="0"/>
                <a:cs typeface="Courier" charset="0"/>
                <a:sym typeface="Cabin"/>
              </a:rPr>
              <a:t>         </a:t>
            </a:r>
            <a:r>
              <a:rPr lang="de-DE" sz="2800" b="1" dirty="0" err="1" smtClean="0">
                <a:solidFill>
                  <a:srgbClr val="FFFF00"/>
                </a:solidFill>
                <a:latin typeface="Courier" charset="0"/>
                <a:ea typeface="Courier" charset="0"/>
                <a:cs typeface="Courier" charset="0"/>
                <a:sym typeface="Cabin"/>
              </a:rPr>
              <a:t>yield</a:t>
            </a:r>
            <a:endParaRPr lang="de-DE" sz="2800" b="1" dirty="0" smtClean="0">
              <a:solidFill>
                <a:srgbClr val="FFFF00"/>
              </a:solidFill>
              <a:latin typeface="Courier" charset="0"/>
              <a:ea typeface="Courier" charset="0"/>
              <a:cs typeface="Courier" charset="0"/>
              <a:sym typeface="Cabin"/>
            </a:endParaRPr>
          </a:p>
          <a:p>
            <a:pPr lvl="0" algn="ctr">
              <a:buClr>
                <a:srgbClr val="FFFF00"/>
              </a:buClr>
              <a:buSzPct val="25000"/>
            </a:pPr>
            <a:r>
              <a:rPr lang="de-DE" sz="2800" b="1" dirty="0" err="1" smtClean="0">
                <a:solidFill>
                  <a:srgbClr val="FFFF00"/>
                </a:solidFill>
                <a:latin typeface="Courier" charset="0"/>
                <a:ea typeface="Courier" charset="0"/>
                <a:cs typeface="Courier" charset="0"/>
                <a:sym typeface="Cabin"/>
              </a:rPr>
              <a:t>assert</a:t>
            </a:r>
            <a:r>
              <a:rPr lang="de-DE" sz="2800" b="1" dirty="0" smtClean="0">
                <a:solidFill>
                  <a:srgbClr val="FFFF00"/>
                </a:solidFill>
                <a:latin typeface="Courier" charset="0"/>
                <a:ea typeface="Courier" charset="0"/>
                <a:cs typeface="Courier" charset="0"/>
                <a:sym typeface="Cabin"/>
              </a:rPr>
              <a:t>     </a:t>
            </a:r>
            <a:r>
              <a:rPr lang="de-DE" sz="2800" b="1" dirty="0" err="1">
                <a:solidFill>
                  <a:srgbClr val="FFFF00"/>
                </a:solidFill>
                <a:latin typeface="Courier" charset="0"/>
                <a:ea typeface="Courier" charset="0"/>
                <a:cs typeface="Courier" charset="0"/>
                <a:sym typeface="Cabin"/>
              </a:rPr>
              <a:t>else</a:t>
            </a:r>
            <a:r>
              <a:rPr lang="de-DE" sz="2800" b="1" dirty="0">
                <a:solidFill>
                  <a:srgbClr val="FFFF00"/>
                </a:solidFill>
                <a:latin typeface="Courier" charset="0"/>
                <a:ea typeface="Courier" charset="0"/>
                <a:cs typeface="Courier" charset="0"/>
                <a:sym typeface="Cabin"/>
              </a:rPr>
              <a:t>       </a:t>
            </a:r>
            <a:r>
              <a:rPr lang="de-DE" sz="2800" b="1" dirty="0" err="1">
                <a:solidFill>
                  <a:srgbClr val="FFFF00"/>
                </a:solidFill>
                <a:latin typeface="Courier" charset="0"/>
                <a:ea typeface="Courier" charset="0"/>
                <a:cs typeface="Courier" charset="0"/>
                <a:sym typeface="Cabin"/>
              </a:rPr>
              <a:t>import</a:t>
            </a:r>
            <a:r>
              <a:rPr lang="de-DE" sz="2800" b="1" dirty="0">
                <a:solidFill>
                  <a:srgbClr val="FFFF00"/>
                </a:solidFill>
                <a:latin typeface="Courier" charset="0"/>
                <a:ea typeface="Courier" charset="0"/>
                <a:cs typeface="Courier" charset="0"/>
                <a:sym typeface="Cabin"/>
              </a:rPr>
              <a:t>     </a:t>
            </a:r>
            <a:r>
              <a:rPr lang="de-DE" sz="2800" b="1" dirty="0" smtClean="0">
                <a:solidFill>
                  <a:srgbClr val="FFFF00"/>
                </a:solidFill>
                <a:latin typeface="Courier" charset="0"/>
                <a:ea typeface="Courier" charset="0"/>
                <a:cs typeface="Courier" charset="0"/>
                <a:sym typeface="Cabin"/>
              </a:rPr>
              <a:t>pass</a:t>
            </a:r>
          </a:p>
          <a:p>
            <a:pPr lvl="0" algn="ctr">
              <a:buClr>
                <a:srgbClr val="FFFF00"/>
              </a:buClr>
              <a:buSzPct val="25000"/>
            </a:pPr>
            <a:r>
              <a:rPr lang="de-DE" sz="2800" b="1" dirty="0" smtClean="0">
                <a:solidFill>
                  <a:srgbClr val="FFFF00"/>
                </a:solidFill>
                <a:latin typeface="Courier" charset="0"/>
                <a:ea typeface="Courier" charset="0"/>
                <a:cs typeface="Courier" charset="0"/>
                <a:sym typeface="Cabin"/>
              </a:rPr>
              <a:t>break      </a:t>
            </a:r>
            <a:r>
              <a:rPr lang="de-DE" sz="2800" b="1" dirty="0" err="1">
                <a:solidFill>
                  <a:srgbClr val="FFFF00"/>
                </a:solidFill>
                <a:latin typeface="Courier" charset="0"/>
                <a:ea typeface="Courier" charset="0"/>
                <a:cs typeface="Courier" charset="0"/>
                <a:sym typeface="Cabin"/>
              </a:rPr>
              <a:t>except</a:t>
            </a:r>
            <a:r>
              <a:rPr lang="de-DE" sz="2800" b="1" dirty="0">
                <a:solidFill>
                  <a:srgbClr val="FFFF00"/>
                </a:solidFill>
                <a:latin typeface="Courier" charset="0"/>
                <a:ea typeface="Courier" charset="0"/>
                <a:cs typeface="Courier" charset="0"/>
                <a:sym typeface="Cabin"/>
              </a:rPr>
              <a:t>     in         </a:t>
            </a:r>
            <a:r>
              <a:rPr lang="de-DE" sz="2800" b="1" dirty="0" err="1">
                <a:solidFill>
                  <a:srgbClr val="FFFF00"/>
                </a:solidFill>
                <a:latin typeface="Courier" charset="0"/>
                <a:ea typeface="Courier" charset="0"/>
                <a:cs typeface="Courier" charset="0"/>
                <a:sym typeface="Cabin"/>
              </a:rPr>
              <a:t>raise</a:t>
            </a:r>
            <a:endParaRPr lang="en-US" sz="2800" b="1"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4800" b="1" i="0" u="none" strike="noStrike" cap="none" dirty="0">
                <a:solidFill>
                  <a:srgbClr val="FFFF00"/>
                </a:solidFill>
                <a:latin typeface="Courier New"/>
                <a:ea typeface="Courier New"/>
                <a:cs typeface="Courier New"/>
                <a:sym typeface="Courier New"/>
              </a:rPr>
              <a:t>print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Reserved Word</a:t>
            </a:r>
          </a:p>
        </p:txBody>
      </p:sp>
      <p:sp>
        <p:nvSpPr>
          <p:cNvPr id="514" name="Shape 514"/>
          <p:cNvSpPr txBox="1"/>
          <p:nvPr/>
        </p:nvSpPr>
        <p:spPr>
          <a:xfrm>
            <a:off x="7213600" y="2717800"/>
            <a:ext cx="8466000"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a:t>
            </a:r>
            <a:r>
              <a:rPr lang="en-US" sz="5400">
                <a:solidFill>
                  <a:schemeClr val="lt1"/>
                </a:solidFill>
                <a:latin typeface="Arial" charset="0"/>
                <a:ea typeface="Arial" charset="0"/>
                <a:cs typeface="Arial" charset="0"/>
                <a:sym typeface="Cabin"/>
              </a:rPr>
              <a:t>s</a:t>
            </a:r>
            <a:r>
              <a:rPr lang="en-US" sz="5400" u="none" strike="noStrike" cap="none">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Writing a Simple Program</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Like a recipe or installation instructions, a program is a </a:t>
            </a:r>
            <a:r>
              <a:rPr lang="en-US" sz="3600" u="none" strike="noStrike" cap="none">
                <a:solidFill>
                  <a:srgbClr val="FFFF00"/>
                </a:solidFill>
                <a:latin typeface="Arial" charset="0"/>
                <a:ea typeface="Arial" charset="0"/>
                <a:cs typeface="Arial" charset="0"/>
                <a:sym typeface="Cabin"/>
              </a:rPr>
              <a:t>sequence</a:t>
            </a:r>
            <a:r>
              <a:rPr lang="en-US" sz="3600" u="none" strike="noStrike" cap="none">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 steps are </a:t>
            </a:r>
            <a:r>
              <a:rPr lang="en-US" sz="3600" u="none" strike="noStrike" cap="none">
                <a:solidFill>
                  <a:srgbClr val="FFFF00"/>
                </a:solidFill>
                <a:latin typeface="Arial" charset="0"/>
                <a:ea typeface="Arial" charset="0"/>
                <a:cs typeface="Arial" charset="0"/>
                <a:sym typeface="Cabin"/>
              </a:rPr>
              <a:t>conditional</a:t>
            </a:r>
            <a:r>
              <a:rPr lang="en-US" sz="3600" u="none" strike="noStrike" cap="none">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a step or group of steps are to be </a:t>
            </a:r>
            <a:r>
              <a:rPr lang="en-US" sz="3600" u="none" strike="noStrike" cap="none">
                <a:solidFill>
                  <a:srgbClr val="FFFF00"/>
                </a:solidFill>
                <a:latin typeface="Arial" charset="0"/>
                <a:ea typeface="Arial" charset="0"/>
                <a:cs typeface="Arial" charset="0"/>
                <a:sym typeface="Cabin"/>
              </a:rPr>
              <a:t>repeated</a:t>
            </a:r>
            <a:r>
              <a:rPr lang="en-US" sz="3600" u="none" strike="noStrike" cap="none">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learn the computer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ways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helpers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2" name="Text Placeholder 1"/>
          <p:cNvSpPr>
            <a:spLocks noGrp="1"/>
          </p:cNvSpPr>
          <p:nvPr>
            <p:ph type="body" idx="1"/>
          </p:nvPr>
        </p:nvSpPr>
        <p:spPr/>
        <p:txBody>
          <a:bodyPr/>
          <a:lstStyle/>
          <a:p>
            <a:endParaRPr lang="en-US"/>
          </a:p>
        </p:txBody>
      </p:sp>
      <p:sp>
        <p:nvSpPr>
          <p:cNvPr id="551" name="Shape 551"/>
          <p:cNvSpPr txBox="1"/>
          <p:nvPr/>
        </p:nvSpPr>
        <p:spPr>
          <a:xfrm>
            <a:off x="6859571" y="3073400"/>
            <a:ext cx="2177699"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00FF00"/>
                </a:solidFill>
                <a:latin typeface="Arial" charset="0"/>
                <a:ea typeface="Arial" charset="0"/>
                <a:cs typeface="Arial" charset="0"/>
                <a:sym typeface="Cabin"/>
              </a:rPr>
              <a:t>x = 2</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print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00FF00"/>
                </a:solidFill>
                <a:latin typeface="Arial" charset="0"/>
                <a:ea typeface="Arial" charset="0"/>
                <a:cs typeface="Arial" charset="0"/>
                <a:sym typeface="Cabin"/>
              </a:rPr>
              <a:t>x = x + 2</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print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x</a:t>
            </a:r>
          </a:p>
        </p:txBody>
      </p:sp>
      <p:sp>
        <p:nvSpPr>
          <p:cNvPr id="552" name="Shape 552"/>
          <p:cNvSpPr txBox="1"/>
          <p:nvPr/>
        </p:nvSpPr>
        <p:spPr>
          <a:xfrm>
            <a:off x="11812570" y="3656000"/>
            <a:ext cx="199380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p:txBody>
      </p:sp>
      <p:sp>
        <p:nvSpPr>
          <p:cNvPr id="553" name="Shape 553"/>
          <p:cNvSpPr txBox="1"/>
          <p:nvPr/>
        </p:nvSpPr>
        <p:spPr>
          <a:xfrm>
            <a:off x="1587500" y="30734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41783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print x</a:t>
            </a:r>
          </a:p>
        </p:txBody>
      </p:sp>
      <p:cxnSp>
        <p:nvCxnSpPr>
          <p:cNvPr id="555" name="Shape 555"/>
          <p:cNvCxnSpPr/>
          <p:nvPr/>
        </p:nvCxnSpPr>
        <p:spPr>
          <a:xfrm rot="10800000">
            <a:off x="2940049" y="36560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5245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7228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3627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print x</a:t>
            </a:r>
          </a:p>
        </p:txBody>
      </p:sp>
      <p:cxnSp>
        <p:nvCxnSpPr>
          <p:cNvPr id="559" name="Shape 559"/>
          <p:cNvCxnSpPr/>
          <p:nvPr/>
        </p:nvCxnSpPr>
        <p:spPr>
          <a:xfrm rot="10800000">
            <a:off x="2940049" y="584041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rot="10800000">
            <a:off x="8515349" y="4992524"/>
            <a:ext cx="3190200" cy="59100"/>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450400" y="5609700"/>
            <a:ext cx="3326699" cy="475199"/>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558250"/>
            <a:ext cx="110799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a:solidFill>
                  <a:schemeClr val="lt1"/>
                </a:solidFill>
                <a:latin typeface="Arial" charset="0"/>
                <a:ea typeface="Arial" charset="0"/>
                <a:cs typeface="Arial" charset="0"/>
                <a:sym typeface="Cabin"/>
              </a:rPr>
              <a:t>When a program is running, it flows from one step to the next.  </a:t>
            </a:r>
            <a:r>
              <a:rPr lang="en-US" sz="3300">
                <a:solidFill>
                  <a:schemeClr val="lt1"/>
                </a:solidFill>
                <a:latin typeface="Arial" charset="0"/>
                <a:ea typeface="Arial" charset="0"/>
                <a:cs typeface="Arial" charset="0"/>
                <a:sym typeface="Cabin"/>
              </a:rPr>
              <a:t>A</a:t>
            </a:r>
            <a:r>
              <a:rPr lang="en-US" sz="3300" u="none" strike="noStrike" cap="none">
                <a:solidFill>
                  <a:schemeClr val="lt1"/>
                </a:solidFill>
                <a:latin typeface="Arial" charset="0"/>
                <a:ea typeface="Arial" charset="0"/>
                <a:cs typeface="Arial" charset="0"/>
                <a:sym typeface="Cabin"/>
              </a:rPr>
              <a:t>s programmers, we set up </a:t>
            </a:r>
            <a:r>
              <a:rPr lang="en-US" sz="3300" b="0" i="0" u="none" strike="noStrike" cap="none">
                <a:solidFill>
                  <a:schemeClr val="lt1"/>
                </a:solidFill>
                <a:latin typeface="Arial"/>
                <a:ea typeface="Arial"/>
                <a:cs typeface="Arial"/>
                <a:sym typeface="Arial"/>
              </a:rPr>
              <a:t>“</a:t>
            </a:r>
            <a:r>
              <a:rPr lang="en-US" sz="3300" u="none" strike="noStrike" cap="none">
                <a:solidFill>
                  <a:schemeClr val="lt1"/>
                </a:solidFill>
                <a:latin typeface="Arial" charset="0"/>
                <a:ea typeface="Arial" charset="0"/>
                <a:cs typeface="Arial" charset="0"/>
                <a:sym typeface="Cabin"/>
              </a:rPr>
              <a:t>paths</a:t>
            </a:r>
            <a:r>
              <a:rPr lang="en-US" sz="3300" b="0" i="0" u="none" strike="noStrike" cap="none">
                <a:solidFill>
                  <a:schemeClr val="lt1"/>
                </a:solidFill>
                <a:latin typeface="Arial"/>
                <a:ea typeface="Arial"/>
                <a:cs typeface="Arial"/>
                <a:sym typeface="Arial"/>
              </a:rPr>
              <a:t>”</a:t>
            </a:r>
            <a:r>
              <a:rPr lang="en-US" sz="3300" u="none" strike="noStrike" cap="none">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2" name="Text Placeholder 1"/>
          <p:cNvSpPr>
            <a:spLocks noGrp="1"/>
          </p:cNvSpPr>
          <p:nvPr>
            <p:ph type="body" idx="1"/>
          </p:nvPr>
        </p:nvSpPr>
        <p:spPr/>
        <p:txBody>
          <a:bodyPr/>
          <a:lstStyle/>
          <a:p>
            <a:endParaRPr lang="en-US"/>
          </a:p>
        </p:txBody>
      </p:sp>
      <p:sp>
        <p:nvSpPr>
          <p:cNvPr id="568" name="Shape 568"/>
          <p:cNvSpPr txBox="1"/>
          <p:nvPr/>
        </p:nvSpPr>
        <p:spPr>
          <a:xfrm>
            <a:off x="13314362"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Finis</a:t>
            </a:r>
          </a:p>
        </p:txBody>
      </p:sp>
      <p:sp>
        <p:nvSpPr>
          <p:cNvPr id="569" name="Shape 569"/>
          <p:cNvSpPr txBox="1"/>
          <p:nvPr/>
        </p:nvSpPr>
        <p:spPr>
          <a:xfrm>
            <a:off x="7799386" y="2873375"/>
            <a:ext cx="375761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Arial" charset="0"/>
                <a:ea typeface="Arial" charset="0"/>
                <a:cs typeface="Arial"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if</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x &lt; 10:</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if</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x &gt; 20:</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'Bigger'</a:t>
            </a:r>
          </a:p>
          <a:p>
            <a:pPr marL="0" marR="0" lvl="0" indent="0" algn="ctr" rtl="0">
              <a:lnSpc>
                <a:spcPct val="100000"/>
              </a:lnSpc>
              <a:spcBef>
                <a:spcPts val="0"/>
              </a:spcBef>
              <a:spcAft>
                <a:spcPts val="0"/>
              </a:spcAft>
              <a:buNone/>
            </a:pPr>
            <a:endParaRPr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print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'Finis'</a:t>
            </a: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1557000" y="4941849"/>
            <a:ext cx="1558786" cy="423901"/>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'Smaller'</a:t>
            </a: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'Bigger'</a:t>
            </a: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0185400" y="5492750"/>
            <a:ext cx="3006724" cy="2051050"/>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'Finis'</a:t>
            </a:r>
          </a:p>
        </p:txBody>
      </p:sp>
      <p:sp>
        <p:nvSpPr>
          <p:cNvPr id="589" name="Shape 589"/>
          <p:cNvSpPr txBox="1"/>
          <p:nvPr/>
        </p:nvSpPr>
        <p:spPr>
          <a:xfrm>
            <a:off x="4414837" y="2108200"/>
            <a:ext cx="725486" cy="6222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2" name="Text Placeholder 1"/>
          <p:cNvSpPr>
            <a:spLocks noGrp="1"/>
          </p:cNvSpPr>
          <p:nvPr>
            <p:ph type="body" idx="1"/>
          </p:nvPr>
        </p:nvSpPr>
        <p:spPr/>
        <p:txBody>
          <a:bodyPr/>
          <a:lstStyle/>
          <a:p>
            <a:endParaRPr lang="en-US"/>
          </a:p>
        </p:txBody>
      </p:sp>
      <p:sp>
        <p:nvSpPr>
          <p:cNvPr id="597" name="Shape 597"/>
          <p:cNvSpPr txBox="1"/>
          <p:nvPr/>
        </p:nvSpPr>
        <p:spPr>
          <a:xfrm>
            <a:off x="13337271" y="2114500"/>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86442" y="2309799"/>
            <a:ext cx="3900696"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n</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marL="0" marR="0" lvl="0" indent="0" algn="l" rtl="0">
              <a:lnSpc>
                <a:spcPct val="100000"/>
              </a:lnSpc>
              <a:spcBef>
                <a:spcPts val="0"/>
              </a:spcBef>
              <a:spcAft>
                <a:spcPts val="0"/>
              </a:spcAft>
              <a:buClr>
                <a:srgbClr val="FFFF00"/>
              </a:buClr>
              <a:buSzPct val="25000"/>
              <a:buFont typeface="Cabin"/>
              <a:buNone/>
            </a:pPr>
            <a:r>
              <a:rPr lang="en-US" sz="2800" dirty="0">
                <a:solidFill>
                  <a:srgbClr val="FFFF00"/>
                </a:solidFill>
                <a:latin typeface="Courier" charset="0"/>
                <a:ea typeface="Courier" charset="0"/>
                <a:cs typeface="Courier" charset="0"/>
                <a:sym typeface="Cabin"/>
              </a:rPr>
              <a:t>p</a:t>
            </a:r>
            <a:r>
              <a:rPr lang="en-US" sz="2800" u="none" strike="noStrike" cap="none" dirty="0" smtClean="0">
                <a:solidFill>
                  <a:srgbClr val="FFFF00"/>
                </a:solidFill>
                <a:latin typeface="Courier" charset="0"/>
                <a:ea typeface="Courier" charset="0"/>
                <a:cs typeface="Courier" charset="0"/>
                <a:sym typeface="Cabin"/>
              </a:rPr>
              <a:t>rint(</a:t>
            </a:r>
            <a:r>
              <a:rPr lang="en-US" sz="2800" u="none" strike="noStrike" cap="none" dirty="0" smtClean="0">
                <a:solidFill>
                  <a:srgbClr val="00FF00"/>
                </a:solidFill>
                <a:latin typeface="Courier" charset="0"/>
                <a:ea typeface="Courier" charset="0"/>
                <a:cs typeface="Courier" charset="0"/>
                <a:sym typeface="Cabin"/>
              </a:rPr>
              <a:t>'Blastoff!’</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344649"/>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554412"/>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19050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174950"/>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25336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25336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156299"/>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545941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254952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59373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2520950"/>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595471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rot="10800000">
            <a:off x="10490199" y="5943600"/>
            <a:ext cx="2589212" cy="215899"/>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057775" y="7048500"/>
            <a:ext cx="105855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Loops (repeated steps) have </a:t>
            </a:r>
            <a:r>
              <a:rPr lang="en-US" sz="3600" u="none" strike="noStrike" cap="none">
                <a:solidFill>
                  <a:srgbClr val="00FF00"/>
                </a:solidFill>
                <a:latin typeface="Arial" charset="0"/>
                <a:ea typeface="Arial" charset="0"/>
                <a:cs typeface="Arial" charset="0"/>
                <a:sym typeface="Cabin"/>
              </a:rPr>
              <a:t>iteration variables</a:t>
            </a:r>
            <a:r>
              <a:rPr lang="en-US" sz="3600" u="none" strike="noStrike" cap="none">
                <a:solidFill>
                  <a:srgbClr val="FF00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that change each time through a loop.  Often these </a:t>
            </a:r>
            <a:r>
              <a:rPr lang="en-US" sz="3600" u="none" strike="noStrike" cap="none">
                <a:solidFill>
                  <a:srgbClr val="00FF00"/>
                </a:solidFill>
                <a:latin typeface="Arial" charset="0"/>
                <a:ea typeface="Arial" charset="0"/>
                <a:cs typeface="Arial" charset="0"/>
                <a:sym typeface="Cabin"/>
              </a:rPr>
              <a:t>iteration variables</a:t>
            </a:r>
            <a:r>
              <a:rPr lang="en-US" sz="3600" u="none" strike="noStrike" cap="none">
                <a:solidFill>
                  <a:schemeClr val="lt1"/>
                </a:solidFill>
                <a:latin typeface="Arial" charset="0"/>
                <a:ea typeface="Arial" charset="0"/>
                <a:cs typeface="Arial" charset="0"/>
                <a:sym typeface="Cabin"/>
              </a:rPr>
              <a:t> go through a sequence of numbers.</a:t>
            </a:r>
          </a:p>
        </p:txBody>
      </p:sp>
      <p:sp>
        <p:nvSpPr>
          <p:cNvPr id="614" name="Shape 614"/>
          <p:cNvSpPr txBox="1"/>
          <p:nvPr/>
        </p:nvSpPr>
        <p:spPr>
          <a:xfrm>
            <a:off x="542925" y="1790700"/>
            <a:ext cx="723900"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6553200"/>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smtClean="0">
                <a:solidFill>
                  <a:schemeClr val="lt1"/>
                </a:solidFill>
                <a:latin typeface="Arial" charset="0"/>
                <a:ea typeface="Arial" charset="0"/>
                <a:cs typeface="Arial" charset="0"/>
                <a:sym typeface="Cabin"/>
              </a:rPr>
              <a:t>print('Blastoff’)</a:t>
            </a:r>
            <a:endParaRPr lang="en-US" sz="3500" u="none" strike="noStrike" cap="none">
              <a:solidFill>
                <a:schemeClr val="lt1"/>
              </a:solidFill>
              <a:latin typeface="Arial" charset="0"/>
              <a:ea typeface="Arial" charset="0"/>
              <a:cs typeface="Arial" charset="0"/>
              <a:sym typeface="Cabin"/>
            </a:endParaRPr>
          </a:p>
        </p:txBody>
      </p:sp>
      <p:sp>
        <p:nvSpPr>
          <p:cNvPr id="616" name="Shape 616"/>
          <p:cNvSpPr txBox="1"/>
          <p:nvPr/>
        </p:nvSpPr>
        <p:spPr>
          <a:xfrm>
            <a:off x="4659311" y="1790700"/>
            <a:ext cx="997649"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6096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187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4914900"/>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44069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3937099"/>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139650"/>
            <a:ext cx="100352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00FF"/>
                </a:solidFill>
                <a:latin typeface="Courier New"/>
                <a:ea typeface="Courier New"/>
                <a:cs typeface="Courier New"/>
                <a:sym typeface="Courier New"/>
              </a:rPr>
              <a:t>  </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300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print bigword, bigcount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p:nvPr/>
        </p:nvSpPr>
        <p:spPr>
          <a:xfrm>
            <a:off x="769725" y="139650"/>
            <a:ext cx="10417400"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name = </a:t>
            </a:r>
            <a:r>
              <a:rPr lang="en-US" sz="3000" b="0" i="0" u="none" strike="noStrike" cap="none" dirty="0" smtClean="0">
                <a:solidFill>
                  <a:srgbClr val="FFFFFF"/>
                </a:solidFill>
                <a:latin typeface="Courier New"/>
                <a:ea typeface="Courier New"/>
                <a:cs typeface="Courier New"/>
                <a:sym typeface="Courier New"/>
              </a:rPr>
              <a:t>input</a:t>
            </a:r>
            <a:r>
              <a:rPr lang="en-US" sz="3000" b="0"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text = </a:t>
            </a:r>
            <a:r>
              <a:rPr lang="en-US" sz="3000" b="0" i="0" u="none" strike="noStrike" cap="none" dirty="0" err="1">
                <a:solidFill>
                  <a:srgbClr val="00FF00"/>
                </a:solidFill>
                <a:latin typeface="Courier New"/>
                <a:ea typeface="Courier New"/>
                <a:cs typeface="Courier New"/>
                <a:sym typeface="Courier New"/>
              </a:rPr>
              <a:t>handle.read</a:t>
            </a:r>
            <a:r>
              <a:rPr lang="en-US" sz="3000" b="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words = </a:t>
            </a:r>
            <a:r>
              <a:rPr lang="en-US" sz="3000" b="0" i="0" u="none" strike="noStrike" cap="none" dirty="0" err="1">
                <a:solidFill>
                  <a:srgbClr val="00FF00"/>
                </a:solidFill>
                <a:latin typeface="Courier New"/>
                <a:ea typeface="Courier New"/>
                <a:cs typeface="Courier New"/>
                <a:sym typeface="Courier New"/>
              </a:rPr>
              <a:t>text.split</a:t>
            </a:r>
            <a:r>
              <a:rPr lang="en-US" sz="3000" b="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counts = </a:t>
            </a:r>
            <a:r>
              <a:rPr lang="en-US" sz="3000" b="0" i="0" u="none" strike="noStrike" cap="none" dirty="0" err="1">
                <a:solidFill>
                  <a:srgbClr val="00FF00"/>
                </a:solidFill>
                <a:latin typeface="Courier New"/>
                <a:ea typeface="Courier New"/>
                <a:cs typeface="Courier New"/>
                <a:sym typeface="Courier New"/>
              </a:rPr>
              <a:t>dict</a:t>
            </a:r>
            <a:r>
              <a:rPr lang="en-US" sz="3000" b="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   </a:t>
            </a:r>
            <a:r>
              <a:rPr lang="en-US" sz="3000" b="0" i="0" u="none" strike="noStrike" cap="none" dirty="0">
                <a:solidFill>
                  <a:srgbClr val="FFFF00"/>
                </a:solidFill>
                <a:latin typeface="Courier New"/>
                <a:ea typeface="Courier New"/>
                <a:cs typeface="Courier New"/>
                <a:sym typeface="Courier New"/>
              </a:rPr>
              <a:t>counts[word] = </a:t>
            </a:r>
            <a:r>
              <a:rPr lang="en-US" sz="3000" b="0" i="0" u="none" strike="noStrike" cap="none" dirty="0" err="1">
                <a:solidFill>
                  <a:srgbClr val="FFFF00"/>
                </a:solidFill>
                <a:latin typeface="Courier New"/>
                <a:ea typeface="Courier New"/>
                <a:cs typeface="Courier New"/>
                <a:sym typeface="Courier New"/>
              </a:rPr>
              <a:t>counts.get</a:t>
            </a:r>
            <a:r>
              <a:rPr lang="en-US" sz="3000" b="0" i="0" u="none" strike="noStrike" cap="none" dirty="0">
                <a:solidFill>
                  <a:srgbClr val="FF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3000"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err="1">
                <a:solidFill>
                  <a:srgbClr val="00FF00"/>
                </a:solidFill>
                <a:latin typeface="Courier New"/>
                <a:ea typeface="Courier New"/>
                <a:cs typeface="Courier New"/>
                <a:sym typeface="Courier New"/>
              </a:rPr>
              <a:t>bigcount</a:t>
            </a:r>
            <a:r>
              <a:rPr lang="en-US" sz="3000" b="0"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err="1">
                <a:solidFill>
                  <a:srgbClr val="00FF00"/>
                </a:solidFill>
                <a:latin typeface="Courier New"/>
                <a:ea typeface="Courier New"/>
                <a:cs typeface="Courier New"/>
                <a:sym typeface="Courier New"/>
              </a:rPr>
              <a:t>bigword</a:t>
            </a:r>
            <a:r>
              <a:rPr lang="en-US" sz="3000" b="0"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for </a:t>
            </a:r>
            <a:r>
              <a:rPr lang="en-US" sz="3000" b="0" i="0" u="none" strike="noStrike" cap="none" dirty="0" err="1">
                <a:solidFill>
                  <a:srgbClr val="00FF00"/>
                </a:solidFill>
                <a:latin typeface="Courier New"/>
                <a:ea typeface="Courier New"/>
                <a:cs typeface="Courier New"/>
                <a:sym typeface="Courier New"/>
              </a:rPr>
              <a:t>word,count</a:t>
            </a:r>
            <a:r>
              <a:rPr lang="en-US" sz="3000" b="0" i="0" u="none" strike="noStrike" cap="none" dirty="0">
                <a:solidFill>
                  <a:srgbClr val="00FF00"/>
                </a:solidFill>
                <a:latin typeface="Courier New"/>
                <a:ea typeface="Courier New"/>
                <a:cs typeface="Courier New"/>
                <a:sym typeface="Courier New"/>
              </a:rPr>
              <a:t> in </a:t>
            </a:r>
            <a:r>
              <a:rPr lang="en-US" sz="3000" b="0" i="0" u="none" strike="noStrike" cap="none" dirty="0" err="1">
                <a:solidFill>
                  <a:srgbClr val="00FF00"/>
                </a:solidFill>
                <a:latin typeface="Courier New"/>
                <a:ea typeface="Courier New"/>
                <a:cs typeface="Courier New"/>
                <a:sym typeface="Courier New"/>
              </a:rPr>
              <a:t>counts.items</a:t>
            </a:r>
            <a:r>
              <a:rPr lang="en-US" sz="3000" b="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FF00FF"/>
                </a:solidFill>
                <a:latin typeface="Courier New"/>
                <a:ea typeface="Courier New"/>
                <a:cs typeface="Courier New"/>
                <a:sym typeface="Courier New"/>
              </a:rPr>
              <a:t>    </a:t>
            </a:r>
            <a:r>
              <a:rPr lang="en-US" sz="3000" b="0" i="0" u="none" strike="noStrike" cap="none" dirty="0">
                <a:solidFill>
                  <a:srgbClr val="FF9900"/>
                </a:solidFill>
                <a:latin typeface="Courier New"/>
                <a:ea typeface="Courier New"/>
                <a:cs typeface="Courier New"/>
                <a:sym typeface="Courier New"/>
              </a:rPr>
              <a:t>if </a:t>
            </a:r>
            <a:r>
              <a:rPr lang="en-US" sz="3000" b="0" i="0" u="none" strike="noStrike" cap="none" dirty="0" err="1">
                <a:solidFill>
                  <a:srgbClr val="FF9900"/>
                </a:solidFill>
                <a:latin typeface="Courier New"/>
                <a:ea typeface="Courier New"/>
                <a:cs typeface="Courier New"/>
                <a:sym typeface="Courier New"/>
              </a:rPr>
              <a:t>bigcount</a:t>
            </a:r>
            <a:r>
              <a:rPr lang="en-US" sz="3000" b="0" i="0" u="none" strike="noStrike" cap="none" dirty="0">
                <a:solidFill>
                  <a:srgbClr val="FF9900"/>
                </a:solidFill>
                <a:latin typeface="Courier New"/>
                <a:ea typeface="Courier New"/>
                <a:cs typeface="Courier New"/>
                <a:sym typeface="Courier New"/>
              </a:rPr>
              <a:t> is None or count &gt; </a:t>
            </a:r>
            <a:r>
              <a:rPr lang="en-US" sz="3000" b="0" i="0" u="none" strike="noStrike" cap="none" dirty="0" err="1">
                <a:solidFill>
                  <a:srgbClr val="FF9900"/>
                </a:solidFill>
                <a:latin typeface="Courier New"/>
                <a:ea typeface="Courier New"/>
                <a:cs typeface="Courier New"/>
                <a:sym typeface="Courier New"/>
              </a:rPr>
              <a:t>bigcount</a:t>
            </a:r>
            <a:r>
              <a:rPr lang="en-US" sz="3000" b="0"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FF9900"/>
                </a:solidFill>
                <a:latin typeface="Courier New"/>
                <a:ea typeface="Courier New"/>
                <a:cs typeface="Courier New"/>
                <a:sym typeface="Courier New"/>
              </a:rPr>
              <a:t>        </a:t>
            </a:r>
            <a:r>
              <a:rPr lang="en-US" sz="3000" b="0" i="0" u="none" strike="noStrike" cap="none" dirty="0" err="1">
                <a:solidFill>
                  <a:srgbClr val="FF9900"/>
                </a:solidFill>
                <a:latin typeface="Courier New"/>
                <a:ea typeface="Courier New"/>
                <a:cs typeface="Courier New"/>
                <a:sym typeface="Courier New"/>
              </a:rPr>
              <a:t>bigword</a:t>
            </a:r>
            <a:r>
              <a:rPr lang="en-US" sz="3000" b="0"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FF9900"/>
                </a:solidFill>
                <a:latin typeface="Courier New"/>
                <a:ea typeface="Courier New"/>
                <a:cs typeface="Courier New"/>
                <a:sym typeface="Courier New"/>
              </a:rPr>
              <a:t>        </a:t>
            </a:r>
            <a:r>
              <a:rPr lang="en-US" sz="3000" b="0" i="0" u="none" strike="noStrike" cap="none" dirty="0" err="1">
                <a:solidFill>
                  <a:srgbClr val="FF9900"/>
                </a:solidFill>
                <a:latin typeface="Courier New"/>
                <a:ea typeface="Courier New"/>
                <a:cs typeface="Courier New"/>
                <a:sym typeface="Courier New"/>
              </a:rPr>
              <a:t>bigcount</a:t>
            </a:r>
            <a:r>
              <a:rPr lang="en-US" sz="3000" b="0"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3000"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print </a:t>
            </a:r>
            <a:r>
              <a:rPr lang="en-US" sz="3000" dirty="0">
                <a:solidFill>
                  <a:srgbClr val="00FF00"/>
                </a:solidFill>
                <a:latin typeface="Courier New"/>
                <a:ea typeface="Courier New"/>
                <a:cs typeface="Courier New"/>
                <a:sym typeface="Courier New"/>
              </a:rPr>
              <a:t>(</a:t>
            </a:r>
            <a:r>
              <a:rPr lang="en-US" sz="3000" b="0" i="0" u="none" strike="noStrike" cap="none" dirty="0" err="1" smtClean="0">
                <a:solidFill>
                  <a:srgbClr val="00FF00"/>
                </a:solidFill>
                <a:latin typeface="Courier New"/>
                <a:ea typeface="Courier New"/>
                <a:cs typeface="Courier New"/>
                <a:sym typeface="Courier New"/>
              </a:rPr>
              <a:t>bigword</a:t>
            </a:r>
            <a:r>
              <a:rPr lang="en-US" sz="3000" b="0" i="0" u="none" strike="noStrike" cap="none" dirty="0">
                <a:solidFill>
                  <a:srgbClr val="00FF00"/>
                </a:solidFill>
                <a:latin typeface="Courier New"/>
                <a:ea typeface="Courier New"/>
                <a:cs typeface="Courier New"/>
                <a:sym typeface="Courier New"/>
              </a:rPr>
              <a:t>, </a:t>
            </a:r>
            <a:r>
              <a:rPr lang="en-US" sz="3000" b="0" i="0" u="none" strike="noStrike" cap="none" dirty="0" err="1" smtClean="0">
                <a:solidFill>
                  <a:srgbClr val="00FF00"/>
                </a:solidFill>
                <a:latin typeface="Courier New"/>
                <a:ea typeface="Courier New"/>
                <a:cs typeface="Courier New"/>
                <a:sym typeface="Courier New"/>
              </a:rPr>
              <a:t>bigcount</a:t>
            </a:r>
            <a:r>
              <a:rPr lang="en-US" sz="3000" b="0" i="0" u="none" strike="noStrike" cap="none" smtClean="0">
                <a:solidFill>
                  <a:srgbClr val="00FF00"/>
                </a:solidFill>
                <a:latin typeface="Courier New"/>
                <a:ea typeface="Courier New"/>
                <a:cs typeface="Courier New"/>
                <a:sym typeface="Courier New"/>
              </a:rPr>
              <a:t>)</a:t>
            </a:r>
            <a:endParaRPr lang="en-US" sz="3000" b="0" i="0" u="none" strike="noStrike" cap="none" dirty="0">
              <a:solidFill>
                <a:srgbClr val="00FF00"/>
              </a:solidFill>
              <a:latin typeface="Courier New"/>
              <a:ea typeface="Courier New"/>
              <a:cs typeface="Courier New"/>
              <a:sym typeface="Courier New"/>
            </a:endParaRPr>
          </a:p>
        </p:txBody>
      </p:sp>
      <p:sp>
        <p:nvSpPr>
          <p:cNvPr id="632" name="Shape 632"/>
          <p:cNvSpPr txBox="1"/>
          <p:nvPr/>
        </p:nvSpPr>
        <p:spPr>
          <a:xfrm>
            <a:off x="11244375" y="734950"/>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4011411" cy="2020087"/>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972675" y="3971925"/>
            <a:ext cx="1633575" cy="1094274"/>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7558088" y="6643688"/>
            <a:ext cx="3629037" cy="314161"/>
          </a:xfrm>
          <a:prstGeom prst="straightConnector1">
            <a:avLst/>
          </a:prstGeom>
          <a:noFill/>
          <a:ln w="38100" cap="flat" cmpd="sng">
            <a:solidFill>
              <a:srgbClr val="FF9900"/>
            </a:solidFill>
            <a:prstDash val="solid"/>
            <a:round/>
            <a:headEnd type="none" w="lg" len="lg"/>
            <a:tailEnd type="none" w="lg" len="lg"/>
          </a:ln>
        </p:spPr>
      </p:cxn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a:solidFill>
                  <a:srgbClr val="FFFF00"/>
                </a:solidFill>
              </a:rPr>
              <a:t>Acknowledgements / Contributions</a:t>
            </a:r>
          </a:p>
        </p:txBody>
      </p:sp>
      <p:sp>
        <p:nvSpPr>
          <p:cNvPr id="2" name="Text Placeholder 1"/>
          <p:cNvSpPr>
            <a:spLocks noGrp="1"/>
          </p:cNvSpPr>
          <p:nvPr>
            <p:ph type="body" idx="1"/>
          </p:nvPr>
        </p:nvSpPr>
        <p:spPr/>
        <p:txBody>
          <a:bodyPr/>
          <a:lstStyle/>
          <a:p>
            <a:endParaRPr lang="en-US"/>
          </a:p>
        </p:txBody>
      </p:sp>
      <p:sp>
        <p:nvSpPr>
          <p:cNvPr id="647" name="Shape 647"/>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a:spcBef>
                <a:spcPts val="0"/>
              </a:spcBef>
              <a:buNone/>
            </a:pPr>
            <a:endParaRPr sz="1800">
              <a:solidFill>
                <a:srgbClr val="FFFFFF"/>
              </a:solidFill>
            </a:endParaRPr>
          </a:p>
        </p:txBody>
      </p:sp>
      <p:pic>
        <p:nvPicPr>
          <p:cNvPr id="648" name="Shape 648"/>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649" name="Shape 649"/>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650" name="Shape 650"/>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Add  guestbook to a web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283270" y="5237008"/>
            <a:ext cx="474975"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3363235" y="6360735"/>
            <a:ext cx="9890036" cy="175213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4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56931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Information</a:t>
            </a:r>
          </a:p>
        </p:txBody>
      </p:sp>
      <p:sp>
        <p:nvSpPr>
          <p:cNvPr id="271" name="Shape 271"/>
          <p:cNvSpPr/>
          <p:nvPr/>
        </p:nvSpPr>
        <p:spPr>
          <a:xfrm>
            <a:off x="3825016"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t>
            </a:r>
            <a:r>
              <a:rPr lang="en-US" sz="6000" u="none" strike="noStrike" cap="none" dirty="0" smtClean="0">
                <a:solidFill>
                  <a:srgbClr val="FFFF00"/>
                </a:solidFill>
                <a:latin typeface="Arial" charset="0"/>
                <a:ea typeface="Arial" charset="0"/>
                <a:cs typeface="Arial" charset="0"/>
                <a:sym typeface="Cabin"/>
              </a:rPr>
              <a:t>A </a:t>
            </a:r>
            <a:r>
              <a:rPr lang="en-US" sz="6000" u="none" strike="noStrike" cap="none" dirty="0">
                <a:solidFill>
                  <a:srgbClr val="FFFF00"/>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we can give to others -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endParaRPr lang="en-US" sz="3200" u="sng" dirty="0">
              <a:solidFill>
                <a:srgbClr val="FFFF00"/>
              </a:solidFill>
              <a:latin typeface="Arial" charset="0"/>
              <a:ea typeface="Arial" charset="0"/>
              <a:cs typeface="Arial" charset="0"/>
              <a:sym typeface="Cabin"/>
              <a:hlinkClick r:id="rId3"/>
            </a:endParaRP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endParaRPr lang="en-US" sz="3200" u="sng" dirty="0">
              <a:solidFill>
                <a:srgbClr val="FFFF00"/>
              </a:solidFill>
              <a:latin typeface="Arial" charset="0"/>
              <a:ea typeface="Arial" charset="0"/>
              <a:cs typeface="Arial" charset="0"/>
              <a:sym typeface="Cabin"/>
              <a:hlinkClick r:id="rId4"/>
            </a:endParaRP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2239</Words>
  <Application>Microsoft Macintosh PowerPoint</Application>
  <PresentationFormat>Custom</PresentationFormat>
  <Paragraphs>415</Paragraphs>
  <Slides>46</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Cabin</vt:lpstr>
      <vt:lpstr>Courier</vt:lpstr>
      <vt:lpstr>Courier New</vt:lpstr>
      <vt:lpstr>Gill Sans</vt:lpstr>
      <vt:lpstr>Ovo</vt:lpstr>
      <vt:lpstr>ヒラギノ角ゴ ProN W3</vt:lpstr>
      <vt:lpstr>Arial</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Writing a Simple Program</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14</cp:revision>
  <dcterms:modified xsi:type="dcterms:W3CDTF">2016-08-13T21:59:36Z</dcterms:modified>
</cp:coreProperties>
</file>