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8" r:id="rId30"/>
    <p:sldId id="286" r:id="rId31"/>
    <p:sldId id="287" r:id="rId3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63"/>
    <p:restoredTop sz="94518"/>
  </p:normalViewPr>
  <p:slideViewPr>
    <p:cSldViewPr snapToGrid="0" snapToObjects="1">
      <p:cViewPr varScale="1">
        <p:scale>
          <a:sx n="73" d="100"/>
          <a:sy n="73" d="100"/>
        </p:scale>
        <p:origin x="5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430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880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EHJ9uYx5L58" TargetMode="External"/><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hyperlink" Target="http://en.wikipedia.org/wiki/Associative_array"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smtClean="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www.py4e.com</a:t>
            </a:r>
            <a:endParaRPr lang="en-US" sz="3200" u="none" strike="noStrike" cap="none" dirty="0">
              <a:solidFill>
                <a:srgbClr val="FFFF00"/>
              </a:solidFill>
              <a:latin typeface="Arial" charset="0"/>
              <a:ea typeface="Arial" charset="0"/>
              <a:cs typeface="Arial" charset="0"/>
              <a:sym typeface="Cabin"/>
            </a:endParaRP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a:solidFill>
                  <a:schemeClr val="lt1"/>
                </a:solidFill>
                <a:latin typeface="Courier New"/>
                <a:ea typeface="Courier New"/>
                <a:cs typeface="Courier New"/>
                <a:sym typeface="Courier New"/>
              </a:rPr>
              <a:t>jjj</a:t>
            </a:r>
            <a:r>
              <a:rPr lang="en-US" sz="3000" b="1" i="0" u="none" strike="noStrike" cap="none" dirty="0">
                <a:solidFill>
                  <a:schemeClr val="lt1"/>
                </a:solidFill>
                <a:latin typeface="Courier New"/>
                <a:ea typeface="Courier New"/>
                <a:cs typeface="Courier New"/>
                <a:sym typeface="Courier New"/>
              </a:rPr>
              <a:t> = { '</a:t>
            </a:r>
            <a:r>
              <a:rPr lang="en-US" sz="3000" b="1" i="0" u="none" strike="noStrike" cap="none" dirty="0">
                <a:solidFill>
                  <a:srgbClr val="00FF00"/>
                </a:solidFill>
                <a:latin typeface="Courier New"/>
                <a:ea typeface="Courier New"/>
                <a:cs typeface="Courier New"/>
                <a:sym typeface="Courier New"/>
              </a:rPr>
              <a:t>chuck</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00"/>
                </a:solidFill>
                <a:latin typeface="Courier New"/>
                <a:ea typeface="Courier New"/>
                <a:cs typeface="Courier New"/>
                <a:sym typeface="Courier New"/>
              </a:rPr>
              <a:t>fred</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42</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jan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100</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jjj</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jan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100</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chuck</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fred</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42</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a:solidFill>
                  <a:schemeClr val="lt1"/>
                </a:solidFill>
                <a:latin typeface="Courier New"/>
                <a:ea typeface="Courier New"/>
                <a:cs typeface="Courier New"/>
                <a:sym typeface="Courier New"/>
              </a:rPr>
              <a:t>ooo</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00FF"/>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ooo</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09" name="Shape 309"/>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10" name="Shape 310"/>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11" name="Shape 311"/>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12" name="Shape 312"/>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13" name="Shape 313"/>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14" name="Shape 314"/>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err="1">
                <a:solidFill>
                  <a:srgbClr val="FF00FF"/>
                </a:solidFill>
                <a:latin typeface="Arial" charset="0"/>
                <a:ea typeface="Arial" charset="0"/>
                <a:cs typeface="Arial" charset="0"/>
                <a:sym typeface="Cabin"/>
              </a:rPr>
              <a:t>cwen</a:t>
            </a:r>
            <a:endParaRPr lang="en-US" sz="6000" u="none" strike="noStrike" cap="none" dirty="0">
              <a:solidFill>
                <a:srgbClr val="FF00FF"/>
              </a:solidFill>
              <a:latin typeface="Arial" charset="0"/>
              <a:ea typeface="Arial" charset="0"/>
              <a:cs typeface="Arial" charset="0"/>
              <a:sym typeface="Cabin"/>
            </a:endParaRPr>
          </a:p>
        </p:txBody>
      </p:sp>
      <p:sp>
        <p:nvSpPr>
          <p:cNvPr id="315" name="Shape 315"/>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16" name="Shape 316"/>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17" name="Shape 317"/>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18" name="Shape 318"/>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19" name="Shape 319"/>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20" name="Shape 320"/>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21" name="Shape 321"/>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312"/>
                                        </p:tgtEl>
                                      </p:cBhvr>
                                    </p:animEffect>
                                    <p:set>
                                      <p:cBhvr>
                                        <p:cTn id="7" dur="1" fill="hold">
                                          <p:stCondLst>
                                            <p:cond delay="1000"/>
                                          </p:stCondLst>
                                        </p:cTn>
                                        <p:tgtEl>
                                          <p:spTgt spid="31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10"/>
                                        </p:tgtEl>
                                        <p:attrNameLst>
                                          <p:attrName>style.visibility</p:attrName>
                                        </p:attrNameLst>
                                      </p:cBhvr>
                                      <p:to>
                                        <p:strVal val="visible"/>
                                      </p:to>
                                    </p:set>
                                    <p:animEffect transition="in" filter="fade">
                                      <p:cBhvr>
                                        <p:cTn id="10" dur="1000"/>
                                        <p:tgtEl>
                                          <p:spTgt spid="3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310"/>
                                        </p:tgtEl>
                                      </p:cBhvr>
                                    </p:animEffect>
                                    <p:set>
                                      <p:cBhvr>
                                        <p:cTn id="15" dur="1" fill="hold">
                                          <p:stCondLst>
                                            <p:cond delay="1000"/>
                                          </p:stCondLst>
                                        </p:cTn>
                                        <p:tgtEl>
                                          <p:spTgt spid="31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309"/>
                                        </p:tgtEl>
                                        <p:attrNameLst>
                                          <p:attrName>style.visibility</p:attrName>
                                        </p:attrNameLst>
                                      </p:cBhvr>
                                      <p:to>
                                        <p:strVal val="visible"/>
                                      </p:to>
                                    </p:set>
                                    <p:animEffect transition="in" filter="fade">
                                      <p:cBhvr>
                                        <p:cTn id="18" dur="1000"/>
                                        <p:tgtEl>
                                          <p:spTgt spid="30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1000"/>
                                        <p:tgtEl>
                                          <p:spTgt spid="309"/>
                                        </p:tgtEl>
                                      </p:cBhvr>
                                    </p:animEffect>
                                    <p:set>
                                      <p:cBhvr>
                                        <p:cTn id="23" dur="1" fill="hold">
                                          <p:stCondLst>
                                            <p:cond delay="1000"/>
                                          </p:stCondLst>
                                        </p:cTn>
                                        <p:tgtEl>
                                          <p:spTgt spid="309"/>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311"/>
                                        </p:tgtEl>
                                        <p:attrNameLst>
                                          <p:attrName>style.visibility</p:attrName>
                                        </p:attrNameLst>
                                      </p:cBhvr>
                                      <p:to>
                                        <p:strVal val="visible"/>
                                      </p:to>
                                    </p:set>
                                    <p:animEffect transition="in" filter="fade">
                                      <p:cBhvr>
                                        <p:cTn id="26" dur="1000"/>
                                        <p:tgtEl>
                                          <p:spTgt spid="3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000"/>
                                        <p:tgtEl>
                                          <p:spTgt spid="311"/>
                                        </p:tgtEl>
                                      </p:cBhvr>
                                    </p:animEffect>
                                    <p:set>
                                      <p:cBhvr>
                                        <p:cTn id="31" dur="1" fill="hold">
                                          <p:stCondLst>
                                            <p:cond delay="1000"/>
                                          </p:stCondLst>
                                        </p:cTn>
                                        <p:tgtEl>
                                          <p:spTgt spid="311"/>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320"/>
                                        </p:tgtEl>
                                        <p:attrNameLst>
                                          <p:attrName>style.visibility</p:attrName>
                                        </p:attrNameLst>
                                      </p:cBhvr>
                                      <p:to>
                                        <p:strVal val="visible"/>
                                      </p:to>
                                    </p:set>
                                    <p:animEffect transition="in" filter="fade">
                                      <p:cBhvr>
                                        <p:cTn id="34" dur="1000"/>
                                        <p:tgtEl>
                                          <p:spTgt spid="3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00"/>
                                        <p:tgtEl>
                                          <p:spTgt spid="320"/>
                                        </p:tgtEl>
                                      </p:cBhvr>
                                    </p:animEffect>
                                    <p:set>
                                      <p:cBhvr>
                                        <p:cTn id="39" dur="1" fill="hold">
                                          <p:stCondLst>
                                            <p:cond delay="1000"/>
                                          </p:stCondLst>
                                        </p:cTn>
                                        <p:tgtEl>
                                          <p:spTgt spid="320"/>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318"/>
                                        </p:tgtEl>
                                        <p:attrNameLst>
                                          <p:attrName>style.visibility</p:attrName>
                                        </p:attrNameLst>
                                      </p:cBhvr>
                                      <p:to>
                                        <p:strVal val="visible"/>
                                      </p:to>
                                    </p:set>
                                    <p:animEffect transition="in" filter="fade">
                                      <p:cBhvr>
                                        <p:cTn id="42" dur="1000"/>
                                        <p:tgtEl>
                                          <p:spTgt spid="3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1500"/>
                                        <p:tgtEl>
                                          <p:spTgt spid="318"/>
                                        </p:tgtEl>
                                      </p:cBhvr>
                                    </p:animEffect>
                                    <p:set>
                                      <p:cBhvr>
                                        <p:cTn id="47" dur="1" fill="hold">
                                          <p:stCondLst>
                                            <p:cond delay="1500"/>
                                          </p:stCondLst>
                                        </p:cTn>
                                        <p:tgtEl>
                                          <p:spTgt spid="31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317"/>
                                        </p:tgtEl>
                                        <p:attrNameLst>
                                          <p:attrName>style.visibility</p:attrName>
                                        </p:attrNameLst>
                                      </p:cBhvr>
                                      <p:to>
                                        <p:strVal val="visible"/>
                                      </p:to>
                                    </p:set>
                                    <p:animEffect transition="in" filter="fade">
                                      <p:cBhvr>
                                        <p:cTn id="50" dur="1000"/>
                                        <p:tgtEl>
                                          <p:spTgt spid="3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1000"/>
                                        <p:tgtEl>
                                          <p:spTgt spid="317"/>
                                        </p:tgtEl>
                                      </p:cBhvr>
                                    </p:animEffect>
                                    <p:set>
                                      <p:cBhvr>
                                        <p:cTn id="55" dur="1" fill="hold">
                                          <p:stCondLst>
                                            <p:cond delay="1000"/>
                                          </p:stCondLst>
                                        </p:cTn>
                                        <p:tgtEl>
                                          <p:spTgt spid="317"/>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319"/>
                                        </p:tgtEl>
                                        <p:attrNameLst>
                                          <p:attrName>style.visibility</p:attrName>
                                        </p:attrNameLst>
                                      </p:cBhvr>
                                      <p:to>
                                        <p:strVal val="visible"/>
                                      </p:to>
                                    </p:set>
                                    <p:animEffect transition="in" filter="fade">
                                      <p:cBhvr>
                                        <p:cTn id="58" dur="1000"/>
                                        <p:tgtEl>
                                          <p:spTgt spid="31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1000"/>
                                        <p:tgtEl>
                                          <p:spTgt spid="319"/>
                                        </p:tgtEl>
                                      </p:cBhvr>
                                    </p:animEffect>
                                    <p:set>
                                      <p:cBhvr>
                                        <p:cTn id="63" dur="1" fill="hold">
                                          <p:stCondLst>
                                            <p:cond delay="1000"/>
                                          </p:stCondLst>
                                        </p:cTn>
                                        <p:tgtEl>
                                          <p:spTgt spid="319"/>
                                        </p:tgtEl>
                                        <p:attrNameLst>
                                          <p:attrName>style.visibility</p:attrName>
                                        </p:attrNameLst>
                                      </p:cBhvr>
                                      <p:to>
                                        <p:strVal val="hidden"/>
                                      </p:to>
                                    </p:set>
                                  </p:childTnLst>
                                </p:cTn>
                              </p:par>
                              <p:par>
                                <p:cTn id="64" presetID="10" presetClass="entr" presetSubtype="0" fill="hold" nodeType="withEffect">
                                  <p:stCondLst>
                                    <p:cond delay="0"/>
                                  </p:stCondLst>
                                  <p:childTnLst>
                                    <p:set>
                                      <p:cBhvr>
                                        <p:cTn id="65" dur="1" fill="hold">
                                          <p:stCondLst>
                                            <p:cond delay="0"/>
                                          </p:stCondLst>
                                        </p:cTn>
                                        <p:tgtEl>
                                          <p:spTgt spid="314"/>
                                        </p:tgtEl>
                                        <p:attrNameLst>
                                          <p:attrName>style.visibility</p:attrName>
                                        </p:attrNameLst>
                                      </p:cBhvr>
                                      <p:to>
                                        <p:strVal val="visible"/>
                                      </p:to>
                                    </p:set>
                                    <p:animEffect transition="in" filter="fade">
                                      <p:cBhvr>
                                        <p:cTn id="66" dur="1000"/>
                                        <p:tgtEl>
                                          <p:spTgt spid="31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1000"/>
                                        <p:tgtEl>
                                          <p:spTgt spid="314"/>
                                        </p:tgtEl>
                                      </p:cBhvr>
                                    </p:animEffect>
                                    <p:set>
                                      <p:cBhvr>
                                        <p:cTn id="71" dur="1" fill="hold">
                                          <p:stCondLst>
                                            <p:cond delay="1000"/>
                                          </p:stCondLst>
                                        </p:cTn>
                                        <p:tgtEl>
                                          <p:spTgt spid="314"/>
                                        </p:tgtEl>
                                        <p:attrNameLst>
                                          <p:attrName>style.visibility</p:attrName>
                                        </p:attrNameLst>
                                      </p:cBhvr>
                                      <p:to>
                                        <p:strVal val="hidden"/>
                                      </p:to>
                                    </p:set>
                                  </p:childTnLst>
                                </p:cTn>
                              </p:par>
                              <p:par>
                                <p:cTn id="72" presetID="10" presetClass="entr" presetSubtype="0" fill="hold" nodeType="withEffect">
                                  <p:stCondLst>
                                    <p:cond delay="0"/>
                                  </p:stCondLst>
                                  <p:childTnLst>
                                    <p:set>
                                      <p:cBhvr>
                                        <p:cTn id="73" dur="1" fill="hold">
                                          <p:stCondLst>
                                            <p:cond delay="0"/>
                                          </p:stCondLst>
                                        </p:cTn>
                                        <p:tgtEl>
                                          <p:spTgt spid="321"/>
                                        </p:tgtEl>
                                        <p:attrNameLst>
                                          <p:attrName>style.visibility</p:attrName>
                                        </p:attrNameLst>
                                      </p:cBhvr>
                                      <p:to>
                                        <p:strVal val="visible"/>
                                      </p:to>
                                    </p:set>
                                    <p:animEffect transition="in" filter="fade">
                                      <p:cBhvr>
                                        <p:cTn id="74" dur="1000"/>
                                        <p:tgtEl>
                                          <p:spTgt spid="3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1000"/>
                                        <p:tgtEl>
                                          <p:spTgt spid="321"/>
                                        </p:tgtEl>
                                      </p:cBhvr>
                                    </p:animEffect>
                                    <p:set>
                                      <p:cBhvr>
                                        <p:cTn id="79" dur="1" fill="hold">
                                          <p:stCondLst>
                                            <p:cond delay="1000"/>
                                          </p:stCondLst>
                                        </p:cTn>
                                        <p:tgtEl>
                                          <p:spTgt spid="321"/>
                                        </p:tgtEl>
                                        <p:attrNameLst>
                                          <p:attrName>style.visibility</p:attrName>
                                        </p:attrNameLst>
                                      </p:cBhvr>
                                      <p:to>
                                        <p:strVal val="hidden"/>
                                      </p:to>
                                    </p:set>
                                  </p:childTnLst>
                                </p:cTn>
                              </p:par>
                              <p:par>
                                <p:cTn id="80" presetID="10" presetClass="entr" presetSubtype="0" fill="hold" nodeType="withEffect">
                                  <p:stCondLst>
                                    <p:cond delay="0"/>
                                  </p:stCondLst>
                                  <p:childTnLst>
                                    <p:set>
                                      <p:cBhvr>
                                        <p:cTn id="81" dur="1" fill="hold">
                                          <p:stCondLst>
                                            <p:cond delay="0"/>
                                          </p:stCondLst>
                                        </p:cTn>
                                        <p:tgtEl>
                                          <p:spTgt spid="315"/>
                                        </p:tgtEl>
                                        <p:attrNameLst>
                                          <p:attrName>style.visibility</p:attrName>
                                        </p:attrNameLst>
                                      </p:cBhvr>
                                      <p:to>
                                        <p:strVal val="visible"/>
                                      </p:to>
                                    </p:set>
                                    <p:animEffect transition="in" filter="fade">
                                      <p:cBhvr>
                                        <p:cTn id="82" dur="1000"/>
                                        <p:tgtEl>
                                          <p:spTgt spid="31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1000"/>
                                        <p:tgtEl>
                                          <p:spTgt spid="315"/>
                                        </p:tgtEl>
                                      </p:cBhvr>
                                    </p:animEffect>
                                    <p:set>
                                      <p:cBhvr>
                                        <p:cTn id="87" dur="1" fill="hold">
                                          <p:stCondLst>
                                            <p:cond delay="1000"/>
                                          </p:stCondLst>
                                        </p:cTn>
                                        <p:tgtEl>
                                          <p:spTgt spid="315"/>
                                        </p:tgtEl>
                                        <p:attrNameLst>
                                          <p:attrName>style.visibility</p:attrName>
                                        </p:attrNameLst>
                                      </p:cBhvr>
                                      <p:to>
                                        <p:strVal val="hidden"/>
                                      </p:to>
                                    </p:set>
                                  </p:childTnLst>
                                </p:cTn>
                              </p:par>
                              <p:par>
                                <p:cTn id="88" presetID="10" presetClass="entr" presetSubtype="0" fill="hold" nodeType="withEffect">
                                  <p:stCondLst>
                                    <p:cond delay="0"/>
                                  </p:stCondLst>
                                  <p:childTnLst>
                                    <p:set>
                                      <p:cBhvr>
                                        <p:cTn id="89" dur="1" fill="hold">
                                          <p:stCondLst>
                                            <p:cond delay="0"/>
                                          </p:stCondLst>
                                        </p:cTn>
                                        <p:tgtEl>
                                          <p:spTgt spid="316"/>
                                        </p:tgtEl>
                                        <p:attrNameLst>
                                          <p:attrName>style.visibility</p:attrName>
                                        </p:attrNameLst>
                                      </p:cBhvr>
                                      <p:to>
                                        <p:strVal val="visible"/>
                                      </p:to>
                                    </p:set>
                                    <p:animEffect transition="in" filter="fade">
                                      <p:cBhvr>
                                        <p:cTn id="90" dur="1000"/>
                                        <p:tgtEl>
                                          <p:spTgt spid="31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1000"/>
                                        <p:tgtEl>
                                          <p:spTgt spid="316"/>
                                        </p:tgtEl>
                                      </p:cBhvr>
                                    </p:animEffect>
                                    <p:set>
                                      <p:cBhvr>
                                        <p:cTn id="95" dur="1" fill="hold">
                                          <p:stCondLst>
                                            <p:cond delay="1000"/>
                                          </p:stCondLst>
                                        </p:cTn>
                                        <p:tgtEl>
                                          <p:spTgt spid="316"/>
                                        </p:tgtEl>
                                        <p:attrNameLst>
                                          <p:attrName>style.visibility</p:attrName>
                                        </p:attrNameLst>
                                      </p:cBhvr>
                                      <p:to>
                                        <p:strVal val="hidden"/>
                                      </p:to>
                                    </p:set>
                                  </p:childTnLst>
                                </p:cTn>
                              </p:par>
                              <p:par>
                                <p:cTn id="96" presetID="10" presetClass="entr" presetSubtype="0" fill="hold" nodeType="withEffect">
                                  <p:stCondLst>
                                    <p:cond delay="0"/>
                                  </p:stCondLst>
                                  <p:childTnLst>
                                    <p:set>
                                      <p:cBhvr>
                                        <p:cTn id="97" dur="1" fill="hold">
                                          <p:stCondLst>
                                            <p:cond delay="0"/>
                                          </p:stCondLst>
                                        </p:cTn>
                                        <p:tgtEl>
                                          <p:spTgt spid="313"/>
                                        </p:tgtEl>
                                        <p:attrNameLst>
                                          <p:attrName>style.visibility</p:attrName>
                                        </p:attrNameLst>
                                      </p:cBhvr>
                                      <p:to>
                                        <p:strVal val="visible"/>
                                      </p:to>
                                    </p:set>
                                    <p:animEffect transition="in" filter="fade">
                                      <p:cBhvr>
                                        <p:cTn id="98" dur="1000"/>
                                        <p:tgtEl>
                                          <p:spTgt spid="31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nodeType="clickEffect">
                                  <p:stCondLst>
                                    <p:cond delay="0"/>
                                  </p:stCondLst>
                                  <p:childTnLst>
                                    <p:animEffect transition="out" filter="fade">
                                      <p:cBhvr>
                                        <p:cTn id="102" dur="1000"/>
                                        <p:tgtEl>
                                          <p:spTgt spid="313"/>
                                        </p:tgtEl>
                                      </p:cBhvr>
                                    </p:animEffect>
                                    <p:set>
                                      <p:cBhvr>
                                        <p:cTn id="103" dur="1" fill="hold">
                                          <p:stCondLst>
                                            <p:cond delay="1000"/>
                                          </p:stCondLst>
                                        </p:cTn>
                                        <p:tgtEl>
                                          <p:spTgt spid="3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FF00"/>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One common use of dictionary 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3114337"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FF00FF"/>
                </a:solidFill>
                <a:latin typeface="Courier New"/>
                <a:ea typeface="Courier New"/>
                <a:cs typeface="Courier New"/>
                <a:sym typeface="Courier New"/>
              </a:rPr>
              <a:t>dict</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00FF00"/>
                </a:solidFill>
                <a:latin typeface="Courier New"/>
                <a:ea typeface="Courier New"/>
                <a:cs typeface="Courier New"/>
                <a:sym typeface="Courier New"/>
              </a:rPr>
              <a:t>ccc</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ccc</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2</a:t>
            </a:r>
            <a:r>
              <a:rPr lang="en-US" sz="3000" b="1" i="0" u="none" strike="noStrike" cap="none" dirty="0">
                <a:solidFill>
                  <a:schemeClr val="lt1"/>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928225" y="4786950"/>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ccc =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rgbClr val="00FFFF"/>
                </a:solidFill>
                <a:latin typeface="Courier New"/>
                <a:ea typeface="Courier New"/>
                <a:cs typeface="Courier New"/>
                <a:sym typeface="Courier New"/>
              </a:rPr>
              <a:t>()</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a:t>
            </a:r>
            <a:r>
              <a:rPr lang="en-US" sz="3000" b="1" i="0" u="none" strike="noStrike" cap="none" dirty="0">
                <a:solidFill>
                  <a:srgbClr val="FF0000"/>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FF66FF"/>
                </a:solidFill>
                <a:latin typeface="Courier New"/>
                <a:ea typeface="Courier New"/>
                <a:cs typeface="Courier New"/>
                <a:sym typeface="Courier New"/>
              </a:rPr>
              <a:t>ccc</a:t>
            </a:r>
            <a:r>
              <a:rPr lang="en-US" sz="3000" b="1" i="0" u="none" strike="noStrike" cap="none" dirty="0">
                <a:solidFill>
                  <a:srgbClr val="FF66FF"/>
                </a:solidFill>
                <a:latin typeface="Courier New"/>
                <a:ea typeface="Courier New"/>
                <a:cs typeface="Courier New"/>
                <a:sym typeface="Courier New"/>
              </a:rPr>
              <a:t>['</a:t>
            </a:r>
            <a:r>
              <a:rPr lang="en-US" sz="3000" b="1" i="0" u="none" strike="noStrike" cap="none" dirty="0" err="1">
                <a:solidFill>
                  <a:srgbClr val="FF66FF"/>
                </a:solidFill>
                <a:latin typeface="Courier New"/>
                <a:ea typeface="Courier New"/>
                <a:cs typeface="Courier New"/>
                <a:sym typeface="Courier New"/>
              </a:rPr>
              <a:t>csev</a:t>
            </a:r>
            <a:r>
              <a:rPr lang="en-US" sz="3000" b="1" i="0" u="none" strike="noStrike" cap="none" dirty="0" smtClean="0">
                <a:solidFill>
                  <a:srgbClr val="FF66FF"/>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66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err="1">
                <a:solidFill>
                  <a:schemeClr val="lt1"/>
                </a:solidFill>
                <a:latin typeface="Courier New"/>
                <a:ea typeface="Courier New"/>
                <a:cs typeface="Courier New"/>
                <a:sym typeface="Courier New"/>
              </a:rPr>
              <a:t>Traceback</a:t>
            </a:r>
            <a:r>
              <a:rPr lang="en-US" sz="3000" b="1" i="0" u="none" strike="noStrike" cap="none" dirty="0">
                <a:solidFill>
                  <a:schemeClr val="lt1"/>
                </a:solidFill>
                <a:latin typeface="Courier New"/>
                <a:ea typeface="Courier New"/>
                <a:cs typeface="Courier New"/>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File "&lt;</a:t>
            </a:r>
            <a:r>
              <a:rPr lang="en-US" sz="3000" b="1" i="0" u="none" strike="noStrike" cap="none" dirty="0" err="1">
                <a:solidFill>
                  <a:schemeClr val="lt1"/>
                </a:solidFill>
                <a:latin typeface="Courier New"/>
                <a:ea typeface="Courier New"/>
                <a:cs typeface="Courier New"/>
                <a:sym typeface="Courier New"/>
              </a:rPr>
              <a:t>stdin</a:t>
            </a:r>
            <a:r>
              <a:rPr lang="en-US" sz="3000" b="1" i="0" u="none" strike="noStrike" cap="none" dirty="0">
                <a:solidFill>
                  <a:schemeClr val="lt1"/>
                </a:solidFill>
                <a:latin typeface="Courier New"/>
                <a:ea typeface="Courier New"/>
                <a:cs typeface="Courier New"/>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b="1" i="0" u="none" strike="noStrike" cap="none" dirty="0" err="1">
                <a:solidFill>
                  <a:srgbClr val="FF66FF"/>
                </a:solidFill>
                <a:latin typeface="Courier New"/>
                <a:ea typeface="Courier New"/>
                <a:cs typeface="Courier New"/>
                <a:sym typeface="Courier New"/>
              </a:rPr>
              <a:t>KeyError</a:t>
            </a:r>
            <a:r>
              <a:rPr lang="en-US" sz="3000" b="1" i="0" u="none" strike="noStrike" cap="none" dirty="0">
                <a:solidFill>
                  <a:srgbClr val="FF66FF"/>
                </a:solidFill>
                <a:latin typeface="Courier New"/>
                <a:ea typeface="Courier New"/>
                <a:cs typeface="Courier New"/>
                <a:sym typeface="Courier New"/>
              </a:rPr>
              <a:t>: '</a:t>
            </a:r>
            <a:r>
              <a:rPr lang="en-US" sz="3000" b="1" i="0" u="none" strike="noStrike" cap="none" dirty="0" err="1">
                <a:solidFill>
                  <a:srgbClr val="FF66FF"/>
                </a:solidFill>
                <a:latin typeface="Courier New"/>
                <a:ea typeface="Courier New"/>
                <a:cs typeface="Courier New"/>
                <a:sym typeface="Courier New"/>
              </a:rPr>
              <a:t>csev</a:t>
            </a:r>
            <a:r>
              <a:rPr lang="en-US" sz="3000" b="1" i="0" u="none" strike="noStrike" cap="none" dirty="0">
                <a:solidFill>
                  <a:srgbClr val="FF66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chemeClr val="lt1"/>
                </a:solidFill>
                <a:latin typeface="Courier New"/>
                <a:ea typeface="Courier New"/>
                <a:cs typeface="Courier New"/>
                <a:sym typeface="Courier New"/>
              </a:rPr>
              <a:t>'</a:t>
            </a:r>
            <a:r>
              <a:rPr lang="en-US" sz="3000" b="1" i="0" u="none" strike="noStrike" cap="none" dirty="0" err="1" smtClean="0">
                <a:solidFill>
                  <a:schemeClr val="lt1"/>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False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155700" y="2603501"/>
            <a:ext cx="13931900" cy="158265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7" y="4478400"/>
            <a:ext cx="11463599"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err="1">
                <a:solidFill>
                  <a:srgbClr val="FF00FF"/>
                </a:solidFill>
                <a:latin typeface="Courier New"/>
                <a:ea typeface="Courier New"/>
                <a:cs typeface="Courier New"/>
                <a:sym typeface="Courier New"/>
              </a:rPr>
              <a:t>dict</a:t>
            </a:r>
            <a:r>
              <a:rPr lang="en-US"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New"/>
                <a:ea typeface="Courier New"/>
                <a:cs typeface="Courier New"/>
                <a:sym typeface="Courier New"/>
              </a:rPr>
              <a:t>names</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err="1">
                <a:solidFill>
                  <a:schemeClr val="lt1"/>
                </a:solidFill>
                <a:latin typeface="Courier New"/>
                <a:ea typeface="Courier New"/>
                <a:cs typeface="Courier New"/>
                <a:sym typeface="Courier New"/>
              </a:rPr>
              <a:t>csev</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cwen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csev</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zqian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cwen</a:t>
            </a:r>
            <a:r>
              <a:rPr lang="en-US"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rgbClr val="FFFF00"/>
                </a:solidFill>
                <a:latin typeface="Courier New"/>
                <a:ea typeface="Courier New"/>
                <a:cs typeface="Courier New"/>
                <a:sym typeface="Courier New"/>
              </a:rPr>
              <a:t>for</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in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names</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 if </a:t>
            </a:r>
            <a:r>
              <a:rPr lang="en-US" sz="2600" b="1" i="0" u="none" strike="noStrike" cap="none" dirty="0">
                <a:solidFill>
                  <a:srgbClr val="00FF00"/>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not in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else</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smtClean="0">
                <a:solidFill>
                  <a:srgbClr val="FFFF00"/>
                </a:solidFill>
                <a:latin typeface="Courier New"/>
                <a:ea typeface="Courier New"/>
                <a:cs typeface="Courier New"/>
                <a:sym typeface="Courier New"/>
              </a:rPr>
              <a:t>print(</a:t>
            </a:r>
            <a:r>
              <a:rPr lang="en-US" sz="2600" b="1" i="0" u="none" strike="noStrike" cap="none" dirty="0" smtClean="0">
                <a:solidFill>
                  <a:srgbClr val="00FF00"/>
                </a:solidFill>
                <a:latin typeface="Courier New"/>
                <a:ea typeface="Courier New"/>
                <a:cs typeface="Courier New"/>
                <a:sym typeface="Courier New"/>
              </a:rPr>
              <a:t>counts</a:t>
            </a:r>
            <a:r>
              <a:rPr lang="en-US" sz="2600" b="1" i="0" u="none" strike="noStrike" cap="none" dirty="0" smtClean="0">
                <a:solidFill>
                  <a:srgbClr val="FFFF00"/>
                </a:solidFill>
                <a:latin typeface="Courier New"/>
                <a:ea typeface="Courier New"/>
                <a:cs typeface="Courier New"/>
                <a:sym typeface="Courier New"/>
              </a:rPr>
              <a:t>)</a:t>
            </a:r>
            <a:endParaRPr lang="en-US" sz="2600" b="1" i="0" u="none" strike="noStrike" cap="none" dirty="0">
              <a:solidFill>
                <a:srgbClr val="FFFF00"/>
              </a:solidFill>
              <a:latin typeface="Courier New"/>
              <a:ea typeface="Courier New"/>
              <a:cs typeface="Courier New"/>
              <a:sym typeface="Courier New"/>
            </a:endParaRPr>
          </a:p>
        </p:txBody>
      </p:sp>
      <p:sp>
        <p:nvSpPr>
          <p:cNvPr id="388" name="Shape 388"/>
          <p:cNvSpPr txBox="1"/>
          <p:nvPr/>
        </p:nvSpPr>
        <p:spPr>
          <a:xfrm>
            <a:off x="9433000" y="585240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t>
            </a:r>
            <a:r>
              <a:rPr lang="en-US" sz="3600" u="none" strike="noStrike" cap="none">
                <a:solidFill>
                  <a:srgbClr val="00FFFF"/>
                </a:solidFill>
                <a:latin typeface="Arial" charset="0"/>
                <a:ea typeface="Arial" charset="0"/>
                <a:cs typeface="Arial" charset="0"/>
                <a:sym typeface="Cabin"/>
              </a:rPr>
              <a:t>'</a:t>
            </a:r>
            <a:r>
              <a:rPr lang="en-US" sz="3600" u="none" strike="noStrike" cap="none" dirty="0" err="1">
                <a:solidFill>
                  <a:srgbClr val="00FFFF"/>
                </a:solidFill>
                <a:latin typeface="Arial" charset="0"/>
                <a:ea typeface="Arial" charset="0"/>
                <a:cs typeface="Arial" charset="0"/>
                <a:sym typeface="Cabin"/>
              </a:rPr>
              <a:t>csev</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2, </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err="1">
                <a:solidFill>
                  <a:srgbClr val="00FFFF"/>
                </a:solidFill>
                <a:latin typeface="Arial" charset="0"/>
                <a:ea typeface="Arial" charset="0"/>
                <a:cs typeface="Arial" charset="0"/>
                <a:sym typeface="Cabin"/>
              </a:rPr>
              <a:t>zqian</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1,</a:t>
            </a:r>
            <a:r>
              <a:rPr lang="en-US" sz="3600" u="none" strike="noStrike" cap="none" dirty="0">
                <a:solidFill>
                  <a:srgbClr val="00FFFF"/>
                </a:solidFill>
                <a:latin typeface="Arial" charset="0"/>
                <a:ea typeface="Arial" charset="0"/>
                <a:cs typeface="Arial" charset="0"/>
                <a:sym typeface="Cabin"/>
              </a:rPr>
              <a:t> '</a:t>
            </a:r>
            <a:r>
              <a:rPr lang="en-US" sz="3600" u="none" strike="noStrike" cap="none" dirty="0" err="1">
                <a:solidFill>
                  <a:srgbClr val="00FFFF"/>
                </a:solidFill>
                <a:latin typeface="Arial" charset="0"/>
                <a:ea typeface="Arial" charset="0"/>
                <a:cs typeface="Arial" charset="0"/>
                <a:sym typeface="Cabin"/>
              </a:rPr>
              <a:t>cwen</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429999" y="6550800"/>
            <a:ext cx="3987189" cy="2269269"/>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The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method for dictionaries</a:t>
            </a:r>
          </a:p>
        </p:txBody>
      </p:sp>
      <p:sp>
        <p:nvSpPr>
          <p:cNvPr id="394" name="Shape 394"/>
          <p:cNvSpPr txBox="1">
            <a:spLocks noGrp="1"/>
          </p:cNvSpPr>
          <p:nvPr>
            <p:ph type="body" idx="1"/>
          </p:nvPr>
        </p:nvSpPr>
        <p:spPr>
          <a:xfrm>
            <a:off x="1155700" y="2603500"/>
            <a:ext cx="7848675" cy="40384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This 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common, 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 if </a:t>
            </a:r>
            <a:r>
              <a:rPr lang="en-US" sz="3000" b="1" i="0" u="none" strike="noStrike" cap="none" dirty="0">
                <a:solidFill>
                  <a:srgbClr val="00FF00"/>
                </a:solidFill>
                <a:latin typeface="Courier New"/>
                <a:ea typeface="Courier New"/>
                <a:cs typeface="Courier New"/>
                <a:sym typeface="Courier New"/>
              </a:rPr>
              <a:t>name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x =</a:t>
            </a:r>
            <a:r>
              <a:rPr lang="en-US" sz="3000" b="1" i="0" u="none" strike="noStrike" cap="none" dirty="0">
                <a:solidFill>
                  <a:srgbClr val="00FF00"/>
                </a:solidFill>
                <a:latin typeface="Courier New"/>
                <a:ea typeface="Courier New"/>
                <a:cs typeface="Courier New"/>
                <a:sym typeface="Courier New"/>
              </a:rPr>
              <a:t> counts</a:t>
            </a:r>
            <a:r>
              <a:rPr lang="en-US" sz="3000" b="1" i="0" u="none" strike="noStrike" cap="none" dirty="0">
                <a:solidFill>
                  <a:srgbClr val="00FFFF"/>
                </a:solidFill>
                <a:latin typeface="Courier New"/>
                <a:ea typeface="Courier New"/>
                <a:cs typeface="Courier New"/>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else</a:t>
            </a: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x =</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0</a:t>
            </a:r>
          </a:p>
        </p:txBody>
      </p:sp>
      <p:sp>
        <p:nvSpPr>
          <p:cNvPr id="396" name="Shape 396"/>
          <p:cNvSpPr txBox="1"/>
          <p:nvPr/>
        </p:nvSpPr>
        <p:spPr>
          <a:xfrm>
            <a:off x="9728200"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a:solidFill>
                  <a:srgbClr val="FFFF00"/>
                </a:solidFill>
                <a:latin typeface="Courier New"/>
                <a:ea typeface="Courier New"/>
                <a:cs typeface="Courier New"/>
                <a:sym typeface="Courier New"/>
              </a:rPr>
              <a:t>x =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rgbClr val="FF00FF"/>
                </a:solidFill>
                <a:latin typeface="Courier New"/>
                <a:ea typeface="Courier New"/>
                <a:cs typeface="Courier New"/>
                <a:sym typeface="Courier New"/>
              </a:rPr>
              <a:t>.get</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00FFFF"/>
                </a:solidFill>
                <a:latin typeface="Courier New"/>
                <a:ea typeface="Courier New"/>
                <a:cs typeface="Courier New"/>
                <a:sym typeface="Courier New"/>
              </a:rPr>
              <a:t>name</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0</a:t>
            </a:r>
            <a:r>
              <a:rPr lang="en-US" sz="3000" b="1" i="0" u="none" strike="noStrike" cap="none">
                <a:solidFill>
                  <a:schemeClr val="lt1"/>
                </a:solidFill>
                <a:latin typeface="Courier New"/>
                <a:ea typeface="Courier New"/>
                <a:cs typeface="Courier New"/>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t>
            </a:r>
            <a:r>
              <a:rPr lang="en-US" sz="3600" u="none" strike="noStrike" cap="none">
                <a:solidFill>
                  <a:srgbClr val="00FFFF"/>
                </a:solidFill>
                <a:latin typeface="Arial" charset="0"/>
                <a:ea typeface="Arial" charset="0"/>
                <a:cs typeface="Arial" charset="0"/>
                <a:sym typeface="Cabin"/>
              </a:rPr>
              <a:t>'</a:t>
            </a:r>
            <a:r>
              <a:rPr lang="en-US" sz="3600" u="none" strike="noStrike" cap="none" dirty="0" err="1">
                <a:solidFill>
                  <a:srgbClr val="00FFFF"/>
                </a:solidFill>
                <a:latin typeface="Arial" charset="0"/>
                <a:ea typeface="Arial" charset="0"/>
                <a:cs typeface="Arial" charset="0"/>
                <a:sym typeface="Cabin"/>
              </a:rPr>
              <a:t>csev</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2, </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err="1">
                <a:solidFill>
                  <a:srgbClr val="00FFFF"/>
                </a:solidFill>
                <a:latin typeface="Arial" charset="0"/>
                <a:ea typeface="Arial" charset="0"/>
                <a:cs typeface="Arial" charset="0"/>
                <a:sym typeface="Cabin"/>
              </a:rPr>
              <a:t>zqian</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1,</a:t>
            </a:r>
            <a:r>
              <a:rPr lang="en-US" sz="3600" u="none" strike="noStrike" cap="none" dirty="0">
                <a:solidFill>
                  <a:srgbClr val="00FFFF"/>
                </a:solidFill>
                <a:latin typeface="Arial" charset="0"/>
                <a:ea typeface="Arial" charset="0"/>
                <a:cs typeface="Arial" charset="0"/>
                <a:sym typeface="Cabin"/>
              </a:rPr>
              <a:t> '</a:t>
            </a:r>
            <a:r>
              <a:rPr lang="en-US" sz="3600" u="none" strike="noStrike" cap="none" dirty="0" err="1">
                <a:solidFill>
                  <a:srgbClr val="00FFFF"/>
                </a:solidFill>
                <a:latin typeface="Arial" charset="0"/>
                <a:ea typeface="Arial" charset="0"/>
                <a:cs typeface="Arial" charset="0"/>
                <a:sym typeface="Cabin"/>
              </a:rPr>
              <a:t>cwen</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858961"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FF00FF"/>
                </a:solidFill>
                <a:latin typeface="Courier New"/>
                <a:ea typeface="Courier New"/>
                <a:cs typeface="Courier New"/>
                <a:sym typeface="Courier New"/>
              </a:rPr>
              <a:t>dict</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zqian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New"/>
                <a:ea typeface="Courier New"/>
                <a:cs typeface="Courier New"/>
                <a:sym typeface="Courier New"/>
              </a:rPr>
              <a:t>for</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in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rgbClr val="00FFFF"/>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00FF00"/>
                </a:solidFill>
                <a:latin typeface="Courier New"/>
                <a:ea typeface="Courier New"/>
                <a:cs typeface="Courier New"/>
                <a:sym typeface="Courier New"/>
              </a:rPr>
              <a:t>counts</a:t>
            </a:r>
            <a:r>
              <a:rPr lang="en-US" sz="2800" b="1" i="0" u="none" strike="noStrike" cap="none" dirty="0" err="1">
                <a:solidFill>
                  <a:srgbClr val="FF00FF"/>
                </a:solidFill>
                <a:latin typeface="Courier New"/>
                <a:ea typeface="Courier New"/>
                <a:cs typeface="Courier New"/>
                <a:sym typeface="Courier New"/>
              </a:rPr>
              <a:t>.get</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00FFFF"/>
                </a:solidFill>
                <a:latin typeface="Courier New"/>
                <a:ea typeface="Courier New"/>
                <a:cs typeface="Courier New"/>
                <a:sym typeface="Courier New"/>
              </a:rPr>
              <a:t>name, </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smtClean="0">
                <a:solidFill>
                  <a:srgbClr val="00FF00"/>
                </a:solidFill>
                <a:latin typeface="Courier New"/>
                <a:ea typeface="Courier New"/>
                <a:cs typeface="Courier New"/>
                <a:sym typeface="Courier New"/>
              </a:rPr>
              <a:t>counts</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t>
            </a:r>
            <a:r>
              <a:rPr lang="en-US" sz="3600" u="none" strike="noStrike" cap="none">
                <a:solidFill>
                  <a:srgbClr val="00FFFF"/>
                </a:solidFill>
                <a:latin typeface="Arial" charset="0"/>
                <a:ea typeface="Arial" charset="0"/>
                <a:cs typeface="Arial" charset="0"/>
                <a:sym typeface="Cabin"/>
              </a:rPr>
              <a:t>'csev'</a:t>
            </a:r>
            <a:r>
              <a:rPr lang="en-US" sz="3600" u="none" strike="noStrike" cap="none">
                <a:solidFill>
                  <a:srgbClr val="FF00FF"/>
                </a:solidFill>
                <a:latin typeface="Arial" charset="0"/>
                <a:ea typeface="Arial" charset="0"/>
                <a:cs typeface="Arial" charset="0"/>
                <a:sym typeface="Cabin"/>
              </a:rPr>
              <a:t>: 2, </a:t>
            </a:r>
            <a:r>
              <a:rPr lang="en-US" sz="3600" u="none" strike="noStrike" cap="none">
                <a:solidFill>
                  <a:srgbClr val="00FFFF"/>
                </a:solidFill>
                <a:latin typeface="Arial" charset="0"/>
                <a:ea typeface="Arial" charset="0"/>
                <a:cs typeface="Arial" charset="0"/>
                <a:sym typeface="Cabin"/>
              </a:rPr>
              <a:t>'zqian'</a:t>
            </a:r>
            <a:r>
              <a:rPr lang="en-US" sz="3600" u="none" strike="noStrike" cap="none">
                <a:solidFill>
                  <a:srgbClr val="FF00FF"/>
                </a:solidFill>
                <a:latin typeface="Arial" charset="0"/>
                <a:ea typeface="Arial" charset="0"/>
                <a:cs typeface="Arial" charset="0"/>
                <a:sym typeface="Cabin"/>
              </a:rPr>
              <a:t>: 1,</a:t>
            </a:r>
            <a:r>
              <a:rPr lang="en-US" sz="3600" u="none" strike="noStrike" cap="none">
                <a:solidFill>
                  <a:srgbClr val="00FFFF"/>
                </a:solidFill>
                <a:latin typeface="Arial" charset="0"/>
                <a:ea typeface="Arial" charset="0"/>
                <a:cs typeface="Arial" charset="0"/>
                <a:sym typeface="Cabin"/>
              </a:rPr>
              <a:t> 'cwen'</a:t>
            </a:r>
            <a:r>
              <a:rPr lang="en-US" sz="3600" u="none" strike="noStrike" cap="none">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FF00FF"/>
                </a:solidFill>
                <a:latin typeface="Courier New"/>
                <a:ea typeface="Courier New"/>
                <a:cs typeface="Courier New"/>
                <a:sym typeface="Courier New"/>
              </a:rPr>
              <a:t>dict</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zqian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New"/>
                <a:ea typeface="Courier New"/>
                <a:cs typeface="Courier New"/>
                <a:sym typeface="Courier New"/>
              </a:rPr>
              <a:t>for</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in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rgbClr val="00FFFF"/>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00FF00"/>
                </a:solidFill>
                <a:latin typeface="Courier New"/>
                <a:ea typeface="Courier New"/>
                <a:cs typeface="Courier New"/>
                <a:sym typeface="Courier New"/>
              </a:rPr>
              <a:t>counts</a:t>
            </a:r>
            <a:r>
              <a:rPr lang="en-US" sz="2800" b="1" i="0" u="none" strike="noStrike" cap="none" dirty="0" err="1">
                <a:solidFill>
                  <a:srgbClr val="FF00FF"/>
                </a:solidFill>
                <a:latin typeface="Courier New"/>
                <a:ea typeface="Courier New"/>
                <a:cs typeface="Courier New"/>
                <a:sym typeface="Courier New"/>
              </a:rPr>
              <a:t>.get</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00FFFF"/>
                </a:solidFill>
                <a:latin typeface="Courier New"/>
                <a:ea typeface="Courier New"/>
                <a:cs typeface="Courier New"/>
                <a:sym typeface="Courier New"/>
              </a:rPr>
              <a:t>name, </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smtClean="0">
                <a:solidFill>
                  <a:srgbClr val="00FF00"/>
                </a:solidFill>
                <a:latin typeface="Courier New"/>
                <a:ea typeface="Courier New"/>
                <a:cs typeface="Courier New"/>
                <a:sym typeface="Courier New"/>
              </a:rPr>
              <a:t>counts</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our </a:t>
            </a:r>
            <a:r>
              <a:rPr lang="en-US" sz="2800" dirty="0">
                <a:solidFill>
                  <a:srgbClr val="FFFF00"/>
                </a:solidFill>
                <a:latin typeface="Arial" charset="0"/>
                <a:ea typeface="Arial" charset="0"/>
                <a:cs typeface="Arial" charset="0"/>
                <a:sym typeface="Cabin"/>
              </a:rPr>
              <a:t>''</a:t>
            </a:r>
            <a:r>
              <a:rPr lang="en-US" sz="2800" u="none" strike="noStrike" cap="none" dirty="0">
                <a:solidFill>
                  <a:srgbClr val="FFFF00"/>
                </a:solidFill>
                <a:latin typeface="Arial" charset="0"/>
                <a:ea typeface="Arial" charset="0"/>
                <a:cs typeface="Arial" charset="0"/>
                <a:sym typeface="Cabin"/>
              </a:rPr>
              <a:t>personal assistants'' who can take care of many things on our behalf.  The hardware in our current-day computers is essentially built to continuously ask us the question, </a:t>
            </a:r>
            <a:r>
              <a:rPr lang="en-US" sz="2800" dirty="0">
                <a:solidFill>
                  <a:srgbClr val="FFFF00"/>
                </a:solidFill>
                <a:latin typeface="Arial" charset="0"/>
                <a:ea typeface="Arial" charset="0"/>
                <a:cs typeface="Arial" charset="0"/>
                <a:sym typeface="Cabin"/>
              </a:rPr>
              <a:t>''</a:t>
            </a:r>
            <a:r>
              <a:rPr lang="en-US" sz="2800" u="none" strike="noStrike" cap="none" dirty="0">
                <a:solidFill>
                  <a:srgbClr val="FFFF00"/>
                </a:solidFill>
                <a:latin typeface="Arial" charset="0"/>
                <a:ea typeface="Arial" charset="0"/>
                <a:cs typeface="Arial" charset="0"/>
                <a:sym typeface="Cabin"/>
              </a:rPr>
              <a:t>What would you like me to do next?''</a:t>
            </a: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a:t>
            </a:r>
            <a:r>
              <a:rPr lang="en-US" sz="2800" u="none" strike="noStrike" cap="none" dirty="0" err="1">
                <a:solidFill>
                  <a:srgbClr val="00FFFF"/>
                </a:solidFill>
                <a:latin typeface="Arial" charset="0"/>
                <a:ea typeface="Arial" charset="0"/>
                <a:cs typeface="Arial" charset="0"/>
                <a:sym typeface="Cabin"/>
              </a:rPr>
              <a:t>vasts</a:t>
            </a:r>
            <a:r>
              <a:rPr lang="en-US" sz="2800" u="none" strike="noStrike" cap="none" dirty="0">
                <a:solidFill>
                  <a:srgbClr val="00FFFF"/>
                </a:solidFill>
                <a:latin typeface="Arial" charset="0"/>
                <a:ea typeface="Arial" charset="0"/>
                <a:cs typeface="Arial" charset="0"/>
                <a:sym typeface="Cabin"/>
              </a:rPr>
              <a:t> amounts of memory and could be very helpful to us if we only knew the language to speak to explain to the computer what we would like it to </a:t>
            </a:r>
            <a:r>
              <a:rPr lang="en-US" sz="2800" dirty="0">
                <a:solidFill>
                  <a:srgbClr val="00FFFF"/>
                </a:solidFill>
                <a:latin typeface="Arial" charset="0"/>
                <a:ea typeface="Arial" charset="0"/>
                <a:cs typeface="Arial" charset="0"/>
                <a:sym typeface="Cabin"/>
              </a:rPr>
              <a:t>''</a:t>
            </a:r>
            <a:r>
              <a:rPr lang="en-US" sz="2800" u="none" strike="noStrike" cap="none" dirty="0">
                <a:solidFill>
                  <a:srgbClr val="00FFFF"/>
                </a:solidFill>
                <a:latin typeface="Arial" charset="0"/>
                <a:ea typeface="Arial" charset="0"/>
                <a:cs typeface="Arial" charset="0"/>
                <a:sym typeface="Cabin"/>
              </a:rPr>
              <a:t>do next''.  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'Enter </a:t>
            </a:r>
            <a:r>
              <a:rPr lang="en-US" sz="3000" b="1" i="0" u="none" strike="noStrike" cap="none" dirty="0">
                <a:solidFill>
                  <a:schemeClr val="lt1"/>
                </a:solidFill>
                <a:latin typeface="Courier New"/>
                <a:ea typeface="Courier New"/>
                <a:cs typeface="Courier New"/>
                <a:sym typeface="Courier New"/>
              </a:rPr>
              <a:t>a line of text</a:t>
            </a:r>
            <a:r>
              <a:rPr lang="en-US" sz="3000" b="1" i="0" u="none" strike="noStrike" cap="none" dirty="0" smtClean="0">
                <a:solidFill>
                  <a:schemeClr val="lt1"/>
                </a:solidFill>
                <a:latin typeface="Courier New"/>
                <a:ea typeface="Courier New"/>
                <a:cs typeface="Courier New"/>
                <a:sym typeface="Courier New"/>
              </a:rPr>
              <a:t>:</a:t>
            </a:r>
            <a:r>
              <a:rPr lang="en-US" sz="3000" b="1" dirty="0" smtClean="0">
                <a:solidFill>
                  <a:schemeClr val="lt1"/>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line = </a:t>
            </a:r>
            <a:r>
              <a:rPr lang="en-US" sz="3000" b="1" i="0" u="none" strike="noStrike" cap="none" dirty="0" smtClean="0">
                <a:solidFill>
                  <a:srgbClr val="FF00FF"/>
                </a:solidFill>
                <a:latin typeface="Courier New"/>
                <a:ea typeface="Courier New"/>
                <a:cs typeface="Courier New"/>
                <a:sym typeface="Courier New"/>
              </a:rPr>
              <a:t>input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words = </a:t>
            </a:r>
            <a:r>
              <a:rPr lang="en-US" sz="3000" b="1" i="0" u="none" strike="noStrike" cap="none" dirty="0" err="1">
                <a:solidFill>
                  <a:schemeClr val="lt1"/>
                </a:solidFill>
                <a:latin typeface="Courier New"/>
                <a:ea typeface="Courier New"/>
                <a:cs typeface="Courier New"/>
                <a:sym typeface="Courier New"/>
              </a:rPr>
              <a:t>line.</a:t>
            </a:r>
            <a:r>
              <a:rPr lang="en-US" sz="3000" b="1" i="0" u="none" strike="noStrike" cap="none" dirty="0" err="1">
                <a:solidFill>
                  <a:srgbClr val="FF00FF"/>
                </a:solidFill>
                <a:latin typeface="Courier New"/>
                <a:ea typeface="Courier New"/>
                <a:cs typeface="Courier New"/>
                <a:sym typeface="Courier New"/>
              </a:rPr>
              <a:t>split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'Words</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chemeClr val="lt1"/>
                </a:solidFill>
                <a:latin typeface="Courier New"/>
                <a:ea typeface="Courier New"/>
                <a:cs typeface="Courier New"/>
                <a:sym typeface="Courier New"/>
              </a:rPr>
              <a:t>words</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'Counting...</a:t>
            </a:r>
            <a:r>
              <a:rPr lang="en-US" sz="3000" b="1" dirty="0" smtClean="0">
                <a:solidFill>
                  <a:schemeClr val="lt1"/>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word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[word] = </a:t>
            </a:r>
            <a:r>
              <a:rPr lang="en-US" sz="3000" b="1" i="0" u="none" strike="noStrike" cap="none" dirty="0" err="1">
                <a:solidFill>
                  <a:srgbClr val="00FF00"/>
                </a:solidFill>
                <a:latin typeface="Courier New"/>
                <a:ea typeface="Courier New"/>
                <a:cs typeface="Courier New"/>
                <a:sym typeface="Courier New"/>
              </a:rPr>
              <a:t>counts</a:t>
            </a:r>
            <a:r>
              <a:rPr lang="en-US" sz="3000" b="1" i="0" u="none" strike="noStrike" cap="none" dirty="0" err="1">
                <a:solidFill>
                  <a:schemeClr val="lt1"/>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get</a:t>
            </a:r>
            <a:r>
              <a:rPr lang="en-US" sz="30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rgbClr val="00FF00"/>
                </a:solidFill>
                <a:latin typeface="Courier New"/>
                <a:ea typeface="Courier New"/>
                <a:cs typeface="Courier New"/>
                <a:sym typeface="Courier New"/>
              </a:rPr>
              <a:t>counts</a:t>
            </a:r>
            <a:r>
              <a:rPr lang="en-US" sz="3000" b="1" dirty="0" smtClean="0">
                <a:solidFill>
                  <a:srgbClr val="FFFF00"/>
                </a:solidFill>
                <a:latin typeface="Courier New"/>
                <a:ea typeface="Courier New"/>
                <a:cs typeface="Courier New"/>
                <a:sym typeface="Courier New"/>
              </a:rPr>
              <a:t>)</a:t>
            </a:r>
            <a:endParaRPr lang="en-US" sz="3000" b="1" dirty="0">
              <a:solidFill>
                <a:srgbClr val="FFFF00"/>
              </a:solidFill>
              <a:latin typeface="Courier New"/>
              <a:ea typeface="Courier New"/>
              <a:cs typeface="Courier New"/>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python </a:t>
            </a:r>
            <a:r>
              <a:rPr lang="en-US" sz="2600" b="1" i="0" u="none" strike="noStrike" cap="none" dirty="0" err="1">
                <a:solidFill>
                  <a:srgbClr val="FFFF00"/>
                </a:solidFill>
                <a:latin typeface="Courier New"/>
                <a:ea typeface="Courier New"/>
                <a:cs typeface="Courier New"/>
                <a:sym typeface="Courier New"/>
              </a:rPr>
              <a:t>wordcount.py</a:t>
            </a: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chemeClr val="lt1"/>
                </a:solidFill>
                <a:latin typeface="Courier New"/>
                <a:ea typeface="Courier New"/>
                <a:cs typeface="Courier New"/>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ran after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ran into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fell down on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Counting</a:t>
            </a:r>
            <a:r>
              <a:rPr lang="en-US"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sz="26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Counts {'and': 3, 'on': 1, 'ran': 2, 'car': 3, 'into': 1, 'after': 1, 'clown': 2, 'down': 1, 'fell': 1, </a:t>
            </a:r>
            <a:r>
              <a:rPr lang="en-US" sz="2600" b="1" i="0" u="none" strike="noStrike" cap="none" dirty="0">
                <a:solidFill>
                  <a:srgbClr val="00FF00"/>
                </a:solidFill>
                <a:latin typeface="Courier New"/>
                <a:ea typeface="Courier New"/>
                <a:cs typeface="Courier New"/>
                <a:sym typeface="Courier New"/>
              </a:rPr>
              <a:t>'the': 7</a:t>
            </a:r>
            <a:r>
              <a:rPr lang="en-US" sz="2600" b="1" i="0" u="none" strike="noStrike" cap="none" dirty="0">
                <a:solidFill>
                  <a:schemeClr val="lt1"/>
                </a:solidFill>
                <a:latin typeface="Courier New"/>
                <a:ea typeface="Courier New"/>
                <a:cs typeface="Courier New"/>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911075" y="1038225"/>
            <a:ext cx="2927399" cy="19431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2368550"/>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counts = </a:t>
            </a:r>
            <a:r>
              <a:rPr lang="en-US" sz="2400" b="1" i="0" u="none" strike="noStrike" cap="none" dirty="0" err="1">
                <a:solidFill>
                  <a:srgbClr val="FF7F00"/>
                </a:solidFill>
                <a:latin typeface="Courier New"/>
                <a:ea typeface="Courier New"/>
                <a:cs typeface="Courier New"/>
                <a:sym typeface="Courier New"/>
              </a:rPr>
              <a:t>dict</a:t>
            </a:r>
            <a:r>
              <a:rPr lang="en-US" sz="2400" b="1" i="0" u="none" strike="noStrike" cap="none" dirty="0" smtClean="0">
                <a:solidFill>
                  <a:schemeClr val="lt1"/>
                </a:solidFill>
                <a:latin typeface="Courier New"/>
                <a:ea typeface="Courier New"/>
                <a:cs typeface="Courier New"/>
                <a:sym typeface="Courier New"/>
              </a:rPr>
              <a:t>()</a:t>
            </a:r>
            <a:endParaRPr lang="en-US" sz="2400" b="1" dirty="0">
              <a:solidFill>
                <a:schemeClr val="lt1"/>
              </a:solidFill>
              <a:latin typeface="Courier New"/>
              <a:ea typeface="Courier New"/>
              <a:cs typeface="Courier New"/>
              <a:sym typeface="Courier New"/>
            </a:endParaRPr>
          </a:p>
          <a:p>
            <a:pPr lvl="0">
              <a:buClr>
                <a:schemeClr val="lt1"/>
              </a:buClr>
              <a:buSzPct val="25000"/>
            </a:pPr>
            <a:r>
              <a:rPr lang="en-US" sz="2400" b="1" i="0" u="none" strike="noStrike" cap="none" dirty="0">
                <a:solidFill>
                  <a:schemeClr val="lt1"/>
                </a:solidFill>
                <a:latin typeface="Courier New"/>
                <a:ea typeface="Courier New"/>
                <a:cs typeface="Courier New"/>
                <a:sym typeface="Courier New"/>
              </a:rPr>
              <a:t>line = </a:t>
            </a:r>
            <a:r>
              <a:rPr lang="en-US" sz="2400" b="1" i="0" u="none" strike="noStrike" cap="none" dirty="0" smtClean="0">
                <a:solidFill>
                  <a:srgbClr val="FF00FF"/>
                </a:solidFill>
                <a:latin typeface="Courier New"/>
                <a:ea typeface="Courier New"/>
                <a:cs typeface="Courier New"/>
                <a:sym typeface="Courier New"/>
              </a:rPr>
              <a:t>input</a:t>
            </a:r>
            <a:r>
              <a:rPr lang="en-US" sz="2400" b="1" dirty="0">
                <a:solidFill>
                  <a:schemeClr val="lt1"/>
                </a:solidFill>
                <a:latin typeface="Courier New"/>
                <a:ea typeface="Courier New"/>
                <a:cs typeface="Courier New"/>
                <a:sym typeface="Courier New"/>
              </a:rPr>
              <a:t>('Enter a line of text:'</a:t>
            </a:r>
            <a:r>
              <a:rPr lang="en-US" sz="2400" b="1" i="0" u="none" strike="noStrike" cap="none" dirty="0" smtClean="0">
                <a:solidFill>
                  <a:schemeClr val="lt1"/>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words = </a:t>
            </a:r>
            <a:r>
              <a:rPr lang="en-US" sz="2400" b="1" i="0" u="none" strike="noStrike" cap="none" dirty="0" err="1">
                <a:solidFill>
                  <a:schemeClr val="lt1"/>
                </a:solidFill>
                <a:latin typeface="Courier New"/>
                <a:ea typeface="Courier New"/>
                <a:cs typeface="Courier New"/>
                <a:sym typeface="Courier New"/>
              </a:rPr>
              <a:t>line.</a:t>
            </a:r>
            <a:r>
              <a:rPr lang="en-US" sz="2400" b="1" i="0" u="none" strike="noStrike" cap="none" dirty="0" err="1">
                <a:solidFill>
                  <a:srgbClr val="FF00FF"/>
                </a:solidFill>
                <a:latin typeface="Courier New"/>
                <a:ea typeface="Courier New"/>
                <a:cs typeface="Courier New"/>
                <a:sym typeface="Courier New"/>
              </a:rPr>
              <a:t>split</a:t>
            </a:r>
            <a:r>
              <a:rPr lang="en-US" sz="24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'Words</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chemeClr val="lt1"/>
                </a:solidFill>
                <a:latin typeface="Courier New"/>
                <a:ea typeface="Courier New"/>
                <a:cs typeface="Courier New"/>
                <a:sym typeface="Courier New"/>
              </a:rPr>
              <a:t>words</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'Counting...’</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word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counts[word] = </a:t>
            </a:r>
            <a:r>
              <a:rPr lang="en-US" sz="2400" b="1" i="0" u="none" strike="noStrike" cap="none" dirty="0" err="1">
                <a:solidFill>
                  <a:schemeClr val="lt1"/>
                </a:solidFill>
                <a:latin typeface="Courier New"/>
                <a:ea typeface="Courier New"/>
                <a:cs typeface="Courier New"/>
                <a:sym typeface="Courier New"/>
              </a:rPr>
              <a:t>counts.</a:t>
            </a:r>
            <a:r>
              <a:rPr lang="en-US" sz="2400" b="1" i="0" u="none" strike="noStrike" cap="none" dirty="0" err="1">
                <a:solidFill>
                  <a:srgbClr val="FF00FF"/>
                </a:solidFill>
                <a:latin typeface="Courier New"/>
                <a:ea typeface="Courier New"/>
                <a:cs typeface="Courier New"/>
                <a:sym typeface="Courier New"/>
              </a:rPr>
              <a:t>get</a:t>
            </a:r>
            <a:r>
              <a:rPr lang="en-US" sz="24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chemeClr val="lt1"/>
                </a:solidFill>
                <a:latin typeface="Courier New"/>
                <a:ea typeface="Courier New"/>
                <a:cs typeface="Courier New"/>
                <a:sym typeface="Courier New"/>
              </a:rPr>
              <a:t>counts</a:t>
            </a:r>
            <a:r>
              <a:rPr lang="en-US" sz="2400" b="1" dirty="0" smtClean="0">
                <a:solidFill>
                  <a:srgbClr val="FFFF00"/>
                </a:solidFill>
                <a:latin typeface="Courier New"/>
                <a:ea typeface="Courier New"/>
                <a:cs typeface="Courier New"/>
                <a:sym typeface="Courier New"/>
              </a:rPr>
              <a:t>)</a:t>
            </a:r>
            <a:endParaRPr lang="en-US" sz="2400" b="1" dirty="0">
              <a:solidFill>
                <a:srgbClr val="FFFF00"/>
              </a:solidFill>
              <a:latin typeface="Courier New"/>
              <a:ea typeface="Courier New"/>
              <a:cs typeface="Courier New"/>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python </a:t>
            </a:r>
            <a:r>
              <a:rPr lang="en-US" sz="2800" b="1" i="0" u="none" strike="noStrike" cap="none" dirty="0" err="1">
                <a:solidFill>
                  <a:srgbClr val="FFFF00"/>
                </a:solidFill>
                <a:latin typeface="Courier New"/>
                <a:ea typeface="Courier New"/>
                <a:cs typeface="Courier New"/>
                <a:sym typeface="Courier New"/>
              </a:rPr>
              <a:t>wordcount.py</a:t>
            </a:r>
            <a:r>
              <a:rPr lang="en-US" sz="28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6753586"/>
            <a:ext cx="1689000" cy="1122299"/>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 { </a:t>
            </a: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 1 ,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smtClean="0">
                <a:solidFill>
                  <a:srgbClr val="00FFFF"/>
                </a:solidFill>
                <a:latin typeface="Courier New"/>
                <a:ea typeface="Courier New"/>
                <a:cs typeface="Courier New"/>
                <a:sym typeface="Courier New"/>
              </a:rPr>
              <a:t>]</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FF00"/>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603500"/>
            <a:ext cx="410210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err="1">
                <a:solidFill>
                  <a:schemeClr val="lt1"/>
                </a:solidFill>
                <a:latin typeface="Courier New"/>
                <a:ea typeface="Courier New"/>
                <a:cs typeface="Courier New"/>
                <a:sym typeface="Courier New"/>
              </a:rPr>
              <a:t>jjj</a:t>
            </a:r>
            <a:r>
              <a:rPr lang="en-US" sz="2500" b="1" i="0" u="none" strike="noStrike" cap="none" dirty="0">
                <a:solidFill>
                  <a:schemeClr val="lt1"/>
                </a:solidFill>
                <a:latin typeface="Courier New"/>
                <a:ea typeface="Courier New"/>
                <a:cs typeface="Courier New"/>
                <a:sym typeface="Courier New"/>
              </a:rPr>
              <a:t> = { 'chuck' : 1 , '</a:t>
            </a:r>
            <a:r>
              <a:rPr lang="en-US" sz="2500" b="1" i="0" u="none" strike="noStrike" cap="none" dirty="0" err="1">
                <a:solidFill>
                  <a:schemeClr val="lt1"/>
                </a:solidFill>
                <a:latin typeface="Courier New"/>
                <a:ea typeface="Courier New"/>
                <a:cs typeface="Courier New"/>
                <a:sym typeface="Courier New"/>
              </a:rPr>
              <a:t>fred</a:t>
            </a:r>
            <a:r>
              <a:rPr lang="en-US" sz="2500" b="1" i="0" u="none" strike="noStrike" cap="none" dirty="0">
                <a:solidFill>
                  <a:schemeClr val="lt1"/>
                </a:solidFill>
                <a:latin typeface="Courier New"/>
                <a:ea typeface="Courier New"/>
                <a:cs typeface="Courier New"/>
                <a:sym typeface="Courier New"/>
              </a:rPr>
              <a:t>' : 42, '</a:t>
            </a:r>
            <a:r>
              <a:rPr lang="en-US" sz="2500" b="1" i="0" u="none" strike="noStrike" cap="none" dirty="0" err="1">
                <a:solidFill>
                  <a:schemeClr val="lt1"/>
                </a:solidFill>
                <a:latin typeface="Courier New"/>
                <a:ea typeface="Courier New"/>
                <a:cs typeface="Courier New"/>
                <a:sym typeface="Courier New"/>
              </a:rPr>
              <a:t>jan</a:t>
            </a:r>
            <a:r>
              <a:rPr lang="en-US" sz="2500" b="1" i="0" u="none" strike="noStrike" cap="none" dirty="0">
                <a:solidFill>
                  <a:schemeClr val="lt1"/>
                </a:solidFill>
                <a:latin typeface="Courier New"/>
                <a:ea typeface="Courier New"/>
                <a:cs typeface="Courier New"/>
                <a:sym typeface="Courier New"/>
              </a:rPr>
              <a:t>': 100}</a:t>
            </a:r>
          </a:p>
          <a:p>
            <a:pPr>
              <a:buClr>
                <a:schemeClr val="lt1"/>
              </a:buClr>
              <a:buSzPct val="25000"/>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smtClean="0">
                <a:solidFill>
                  <a:srgbClr val="FF00FF"/>
                </a:solidFill>
                <a:latin typeface="Courier New"/>
                <a:ea typeface="Courier New"/>
                <a:cs typeface="Courier New"/>
                <a:sym typeface="Courier New"/>
              </a:rPr>
              <a:t>list</a:t>
            </a:r>
            <a:r>
              <a:rPr lang="en-US" sz="2500" b="1" i="0" u="none" strike="noStrike" cap="none" dirty="0" smtClean="0">
                <a:solidFill>
                  <a:schemeClr val="lt1"/>
                </a:solidFill>
                <a:latin typeface="Courier New"/>
                <a:ea typeface="Courier New"/>
                <a:cs typeface="Courier New"/>
                <a:sym typeface="Courier New"/>
              </a:rPr>
              <a:t>(</a:t>
            </a:r>
            <a:r>
              <a:rPr lang="en-US" sz="2500" b="1" i="0" u="none" strike="noStrike" cap="none" dirty="0" err="1" smtClean="0">
                <a:solidFill>
                  <a:schemeClr val="lt1"/>
                </a:solidFill>
                <a:latin typeface="Courier New"/>
                <a:ea typeface="Courier New"/>
                <a:cs typeface="Courier New"/>
                <a:sym typeface="Courier New"/>
              </a:rPr>
              <a:t>jjj</a:t>
            </a:r>
            <a:r>
              <a:rPr lang="en-US" sz="2500" b="1" dirty="0" smtClean="0">
                <a:solidFill>
                  <a:schemeClr val="lt1"/>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00FF"/>
                </a:solidFill>
                <a:latin typeface="Courier New"/>
                <a:ea typeface="Courier New"/>
                <a:cs typeface="Courier New"/>
                <a:sym typeface="Courier New"/>
              </a:rPr>
              <a:t>keys</a:t>
            </a:r>
            <a:r>
              <a:rPr lang="en-US" sz="2500" b="1" i="0" u="none" strike="noStrike" cap="none" dirty="0" smtClean="0">
                <a:solidFill>
                  <a:srgbClr val="FF00FF"/>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smtClean="0">
                <a:solidFill>
                  <a:srgbClr val="00FF00"/>
                </a:solidFill>
                <a:latin typeface="Courier New"/>
                <a:ea typeface="Courier New"/>
                <a:cs typeface="Courier New"/>
                <a:sym typeface="Courier New"/>
              </a:rPr>
              <a:t>[</a:t>
            </a: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00FF"/>
                </a:solidFill>
                <a:latin typeface="Courier New"/>
                <a:ea typeface="Courier New"/>
                <a:cs typeface="Courier New"/>
                <a:sym typeface="Courier New"/>
              </a:rPr>
              <a:t>values</a:t>
            </a:r>
            <a:r>
              <a:rPr lang="en-US" sz="2500" b="1" i="0" u="none" strike="noStrike" cap="none" dirty="0" smtClean="0">
                <a:solidFill>
                  <a:srgbClr val="FF00FF"/>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dirty="0" smtClean="0">
                <a:solidFill>
                  <a:srgbClr val="FF00FF"/>
                </a:solidFill>
                <a:latin typeface="Courier New"/>
                <a:ea typeface="Courier New"/>
                <a:cs typeface="Courier New"/>
                <a:sym typeface="Courier New"/>
              </a:rPr>
              <a:t>[</a:t>
            </a:r>
            <a:r>
              <a:rPr lang="en-US" sz="2500" b="1" i="0" u="none" strike="noStrike" cap="none" dirty="0">
                <a:solidFill>
                  <a:srgbClr val="FF00FF"/>
                </a:solidFill>
                <a:latin typeface="Courier New"/>
                <a:ea typeface="Courier New"/>
                <a:cs typeface="Courier New"/>
                <a:sym typeface="Courier New"/>
              </a:rPr>
              <a:t>100, 1, 42]</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7F00"/>
                </a:solidFill>
                <a:latin typeface="Courier New"/>
                <a:ea typeface="Courier New"/>
                <a:cs typeface="Courier New"/>
                <a:sym typeface="Courier New"/>
              </a:rPr>
              <a:t>items</a:t>
            </a:r>
            <a:r>
              <a:rPr lang="en-US" sz="2500" b="1" i="0" u="none" strike="noStrike" cap="none" dirty="0" smtClean="0">
                <a:solidFill>
                  <a:srgbClr val="FF7F00"/>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smtClean="0">
                <a:solidFill>
                  <a:srgbClr val="FF7F00"/>
                </a:solidFill>
                <a:latin typeface="Courier New"/>
                <a:ea typeface="Courier New"/>
                <a:cs typeface="Courier New"/>
                <a:sym typeface="Courier New"/>
              </a:rPr>
              <a:t>[(</a:t>
            </a:r>
            <a:r>
              <a:rPr lang="en-US" sz="2500" b="1" i="0" u="none" strike="noStrike" cap="none" dirty="0">
                <a:solidFill>
                  <a:srgbClr val="FF7F00"/>
                </a:solidFill>
                <a:latin typeface="Courier New"/>
                <a:ea typeface="Courier New"/>
                <a:cs typeface="Courier New"/>
                <a:sym typeface="Courier New"/>
              </a:rPr>
              <a:t>'</a:t>
            </a:r>
            <a:r>
              <a:rPr lang="en-US" sz="2500" b="1" i="0" u="none" strike="noStrike" cap="none" dirty="0" err="1">
                <a:solidFill>
                  <a:srgbClr val="FF7F00"/>
                </a:solidFill>
                <a:latin typeface="Courier New"/>
                <a:ea typeface="Courier New"/>
                <a:cs typeface="Courier New"/>
                <a:sym typeface="Courier New"/>
              </a:rPr>
              <a:t>jan</a:t>
            </a:r>
            <a:r>
              <a:rPr lang="en-US" sz="2500" b="1" i="0" u="none" strike="noStrike" cap="none" dirty="0">
                <a:solidFill>
                  <a:srgbClr val="FF7F00"/>
                </a:solidFill>
                <a:latin typeface="Courier New"/>
                <a:ea typeface="Courier New"/>
                <a:cs typeface="Courier New"/>
                <a:sym typeface="Courier New"/>
              </a:rPr>
              <a:t>', 100), ('chuck', 1), ('</a:t>
            </a:r>
            <a:r>
              <a:rPr lang="en-US" sz="2500" b="1" i="0" u="none" strike="noStrike" cap="none" dirty="0" err="1">
                <a:solidFill>
                  <a:srgbClr val="FF7F00"/>
                </a:solidFill>
                <a:latin typeface="Courier New"/>
                <a:ea typeface="Courier New"/>
                <a:cs typeface="Courier New"/>
                <a:sym typeface="Courier New"/>
              </a:rPr>
              <a:t>fred</a:t>
            </a:r>
            <a:r>
              <a:rPr lang="en-US" sz="2500" b="1" i="0" u="none" strike="noStrike" cap="none" dirty="0">
                <a:solidFill>
                  <a:srgbClr val="FF7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err="1" smtClean="0">
                <a:solidFill>
                  <a:srgbClr val="00FF00"/>
                </a:solidFill>
                <a:latin typeface="Courier New"/>
                <a:ea typeface="Courier New"/>
                <a:cs typeface="Courier New"/>
                <a:sym typeface="Courier New"/>
              </a:rPr>
              <a:t>jjj</a:t>
            </a:r>
            <a:r>
              <a:rPr lang="en-US" sz="2400" b="1" i="0" u="none" strike="noStrike" cap="none" dirty="0" smtClean="0">
                <a:solidFill>
                  <a:schemeClr val="lt1"/>
                </a:solidFill>
                <a:latin typeface="Courier New"/>
                <a:ea typeface="Courier New"/>
                <a:cs typeface="Courier New"/>
                <a:sym typeface="Courier New"/>
              </a:rPr>
              <a:t> </a:t>
            </a:r>
            <a:r>
              <a:rPr lang="en-US" sz="2400" b="1" i="0" u="none" strike="noStrike" cap="none" dirty="0">
                <a:solidFill>
                  <a:schemeClr val="lt1"/>
                </a:solidFill>
                <a:latin typeface="Courier New"/>
                <a:ea typeface="Courier New"/>
                <a:cs typeface="Courier New"/>
                <a:sym typeface="Courier New"/>
              </a:rPr>
              <a:t>= { 'chuck' : 1 , '</a:t>
            </a:r>
            <a:r>
              <a:rPr lang="en-US" sz="2400" b="1" i="0" u="none" strike="noStrike" cap="none" dirty="0" err="1">
                <a:solidFill>
                  <a:schemeClr val="lt1"/>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err="1">
                <a:solidFill>
                  <a:schemeClr val="lt1"/>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for </a:t>
            </a:r>
            <a:r>
              <a:rPr lang="en-US" sz="2400" b="1" i="0" u="none" strike="noStrike" cap="none" dirty="0" err="1">
                <a:solidFill>
                  <a:srgbClr val="FF7F00"/>
                </a:solidFill>
                <a:latin typeface="Courier New"/>
                <a:ea typeface="Courier New"/>
                <a:cs typeface="Courier New"/>
                <a:sym typeface="Courier New"/>
              </a:rPr>
              <a:t>aaa</a:t>
            </a:r>
            <a:r>
              <a:rPr lang="en-US" sz="2400" b="1" i="0" u="none" strike="noStrike" cap="none" dirty="0" err="1">
                <a:solidFill>
                  <a:schemeClr val="lt1"/>
                </a:solidFill>
                <a:latin typeface="Courier New"/>
                <a:ea typeface="Courier New"/>
                <a:cs typeface="Courier New"/>
                <a:sym typeface="Courier New"/>
              </a:rPr>
              <a:t>,</a:t>
            </a:r>
            <a:r>
              <a:rPr lang="en-US" sz="2400" b="1" i="0" u="none" strike="noStrike" cap="none" dirty="0" err="1">
                <a:solidFill>
                  <a:srgbClr val="FFFF00"/>
                </a:solidFill>
                <a:latin typeface="Courier New"/>
                <a:ea typeface="Courier New"/>
                <a:cs typeface="Courier New"/>
                <a:sym typeface="Courier New"/>
              </a:rPr>
              <a:t>bbb</a:t>
            </a:r>
            <a:r>
              <a:rPr lang="en-US" sz="2400" b="1" i="0" u="none" strike="noStrike" cap="none" dirty="0">
                <a:solidFill>
                  <a:schemeClr val="lt1"/>
                </a:solidFill>
                <a:latin typeface="Courier New"/>
                <a:ea typeface="Courier New"/>
                <a:cs typeface="Courier New"/>
                <a:sym typeface="Courier New"/>
              </a:rPr>
              <a:t> in </a:t>
            </a:r>
            <a:r>
              <a:rPr lang="en-US" sz="2400" b="1" i="0" u="none" strike="noStrike" cap="none" dirty="0" err="1">
                <a:solidFill>
                  <a:srgbClr val="00FF00"/>
                </a:solidFill>
                <a:latin typeface="Courier New"/>
                <a:ea typeface="Courier New"/>
                <a:cs typeface="Courier New"/>
                <a:sym typeface="Courier New"/>
              </a:rPr>
              <a:t>jjj</a:t>
            </a:r>
            <a:r>
              <a:rPr lang="en-US" sz="2400" b="1" i="0" u="none" strike="noStrike" cap="none" dirty="0" err="1">
                <a:solidFill>
                  <a:srgbClr val="FF00FF"/>
                </a:solidFill>
                <a:latin typeface="Courier New"/>
                <a:ea typeface="Courier New"/>
                <a:cs typeface="Courier New"/>
                <a:sym typeface="Courier New"/>
              </a:rPr>
              <a:t>.items</a:t>
            </a:r>
            <a:r>
              <a:rPr lang="en-US" sz="24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n-US" sz="2400" b="1" i="0" u="none" strike="noStrike" cap="none" dirty="0" smtClean="0">
                <a:solidFill>
                  <a:schemeClr val="lt1"/>
                </a:solidFill>
                <a:latin typeface="Courier New"/>
                <a:ea typeface="Courier New"/>
                <a:cs typeface="Courier New"/>
                <a:sym typeface="Courier New"/>
              </a:rPr>
              <a:t>    print(</a:t>
            </a:r>
            <a:r>
              <a:rPr lang="en-US" sz="2400" b="1" i="0" u="none" strike="noStrike" cap="none" dirty="0" err="1" smtClean="0">
                <a:solidFill>
                  <a:srgbClr val="FF7F00"/>
                </a:solidFill>
                <a:latin typeface="Courier New"/>
                <a:ea typeface="Courier New"/>
                <a:cs typeface="Courier New"/>
                <a:sym typeface="Courier New"/>
              </a:rPr>
              <a:t>aaa</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err="1" smtClean="0">
                <a:solidFill>
                  <a:srgbClr val="FFFF00"/>
                </a:solidFill>
                <a:latin typeface="Courier New"/>
                <a:ea typeface="Courier New"/>
                <a:cs typeface="Courier New"/>
                <a:sym typeface="Courier New"/>
              </a:rPr>
              <a:t>bbb</a:t>
            </a:r>
            <a:r>
              <a:rPr lang="en-US" sz="2400" b="1" dirty="0">
                <a:solidFill>
                  <a:schemeClr val="lt1"/>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smtClean="0">
                <a:solidFill>
                  <a:srgbClr val="FF7F00"/>
                </a:solidFill>
                <a:latin typeface="Courier New"/>
                <a:ea typeface="Courier New"/>
                <a:cs typeface="Courier New"/>
                <a:sym typeface="Courier New"/>
              </a:rPr>
              <a:t>jan</a:t>
            </a:r>
            <a:r>
              <a:rPr lang="en-US" sz="2400" b="1" i="0" u="none" strike="noStrike" cap="none" dirty="0" smtClean="0">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smtClean="0">
                <a:solidFill>
                  <a:srgbClr val="FF7F00"/>
                </a:solidFill>
                <a:latin typeface="Courier New"/>
                <a:ea typeface="Courier New"/>
                <a:cs typeface="Courier New"/>
                <a:sym typeface="Courier New"/>
              </a:rPr>
              <a:t>chuck</a:t>
            </a:r>
            <a:r>
              <a:rPr lang="en-US" sz="2400" b="1" i="0" u="none" strike="noStrike" cap="none" dirty="0" smtClean="0">
                <a:solidFill>
                  <a:srgbClr val="FFFF00"/>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New"/>
                <a:ea typeface="Courier New"/>
                <a:cs typeface="Courier New"/>
                <a:sym typeface="Courier New"/>
              </a:rPr>
              <a:t>fred</a:t>
            </a:r>
            <a:r>
              <a:rPr lang="en-US" sz="2400" b="1" i="0" u="none" strike="noStrike" cap="none" dirty="0">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 </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dirty="0">
              <a:latin typeface="Courier New"/>
              <a:ea typeface="Courier New"/>
              <a:cs typeface="Courier New"/>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23851"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name </a:t>
            </a:r>
            <a:r>
              <a:rPr lang="en-US" sz="2600" b="1" i="0" u="none" strike="noStrike" cap="none">
                <a:solidFill>
                  <a:srgbClr val="00FF00"/>
                </a:solidFill>
                <a:latin typeface="Courier New"/>
                <a:ea typeface="Courier New"/>
                <a:cs typeface="Courier New"/>
                <a:sym typeface="Courier New"/>
              </a:rPr>
              <a:t>= </a:t>
            </a:r>
            <a:r>
              <a:rPr lang="en-US" sz="2600" b="1" i="0" u="none" strike="noStrike" cap="none" smtClean="0">
                <a:solidFill>
                  <a:srgbClr val="00FF00"/>
                </a:solidFill>
                <a:latin typeface="Courier New"/>
                <a:ea typeface="Courier New"/>
                <a:cs typeface="Courier New"/>
                <a:sym typeface="Courier New"/>
              </a:rPr>
              <a:t>input</a:t>
            </a:r>
            <a:r>
              <a:rPr lang="en-US" sz="26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handle = open(name)</a:t>
            </a:r>
          </a:p>
          <a:p>
            <a:pPr marL="0" marR="0" lvl="0" indent="0" algn="ctr" rtl="0">
              <a:lnSpc>
                <a:spcPct val="100000"/>
              </a:lnSpc>
              <a:spcBef>
                <a:spcPts val="0"/>
              </a:spcBef>
              <a:spcAft>
                <a:spcPts val="0"/>
              </a:spcAft>
              <a:buNone/>
            </a:pPr>
            <a:endParaRPr sz="26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counts = </a:t>
            </a:r>
            <a:r>
              <a:rPr lang="en-US" sz="2600" b="1" i="0" u="none" strike="noStrike" cap="none" dirty="0" err="1">
                <a:solidFill>
                  <a:srgbClr val="FF00FF"/>
                </a:solidFill>
                <a:latin typeface="Courier New"/>
                <a:ea typeface="Courier New"/>
                <a:cs typeface="Courier New"/>
                <a:sym typeface="Courier New"/>
              </a:rPr>
              <a:t>dict</a:t>
            </a:r>
            <a:r>
              <a:rPr lang="en-US" sz="2600" b="1" i="0" u="none" strike="noStrike" cap="none" dirty="0">
                <a:solidFill>
                  <a:srgbClr val="FF00FF"/>
                </a:solidFill>
                <a:latin typeface="Courier New"/>
                <a:ea typeface="Courier New"/>
                <a:cs typeface="Courier New"/>
                <a:sym typeface="Courier New"/>
              </a:rPr>
              <a:t>()</a:t>
            </a:r>
          </a:p>
          <a:p>
            <a:pPr lvl="0">
              <a:buClr>
                <a:srgbClr val="00FF00"/>
              </a:buClr>
              <a:buSzPct val="25000"/>
            </a:pPr>
            <a:r>
              <a:rPr lang="en-US" sz="2600" b="1" dirty="0">
                <a:solidFill>
                  <a:srgbClr val="FF00FF"/>
                </a:solidFill>
                <a:latin typeface="Courier New"/>
                <a:ea typeface="Courier New"/>
                <a:cs typeface="Courier New"/>
                <a:sym typeface="Courier New"/>
              </a:rPr>
              <a:t>for line in handle</a:t>
            </a:r>
            <a:r>
              <a:rPr lang="en-US" sz="2600" b="1" dirty="0" smtClean="0">
                <a:solidFill>
                  <a:srgbClr val="FF00FF"/>
                </a:solidFill>
                <a:latin typeface="Courier New"/>
                <a:ea typeface="Courier New"/>
                <a:cs typeface="Courier New"/>
                <a:sym typeface="Courier New"/>
              </a:rPr>
              <a:t>:</a:t>
            </a:r>
          </a:p>
          <a:p>
            <a:pPr lvl="0">
              <a:buClr>
                <a:srgbClr val="00FF00"/>
              </a:buClr>
              <a:buSzPct val="25000"/>
            </a:pPr>
            <a:r>
              <a:rPr lang="en-US" sz="2600" b="1" dirty="0" smtClean="0">
                <a:solidFill>
                  <a:srgbClr val="FF00FF"/>
                </a:solidFill>
                <a:latin typeface="Courier New"/>
                <a:ea typeface="Courier New"/>
                <a:cs typeface="Courier New"/>
                <a:sym typeface="Courier New"/>
              </a:rPr>
              <a:t>    </a:t>
            </a:r>
            <a:r>
              <a:rPr lang="en-US" sz="2600" b="1" dirty="0">
                <a:solidFill>
                  <a:srgbClr val="FF00FF"/>
                </a:solidFill>
                <a:latin typeface="Courier New"/>
                <a:ea typeface="Courier New"/>
                <a:cs typeface="Courier New"/>
                <a:sym typeface="Courier New"/>
              </a:rPr>
              <a:t>words = </a:t>
            </a:r>
            <a:r>
              <a:rPr lang="en-US" sz="2600" b="1" dirty="0" err="1">
                <a:solidFill>
                  <a:srgbClr val="FF00FF"/>
                </a:solidFill>
                <a:latin typeface="Courier New"/>
                <a:ea typeface="Courier New"/>
                <a:cs typeface="Courier New"/>
                <a:sym typeface="Courier New"/>
              </a:rPr>
              <a:t>line.split</a:t>
            </a:r>
            <a:r>
              <a:rPr lang="en-US" sz="26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00FF"/>
                </a:solidFill>
                <a:latin typeface="Courier New"/>
                <a:ea typeface="Courier New"/>
                <a:cs typeface="Courier New"/>
                <a:sym typeface="Courier New"/>
              </a:rPr>
              <a:t>    for </a:t>
            </a:r>
            <a:r>
              <a:rPr lang="en-US" sz="2600" b="1" i="0" u="none" strike="noStrike" cap="none" dirty="0">
                <a:solidFill>
                  <a:srgbClr val="FF00FF"/>
                </a:solidFill>
                <a:latin typeface="Courier New"/>
                <a:ea typeface="Courier New"/>
                <a:cs typeface="Courier New"/>
                <a:sym typeface="Courier New"/>
              </a:rPr>
              <a:t>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00FF"/>
                </a:solidFill>
                <a:latin typeface="Courier New"/>
                <a:ea typeface="Courier New"/>
                <a:cs typeface="Courier New"/>
                <a:sym typeface="Courier New"/>
              </a:rPr>
              <a:t>        </a:t>
            </a:r>
            <a:r>
              <a:rPr lang="en-US" sz="2600" b="1" i="0" u="none" strike="noStrike" cap="none" dirty="0">
                <a:solidFill>
                  <a:srgbClr val="FF00FF"/>
                </a:solidFill>
                <a:latin typeface="Courier New"/>
                <a:ea typeface="Courier New"/>
                <a:cs typeface="Courier New"/>
                <a:sym typeface="Courier New"/>
              </a:rPr>
              <a:t>counts[word] = </a:t>
            </a:r>
            <a:r>
              <a:rPr lang="en-US" sz="2600" b="1" i="0" u="none" strike="noStrike" cap="none" dirty="0" err="1">
                <a:solidFill>
                  <a:srgbClr val="FF00FF"/>
                </a:solidFill>
                <a:latin typeface="Courier New"/>
                <a:ea typeface="Courier New"/>
                <a:cs typeface="Courier New"/>
                <a:sym typeface="Courier New"/>
              </a:rPr>
              <a:t>counts.get</a:t>
            </a:r>
            <a:r>
              <a:rPr lang="en-US" sz="2600" b="1" i="0" u="none" strike="noStrike" cap="none" dirty="0">
                <a:solidFill>
                  <a:srgbClr val="FF00FF"/>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for </a:t>
            </a:r>
            <a:r>
              <a:rPr lang="en-US" sz="2600" b="1" i="0" u="none" strike="noStrike" cap="none" dirty="0" err="1">
                <a:solidFill>
                  <a:srgbClr val="00FFFF"/>
                </a:solidFill>
                <a:latin typeface="Courier New"/>
                <a:ea typeface="Courier New"/>
                <a:cs typeface="Courier New"/>
                <a:sym typeface="Courier New"/>
              </a:rPr>
              <a:t>word,count</a:t>
            </a:r>
            <a:r>
              <a:rPr lang="en-US" sz="2600" b="1" i="0" u="none" strike="noStrike" cap="none" dirty="0">
                <a:solidFill>
                  <a:srgbClr val="00FFFF"/>
                </a:solidFill>
                <a:latin typeface="Courier New"/>
                <a:ea typeface="Courier New"/>
                <a:cs typeface="Courier New"/>
                <a:sym typeface="Courier New"/>
              </a:rPr>
              <a:t> in </a:t>
            </a:r>
            <a:r>
              <a:rPr lang="en-US" sz="2600" b="1" i="0" u="none" strike="noStrike" cap="none" dirty="0" err="1">
                <a:solidFill>
                  <a:srgbClr val="00FFFF"/>
                </a:solidFill>
                <a:latin typeface="Courier New"/>
                <a:ea typeface="Courier New"/>
                <a:cs typeface="Courier New"/>
                <a:sym typeface="Courier New"/>
              </a:rPr>
              <a:t>counts.items</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if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is None or count &gt;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7F00"/>
                </a:solidFill>
                <a:latin typeface="Courier New"/>
                <a:ea typeface="Courier New"/>
                <a:cs typeface="Courier New"/>
                <a:sym typeface="Courier New"/>
              </a:rPr>
              <a:t>print(</a:t>
            </a:r>
            <a:r>
              <a:rPr lang="en-US" sz="2600" b="1" i="0" u="none" strike="noStrike" cap="none" dirty="0" err="1" smtClean="0">
                <a:solidFill>
                  <a:srgbClr val="FF7F00"/>
                </a:solidFill>
                <a:latin typeface="Courier New"/>
                <a:ea typeface="Courier New"/>
                <a:cs typeface="Courier New"/>
                <a:sym typeface="Courier New"/>
              </a:rPr>
              <a:t>bigword</a:t>
            </a:r>
            <a:r>
              <a:rPr lang="en-US" sz="2600" b="1" i="0" u="none" strike="noStrike" cap="none" dirty="0">
                <a:solidFill>
                  <a:srgbClr val="FF7F00"/>
                </a:solidFill>
                <a:latin typeface="Courier New"/>
                <a:ea typeface="Courier New"/>
                <a:cs typeface="Courier New"/>
                <a:sym typeface="Courier New"/>
              </a:rPr>
              <a:t>, </a:t>
            </a:r>
            <a:r>
              <a:rPr lang="en-US" sz="2600" b="1" i="0" u="none" strike="noStrike" cap="none" dirty="0" err="1" smtClean="0">
                <a:solidFill>
                  <a:srgbClr val="FF7F00"/>
                </a:solidFill>
                <a:latin typeface="Courier New"/>
                <a:ea typeface="Courier New"/>
                <a:cs typeface="Courier New"/>
                <a:sym typeface="Courier New"/>
              </a:rPr>
              <a:t>bigcount</a:t>
            </a:r>
            <a:r>
              <a:rPr lang="en-US" sz="2600" b="1" i="0" u="none" strike="noStrike" cap="none" dirty="0" smtClean="0">
                <a:solidFill>
                  <a:srgbClr val="FF7F00"/>
                </a:solidFill>
                <a:latin typeface="Courier New"/>
                <a:ea typeface="Courier New"/>
                <a:cs typeface="Courier New"/>
                <a:sym typeface="Courier New"/>
              </a:rPr>
              <a:t>)</a:t>
            </a:r>
            <a:endParaRPr lang="en-US" sz="2600" b="1" i="0" u="none" strike="noStrike" cap="none" dirty="0">
              <a:solidFill>
                <a:srgbClr val="FF7F00"/>
              </a:solidFill>
              <a:latin typeface="Courier New"/>
              <a:ea typeface="Courier New"/>
              <a:cs typeface="Courier New"/>
              <a:sym typeface="Courier New"/>
            </a:endParaRP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829925" y="7630538"/>
            <a:ext cx="4421403" cy="584775"/>
          </a:xfrm>
          <a:prstGeom prst="rect">
            <a:avLst/>
          </a:prstGeom>
          <a:noFill/>
        </p:spPr>
        <p:txBody>
          <a:bodyPr wrap="none" rtlCol="0">
            <a:spAutoFit/>
          </a:bodyPr>
          <a:lstStyle/>
          <a:p>
            <a:r>
              <a:rPr lang="en-US" sz="3200" dirty="0" smtClean="0">
                <a:solidFill>
                  <a:schemeClr val="bg1"/>
                </a:solidFill>
              </a:rPr>
              <a:t>Using two nested loops</a:t>
            </a:r>
            <a:endParaRPr lang="en-US"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What is not a </a:t>
            </a:r>
            <a:r>
              <a:rPr lang="en-US" sz="7600" b="0" i="0" u="none" strike="noStrike" cap="none">
                <a:solidFill>
                  <a:srgbClr val="FFFF00"/>
                </a:solidFill>
                <a:latin typeface="Arial"/>
                <a:ea typeface="Arial"/>
                <a:cs typeface="Arial"/>
                <a:sym typeface="Arial"/>
              </a:rPr>
              <a:t>“</a:t>
            </a:r>
            <a:r>
              <a:rPr lang="en-US" sz="7600" u="none" strike="noStrike" cap="none">
                <a:solidFill>
                  <a:srgbClr val="FFFF00"/>
                </a:solidFill>
                <a:latin typeface="Arial" charset="0"/>
                <a:ea typeface="Arial" charset="0"/>
                <a:cs typeface="Arial" charset="0"/>
                <a:sym typeface="Cabin"/>
              </a:rPr>
              <a:t>Collection</a:t>
            </a:r>
            <a:r>
              <a:rPr lang="en-US" sz="7600" b="0" i="0" u="none" strike="noStrike" cap="none">
                <a:solidFill>
                  <a:srgbClr val="FFFF00"/>
                </a:solidFill>
                <a:latin typeface="Arial"/>
                <a:ea typeface="Arial"/>
                <a:cs typeface="Arial"/>
                <a:sym typeface="Arial"/>
              </a:rPr>
              <a:t>”</a:t>
            </a: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506915"/>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00FF00"/>
                </a:solidFill>
                <a:latin typeface="Courier New"/>
                <a:ea typeface="Courier New"/>
                <a:cs typeface="Courier New"/>
                <a:sym typeface="Courier New"/>
              </a:rPr>
              <a:t>x</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4</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3" name="Text Placeholder 2"/>
          <p:cNvSpPr>
            <a:spLocks noGrp="1"/>
          </p:cNvSpPr>
          <p:nvPr>
            <p:ph type="body" idx="1"/>
          </p:nvPr>
        </p:nvSpPr>
        <p:spPr/>
        <p:txBody>
          <a:bodyPr/>
          <a:lstStyle/>
          <a:p>
            <a:endParaRPr lang="en-US"/>
          </a:p>
        </p:txBody>
      </p:sp>
      <p:pic>
        <p:nvPicPr>
          <p:cNvPr id="495" name="Shape 495"/>
          <p:cNvPicPr preferRelativeResize="0"/>
          <p:nvPr/>
        </p:nvPicPr>
        <p:blipFill rotWithShape="1">
          <a:blip r:embed="rId3">
            <a:alphaModFix/>
          </a:blip>
          <a:srcRect/>
          <a:stretch/>
        </p:blipFill>
        <p:spPr>
          <a:xfrm>
            <a:off x="1152525" y="2286000"/>
            <a:ext cx="13935074" cy="6022974"/>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linear collection of values that stay in order</a:t>
            </a:r>
          </a:p>
          <a:p>
            <a:pPr marL="568706" marR="0" lvl="0" indent="-390906" algn="l" rtl="0">
              <a:spcBef>
                <a:spcPts val="3500"/>
              </a:spcBef>
              <a:spcAft>
                <a:spcPts val="0"/>
              </a:spcAft>
              <a:buClr>
                <a:schemeClr val="lt1"/>
              </a:buClr>
              <a:buSzPct val="171000"/>
              <a:buFont typeface="Cabin"/>
              <a:buNone/>
            </a:pPr>
            <a:endParaRPr sz="3600" u="none" strike="noStrike" cap="none">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a:solidFill>
                  <a:srgbClr val="FF00FF"/>
                </a:solidFill>
                <a:latin typeface="Arial" charset="0"/>
                <a:ea typeface="Arial" charset="0"/>
                <a:cs typeface="Arial" charset="0"/>
                <a:sym typeface="Cabin"/>
              </a:rPr>
              <a:t>Dictionary</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9745661"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710807" y="3406564"/>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9033241" y="6525941"/>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Associative Arrays - Perl / P</a:t>
            </a:r>
            <a:r>
              <a:rPr lang="en-US" sz="3000">
                <a:solidFill>
                  <a:schemeClr val="lt1"/>
                </a:solidFill>
                <a:latin typeface="Arial" charset="0"/>
                <a:ea typeface="Arial" charset="0"/>
                <a:cs typeface="Arial" charset="0"/>
                <a:sym typeface="Cabin"/>
              </a:rPr>
              <a:t>HP</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Properties or Map or HashMap - Java</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chemeClr val="lt1"/>
                </a:solidFill>
                <a:latin typeface="Courier New"/>
                <a:ea typeface="Courier New"/>
                <a:cs typeface="Courier New"/>
                <a:sym typeface="Courier New"/>
              </a:rPr>
              <a:t> = </a:t>
            </a:r>
            <a:r>
              <a:rPr lang="en-US" sz="2400" b="1" i="0" u="none" strike="noStrike" cap="none" dirty="0" err="1">
                <a:solidFill>
                  <a:srgbClr val="FF00FF"/>
                </a:solidFill>
                <a:latin typeface="Courier New"/>
                <a:ea typeface="Courier New"/>
                <a:cs typeface="Courier New"/>
                <a:sym typeface="Courier New"/>
              </a:rPr>
              <a:t>dict</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['money']</a:t>
            </a:r>
            <a:r>
              <a:rPr lang="en-US" sz="2400" b="1" i="0" u="none" strike="noStrike" cap="none" dirty="0">
                <a:solidFill>
                  <a:schemeClr val="lt1"/>
                </a:solidFill>
                <a:latin typeface="Courier New"/>
                <a:ea typeface="Courier New"/>
                <a:cs typeface="Courier New"/>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['tissues']</a:t>
            </a:r>
            <a:r>
              <a:rPr lang="en-US" sz="2400" b="1" i="0" u="none" strike="noStrike" cap="none" dirty="0">
                <a:solidFill>
                  <a:schemeClr val="lt1"/>
                </a:solidFill>
                <a:latin typeface="Courier New"/>
                <a:ea typeface="Courier New"/>
                <a:cs typeface="Courier New"/>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{'money': 12, 'tissues': 75, 'candy': 3}</a:t>
            </a:r>
          </a:p>
          <a:p>
            <a:pPr>
              <a:buClr>
                <a:schemeClr val="lt1"/>
              </a:buClr>
              <a:buSzPct val="25000"/>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smtClean="0">
                <a:solidFill>
                  <a:srgbClr val="00FFFF"/>
                </a:solidFill>
                <a:latin typeface="Courier New"/>
                <a:ea typeface="Courier New"/>
                <a:cs typeface="Courier New"/>
                <a:sym typeface="Courier New"/>
              </a:rPr>
              <a:t>']</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rgbClr val="00FF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+ 2</a:t>
            </a:r>
          </a:p>
          <a:p>
            <a:pPr>
              <a:buClr>
                <a:schemeClr val="lt1"/>
              </a:buClr>
              <a:buSzPct val="25000"/>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{'money': 12, 'tissues': 75, </a:t>
            </a:r>
            <a:r>
              <a:rPr lang="en-US" sz="2400" b="1" i="0" u="none" strike="noStrike" cap="none" dirty="0">
                <a:solidFill>
                  <a:srgbClr val="00FFFF"/>
                </a:solidFill>
                <a:latin typeface="Courier New"/>
                <a:ea typeface="Courier New"/>
                <a:cs typeface="Courier New"/>
                <a:sym typeface="Courier New"/>
              </a:rPr>
              <a:t>'candy': 5</a:t>
            </a:r>
            <a:r>
              <a:rPr lang="en-US" sz="2400" b="1" i="0" u="none" strike="noStrike" cap="none" dirty="0">
                <a:solidFill>
                  <a:schemeClr val="lt1"/>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FF00"/>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00FF"/>
              </a:buClr>
              <a:buSzPct val="171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a:solidFill>
                  <a:srgbClr val="00FF00"/>
                </a:solidFill>
                <a:latin typeface="Courier New"/>
                <a:ea typeface="Courier New"/>
                <a:cs typeface="Courier New"/>
                <a:sym typeface="Courier New"/>
              </a:rPr>
              <a:t> = </a:t>
            </a:r>
            <a:r>
              <a:rPr lang="en-US" sz="3000" b="1" i="0" u="none" strike="noStrike" cap="none" dirty="0">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err="1">
                <a:solidFill>
                  <a:srgbClr val="FF00FF"/>
                </a:solidFill>
                <a:latin typeface="Courier New"/>
                <a:ea typeface="Courier New"/>
                <a:cs typeface="Courier New"/>
                <a:sym typeface="Courier New"/>
              </a:rPr>
              <a:t>append</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21</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err="1">
                <a:solidFill>
                  <a:srgbClr val="FF00FF"/>
                </a:solidFill>
                <a:latin typeface="Courier New"/>
                <a:ea typeface="Courier New"/>
                <a:cs typeface="Courier New"/>
                <a:sym typeface="Courier New"/>
              </a:rPr>
              <a:t>append</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183</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00FF00"/>
                </a:solidFill>
                <a:latin typeface="Courier New"/>
                <a:ea typeface="Courier New"/>
                <a:cs typeface="Courier New"/>
                <a:sym typeface="Courier New"/>
              </a:rPr>
              <a:t>lst</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21, 183</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FF"/>
                </a:solidFill>
                <a:latin typeface="Courier New"/>
                <a:ea typeface="Courier New"/>
                <a:cs typeface="Courier New"/>
                <a:sym typeface="Courier New"/>
              </a:rPr>
              <a:t>0</a:t>
            </a:r>
            <a:r>
              <a:rPr lang="en-US" sz="3000" b="1" i="0" u="none" strike="noStrike" cap="none" dirty="0">
                <a:solidFill>
                  <a:srgbClr val="00FF00"/>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23</a:t>
            </a:r>
          </a:p>
          <a:p>
            <a:pPr lvl="0">
              <a:buClr>
                <a:srgbClr val="00FF00"/>
              </a:buClr>
              <a:buSzPct val="25000"/>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00FF00"/>
                </a:solidFill>
                <a:latin typeface="Courier New"/>
                <a:ea typeface="Courier New"/>
                <a:cs typeface="Courier New"/>
                <a:sym typeface="Courier New"/>
              </a:rPr>
              <a:t>lst</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23, 183</a:t>
            </a:r>
            <a:r>
              <a:rPr lang="en-US" sz="3000" b="1" i="0" u="none" strike="noStrike" cap="none" dirty="0">
                <a:solidFill>
                  <a:srgbClr val="00FF00"/>
                </a:solidFill>
                <a:latin typeface="Courier New"/>
                <a:ea typeface="Courier New"/>
                <a:cs typeface="Courier New"/>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0000FF"/>
                </a:solidFill>
                <a:latin typeface="Courier New"/>
                <a:ea typeface="Courier New"/>
                <a:cs typeface="Courier New"/>
                <a:sym typeface="Courier New"/>
              </a:rPr>
              <a:t>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182</a:t>
            </a:r>
          </a:p>
          <a:p>
            <a:pPr lvl="0">
              <a:buClr>
                <a:srgbClr val="FF00FF"/>
              </a:buClr>
              <a:buSzPct val="25000"/>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FF00FF"/>
                </a:solidFill>
                <a:latin typeface="Courier New"/>
                <a:ea typeface="Courier New"/>
                <a:cs typeface="Courier New"/>
                <a:sym typeface="Courier New"/>
              </a:rPr>
              <a:t>ddd</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182</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21</a:t>
            </a:r>
            <a:r>
              <a:rPr lang="en-US" sz="30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 23</a:t>
            </a:r>
          </a:p>
          <a:p>
            <a:pPr lvl="0">
              <a:buClr>
                <a:srgbClr val="FF00FF"/>
              </a:buClr>
              <a:buSzPct val="25000"/>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FF00FF"/>
                </a:solidFill>
                <a:latin typeface="Courier New"/>
                <a:ea typeface="Courier New"/>
                <a:cs typeface="Courier New"/>
                <a:sym typeface="Courier New"/>
              </a:rPr>
              <a:t>ddd</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182</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23</a:t>
            </a:r>
            <a:r>
              <a:rPr lang="en-US" sz="3000" b="1" i="0" u="none" strike="noStrike" cap="none" dirty="0">
                <a:solidFill>
                  <a:srgbClr val="FF00FF"/>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21113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t>
            </a: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a:solidFill>
                  <a:srgbClr val="0000FF"/>
                </a:solidFill>
                <a:latin typeface="Courier New"/>
                <a:ea typeface="Courier New"/>
                <a:cs typeface="Courier New"/>
                <a:sym typeface="Courier New"/>
              </a:rPr>
              <a:t> </a:t>
            </a:r>
            <a:r>
              <a:rPr lang="en-US" sz="2800" b="1" i="0" u="none" strike="noStrike" cap="none" dirty="0">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lst.append</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21</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lst.append</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183</a:t>
            </a:r>
            <a:r>
              <a:rPr lang="en-US" sz="2800" b="1" i="0" u="none" strike="noStrike" cap="none" dirty="0">
                <a:solidFill>
                  <a:srgbClr val="00FF00"/>
                </a:solidFill>
                <a:latin typeface="Courier New"/>
                <a:ea typeface="Courier New"/>
                <a:cs typeface="Courier New"/>
                <a:sym typeface="Courier New"/>
              </a:rPr>
              <a:t>)</a:t>
            </a:r>
          </a:p>
          <a:p>
            <a:pPr lvl="0">
              <a:buClr>
                <a:srgbClr val="00FF00"/>
              </a:buClr>
              <a:buSzPct val="25000"/>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00FF00"/>
                </a:solidFill>
                <a:latin typeface="Courier New"/>
                <a:ea typeface="Courier New"/>
                <a:cs typeface="Courier New"/>
                <a:sym typeface="Courier New"/>
              </a:rPr>
              <a:t>lst</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21, 183</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00"/>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23</a:t>
            </a:r>
          </a:p>
          <a:p>
            <a:pPr lvl="0">
              <a:buClr>
                <a:srgbClr val="00FF00"/>
              </a:buClr>
              <a:buSzPct val="25000"/>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00FF00"/>
                </a:solidFill>
                <a:latin typeface="Courier New"/>
                <a:ea typeface="Courier New"/>
                <a:cs typeface="Courier New"/>
                <a:sym typeface="Courier New"/>
              </a:rPr>
              <a:t>lst</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23, 183</a:t>
            </a:r>
            <a:r>
              <a:rPr lang="en-US" sz="2800" b="1" i="0" u="none" strike="noStrike" cap="none" dirty="0">
                <a:solidFill>
                  <a:srgbClr val="00FF00"/>
                </a:solidFill>
                <a:latin typeface="Courier New"/>
                <a:ea typeface="Courier New"/>
                <a:cs typeface="Courier New"/>
                <a:sym typeface="Courier New"/>
              </a:rPr>
              <a:t>]</a:t>
            </a:r>
          </a:p>
        </p:txBody>
      </p:sp>
      <p:sp>
        <p:nvSpPr>
          <p:cNvPr id="274" name="Shape 274"/>
          <p:cNvSpPr txBox="1"/>
          <p:nvPr/>
        </p:nvSpPr>
        <p:spPr>
          <a:xfrm>
            <a:off x="21113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err="1">
                <a:solidFill>
                  <a:srgbClr val="00FFFF"/>
                </a:solidFill>
                <a:latin typeface="Courier New"/>
                <a:ea typeface="Courier New"/>
                <a:cs typeface="Courier New"/>
                <a:sym typeface="Courier New"/>
              </a:rPr>
              <a:t>dict</a:t>
            </a:r>
            <a:r>
              <a:rPr lang="en-US" sz="28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182</a:t>
            </a:r>
          </a:p>
          <a:p>
            <a:pPr lvl="0">
              <a:buClr>
                <a:srgbClr val="FF00FF"/>
              </a:buClr>
              <a:buSzPct val="25000"/>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00FF"/>
                </a:solidFill>
                <a:latin typeface="Courier New"/>
                <a:ea typeface="Courier New"/>
                <a:cs typeface="Courier New"/>
                <a:sym typeface="Courier New"/>
              </a:rPr>
              <a:t>ddd</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182</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21</a:t>
            </a:r>
            <a:r>
              <a:rPr lang="en-US" sz="28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 23</a:t>
            </a:r>
          </a:p>
          <a:p>
            <a:pPr lvl="0">
              <a:buClr>
                <a:srgbClr val="FF00FF"/>
              </a:buClr>
              <a:buSzPct val="25000"/>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00FF"/>
                </a:solidFill>
                <a:latin typeface="Courier New"/>
                <a:ea typeface="Courier New"/>
                <a:cs typeface="Courier New"/>
                <a:sym typeface="Courier New"/>
              </a:rPr>
              <a:t>ddd</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182</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23</a:t>
            </a:r>
            <a:r>
              <a:rPr lang="en-US" sz="2800" b="1" i="0" u="none" strike="noStrike" cap="none" dirty="0">
                <a:solidFill>
                  <a:srgbClr val="FF00FF"/>
                </a:solidFill>
                <a:latin typeface="Courier New"/>
                <a:ea typeface="Courier New"/>
                <a:cs typeface="Courier New"/>
                <a:sym typeface="Courier New"/>
              </a:rPr>
              <a:t>}</a:t>
            </a:r>
          </a:p>
        </p:txBody>
      </p:sp>
      <p:sp>
        <p:nvSpPr>
          <p:cNvPr id="275" name="Shape 275"/>
          <p:cNvSpPr txBox="1"/>
          <p:nvPr/>
        </p:nvSpPr>
        <p:spPr>
          <a:xfrm>
            <a:off x="11490325" y="2209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2814300" y="21971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1490325" y="2971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2814300" y="29591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4986000" y="2362200"/>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1414125" y="1409700"/>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2834936" y="14097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10645775" y="6310308"/>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3017500" y="6297608"/>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1293475" y="7072308"/>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3017500" y="7059608"/>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4820900" y="6513508"/>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1541125" y="5510208"/>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2961937" y="5510208"/>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2050711" y="723900"/>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1312525" y="4710108"/>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2279</Words>
  <Application>Microsoft Macintosh PowerPoint</Application>
  <PresentationFormat>Custom</PresentationFormat>
  <Paragraphs>333</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Cabin</vt:lpstr>
      <vt:lpstr>Courier New</vt:lpstr>
      <vt:lpstr>Gill Sans</vt:lpstr>
      <vt:lpstr>ヒラギノ角ゴ ProN W3</vt:lpstr>
      <vt:lpstr>Arial</vt: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PowerPoint Presentation</vt:lpstr>
      <vt:lpstr>Most Common Name?</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Microsoft Office User</cp:lastModifiedBy>
  <cp:revision>33</cp:revision>
  <dcterms:modified xsi:type="dcterms:W3CDTF">2016-09-29T00:13:34Z</dcterms:modified>
</cp:coreProperties>
</file>