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0.xml" ContentType="application/vnd.openxmlformats-officedocument.presentationml.notesSlide+xml"/>
  <Override PartName="/ppt/notesSlides/notesSlide40.xml" ContentType="application/vnd.openxmlformats-officedocument.presentationml.notesSlide+xml"/>
  <Override PartName="/ppt/notesSlides/notesSlide50.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30.xml.rels" ContentType="application/vnd.openxmlformats-package.relationships+xml"/>
  <Override PartName="/ppt/notesSlides/_rels/notesSlide40.xml.rels" ContentType="application/vnd.openxmlformats-package.relationships+xml"/>
  <Override PartName="/ppt/notesSlides/_rels/notesSlide50.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jpeg" ContentType="image/jpeg"/>
  <Override PartName="/ppt/media/image11.png" ContentType="image/png"/>
  <Override PartName="/ppt/media/image12.jpeg" ContentType="image/jpeg"/>
  <Override PartName="/ppt/media/image13.png" ContentType="image/png"/>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16256000" cy="9144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53"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54"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55"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56" name="PlaceHolder 5"/>
          <p:cNvSpPr>
            <a:spLocks noGrp="1"/>
          </p:cNvSpPr>
          <p:nvPr>
            <p:ph type="sldNum"/>
          </p:nvPr>
        </p:nvSpPr>
        <p:spPr>
          <a:xfrm>
            <a:off x="4399200" y="9555480"/>
            <a:ext cx="3372840" cy="502560"/>
          </a:xfrm>
          <a:prstGeom prst="rect">
            <a:avLst/>
          </a:prstGeom>
        </p:spPr>
        <p:txBody>
          <a:bodyPr lIns="0" rIns="0" tIns="0" bIns="0" anchor="b"/>
          <a:p>
            <a:pPr algn="r"/>
            <a:fld id="{B1EE373C-D7FD-4E94-8A7E-5FC8199CF647}"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type="body"/>
          </p:nvPr>
        </p:nvSpPr>
        <p:spPr>
          <a:xfrm>
            <a:off x="685800" y="4343400"/>
            <a:ext cx="5485680" cy="4114080"/>
          </a:xfrm>
          <a:prstGeom prst="rect">
            <a:avLst/>
          </a:prstGeom>
        </p:spPr>
        <p:txBody>
          <a:bodyPr lIns="0" rIns="0" tIns="91440" bIns="91440" anchor="ctr"/>
          <a:p>
            <a:pPr marL="216000" indent="-215640">
              <a:lnSpc>
                <a:spcPct val="100000"/>
              </a:lnSpc>
            </a:pPr>
            <a:r>
              <a:rPr b="0" lang="en-US" sz="1100" spc="-1" strike="noStrike">
                <a:solidFill>
                  <a:srgbClr val="000000"/>
                </a:solidFill>
                <a:uFill>
                  <a:solidFill>
                    <a:srgbClr val="ffffff"/>
                  </a:solidFill>
                </a:uFill>
                <a:latin typeface="Arial"/>
              </a:rPr>
              <a:t>Note from Chuck.  If you are using these materials, you can remove the UM logo and replace it with your own, but please retain the CC-BY logo on the first page as well as retain the entire last page.</a:t>
            </a:r>
            <a:endParaRPr b="0" lang="en-US" sz="200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00000"/>
              </a:lnSpc>
            </a:pPr>
            <a:r>
              <a:rPr b="0" lang="en-US" sz="1100" spc="-1" strike="noStrike">
                <a:solidFill>
                  <a:srgbClr val="000000"/>
                </a:solidFill>
                <a:uFill>
                  <a:solidFill>
                    <a:srgbClr val="ffffff"/>
                  </a:solidFill>
                </a:uFill>
                <a:latin typeface="Arial"/>
              </a:rPr>
              <a:t>[</a:t>
            </a:r>
            <a:r>
              <a:rPr b="1" lang="en-US" sz="1100" spc="-1" strike="noStrike">
                <a:solidFill>
                  <a:srgbClr val="000000"/>
                </a:solidFill>
                <a:uFill>
                  <a:solidFill>
                    <a:srgbClr val="ffffff"/>
                  </a:solidFill>
                </a:uFill>
                <a:latin typeface="Arial"/>
              </a:rPr>
              <a:t>Check time</a:t>
            </a:r>
            <a:r>
              <a:rPr b="0" lang="en-US" sz="11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One more way to look at this is by looking at the flowchart:</a:t>
            </a: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If the conditional expression evaluates to </a:t>
            </a:r>
            <a:r>
              <a:rPr b="1" lang="en-US" sz="1100" spc="-1" strike="noStrike">
                <a:solidFill>
                  <a:srgbClr val="000000"/>
                </a:solidFill>
                <a:uFill>
                  <a:solidFill>
                    <a:srgbClr val="ffffff"/>
                  </a:solidFill>
                </a:uFill>
                <a:latin typeface="Arial"/>
              </a:rPr>
              <a:t>True</a:t>
            </a:r>
            <a:r>
              <a:rPr b="0" lang="en-US" sz="1100" spc="-1" strike="noStrike">
                <a:solidFill>
                  <a:srgbClr val="000000"/>
                </a:solidFill>
                <a:uFill>
                  <a:solidFill>
                    <a:srgbClr val="ffffff"/>
                  </a:solidFill>
                </a:uFill>
                <a:latin typeface="Arial"/>
              </a:rPr>
              <a:t>, which it always does in this code,</a:t>
            </a: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It runs the lines of code inside the loop</a:t>
            </a: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If it hits the </a:t>
            </a:r>
            <a:r>
              <a:rPr b="1" lang="en-US" sz="1100" spc="-1" strike="noStrike">
                <a:solidFill>
                  <a:srgbClr val="000000"/>
                </a:solidFill>
                <a:uFill>
                  <a:solidFill>
                    <a:srgbClr val="ffffff"/>
                  </a:solidFill>
                </a:uFill>
                <a:latin typeface="Arial"/>
              </a:rPr>
              <a:t>continue</a:t>
            </a:r>
            <a:r>
              <a:rPr b="0" lang="en-US" sz="1100" spc="-1" strike="noStrike">
                <a:solidFill>
                  <a:srgbClr val="000000"/>
                </a:solidFill>
                <a:uFill>
                  <a:solidFill>
                    <a:srgbClr val="ffffff"/>
                  </a:solidFill>
                </a:uFill>
                <a:latin typeface="Arial"/>
              </a:rPr>
              <a:t> command, it jumps back to the conditional expression at the beginning of the loop</a:t>
            </a:r>
            <a:endParaRPr b="0" lang="en-US" sz="2000" spc="-1" strike="noStrike">
              <a:solidFill>
                <a:srgbClr val="000000"/>
              </a:solidFill>
              <a:uFill>
                <a:solidFill>
                  <a:srgbClr val="ffffff"/>
                </a:solidFill>
              </a:uFill>
              <a:latin typeface="Arial"/>
            </a:endParaRPr>
          </a:p>
          <a:p>
            <a:pPr marL="216000" indent="-215640">
              <a:lnSpc>
                <a:spcPct val="100000"/>
              </a:lnSpc>
            </a:pPr>
            <a:r>
              <a:rPr b="1" lang="en-US" sz="1100" spc="-1" strike="noStrike">
                <a:solidFill>
                  <a:srgbClr val="000000"/>
                </a:solidFill>
                <a:uFill>
                  <a:solidFill>
                    <a:srgbClr val="ffffff"/>
                  </a:solidFill>
                </a:uFill>
                <a:latin typeface="Arial"/>
              </a:rPr>
              <a:t>Continue</a:t>
            </a:r>
            <a:r>
              <a:rPr b="0" lang="en-US" sz="1100" spc="-1" strike="noStrike">
                <a:solidFill>
                  <a:srgbClr val="000000"/>
                </a:solidFill>
                <a:uFill>
                  <a:solidFill>
                    <a:srgbClr val="ffffff"/>
                  </a:solidFill>
                </a:uFill>
                <a:latin typeface="Arial"/>
              </a:rPr>
              <a:t> is like a transporter that brings us back to the start of the loop.</a:t>
            </a: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It’s important that whenever we go back to the top, we check again the question: “Is this condition </a:t>
            </a:r>
            <a:r>
              <a:rPr b="1" lang="en-US" sz="1100" spc="-1" strike="noStrike">
                <a:solidFill>
                  <a:srgbClr val="000000"/>
                </a:solidFill>
                <a:uFill>
                  <a:solidFill>
                    <a:srgbClr val="ffffff"/>
                  </a:solidFill>
                </a:uFill>
                <a:latin typeface="Arial"/>
              </a:rPr>
              <a:t>True</a:t>
            </a:r>
            <a:r>
              <a:rPr b="0" lang="en-US" sz="11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Notice that </a:t>
            </a:r>
            <a:r>
              <a:rPr b="1" lang="en-US" sz="1100" spc="-1" strike="noStrike">
                <a:solidFill>
                  <a:srgbClr val="000000"/>
                </a:solidFill>
                <a:uFill>
                  <a:solidFill>
                    <a:srgbClr val="ffffff"/>
                  </a:solidFill>
                </a:uFill>
                <a:latin typeface="Arial"/>
              </a:rPr>
              <a:t>continue</a:t>
            </a:r>
            <a:r>
              <a:rPr b="0" lang="en-US" sz="1100" spc="-1" strike="noStrike">
                <a:solidFill>
                  <a:srgbClr val="000000"/>
                </a:solidFill>
                <a:uFill>
                  <a:solidFill>
                    <a:srgbClr val="ffffff"/>
                  </a:solidFill>
                </a:uFill>
                <a:latin typeface="Arial"/>
              </a:rPr>
              <a:t> alone will not exit the loop, unless the condition has become </a:t>
            </a:r>
            <a:r>
              <a:rPr b="1" lang="en-US" sz="1100" spc="-1" strike="noStrike">
                <a:solidFill>
                  <a:srgbClr val="000000"/>
                </a:solidFill>
                <a:uFill>
                  <a:solidFill>
                    <a:srgbClr val="ffffff"/>
                  </a:solidFill>
                </a:uFill>
                <a:latin typeface="Arial"/>
              </a:rPr>
              <a:t>False</a:t>
            </a:r>
            <a:r>
              <a:rPr b="0" lang="en-US" sz="11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pPr marL="216000" indent="-215640">
              <a:lnSpc>
                <a:spcPct val="100000"/>
              </a:lnSpc>
            </a:pP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[Demonstrate iterations over the loop, </a:t>
            </a: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ocassionally going to continue, </a:t>
            </a: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but other times just running the full loop body]</a:t>
            </a:r>
            <a:endParaRPr b="0" lang="en-US"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body"/>
          </p:nvPr>
        </p:nvSpPr>
        <p:spPr>
          <a:xfrm>
            <a:off x="685800" y="4343400"/>
            <a:ext cx="5485680" cy="4114080"/>
          </a:xfrm>
          <a:prstGeom prst="rect">
            <a:avLst/>
          </a:prstGeom>
        </p:spPr>
        <p:txBody>
          <a:bodyPr lIns="0" rIns="0" tIns="91440" bIns="91440"/>
          <a:p>
            <a:r>
              <a:rPr b="1" lang="en-US" sz="1100" spc="-1" strike="noStrike">
                <a:solidFill>
                  <a:srgbClr val="000000"/>
                </a:solidFill>
                <a:uFill>
                  <a:solidFill>
                    <a:srgbClr val="ffffff"/>
                  </a:solidFill>
                </a:uFill>
                <a:latin typeface="Arial"/>
              </a:rPr>
              <a:t>While</a:t>
            </a:r>
            <a:r>
              <a:rPr b="0" lang="en-US" sz="1100" spc="-1" strike="noStrike">
                <a:solidFill>
                  <a:srgbClr val="000000"/>
                </a:solidFill>
                <a:uFill>
                  <a:solidFill>
                    <a:srgbClr val="ffffff"/>
                  </a:solidFill>
                </a:uFill>
                <a:latin typeface="Arial"/>
              </a:rPr>
              <a:t> statements, the type of loops we have been looking at so far, are called idefinite loops.</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They receive the adjective indefinite because they keep running until a logical condition becomes </a:t>
            </a:r>
            <a:r>
              <a:rPr b="1" lang="en-US" sz="1100" spc="-1" strike="noStrike">
                <a:solidFill>
                  <a:srgbClr val="000000"/>
                </a:solidFill>
                <a:uFill>
                  <a:solidFill>
                    <a:srgbClr val="ffffff"/>
                  </a:solidFill>
                </a:uFill>
                <a:latin typeface="Arial"/>
              </a:rPr>
              <a:t>False</a:t>
            </a:r>
            <a:r>
              <a:rPr b="0" lang="en-US" sz="11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In our examples so far, it is easy to say whether the loop is eventually going to stop or not.</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However, it is often hard to know. Sometimes the code is too long, or complex, and looking at it is not enough to determine if it will eventually stop.</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body"/>
          </p:nvPr>
        </p:nvSpPr>
        <p:spPr>
          <a:xfrm>
            <a:off x="685800" y="4343400"/>
            <a:ext cx="5485680" cy="4114080"/>
          </a:xfrm>
          <a:prstGeom prst="rect">
            <a:avLst/>
          </a:prstGeom>
        </p:spPr>
        <p:txBody>
          <a:bodyPr lIns="0" rIns="0" tIns="91440" bIns="91440"/>
          <a:p>
            <a:r>
              <a:rPr b="0" lang="en-US" sz="1100" spc="-1" strike="noStrike">
                <a:solidFill>
                  <a:srgbClr val="000000"/>
                </a:solidFill>
                <a:uFill>
                  <a:solidFill>
                    <a:srgbClr val="ffffff"/>
                  </a:solidFill>
                </a:uFill>
                <a:latin typeface="Arial"/>
              </a:rPr>
              <a:t>There is another type of loops called </a:t>
            </a:r>
            <a:r>
              <a:rPr b="1" lang="en-US" sz="1100" spc="-1" strike="noStrike">
                <a:solidFill>
                  <a:srgbClr val="000000"/>
                </a:solidFill>
                <a:uFill>
                  <a:solidFill>
                    <a:srgbClr val="ffffff"/>
                  </a:solidFill>
                </a:uFill>
                <a:latin typeface="Arial"/>
              </a:rPr>
              <a:t>definite loops</a:t>
            </a:r>
            <a:r>
              <a:rPr b="0" lang="en-US" sz="11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They are called “definite” because there is an already finite set of times they will run.</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Definite loops are used to run through a list of items</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We are going to write a loop that will run through a set of items and do things to each item in the set.</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The keyword that we use for this type of loop is </a:t>
            </a:r>
            <a:r>
              <a:rPr b="1" lang="en-US" sz="1100" spc="-1" strike="noStrike">
                <a:solidFill>
                  <a:srgbClr val="000000"/>
                </a:solidFill>
                <a:uFill>
                  <a:solidFill>
                    <a:srgbClr val="ffffff"/>
                  </a:solidFill>
                </a:uFill>
                <a:latin typeface="Arial"/>
              </a:rPr>
              <a:t>for</a:t>
            </a:r>
            <a:r>
              <a:rPr b="0" lang="en-US" sz="11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In fact, they are called </a:t>
            </a:r>
            <a:r>
              <a:rPr b="1" lang="en-US" sz="1100" spc="-1" strike="noStrike">
                <a:solidFill>
                  <a:srgbClr val="000000"/>
                </a:solidFill>
                <a:uFill>
                  <a:solidFill>
                    <a:srgbClr val="ffffff"/>
                  </a:solidFill>
                </a:uFill>
                <a:latin typeface="Arial"/>
              </a:rPr>
              <a:t>for loops</a:t>
            </a:r>
            <a:r>
              <a:rPr b="0" lang="en-US" sz="11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When we run a for loop, we can know how many times it is going to run.</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We can also use </a:t>
            </a:r>
            <a:r>
              <a:rPr b="1" lang="en-US" sz="1100" spc="-1" strike="noStrike">
                <a:solidFill>
                  <a:srgbClr val="000000"/>
                </a:solidFill>
                <a:uFill>
                  <a:solidFill>
                    <a:srgbClr val="ffffff"/>
                  </a:solidFill>
                </a:uFill>
                <a:latin typeface="Arial"/>
              </a:rPr>
              <a:t>break</a:t>
            </a:r>
            <a:r>
              <a:rPr b="0" lang="en-US" sz="1100" spc="-1" strike="noStrike">
                <a:solidFill>
                  <a:srgbClr val="000000"/>
                </a:solidFill>
                <a:uFill>
                  <a:solidFill>
                    <a:srgbClr val="ffffff"/>
                  </a:solidFill>
                </a:uFill>
                <a:latin typeface="Arial"/>
              </a:rPr>
              <a:t> and </a:t>
            </a:r>
            <a:r>
              <a:rPr b="1" lang="en-US" sz="1100" spc="-1" strike="noStrike">
                <a:solidFill>
                  <a:srgbClr val="000000"/>
                </a:solidFill>
                <a:uFill>
                  <a:solidFill>
                    <a:srgbClr val="ffffff"/>
                  </a:solidFill>
                </a:uFill>
                <a:latin typeface="Arial"/>
              </a:rPr>
              <a:t>continue</a:t>
            </a:r>
            <a:r>
              <a:rPr b="0" lang="en-US" sz="1100" spc="-1" strike="noStrike">
                <a:solidFill>
                  <a:srgbClr val="000000"/>
                </a:solidFill>
                <a:uFill>
                  <a:solidFill>
                    <a:srgbClr val="ffffff"/>
                  </a:solidFill>
                </a:uFill>
                <a:latin typeface="Arial"/>
              </a:rPr>
              <a:t> in for loops.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body"/>
          </p:nvPr>
        </p:nvSpPr>
        <p:spPr>
          <a:xfrm>
            <a:off x="685800" y="4343400"/>
            <a:ext cx="5485680" cy="4114080"/>
          </a:xfrm>
          <a:prstGeom prst="rect">
            <a:avLst/>
          </a:prstGeom>
        </p:spPr>
        <p:txBody>
          <a:bodyPr lIns="0" rIns="0" tIns="91440" bIns="91440"/>
          <a:p>
            <a:r>
              <a:rPr b="0" lang="en-US" sz="1100" spc="-1" strike="noStrike">
                <a:solidFill>
                  <a:srgbClr val="000000"/>
                </a:solidFill>
                <a:uFill>
                  <a:solidFill>
                    <a:srgbClr val="ffffff"/>
                  </a:solidFill>
                </a:uFill>
                <a:latin typeface="Arial"/>
              </a:rPr>
              <a:t>This is an example of a for loop</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The ‘i’ we see right after the reserved word ‘for’ is our iteration variable.</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We can read the program as follows:</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t>
            </a:r>
            <a:r>
              <a:rPr b="0" lang="en-US" sz="1100" spc="-1" strike="noStrike">
                <a:solidFill>
                  <a:srgbClr val="000000"/>
                </a:solidFill>
                <a:uFill>
                  <a:solidFill>
                    <a:srgbClr val="ffffff"/>
                  </a:solidFill>
                </a:uFill>
                <a:latin typeface="Arial"/>
              </a:rPr>
              <a:t>Dear python,</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Run this indented blok [only one line]</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Run it once for each and every value in this list of numbers”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The square braketed list of comma, separated values are called lists in Python</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We’ll see more of them next week (ch. 8)</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Explain program output:</a:t>
            </a:r>
            <a:endParaRPr b="0" lang="en-US" sz="2000" spc="-1" strike="noStrike">
              <a:solidFill>
                <a:srgbClr val="000000"/>
              </a:solidFill>
              <a:uFill>
                <a:solidFill>
                  <a:srgbClr val="ffffff"/>
                </a:solidFill>
              </a:uFill>
              <a:latin typeface="Arial"/>
            </a:endParaRPr>
          </a:p>
          <a:p>
            <a:pPr marL="228600" indent="-2282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First time the loop runs, i is 5</a:t>
            </a:r>
            <a:endParaRPr b="0" lang="en-US" sz="2000" spc="-1" strike="noStrike">
              <a:solidFill>
                <a:srgbClr val="000000"/>
              </a:solidFill>
              <a:uFill>
                <a:solidFill>
                  <a:srgbClr val="ffffff"/>
                </a:solidFill>
              </a:uFill>
              <a:latin typeface="Arial"/>
            </a:endParaRPr>
          </a:p>
          <a:p>
            <a:pPr marL="228600" indent="-2282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Second time the loop runs, i is 4</a:t>
            </a:r>
            <a:endParaRPr b="0" lang="en-US" sz="2000" spc="-1" strike="noStrike">
              <a:solidFill>
                <a:srgbClr val="000000"/>
              </a:solidFill>
              <a:uFill>
                <a:solidFill>
                  <a:srgbClr val="ffffff"/>
                </a:solidFill>
              </a:uFill>
              <a:latin typeface="Arial"/>
            </a:endParaRPr>
          </a:p>
          <a:p>
            <a:pPr marL="228600" indent="-2282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Third time the loop runs, I is 3</a:t>
            </a:r>
            <a:endParaRPr b="0" lang="en-US" sz="2000" spc="-1" strike="noStrike">
              <a:solidFill>
                <a:srgbClr val="000000"/>
              </a:solidFill>
              <a:uFill>
                <a:solidFill>
                  <a:srgbClr val="ffffff"/>
                </a:solidFill>
              </a:uFill>
              <a:latin typeface="Arial"/>
            </a:endParaRPr>
          </a:p>
          <a:p>
            <a:pPr marL="228600" indent="-2282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And so on and so forth until we reach 1.</a:t>
            </a:r>
            <a:endParaRPr b="0" lang="en-US" sz="2000" spc="-1" strike="noStrike">
              <a:solidFill>
                <a:srgbClr val="000000"/>
              </a:solidFill>
              <a:uFill>
                <a:solidFill>
                  <a:srgbClr val="ffffff"/>
                </a:solidFill>
              </a:uFill>
              <a:latin typeface="Arial"/>
            </a:endParaRPr>
          </a:p>
          <a:p>
            <a:pPr marL="228600" indent="-2282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After this point, the loop ends</a:t>
            </a:r>
            <a:endParaRPr b="0" lang="en-US" sz="2000" spc="-1" strike="noStrike">
              <a:solidFill>
                <a:srgbClr val="000000"/>
              </a:solidFill>
              <a:uFill>
                <a:solidFill>
                  <a:srgbClr val="ffffff"/>
                </a:solidFill>
              </a:uFill>
              <a:latin typeface="Arial"/>
            </a:endParaRPr>
          </a:p>
          <a:p>
            <a:pPr marL="228600" indent="-2282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So, we go to the next statement after the loop, which is a print command</a:t>
            </a:r>
            <a:endParaRPr b="0" lang="en-US" sz="2000" spc="-1" strike="noStrike">
              <a:solidFill>
                <a:srgbClr val="000000"/>
              </a:solidFill>
              <a:uFill>
                <a:solidFill>
                  <a:srgbClr val="ffffff"/>
                </a:solidFill>
              </a:uFill>
              <a:latin typeface="Arial"/>
            </a:endParaRPr>
          </a:p>
          <a:p>
            <a:pPr marL="228600" indent="-2282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S we see the “Blastoff!” string</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Arial"/>
              </a:rPr>
              <a:t>The word ‘in’ not only separates the iteration variable from the list, but it also indicates that i will take the value of one element of the list every time it runs.</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Arial"/>
              </a:rPr>
              <a:t>For loops are useful because they can help us navigate through existing lists of things</a:t>
            </a:r>
            <a:endParaRPr b="0" lang="en-US" sz="20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Arial"/>
              </a:rPr>
              <a:t>This can come in handy, for instance, when we want to read a file, which we will be doing in lesson 6, later today.</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body"/>
          </p:nvPr>
        </p:nvSpPr>
        <p:spPr>
          <a:xfrm>
            <a:off x="685800" y="4343400"/>
            <a:ext cx="5485680" cy="4114080"/>
          </a:xfrm>
          <a:prstGeom prst="rect">
            <a:avLst/>
          </a:prstGeom>
        </p:spPr>
        <p:txBody>
          <a:bodyPr lIns="0" rIns="0" tIns="91440" bIns="91440"/>
          <a:p>
            <a:r>
              <a:rPr b="0" lang="en-US" sz="1100" spc="-1" strike="noStrike">
                <a:solidFill>
                  <a:srgbClr val="000000"/>
                </a:solidFill>
                <a:uFill>
                  <a:solidFill>
                    <a:srgbClr val="ffffff"/>
                  </a:solidFill>
                </a:uFill>
                <a:latin typeface="Arial"/>
              </a:rPr>
              <a:t>Keep in mind you can loop through other types of values aside from numbers</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Our previous example used numbers because it was easier to follow</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Also because it is easy to see the connection between the for loop we saw and the first while loop we presented at the beginning of class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Now, we are going to use the for loop to go over a list of string values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Go over the code:</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This is a list of </a:t>
            </a:r>
            <a:r>
              <a:rPr b="1" lang="en-US" sz="1100" spc="-1" strike="noStrike">
                <a:solidFill>
                  <a:srgbClr val="000000"/>
                </a:solidFill>
                <a:uFill>
                  <a:solidFill>
                    <a:srgbClr val="ffffff"/>
                  </a:solidFill>
                </a:uFill>
                <a:latin typeface="Arial"/>
              </a:rPr>
              <a:t>friends</a:t>
            </a:r>
            <a:r>
              <a:rPr b="0" lang="en-US" sz="11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Python doesn’t know anything about friends, but I am choosing the name friends for this list because I want to make the code more readable</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The list has three people on it.</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 </a:t>
            </a:r>
            <a:r>
              <a:rPr b="0" lang="en-US" sz="1100" spc="-1" strike="noStrike">
                <a:solidFill>
                  <a:srgbClr val="000000"/>
                </a:solidFill>
                <a:uFill>
                  <a:solidFill>
                    <a:srgbClr val="ffffff"/>
                  </a:solidFill>
                </a:uFill>
                <a:latin typeface="Arial"/>
              </a:rPr>
              <a:t>So, I am going to use an iteration variable called </a:t>
            </a:r>
            <a:r>
              <a:rPr b="1" lang="en-US" sz="1100" spc="-1" strike="noStrike">
                <a:solidFill>
                  <a:srgbClr val="000000"/>
                </a:solidFill>
                <a:uFill>
                  <a:solidFill>
                    <a:srgbClr val="ffffff"/>
                  </a:solidFill>
                </a:uFill>
                <a:latin typeface="Arial"/>
              </a:rPr>
              <a:t>friend</a:t>
            </a:r>
            <a:r>
              <a:rPr b="0" lang="en-US" sz="1100" spc="-1" strike="noStrike">
                <a:solidFill>
                  <a:srgbClr val="000000"/>
                </a:solidFill>
                <a:uFill>
                  <a:solidFill>
                    <a:srgbClr val="ffffff"/>
                  </a:solidFill>
                </a:uFill>
                <a:latin typeface="Arial"/>
              </a:rPr>
              <a:t> to go over my list of friends.</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Python doesn’t know anything about singular or plural. </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As far as python is concerned, I could have name the iteration variable </a:t>
            </a:r>
            <a:r>
              <a:rPr b="1" lang="en-US" sz="1100" spc="-1" strike="noStrike">
                <a:solidFill>
                  <a:srgbClr val="000000"/>
                </a:solidFill>
                <a:uFill>
                  <a:solidFill>
                    <a:srgbClr val="ffffff"/>
                  </a:solidFill>
                </a:uFill>
                <a:latin typeface="Arial"/>
              </a:rPr>
              <a:t>crocodile</a:t>
            </a:r>
            <a:r>
              <a:rPr b="0" lang="en-US" sz="1100" spc="-1" strike="noStrike">
                <a:solidFill>
                  <a:srgbClr val="000000"/>
                </a:solidFill>
                <a:uFill>
                  <a:solidFill>
                    <a:srgbClr val="ffffff"/>
                  </a:solidFill>
                </a:uFill>
                <a:latin typeface="Arial"/>
              </a:rPr>
              <a:t> and my list </a:t>
            </a:r>
            <a:r>
              <a:rPr b="1" lang="en-US" sz="1100" spc="-1" strike="noStrike">
                <a:solidFill>
                  <a:srgbClr val="000000"/>
                </a:solidFill>
                <a:uFill>
                  <a:solidFill>
                    <a:srgbClr val="ffffff"/>
                  </a:solidFill>
                </a:uFill>
                <a:latin typeface="Arial"/>
              </a:rPr>
              <a:t>stuff</a:t>
            </a:r>
            <a:r>
              <a:rPr b="0" lang="en-US" sz="1100" spc="-1" strike="noStrike">
                <a:solidFill>
                  <a:srgbClr val="000000"/>
                </a:solidFill>
                <a:uFill>
                  <a:solidFill>
                    <a:srgbClr val="ffffff"/>
                  </a:solidFill>
                </a:uFill>
                <a:latin typeface="Arial"/>
              </a:rPr>
              <a:t>, but I am choosing the words </a:t>
            </a:r>
            <a:r>
              <a:rPr b="1" lang="en-US" sz="1100" spc="-1" strike="noStrike">
                <a:solidFill>
                  <a:srgbClr val="000000"/>
                </a:solidFill>
                <a:uFill>
                  <a:solidFill>
                    <a:srgbClr val="ffffff"/>
                  </a:solidFill>
                </a:uFill>
                <a:latin typeface="Arial"/>
              </a:rPr>
              <a:t>friend</a:t>
            </a:r>
            <a:r>
              <a:rPr b="0" lang="en-US" sz="1100" spc="-1" strike="noStrike">
                <a:solidFill>
                  <a:srgbClr val="000000"/>
                </a:solidFill>
                <a:uFill>
                  <a:solidFill>
                    <a:srgbClr val="ffffff"/>
                  </a:solidFill>
                </a:uFill>
                <a:latin typeface="Arial"/>
              </a:rPr>
              <a:t> and </a:t>
            </a:r>
            <a:r>
              <a:rPr b="1" lang="en-US" sz="1100" spc="-1" strike="noStrike">
                <a:solidFill>
                  <a:srgbClr val="000000"/>
                </a:solidFill>
                <a:uFill>
                  <a:solidFill>
                    <a:srgbClr val="ffffff"/>
                  </a:solidFill>
                </a:uFill>
                <a:latin typeface="Arial"/>
              </a:rPr>
              <a:t>friends</a:t>
            </a:r>
            <a:r>
              <a:rPr b="0" lang="en-US" sz="1100" spc="-1" strike="noStrike">
                <a:solidFill>
                  <a:srgbClr val="000000"/>
                </a:solidFill>
                <a:uFill>
                  <a:solidFill>
                    <a:srgbClr val="ffffff"/>
                  </a:solidFill>
                </a:uFill>
                <a:latin typeface="Arial"/>
              </a:rPr>
              <a:t> because it helps me make sense of the code.</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Friend is going to iteratively take the value of the names ‘Joseph’, ‘Glen’, and ‘ Sally’ respectively</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The print statement is going to run once for each of those names.</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That’s why you see the three printouts congratulating different people for the new year</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One way to read the code:</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t>
            </a:r>
            <a:r>
              <a:rPr b="0" lang="en-US" sz="1100" spc="-1" strike="noStrike">
                <a:solidFill>
                  <a:srgbClr val="000000"/>
                </a:solidFill>
                <a:uFill>
                  <a:solidFill>
                    <a:srgbClr val="ffffff"/>
                  </a:solidFill>
                </a:uFill>
                <a:latin typeface="Arial"/>
              </a:rPr>
              <a:t>Hey Python,</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See how many friends there are</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Run this code once for each of my friends”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body"/>
          </p:nvPr>
        </p:nvSpPr>
        <p:spPr>
          <a:xfrm>
            <a:off x="685800" y="4343400"/>
            <a:ext cx="5485680" cy="4114080"/>
          </a:xfrm>
          <a:prstGeom prst="rect">
            <a:avLst/>
          </a:prstGeom>
        </p:spPr>
        <p:txBody>
          <a:bodyPr lIns="0" rIns="0" tIns="91440" bIns="91440"/>
          <a:p>
            <a:r>
              <a:rPr b="0" lang="en-US" sz="1100" spc="-1" strike="noStrike">
                <a:solidFill>
                  <a:srgbClr val="000000"/>
                </a:solidFill>
                <a:uFill>
                  <a:solidFill>
                    <a:srgbClr val="ffffff"/>
                  </a:solidFill>
                </a:uFill>
                <a:latin typeface="Arial"/>
              </a:rPr>
              <a:t>The for loop loop takes the responsibility away from you with regards to the iteration variable</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It changes its value automatically every time it runs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Go over the flow-chart:</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At the start it asks: “Are we done?”</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We answer “No, we’re not done”</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So, python does the thing we ask him to do since we are not done.</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We iterate as many times as there are elements in the list</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Each time, the iteration variable adopts the value of the list item corresponding to that iteration </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So, the first time, I = 5</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Second time, I = 4</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Third time, I = 3,</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Until we end the list.</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At this point, when the program asks if we are done, we say yes.</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So, the program prints “Blast off!”.</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Arial"/>
              </a:rPr>
              <a:t>With for loops, we don’t need to tell the program how many times it has to run, because Python can see how many items there are in the list.</a:t>
            </a:r>
            <a:endParaRPr b="0" lang="en-US" sz="20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Arial"/>
              </a:rPr>
              <a:t>From the start, Python knows that if we do a for loop, it will stop once the list is over.</a:t>
            </a:r>
            <a:endParaRPr b="0" lang="en-US" sz="20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PlaceHolder 1"/>
          <p:cNvSpPr>
            <a:spLocks noGrp="1"/>
          </p:cNvSpPr>
          <p:nvPr>
            <p:ph type="body"/>
          </p:nvPr>
        </p:nvSpPr>
        <p:spPr>
          <a:xfrm>
            <a:off x="685800" y="4343400"/>
            <a:ext cx="5485680" cy="4114080"/>
          </a:xfrm>
          <a:prstGeom prst="rect">
            <a:avLst/>
          </a:prstGeom>
        </p:spPr>
        <p:txBody>
          <a:bodyPr lIns="0" rIns="0" tIns="91440" bIns="91440"/>
          <a:p>
            <a:r>
              <a:rPr b="0" lang="en-US" sz="1100" spc="-1" strike="noStrike">
                <a:solidFill>
                  <a:srgbClr val="000000"/>
                </a:solidFill>
                <a:uFill>
                  <a:solidFill>
                    <a:srgbClr val="ffffff"/>
                  </a:solidFill>
                </a:uFill>
                <a:latin typeface="Arial"/>
              </a:rPr>
              <a:t>We could read the for loop in plain English as follows: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t>
            </a:r>
            <a:r>
              <a:rPr b="0" lang="en-US" sz="1100" spc="-1" strike="noStrike">
                <a:solidFill>
                  <a:srgbClr val="000000"/>
                </a:solidFill>
                <a:uFill>
                  <a:solidFill>
                    <a:srgbClr val="ffffff"/>
                  </a:solidFill>
                </a:uFill>
                <a:latin typeface="Arial"/>
              </a:rPr>
              <a:t>For every of the values in the set that follows, i is going to take that value, and there is this list of things that you have to do. Once you finish, i moves on to take the value of the next element in the list, and you repeat the same steps as before. Please keep doing this process until you over all the values in the list”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PlaceHolder 1"/>
          <p:cNvSpPr>
            <a:spLocks noGrp="1"/>
          </p:cNvSpPr>
          <p:nvPr>
            <p:ph type="body"/>
          </p:nvPr>
        </p:nvSpPr>
        <p:spPr>
          <a:xfrm>
            <a:off x="685800" y="4343400"/>
            <a:ext cx="5485680" cy="4114080"/>
          </a:xfrm>
          <a:prstGeom prst="rect">
            <a:avLst/>
          </a:prstGeom>
        </p:spPr>
        <p:txBody>
          <a:bodyPr lIns="0" rIns="0" tIns="91440" bIns="91440" anchor="ctr"/>
          <a:p>
            <a:r>
              <a:rPr b="0" lang="en-US" sz="1100" spc="-1" strike="noStrike">
                <a:solidFill>
                  <a:srgbClr val="000000"/>
                </a:solidFill>
                <a:uFill>
                  <a:solidFill>
                    <a:srgbClr val="ffffff"/>
                  </a:solidFill>
                </a:uFill>
                <a:latin typeface="Arial"/>
              </a:rPr>
              <a:t>You could think about this process as going in circles between the for loop, where the iteration variable and the list are, and the body of the loop, where the steps to be executed within the loop are.</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body"/>
          </p:nvPr>
        </p:nvSpPr>
        <p:spPr>
          <a:xfrm>
            <a:off x="685800" y="4343400"/>
            <a:ext cx="5485680" cy="4114080"/>
          </a:xfrm>
          <a:prstGeom prst="rect">
            <a:avLst/>
          </a:prstGeom>
        </p:spPr>
        <p:txBody>
          <a:bodyPr lIns="0" rIns="0" tIns="91440" bIns="91440" anchor="ctr"/>
          <a:p>
            <a:r>
              <a:rPr b="0" lang="en-US" sz="1100" spc="-1" strike="noStrike">
                <a:solidFill>
                  <a:srgbClr val="000000"/>
                </a:solidFill>
                <a:uFill>
                  <a:solidFill>
                    <a:srgbClr val="ffffff"/>
                  </a:solidFill>
                </a:uFill>
                <a:latin typeface="Arial"/>
              </a:rPr>
              <a:t>Alternatively, you could look at this process as a linear sequence.</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The for loop sets the iteration variable to 5, then it runs your code,</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The for loop sets the iteration variable to 4, then it runs your code,</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The for loop sets the iteration variable to 3, then it runs your code,</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Sets it to 2, runs your code,</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Sets it to 1, runs your code,</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And the loop it’s over!</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Both ways of looking at it are the same from your perspective.</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After all, you are only asking python to do something.</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Programmers see it in the way you see in the flow chart, but logically, both forms are not that different.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So, mentally, pick the model that works better for you.</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t>
            </a:r>
            <a:r>
              <a:rPr b="1" lang="en-US" sz="1100" spc="-1" strike="noStrike">
                <a:solidFill>
                  <a:srgbClr val="000000"/>
                </a:solidFill>
                <a:uFill>
                  <a:solidFill>
                    <a:srgbClr val="ffffff"/>
                  </a:solidFill>
                </a:uFill>
                <a:latin typeface="Arial"/>
              </a:rPr>
              <a:t>make a brief pause – 5 seconds</a:t>
            </a:r>
            <a:r>
              <a:rPr b="0" lang="en-US" sz="11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body"/>
          </p:nvPr>
        </p:nvSpPr>
        <p:spPr>
          <a:xfrm>
            <a:off x="685800" y="4343400"/>
            <a:ext cx="5485680" cy="4114080"/>
          </a:xfrm>
          <a:prstGeom prst="rect">
            <a:avLst/>
          </a:prstGeom>
        </p:spPr>
        <p:txBody>
          <a:bodyPr lIns="0" rIns="0" tIns="91440" bIns="91440" anchor="ctr"/>
          <a:p>
            <a:r>
              <a:rPr b="0" lang="en-US" sz="1100" spc="-1" strike="noStrike">
                <a:solidFill>
                  <a:srgbClr val="000000"/>
                </a:solidFill>
                <a:uFill>
                  <a:solidFill>
                    <a:srgbClr val="ffffff"/>
                  </a:solidFill>
                </a:uFill>
                <a:latin typeface="Arial"/>
              </a:rPr>
              <a:t>In sum...</a:t>
            </a:r>
            <a:endParaRPr b="0" lang="en-US"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body"/>
          </p:nvPr>
        </p:nvSpPr>
        <p:spPr>
          <a:xfrm>
            <a:off x="685800" y="4343400"/>
            <a:ext cx="5485680" cy="4114080"/>
          </a:xfrm>
          <a:prstGeom prst="rect">
            <a:avLst/>
          </a:prstGeom>
        </p:spPr>
        <p:txBody>
          <a:bodyPr lIns="0" rIns="0" tIns="91440" bIns="91440"/>
          <a:p>
            <a:r>
              <a:rPr b="0" lang="en-US" sz="1100" spc="-1" strike="noStrike">
                <a:solidFill>
                  <a:srgbClr val="000000"/>
                </a:solidFill>
                <a:uFill>
                  <a:solidFill>
                    <a:srgbClr val="ffffff"/>
                  </a:solidFill>
                </a:uFill>
                <a:latin typeface="Arial"/>
              </a:rPr>
              <a:t>Looping patterns allow computers to execute tasks repeatedly</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Code comes from Chapter 1, also seen in the first lesson.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First, explain code using flow-chart.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Second, explanation of the code:</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Doing a sequence of steps as long as condition at the top if true.</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Printing a value</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Updating value of </a:t>
            </a:r>
            <a:r>
              <a:rPr b="1" lang="en-US" sz="1100" spc="-1" strike="noStrike">
                <a:solidFill>
                  <a:srgbClr val="000000"/>
                </a:solidFill>
                <a:uFill>
                  <a:solidFill>
                    <a:srgbClr val="ffffff"/>
                  </a:solidFill>
                </a:uFill>
                <a:latin typeface="Arial"/>
              </a:rPr>
              <a:t>iteration variable</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When condition is accomplished, we leave the loop.</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Arial"/>
              </a:rPr>
              <a:t>Code could run forever if we didn’t make the condition false at one point in time.</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Arial"/>
              </a:rPr>
              <a:t>Back to conditional expression at loop statement.</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It will continue running until the condition evaluates to false.</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Logical expressions always evaluate to: True or False</a:t>
            </a:r>
            <a:endParaRPr b="0" lang="en-US" sz="200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PlaceHolder 1"/>
          <p:cNvSpPr>
            <a:spLocks noGrp="1"/>
          </p:cNvSpPr>
          <p:nvPr>
            <p:ph type="body"/>
          </p:nvPr>
        </p:nvSpPr>
        <p:spPr>
          <a:xfrm>
            <a:off x="685800" y="4343400"/>
            <a:ext cx="5485680" cy="4114080"/>
          </a:xfrm>
          <a:prstGeom prst="rect">
            <a:avLst/>
          </a:prstGeom>
        </p:spPr>
        <p:txBody>
          <a:bodyPr lIns="0" rIns="0" tIns="91440" bIns="91440" anchor="ctr"/>
          <a:p>
            <a:pPr marL="216000" indent="-215640">
              <a:lnSpc>
                <a:spcPct val="100000"/>
              </a:lnSpc>
            </a:pPr>
            <a:r>
              <a:rPr b="1" lang="en-US" sz="1100" spc="-1" strike="noStrike">
                <a:solidFill>
                  <a:srgbClr val="000000"/>
                </a:solidFill>
                <a:uFill>
                  <a:solidFill>
                    <a:srgbClr val="ffffff"/>
                  </a:solidFill>
                </a:uFill>
                <a:latin typeface="Arial"/>
              </a:rPr>
              <a:t>Timer 2</a:t>
            </a:r>
            <a:endParaRPr b="0" lang="en-US" sz="2000" spc="-1" strike="noStrike">
              <a:solidFill>
                <a:srgbClr val="000000"/>
              </a:solidFill>
              <a:uFill>
                <a:solidFill>
                  <a:srgbClr val="ffffff"/>
                </a:solidFill>
              </a:uFill>
              <a:latin typeface="Arial"/>
            </a:endParaRPr>
          </a:p>
          <a:p>
            <a:pPr marL="216000" indent="-215640">
              <a:lnSpc>
                <a:spcPct val="100000"/>
              </a:lnSpc>
            </a:pP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Now, let’s talk about loop idioms:</a:t>
            </a:r>
            <a:endParaRPr b="0" lang="en-US" sz="2000" spc="-1" strike="noStrike">
              <a:solidFill>
                <a:srgbClr val="000000"/>
              </a:solidFill>
              <a:uFill>
                <a:solidFill>
                  <a:srgbClr val="ffffff"/>
                </a:solidFill>
              </a:uFill>
              <a:latin typeface="Arial"/>
            </a:endParaRPr>
          </a:p>
          <a:p>
            <a:pPr marL="216000" indent="-215640">
              <a:lnSpc>
                <a:spcPct val="100000"/>
              </a:lnSpc>
            </a:pPr>
            <a:r>
              <a:rPr b="1" lang="en-US" sz="1100" spc="-1" strike="noStrike">
                <a:solidFill>
                  <a:srgbClr val="000000"/>
                </a:solidFill>
                <a:uFill>
                  <a:solidFill>
                    <a:srgbClr val="ffffff"/>
                  </a:solidFill>
                </a:uFill>
                <a:latin typeface="Arial"/>
              </a:rPr>
              <a:t>Loop idioms</a:t>
            </a:r>
            <a:r>
              <a:rPr b="0" lang="en-US" sz="1100" spc="-1" strike="noStrike">
                <a:solidFill>
                  <a:srgbClr val="000000"/>
                </a:solidFill>
                <a:uFill>
                  <a:solidFill>
                    <a:srgbClr val="ffffff"/>
                  </a:solidFill>
                </a:uFill>
                <a:latin typeface="Arial"/>
              </a:rPr>
              <a:t> are how we construct loops</a:t>
            </a:r>
            <a:endParaRPr b="0" lang="en-US" sz="2000" spc="-1" strike="noStrike">
              <a:solidFill>
                <a:srgbClr val="000000"/>
              </a:solidFill>
              <a:uFill>
                <a:solidFill>
                  <a:srgbClr val="ffffff"/>
                </a:solidFill>
              </a:uFill>
              <a:latin typeface="Arial"/>
            </a:endParaRPr>
          </a:p>
          <a:p>
            <a:pPr marL="216000" indent="-215640">
              <a:lnSpc>
                <a:spcPct val="100000"/>
              </a:lnSpc>
            </a:pP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Loops have certain goals in mind:</a:t>
            </a: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Counting the number of things</a:t>
            </a: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Finding the largest or smallest number</a:t>
            </a: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Looking for lines that start with a pound size...</a:t>
            </a:r>
            <a:endParaRPr b="0" lang="en-US" sz="2000" spc="-1" strike="noStrike">
              <a:solidFill>
                <a:srgbClr val="000000"/>
              </a:solidFill>
              <a:uFill>
                <a:solidFill>
                  <a:srgbClr val="ffffff"/>
                </a:solidFill>
              </a:uFill>
              <a:latin typeface="Arial"/>
            </a:endParaRPr>
          </a:p>
          <a:p>
            <a:pPr marL="216000" indent="-215640">
              <a:lnSpc>
                <a:spcPct val="100000"/>
              </a:lnSpc>
            </a:pP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So, they exist for a reason, and this section is about helping you think of loops like a computer.</a:t>
            </a:r>
            <a:endParaRPr b="0" lang="en-US" sz="2000" spc="-1" strike="noStrike">
              <a:solidFill>
                <a:srgbClr val="000000"/>
              </a:solidFill>
              <a:uFill>
                <a:solidFill>
                  <a:srgbClr val="ffffff"/>
                </a:solidFill>
              </a:uFill>
              <a:latin typeface="Arial"/>
            </a:endParaRPr>
          </a:p>
          <a:p>
            <a:pPr marL="216000" indent="-215640">
              <a:lnSpc>
                <a:spcPct val="100000"/>
              </a:lnSpc>
            </a:pP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The idea is to be able to say:</a:t>
            </a:r>
            <a:endParaRPr b="0" lang="en-US" sz="2000" spc="-1" strike="noStrike">
              <a:solidFill>
                <a:srgbClr val="000000"/>
              </a:solidFill>
              <a:uFill>
                <a:solidFill>
                  <a:srgbClr val="ffffff"/>
                </a:solidFill>
              </a:uFill>
              <a:latin typeface="Arial"/>
            </a:endParaRPr>
          </a:p>
          <a:p>
            <a:pPr marL="457200" indent="-228240">
              <a:lnSpc>
                <a:spcPct val="100000"/>
              </a:lnSpc>
            </a:pPr>
            <a:r>
              <a:rPr b="0" lang="en-US" sz="1100" spc="-1" strike="noStrike">
                <a:solidFill>
                  <a:srgbClr val="000000"/>
                </a:solidFill>
                <a:uFill>
                  <a:solidFill>
                    <a:srgbClr val="ffffff"/>
                  </a:solidFill>
                </a:uFill>
                <a:latin typeface="Arial"/>
              </a:rPr>
              <a:t>“</a:t>
            </a:r>
            <a:r>
              <a:rPr b="0" lang="en-US" sz="1100" spc="-1" strike="noStrike">
                <a:solidFill>
                  <a:srgbClr val="000000"/>
                </a:solidFill>
                <a:uFill>
                  <a:solidFill>
                    <a:srgbClr val="ffffff"/>
                  </a:solidFill>
                </a:uFill>
                <a:latin typeface="Arial"/>
              </a:rPr>
              <a:t>Hey computer, do this over and over again</a:t>
            </a:r>
            <a:endParaRPr b="0" lang="en-US" sz="2000" spc="-1" strike="noStrike">
              <a:solidFill>
                <a:srgbClr val="000000"/>
              </a:solidFill>
              <a:uFill>
                <a:solidFill>
                  <a:srgbClr val="ffffff"/>
                </a:solidFill>
              </a:uFill>
              <a:latin typeface="Arial"/>
            </a:endParaRPr>
          </a:p>
          <a:p>
            <a:pPr marL="457200" indent="-228240">
              <a:lnSpc>
                <a:spcPct val="100000"/>
              </a:lnSpc>
            </a:pPr>
            <a:r>
              <a:rPr b="0" lang="en-US" sz="1100" spc="-1" strike="noStrike">
                <a:solidFill>
                  <a:srgbClr val="000000"/>
                </a:solidFill>
                <a:uFill>
                  <a:solidFill>
                    <a:srgbClr val="ffffff"/>
                  </a:solidFill>
                </a:uFill>
                <a:latin typeface="Arial"/>
              </a:rPr>
              <a:t>So that I can get what I want!”</a:t>
            </a:r>
            <a:endParaRPr b="0" lang="en-US" sz="2000" spc="-1" strike="noStrike">
              <a:solidFill>
                <a:srgbClr val="000000"/>
              </a:solidFill>
              <a:uFill>
                <a:solidFill>
                  <a:srgbClr val="ffffff"/>
                </a:solidFill>
              </a:uFill>
              <a:latin typeface="Arial"/>
            </a:endParaRPr>
          </a:p>
          <a:p>
            <a:pPr marL="216000" indent="-215640">
              <a:lnSpc>
                <a:spcPct val="100000"/>
              </a:lnSpc>
            </a:pPr>
            <a:endParaRPr b="0" lang="en-US" sz="2000" spc="-1" strike="noStrike">
              <a:solidFill>
                <a:srgbClr val="000000"/>
              </a:solidFill>
              <a:uFill>
                <a:solidFill>
                  <a:srgbClr val="ffffff"/>
                </a:solidFill>
              </a:uFill>
              <a:latin typeface="Arial"/>
            </a:endParaRPr>
          </a:p>
          <a:p>
            <a:pPr marL="216000" indent="-215640">
              <a:lnSpc>
                <a:spcPct val="100000"/>
              </a:lnSpc>
            </a:pPr>
            <a:r>
              <a:rPr b="0" lang="en-US" sz="1100" spc="-1" strike="noStrike">
                <a:solidFill>
                  <a:srgbClr val="000000"/>
                </a:solidFill>
                <a:uFill>
                  <a:solidFill>
                    <a:srgbClr val="ffffff"/>
                  </a:solidFill>
                </a:uFill>
                <a:latin typeface="Arial"/>
              </a:rPr>
              <a:t>The idea is that we can leave the computer doing the tasks we asked it to over and over until we get what we want, but we don’t need to wait and see</a:t>
            </a:r>
            <a:endParaRPr b="0" lang="en-US" sz="20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PlaceHolder 1"/>
          <p:cNvSpPr>
            <a:spLocks noGrp="1"/>
          </p:cNvSpPr>
          <p:nvPr>
            <p:ph type="body"/>
          </p:nvPr>
        </p:nvSpPr>
        <p:spPr>
          <a:xfrm>
            <a:off x="685800" y="4343400"/>
            <a:ext cx="5485680" cy="4114080"/>
          </a:xfrm>
          <a:prstGeom prst="rect">
            <a:avLst/>
          </a:prstGeom>
        </p:spPr>
        <p:txBody>
          <a:bodyPr lIns="0" rIns="0" tIns="91440" bIns="91440" anchor="ctr"/>
          <a:p>
            <a:r>
              <a:rPr b="0" lang="en-US" sz="1100" spc="-1" strike="noStrike">
                <a:solidFill>
                  <a:srgbClr val="000000"/>
                </a:solidFill>
                <a:uFill>
                  <a:solidFill>
                    <a:srgbClr val="ffffff"/>
                  </a:solidFill>
                </a:uFill>
                <a:latin typeface="Arial"/>
              </a:rPr>
              <a:t>So, when we say smart loops here, we mean building some level of intelligence into loops.</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So, if we want the largest number in a list of numbers, we need to learn to do it thinking like a computer.</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This is the general pattern that we want to use: [see slide content]</a:t>
            </a:r>
            <a:endParaRPr b="0" lang="en-US" sz="2000" spc="-1" strike="noStrike">
              <a:solidFill>
                <a:srgbClr val="000000"/>
              </a:solidFill>
              <a:uFill>
                <a:solidFill>
                  <a:srgbClr val="ffffff"/>
                </a:solidFill>
              </a:u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PlaceHolder 1"/>
          <p:cNvSpPr>
            <a:spLocks noGrp="1"/>
          </p:cNvSpPr>
          <p:nvPr>
            <p:ph type="body"/>
          </p:nvPr>
        </p:nvSpPr>
        <p:spPr>
          <a:xfrm>
            <a:off x="685800" y="4343400"/>
            <a:ext cx="5485680" cy="4114080"/>
          </a:xfrm>
          <a:prstGeom prst="rect">
            <a:avLst/>
          </a:prstGeom>
        </p:spPr>
        <p:txBody>
          <a:bodyPr lIns="0" rIns="0" tIns="91440" bIns="91440" anchor="ctr"/>
          <a:p>
            <a:r>
              <a:rPr b="0" lang="en-US" sz="1100" spc="-1" strike="noStrike">
                <a:solidFill>
                  <a:srgbClr val="000000"/>
                </a:solidFill>
                <a:uFill>
                  <a:solidFill>
                    <a:srgbClr val="ffffff"/>
                  </a:solidFill>
                </a:uFill>
                <a:latin typeface="Arial"/>
              </a:rPr>
              <a:t>[Check code little by little]</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[Check program output]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Here, the point is to add some intelligence at the beginning, at the middle, and at the end.</a:t>
            </a:r>
            <a:endParaRPr b="0" lang="en-US"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PlaceHolder 1"/>
          <p:cNvSpPr>
            <a:spLocks noGrp="1"/>
          </p:cNvSpPr>
          <p:nvPr>
            <p:ph type="body"/>
          </p:nvPr>
        </p:nvSpPr>
        <p:spPr>
          <a:xfrm>
            <a:off x="685800" y="4343400"/>
            <a:ext cx="5485680" cy="4114080"/>
          </a:xfrm>
          <a:prstGeom prst="rect">
            <a:avLst/>
          </a:prstGeom>
        </p:spPr>
        <p:txBody>
          <a:bodyPr lIns="0" rIns="0" tIns="91440" bIns="91440"/>
          <a:p>
            <a:r>
              <a:rPr b="0" lang="en-US" sz="1100" spc="-1" strike="noStrike">
                <a:solidFill>
                  <a:srgbClr val="000000"/>
                </a:solidFill>
                <a:uFill>
                  <a:solidFill>
                    <a:srgbClr val="ffffff"/>
                  </a:solidFill>
                </a:uFill>
                <a:latin typeface="Arial"/>
              </a:rPr>
              <a:t>Just because you have a loop, with a clear logical expression and a body doesn’t mean it will work well.</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This is an infinite loop. </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We want to avoid it.</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Logical expression always evaluates to True</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Iteration variable never changes. That’s why.</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Example comes from instructions in many shampoo bottles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PlaceHolder 1"/>
          <p:cNvSpPr>
            <a:spLocks noGrp="1"/>
          </p:cNvSpPr>
          <p:nvPr>
            <p:ph type="body"/>
          </p:nvPr>
        </p:nvSpPr>
        <p:spPr>
          <a:xfrm>
            <a:off x="685800" y="4343400"/>
            <a:ext cx="5485680" cy="4114080"/>
          </a:xfrm>
          <a:prstGeom prst="rect">
            <a:avLst/>
          </a:prstGeom>
        </p:spPr>
        <p:txBody>
          <a:bodyPr lIns="0" rIns="0" tIns="91440" bIns="91440" anchor="ctr"/>
          <a:p>
            <a:pPr marL="216000" indent="-215640">
              <a:lnSpc>
                <a:spcPct val="100000"/>
              </a:lnSpc>
            </a:pPr>
            <a:r>
              <a:rPr b="0" lang="en-US" sz="1100" spc="-1" strike="noStrike">
                <a:solidFill>
                  <a:srgbClr val="000000"/>
                </a:solidFill>
                <a:uFill>
                  <a:solidFill>
                    <a:srgbClr val="ffffff"/>
                  </a:solidFill>
                </a:uFill>
                <a:latin typeface="Arial"/>
              </a:rPr>
              <a:t>Timer 3</a:t>
            </a:r>
            <a:endParaRPr b="0" lang="en-US"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body"/>
          </p:nvPr>
        </p:nvSpPr>
        <p:spPr>
          <a:xfrm>
            <a:off x="685800" y="4343400"/>
            <a:ext cx="5485680" cy="4114080"/>
          </a:xfrm>
          <a:prstGeom prst="rect">
            <a:avLst/>
          </a:prstGeom>
        </p:spPr>
        <p:txBody>
          <a:bodyPr lIns="0" rIns="0" tIns="91440" bIns="91440"/>
          <a:p>
            <a:r>
              <a:rPr b="0" lang="en-US" sz="1100" spc="-1" strike="noStrike">
                <a:solidFill>
                  <a:srgbClr val="000000"/>
                </a:solidFill>
                <a:uFill>
                  <a:solidFill>
                    <a:srgbClr val="ffffff"/>
                  </a:solidFill>
                </a:uFill>
                <a:latin typeface="Arial"/>
              </a:rPr>
              <a:t>The loop here will never run.</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It won’t run because the logical expression will never evaluate to True.</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When will be n greater than 0?</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Explain algorithm using flow chart.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Explain algorithm using the code.</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This is called a </a:t>
            </a:r>
            <a:r>
              <a:rPr b="0" i="1" lang="en-US" sz="1100" spc="-1" strike="noStrike">
                <a:solidFill>
                  <a:srgbClr val="000000"/>
                </a:solidFill>
                <a:uFill>
                  <a:solidFill>
                    <a:srgbClr val="ffffff"/>
                  </a:solidFill>
                </a:uFill>
                <a:latin typeface="Arial"/>
              </a:rPr>
              <a:t>zero trip loop</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 trip is an iteration of the code.</a:t>
            </a:r>
            <a:endParaRPr b="0" lang="en-US" sz="2000" spc="-1" strike="noStrike">
              <a:solidFill>
                <a:srgbClr val="000000"/>
              </a:solidFill>
              <a:uFill>
                <a:solidFill>
                  <a:srgbClr val="ffffff"/>
                </a:solidFill>
              </a:uFill>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body"/>
          </p:nvPr>
        </p:nvSpPr>
        <p:spPr>
          <a:xfrm>
            <a:off x="685800" y="4343400"/>
            <a:ext cx="5485680" cy="4114080"/>
          </a:xfrm>
          <a:prstGeom prst="rect">
            <a:avLst/>
          </a:prstGeom>
        </p:spPr>
        <p:txBody>
          <a:bodyPr lIns="0" rIns="0" tIns="91440" bIns="91440" anchor="ctr"/>
          <a:p>
            <a:pPr marL="216000" indent="-215640">
              <a:lnSpc>
                <a:spcPct val="100000"/>
              </a:lnSpc>
            </a:pPr>
            <a:r>
              <a:rPr b="0" lang="en-US" sz="1100" spc="-1" strike="noStrike">
                <a:solidFill>
                  <a:srgbClr val="000000"/>
                </a:solidFill>
                <a:uFill>
                  <a:solidFill>
                    <a:srgbClr val="ffffff"/>
                  </a:solidFill>
                </a:uFill>
                <a:latin typeface="Arial"/>
              </a:rPr>
              <a:t>Timer 4</a:t>
            </a:r>
            <a:endParaRPr b="0" lang="en-US"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body"/>
          </p:nvPr>
        </p:nvSpPr>
        <p:spPr>
          <a:xfrm>
            <a:off x="685800" y="4343400"/>
            <a:ext cx="5485680" cy="4114080"/>
          </a:xfrm>
          <a:prstGeom prst="rect">
            <a:avLst/>
          </a:prstGeom>
        </p:spPr>
        <p:txBody>
          <a:bodyPr lIns="0" rIns="0" tIns="91440" bIns="91440"/>
          <a:p>
            <a:r>
              <a:rPr b="0" lang="en-US" sz="1100" spc="-1" strike="noStrike">
                <a:solidFill>
                  <a:srgbClr val="000000"/>
                </a:solidFill>
                <a:uFill>
                  <a:solidFill>
                    <a:srgbClr val="ffffff"/>
                  </a:solidFill>
                </a:uFill>
                <a:latin typeface="Arial"/>
              </a:rPr>
              <a:t>There are other ways to exit loops.</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One way is using a command called </a:t>
            </a:r>
            <a:r>
              <a:rPr b="1" lang="en-US" sz="1100" spc="-1" strike="noStrike">
                <a:solidFill>
                  <a:srgbClr val="000000"/>
                </a:solidFill>
                <a:uFill>
                  <a:solidFill>
                    <a:srgbClr val="ffffff"/>
                  </a:solidFill>
                </a:uFill>
                <a:latin typeface="Arial"/>
              </a:rPr>
              <a:t>break</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1" lang="en-US" sz="1100" spc="-1" strike="noStrike">
                <a:solidFill>
                  <a:srgbClr val="000000"/>
                </a:solidFill>
                <a:uFill>
                  <a:solidFill>
                    <a:srgbClr val="ffffff"/>
                  </a:solidFill>
                </a:uFill>
                <a:latin typeface="Arial"/>
              </a:rPr>
              <a:t>Break</a:t>
            </a:r>
            <a:r>
              <a:rPr b="0" lang="en-US" sz="1100" spc="-1" strike="noStrike">
                <a:solidFill>
                  <a:srgbClr val="000000"/>
                </a:solidFill>
                <a:uFill>
                  <a:solidFill>
                    <a:srgbClr val="ffffff"/>
                  </a:solidFill>
                </a:uFill>
                <a:latin typeface="Arial"/>
              </a:rPr>
              <a:t> says:</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t>
            </a:r>
            <a:r>
              <a:rPr b="0" lang="en-US" sz="1100" spc="-1" strike="noStrike">
                <a:solidFill>
                  <a:srgbClr val="000000"/>
                </a:solidFill>
                <a:uFill>
                  <a:solidFill>
                    <a:srgbClr val="ffffff"/>
                  </a:solidFill>
                </a:uFill>
                <a:latin typeface="Arial"/>
              </a:rPr>
              <a:t>Hey, if I’m in this loop, </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Stop the loop!”</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In this example, the loop is infinite by default because we are using a constant value of type </a:t>
            </a:r>
            <a:r>
              <a:rPr b="1" lang="en-US" sz="1100" spc="-1" strike="noStrike">
                <a:solidFill>
                  <a:srgbClr val="000000"/>
                </a:solidFill>
                <a:uFill>
                  <a:solidFill>
                    <a:srgbClr val="ffffff"/>
                  </a:solidFill>
                </a:uFill>
                <a:latin typeface="Arial"/>
              </a:rPr>
              <a:t>True</a:t>
            </a:r>
            <a:r>
              <a:rPr b="0" lang="en-US" sz="11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We already said that the conditional expression used in a loop has to evaluate to </a:t>
            </a:r>
            <a:r>
              <a:rPr b="1" lang="en-US" sz="1100" spc="-1" strike="noStrike">
                <a:solidFill>
                  <a:srgbClr val="000000"/>
                </a:solidFill>
                <a:uFill>
                  <a:solidFill>
                    <a:srgbClr val="ffffff"/>
                  </a:solidFill>
                </a:uFill>
                <a:latin typeface="Arial"/>
              </a:rPr>
              <a:t>True</a:t>
            </a:r>
            <a:r>
              <a:rPr b="0" lang="en-US" sz="1100" spc="-1" strike="noStrike">
                <a:solidFill>
                  <a:srgbClr val="000000"/>
                </a:solidFill>
                <a:uFill>
                  <a:solidFill>
                    <a:srgbClr val="ffffff"/>
                  </a:solidFill>
                </a:uFill>
                <a:latin typeface="Arial"/>
              </a:rPr>
              <a:t> in order for the body of the loop to run.</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In this example, the constant value True is there by default. </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The fact that we are using a constant rather than a variable means that there is no way to alter the outcome of this expression.</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Every time the loop starts running, Python is gonna asks, is this expression </a:t>
            </a:r>
            <a:r>
              <a:rPr b="1" lang="en-US" sz="1100" spc="-1" strike="noStrike">
                <a:solidFill>
                  <a:srgbClr val="000000"/>
                </a:solidFill>
                <a:uFill>
                  <a:solidFill>
                    <a:srgbClr val="ffffff"/>
                  </a:solidFill>
                </a:uFill>
                <a:latin typeface="Arial"/>
              </a:rPr>
              <a:t>True</a:t>
            </a:r>
            <a:r>
              <a:rPr b="0" lang="en-US" sz="11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And our script is gonna answer loud and clear: “Yes!”</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Every time.</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Code step-by-step:</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When the loop runs, it asks for a line of input</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User input is stored in a variable of name line.</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If the value of line is equal to “done”, we are going to skip out using </a:t>
            </a:r>
            <a:r>
              <a:rPr b="1" lang="en-US" sz="1100" spc="-1" strike="noStrike">
                <a:solidFill>
                  <a:srgbClr val="000000"/>
                </a:solidFill>
                <a:uFill>
                  <a:solidFill>
                    <a:srgbClr val="ffffff"/>
                  </a:solidFill>
                </a:uFill>
                <a:latin typeface="Arial"/>
              </a:rPr>
              <a:t>break</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Otherwise, we print the value of line.</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In sum, the code is gonna ask the user to enter a string of characters until we enter the word “done”.</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Arial"/>
              </a:rPr>
              <a:t>Code looking at the shell:</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The first time we run it, we type “hello there”. So, loop runs again.</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Second time we run it, we type “finished”. So, loop runs again.</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Third time we run it, we type “done”. So, we exit the loop and see “Done!”.</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Why do we see “Done!” rather than “done”?</a:t>
            </a:r>
            <a:endParaRPr b="0" lang="en-US" sz="2000" spc="-1" strike="noStrike">
              <a:solidFill>
                <a:srgbClr val="000000"/>
              </a:solidFill>
              <a:uFill>
                <a:solidFill>
                  <a:srgbClr val="ffffff"/>
                </a:solidFill>
              </a:uFill>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PlaceHolder 1"/>
          <p:cNvSpPr>
            <a:spLocks noGrp="1"/>
          </p:cNvSpPr>
          <p:nvPr>
            <p:ph type="body"/>
          </p:nvPr>
        </p:nvSpPr>
        <p:spPr>
          <a:xfrm>
            <a:off x="685800" y="4343400"/>
            <a:ext cx="5485680" cy="4114080"/>
          </a:xfrm>
          <a:prstGeom prst="rect">
            <a:avLst/>
          </a:prstGeom>
        </p:spPr>
        <p:txBody>
          <a:bodyPr lIns="0" rIns="0" tIns="91440" bIns="91440" anchor="ctr"/>
          <a:p>
            <a:pPr marL="216000" indent="-215640">
              <a:lnSpc>
                <a:spcPct val="100000"/>
              </a:lnSpc>
            </a:pPr>
            <a:r>
              <a:rPr b="0" lang="en-US" sz="1100" spc="-1" strike="noStrike">
                <a:solidFill>
                  <a:srgbClr val="000000"/>
                </a:solidFill>
                <a:uFill>
                  <a:solidFill>
                    <a:srgbClr val="ffffff"/>
                  </a:solidFill>
                </a:uFill>
                <a:latin typeface="Arial"/>
              </a:rPr>
              <a:t>Timer 5. Two more to go!</a:t>
            </a:r>
            <a:endParaRPr b="0" lang="en-US"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body"/>
          </p:nvPr>
        </p:nvSpPr>
        <p:spPr>
          <a:xfrm>
            <a:off x="685800" y="4343400"/>
            <a:ext cx="5485680" cy="4114080"/>
          </a:xfrm>
          <a:prstGeom prst="rect">
            <a:avLst/>
          </a:prstGeom>
        </p:spPr>
        <p:txBody>
          <a:bodyPr lIns="0" rIns="0" tIns="91440" bIns="91440"/>
          <a:p>
            <a:r>
              <a:rPr b="0" lang="en-US" sz="1100" spc="-1" strike="noStrike">
                <a:solidFill>
                  <a:srgbClr val="000000"/>
                </a:solidFill>
                <a:uFill>
                  <a:solidFill>
                    <a:srgbClr val="ffffff"/>
                  </a:solidFill>
                </a:uFill>
                <a:latin typeface="Arial"/>
              </a:rPr>
              <a:t>We we type “done”, we skip the rest of the loop body and go to the next statement outside of the loop.</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body"/>
          </p:nvPr>
        </p:nvSpPr>
        <p:spPr>
          <a:xfrm>
            <a:off x="685800" y="4343400"/>
            <a:ext cx="5485680" cy="4114080"/>
          </a:xfrm>
          <a:prstGeom prst="rect">
            <a:avLst/>
          </a:prstGeom>
        </p:spPr>
        <p:txBody>
          <a:bodyPr lIns="0" rIns="0" tIns="91440" bIns="91440"/>
          <a:p>
            <a:r>
              <a:rPr b="0" lang="en-US" sz="1100" spc="-1" strike="noStrike">
                <a:solidFill>
                  <a:srgbClr val="000000"/>
                </a:solidFill>
                <a:uFill>
                  <a:solidFill>
                    <a:srgbClr val="ffffff"/>
                  </a:solidFill>
                </a:uFill>
                <a:latin typeface="Arial"/>
              </a:rPr>
              <a:t>You can think of the break command as a star trek transporter.</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When you enter it, your molecules are sent to the four corners of the universe!</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Once you have been deconstructed atom by atom, you are reassembled, outside of the loop.</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Arial"/>
              </a:rPr>
              <a:t>Pay attention to the flow chart:</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While the loop runs, you are going through the loop over and over, </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Sort of like going in circles</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But, the moment you hit the break, you get out.</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Arial"/>
              </a:rPr>
              <a:t>So, again, breaks help you to control the execution of loops</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body"/>
          </p:nvPr>
        </p:nvSpPr>
        <p:spPr>
          <a:xfrm>
            <a:off x="685800" y="4343400"/>
            <a:ext cx="5485680" cy="4114080"/>
          </a:xfrm>
          <a:prstGeom prst="rect">
            <a:avLst/>
          </a:prstGeom>
        </p:spPr>
        <p:txBody>
          <a:bodyPr lIns="0" rIns="0" tIns="91440" bIns="91440"/>
          <a:p>
            <a:r>
              <a:rPr b="0" lang="en-US" sz="1100" spc="-1" strike="noStrike">
                <a:solidFill>
                  <a:srgbClr val="000000"/>
                </a:solidFill>
                <a:uFill>
                  <a:solidFill>
                    <a:srgbClr val="ffffff"/>
                  </a:solidFill>
                </a:uFill>
                <a:latin typeface="Arial"/>
              </a:rPr>
              <a:t>Another alternative to break the execution of a loop: </a:t>
            </a:r>
            <a:r>
              <a:rPr b="1" lang="en-US" sz="1100" spc="-1" strike="noStrike">
                <a:solidFill>
                  <a:srgbClr val="000000"/>
                </a:solidFill>
                <a:uFill>
                  <a:solidFill>
                    <a:srgbClr val="ffffff"/>
                  </a:solidFill>
                </a:uFill>
                <a:latin typeface="Arial"/>
              </a:rPr>
              <a:t>continue</a:t>
            </a:r>
            <a:r>
              <a:rPr b="0" lang="en-US" sz="11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This is like saying:</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t>
            </a:r>
            <a:r>
              <a:rPr b="0" lang="en-US" sz="1100" spc="-1" strike="noStrike">
                <a:solidFill>
                  <a:srgbClr val="000000"/>
                </a:solidFill>
                <a:uFill>
                  <a:solidFill>
                    <a:srgbClr val="ffffff"/>
                  </a:solidFill>
                </a:uFill>
                <a:latin typeface="Arial"/>
              </a:rPr>
              <a:t>Hey, I’m done with this iteration of the loop.</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I finished earlier.</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I don’t want to stop the loop,</a:t>
            </a:r>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Instead, I just want to go to the next iteration”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Code step-by-step:</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This is an infinite loop</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Because we have a while True statement, which is going to run the loop</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Indefinitely, unless we instruct otherwise</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Then, we read a line entered by the user</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Then, we ask if the first character of this line has a particular value</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Depending on the answer, </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we may or may not ask the loop to go to the next iteration</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Or we may ask it to finish the loop and go for the next task</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You’ll notice that line has this special characters, which you’ll learn on the next chapter.</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1" lang="en-US" sz="1100" spc="-1" strike="noStrike">
                <a:solidFill>
                  <a:srgbClr val="000000"/>
                </a:solidFill>
                <a:uFill>
                  <a:solidFill>
                    <a:srgbClr val="ffffff"/>
                  </a:solidFill>
                </a:uFill>
                <a:latin typeface="Arial"/>
              </a:rPr>
              <a:t>Line[0]</a:t>
            </a:r>
            <a:r>
              <a:rPr b="0" lang="en-US" sz="1100" spc="-1" strike="noStrike">
                <a:solidFill>
                  <a:srgbClr val="000000"/>
                </a:solidFill>
                <a:uFill>
                  <a:solidFill>
                    <a:srgbClr val="ffffff"/>
                  </a:solidFill>
                </a:uFill>
                <a:latin typeface="Arial"/>
              </a:rPr>
              <a:t> means that, if the first character of the line is a pound sign, we are going to </a:t>
            </a:r>
            <a:r>
              <a:rPr b="1" lang="en-US" sz="1100" spc="-1" strike="noStrike">
                <a:solidFill>
                  <a:srgbClr val="000000"/>
                </a:solidFill>
                <a:uFill>
                  <a:solidFill>
                    <a:srgbClr val="ffffff"/>
                  </a:solidFill>
                </a:uFill>
                <a:latin typeface="Arial"/>
              </a:rPr>
              <a:t>continue</a:t>
            </a:r>
            <a:r>
              <a:rPr b="0" lang="en-US" sz="11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In othr words, we ignore in this iteration the rest of the loop.</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Arial"/>
              </a:rPr>
              <a:t>Explain iterations using shell:</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First time we run, program goes to the next iteration</a:t>
            </a:r>
            <a:endParaRPr b="0" lang="en-US" sz="20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US" sz="1100" spc="-1" strike="noStrike">
                <a:solidFill>
                  <a:srgbClr val="000000"/>
                </a:solidFill>
                <a:uFill>
                  <a:solidFill>
                    <a:srgbClr val="ffffff"/>
                  </a:solidFill>
                </a:uFill>
                <a:latin typeface="Arial"/>
              </a:rPr>
              <a:t>Second time, we ask it not to print our comment, and it doesn’t!</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PlaceHolder 1"/>
          <p:cNvSpPr>
            <a:spLocks noGrp="1"/>
          </p:cNvSpPr>
          <p:nvPr>
            <p:ph type="body"/>
          </p:nvPr>
        </p:nvSpPr>
        <p:spPr>
          <a:xfrm>
            <a:off x="685800" y="4343400"/>
            <a:ext cx="5485680" cy="4114080"/>
          </a:xfrm>
          <a:prstGeom prst="rect">
            <a:avLst/>
          </a:prstGeom>
        </p:spPr>
        <p:txBody>
          <a:bodyPr lIns="0" rIns="0" tIns="91440" bIns="91440"/>
          <a:p>
            <a:r>
              <a:rPr b="0" lang="en-US" sz="1100" spc="-1" strike="noStrike">
                <a:solidFill>
                  <a:srgbClr val="000000"/>
                </a:solidFill>
                <a:uFill>
                  <a:solidFill>
                    <a:srgbClr val="ffffff"/>
                  </a:solidFill>
                </a:uFill>
                <a:latin typeface="Arial"/>
              </a:rPr>
              <a:t>Another way of looking at this is by drawing a line indicating where the program goes after hitting the </a:t>
            </a:r>
            <a:r>
              <a:rPr b="1" lang="en-US" sz="1100" spc="-1" strike="noStrike">
                <a:solidFill>
                  <a:srgbClr val="000000"/>
                </a:solidFill>
                <a:uFill>
                  <a:solidFill>
                    <a:srgbClr val="ffffff"/>
                  </a:solidFill>
                </a:uFill>
                <a:latin typeface="Arial"/>
              </a:rPr>
              <a:t>continue </a:t>
            </a:r>
            <a:r>
              <a:rPr b="0" lang="en-US" sz="1100" spc="-1" strike="noStrike">
                <a:solidFill>
                  <a:srgbClr val="000000"/>
                </a:solidFill>
                <a:uFill>
                  <a:solidFill>
                    <a:srgbClr val="ffffff"/>
                  </a:solidFill>
                </a:uFill>
                <a:latin typeface="Arial"/>
              </a:rPr>
              <a:t>command.</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6" name="PlaceHolder 2"/>
          <p:cNvSpPr>
            <a:spLocks noGrp="1"/>
          </p:cNvSpPr>
          <p:nvPr>
            <p:ph type="body"/>
          </p:nvPr>
        </p:nvSpPr>
        <p:spPr>
          <a:xfrm>
            <a:off x="812520" y="2139480"/>
            <a:ext cx="1463004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7" name="PlaceHolder 3"/>
          <p:cNvSpPr>
            <a:spLocks noGrp="1"/>
          </p:cNvSpPr>
          <p:nvPr>
            <p:ph type="body"/>
          </p:nvPr>
        </p:nvSpPr>
        <p:spPr>
          <a:xfrm>
            <a:off x="812520" y="4909680"/>
            <a:ext cx="1463004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9" name="PlaceHolder 2"/>
          <p:cNvSpPr>
            <a:spLocks noGrp="1"/>
          </p:cNvSpPr>
          <p:nvPr>
            <p:ph type="body"/>
          </p:nvPr>
        </p:nvSpPr>
        <p:spPr>
          <a:xfrm>
            <a:off x="81252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0" name="PlaceHolder 3"/>
          <p:cNvSpPr>
            <a:spLocks noGrp="1"/>
          </p:cNvSpPr>
          <p:nvPr>
            <p:ph type="body"/>
          </p:nvPr>
        </p:nvSpPr>
        <p:spPr>
          <a:xfrm>
            <a:off x="830916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1" name="PlaceHolder 4"/>
          <p:cNvSpPr>
            <a:spLocks noGrp="1"/>
          </p:cNvSpPr>
          <p:nvPr>
            <p:ph type="body"/>
          </p:nvPr>
        </p:nvSpPr>
        <p:spPr>
          <a:xfrm>
            <a:off x="8309160" y="49096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2" name="PlaceHolder 5"/>
          <p:cNvSpPr>
            <a:spLocks noGrp="1"/>
          </p:cNvSpPr>
          <p:nvPr>
            <p:ph type="body"/>
          </p:nvPr>
        </p:nvSpPr>
        <p:spPr>
          <a:xfrm>
            <a:off x="812520" y="49096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4" name="PlaceHolder 2"/>
          <p:cNvSpPr>
            <a:spLocks noGrp="1"/>
          </p:cNvSpPr>
          <p:nvPr>
            <p:ph type="body"/>
          </p:nvPr>
        </p:nvSpPr>
        <p:spPr>
          <a:xfrm>
            <a:off x="812520" y="2139480"/>
            <a:ext cx="1463004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5" name="PlaceHolder 3"/>
          <p:cNvSpPr>
            <a:spLocks noGrp="1"/>
          </p:cNvSpPr>
          <p:nvPr>
            <p:ph type="body"/>
          </p:nvPr>
        </p:nvSpPr>
        <p:spPr>
          <a:xfrm>
            <a:off x="812520" y="2139480"/>
            <a:ext cx="1463004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pic>
        <p:nvPicPr>
          <p:cNvPr id="36" name="" descr=""/>
          <p:cNvPicPr/>
          <p:nvPr/>
        </p:nvPicPr>
        <p:blipFill>
          <a:blip r:embed="rId2"/>
          <a:stretch/>
        </p:blipFill>
        <p:spPr>
          <a:xfrm>
            <a:off x="4804200" y="2139480"/>
            <a:ext cx="6645960" cy="5302800"/>
          </a:xfrm>
          <a:prstGeom prst="rect">
            <a:avLst/>
          </a:prstGeom>
          <a:ln>
            <a:noFill/>
          </a:ln>
        </p:spPr>
      </p:pic>
      <p:pic>
        <p:nvPicPr>
          <p:cNvPr id="37" name="" descr=""/>
          <p:cNvPicPr/>
          <p:nvPr/>
        </p:nvPicPr>
        <p:blipFill>
          <a:blip r:embed="rId3"/>
          <a:stretch/>
        </p:blipFill>
        <p:spPr>
          <a:xfrm>
            <a:off x="4804200" y="2139480"/>
            <a:ext cx="6645960" cy="53028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3" name="PlaceHolder 2"/>
          <p:cNvSpPr>
            <a:spLocks noGrp="1"/>
          </p:cNvSpPr>
          <p:nvPr>
            <p:ph type="subTitle"/>
          </p:nvPr>
        </p:nvSpPr>
        <p:spPr>
          <a:xfrm>
            <a:off x="812520" y="2139480"/>
            <a:ext cx="14630040" cy="530280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5" name="PlaceHolder 2"/>
          <p:cNvSpPr>
            <a:spLocks noGrp="1"/>
          </p:cNvSpPr>
          <p:nvPr>
            <p:ph type="body"/>
          </p:nvPr>
        </p:nvSpPr>
        <p:spPr>
          <a:xfrm>
            <a:off x="812520" y="2139480"/>
            <a:ext cx="1463004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7" name="PlaceHolder 2"/>
          <p:cNvSpPr>
            <a:spLocks noGrp="1"/>
          </p:cNvSpPr>
          <p:nvPr>
            <p:ph type="body"/>
          </p:nvPr>
        </p:nvSpPr>
        <p:spPr>
          <a:xfrm>
            <a:off x="812520" y="2139480"/>
            <a:ext cx="713916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48" name="PlaceHolder 3"/>
          <p:cNvSpPr>
            <a:spLocks noGrp="1"/>
          </p:cNvSpPr>
          <p:nvPr>
            <p:ph type="body"/>
          </p:nvPr>
        </p:nvSpPr>
        <p:spPr>
          <a:xfrm>
            <a:off x="8309160" y="2139480"/>
            <a:ext cx="713916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812520" y="364680"/>
            <a:ext cx="14630040" cy="70768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2" name="PlaceHolder 2"/>
          <p:cNvSpPr>
            <a:spLocks noGrp="1"/>
          </p:cNvSpPr>
          <p:nvPr>
            <p:ph type="body"/>
          </p:nvPr>
        </p:nvSpPr>
        <p:spPr>
          <a:xfrm>
            <a:off x="81252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3" name="PlaceHolder 3"/>
          <p:cNvSpPr>
            <a:spLocks noGrp="1"/>
          </p:cNvSpPr>
          <p:nvPr>
            <p:ph type="body"/>
          </p:nvPr>
        </p:nvSpPr>
        <p:spPr>
          <a:xfrm>
            <a:off x="812520" y="49096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4" name="PlaceHolder 4"/>
          <p:cNvSpPr>
            <a:spLocks noGrp="1"/>
          </p:cNvSpPr>
          <p:nvPr>
            <p:ph type="body"/>
          </p:nvPr>
        </p:nvSpPr>
        <p:spPr>
          <a:xfrm>
            <a:off x="8309160" y="2139480"/>
            <a:ext cx="713916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 name="PlaceHolder 2"/>
          <p:cNvSpPr>
            <a:spLocks noGrp="1"/>
          </p:cNvSpPr>
          <p:nvPr>
            <p:ph type="subTitle"/>
          </p:nvPr>
        </p:nvSpPr>
        <p:spPr>
          <a:xfrm>
            <a:off x="812520" y="2139480"/>
            <a:ext cx="14630040" cy="530280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6" name="PlaceHolder 2"/>
          <p:cNvSpPr>
            <a:spLocks noGrp="1"/>
          </p:cNvSpPr>
          <p:nvPr>
            <p:ph type="body"/>
          </p:nvPr>
        </p:nvSpPr>
        <p:spPr>
          <a:xfrm>
            <a:off x="812520" y="2139480"/>
            <a:ext cx="713916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7" name="PlaceHolder 3"/>
          <p:cNvSpPr>
            <a:spLocks noGrp="1"/>
          </p:cNvSpPr>
          <p:nvPr>
            <p:ph type="body"/>
          </p:nvPr>
        </p:nvSpPr>
        <p:spPr>
          <a:xfrm>
            <a:off x="830916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8" name="PlaceHolder 4"/>
          <p:cNvSpPr>
            <a:spLocks noGrp="1"/>
          </p:cNvSpPr>
          <p:nvPr>
            <p:ph type="body"/>
          </p:nvPr>
        </p:nvSpPr>
        <p:spPr>
          <a:xfrm>
            <a:off x="8309160" y="49096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0" name="PlaceHolder 2"/>
          <p:cNvSpPr>
            <a:spLocks noGrp="1"/>
          </p:cNvSpPr>
          <p:nvPr>
            <p:ph type="body"/>
          </p:nvPr>
        </p:nvSpPr>
        <p:spPr>
          <a:xfrm>
            <a:off x="81252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1" name="PlaceHolder 3"/>
          <p:cNvSpPr>
            <a:spLocks noGrp="1"/>
          </p:cNvSpPr>
          <p:nvPr>
            <p:ph type="body"/>
          </p:nvPr>
        </p:nvSpPr>
        <p:spPr>
          <a:xfrm>
            <a:off x="830916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2" name="PlaceHolder 4"/>
          <p:cNvSpPr>
            <a:spLocks noGrp="1"/>
          </p:cNvSpPr>
          <p:nvPr>
            <p:ph type="body"/>
          </p:nvPr>
        </p:nvSpPr>
        <p:spPr>
          <a:xfrm>
            <a:off x="812520" y="4909680"/>
            <a:ext cx="1463004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4" name="PlaceHolder 2"/>
          <p:cNvSpPr>
            <a:spLocks noGrp="1"/>
          </p:cNvSpPr>
          <p:nvPr>
            <p:ph type="body"/>
          </p:nvPr>
        </p:nvSpPr>
        <p:spPr>
          <a:xfrm>
            <a:off x="812520" y="2139480"/>
            <a:ext cx="1463004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5" name="PlaceHolder 3"/>
          <p:cNvSpPr>
            <a:spLocks noGrp="1"/>
          </p:cNvSpPr>
          <p:nvPr>
            <p:ph type="body"/>
          </p:nvPr>
        </p:nvSpPr>
        <p:spPr>
          <a:xfrm>
            <a:off x="812520" y="4909680"/>
            <a:ext cx="1463004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7" name="PlaceHolder 2"/>
          <p:cNvSpPr>
            <a:spLocks noGrp="1"/>
          </p:cNvSpPr>
          <p:nvPr>
            <p:ph type="body"/>
          </p:nvPr>
        </p:nvSpPr>
        <p:spPr>
          <a:xfrm>
            <a:off x="81252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8" name="PlaceHolder 3"/>
          <p:cNvSpPr>
            <a:spLocks noGrp="1"/>
          </p:cNvSpPr>
          <p:nvPr>
            <p:ph type="body"/>
          </p:nvPr>
        </p:nvSpPr>
        <p:spPr>
          <a:xfrm>
            <a:off x="830916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9" name="PlaceHolder 4"/>
          <p:cNvSpPr>
            <a:spLocks noGrp="1"/>
          </p:cNvSpPr>
          <p:nvPr>
            <p:ph type="body"/>
          </p:nvPr>
        </p:nvSpPr>
        <p:spPr>
          <a:xfrm>
            <a:off x="8309160" y="49096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70" name="PlaceHolder 5"/>
          <p:cNvSpPr>
            <a:spLocks noGrp="1"/>
          </p:cNvSpPr>
          <p:nvPr>
            <p:ph type="body"/>
          </p:nvPr>
        </p:nvSpPr>
        <p:spPr>
          <a:xfrm>
            <a:off x="812520" y="49096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72" name="PlaceHolder 2"/>
          <p:cNvSpPr>
            <a:spLocks noGrp="1"/>
          </p:cNvSpPr>
          <p:nvPr>
            <p:ph type="body"/>
          </p:nvPr>
        </p:nvSpPr>
        <p:spPr>
          <a:xfrm>
            <a:off x="812520" y="2139480"/>
            <a:ext cx="1463004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73" name="PlaceHolder 3"/>
          <p:cNvSpPr>
            <a:spLocks noGrp="1"/>
          </p:cNvSpPr>
          <p:nvPr>
            <p:ph type="body"/>
          </p:nvPr>
        </p:nvSpPr>
        <p:spPr>
          <a:xfrm>
            <a:off x="812520" y="2139480"/>
            <a:ext cx="1463004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pic>
        <p:nvPicPr>
          <p:cNvPr id="74" name="" descr=""/>
          <p:cNvPicPr/>
          <p:nvPr/>
        </p:nvPicPr>
        <p:blipFill>
          <a:blip r:embed="rId2"/>
          <a:stretch/>
        </p:blipFill>
        <p:spPr>
          <a:xfrm>
            <a:off x="4804200" y="2139480"/>
            <a:ext cx="6645960" cy="5302800"/>
          </a:xfrm>
          <a:prstGeom prst="rect">
            <a:avLst/>
          </a:prstGeom>
          <a:ln>
            <a:noFill/>
          </a:ln>
        </p:spPr>
      </p:pic>
      <p:pic>
        <p:nvPicPr>
          <p:cNvPr id="75" name="" descr=""/>
          <p:cNvPicPr/>
          <p:nvPr/>
        </p:nvPicPr>
        <p:blipFill>
          <a:blip r:embed="rId3"/>
          <a:stretch/>
        </p:blipFill>
        <p:spPr>
          <a:xfrm>
            <a:off x="4804200" y="2139480"/>
            <a:ext cx="6645960" cy="530280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81" name="PlaceHolder 2"/>
          <p:cNvSpPr>
            <a:spLocks noGrp="1"/>
          </p:cNvSpPr>
          <p:nvPr>
            <p:ph type="subTitle"/>
          </p:nvPr>
        </p:nvSpPr>
        <p:spPr>
          <a:xfrm>
            <a:off x="812520" y="2139480"/>
            <a:ext cx="14630040" cy="530280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83" name="PlaceHolder 2"/>
          <p:cNvSpPr>
            <a:spLocks noGrp="1"/>
          </p:cNvSpPr>
          <p:nvPr>
            <p:ph type="body"/>
          </p:nvPr>
        </p:nvSpPr>
        <p:spPr>
          <a:xfrm>
            <a:off x="812520" y="2139480"/>
            <a:ext cx="1463004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85" name="PlaceHolder 2"/>
          <p:cNvSpPr>
            <a:spLocks noGrp="1"/>
          </p:cNvSpPr>
          <p:nvPr>
            <p:ph type="body"/>
          </p:nvPr>
        </p:nvSpPr>
        <p:spPr>
          <a:xfrm>
            <a:off x="812520" y="2139480"/>
            <a:ext cx="713916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86" name="PlaceHolder 3"/>
          <p:cNvSpPr>
            <a:spLocks noGrp="1"/>
          </p:cNvSpPr>
          <p:nvPr>
            <p:ph type="body"/>
          </p:nvPr>
        </p:nvSpPr>
        <p:spPr>
          <a:xfrm>
            <a:off x="8309160" y="2139480"/>
            <a:ext cx="713916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7" name="PlaceHolder 2"/>
          <p:cNvSpPr>
            <a:spLocks noGrp="1"/>
          </p:cNvSpPr>
          <p:nvPr>
            <p:ph type="body"/>
          </p:nvPr>
        </p:nvSpPr>
        <p:spPr>
          <a:xfrm>
            <a:off x="812520" y="2139480"/>
            <a:ext cx="1463004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812520" y="364680"/>
            <a:ext cx="14630040" cy="70768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90" name="PlaceHolder 2"/>
          <p:cNvSpPr>
            <a:spLocks noGrp="1"/>
          </p:cNvSpPr>
          <p:nvPr>
            <p:ph type="body"/>
          </p:nvPr>
        </p:nvSpPr>
        <p:spPr>
          <a:xfrm>
            <a:off x="81252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91" name="PlaceHolder 3"/>
          <p:cNvSpPr>
            <a:spLocks noGrp="1"/>
          </p:cNvSpPr>
          <p:nvPr>
            <p:ph type="body"/>
          </p:nvPr>
        </p:nvSpPr>
        <p:spPr>
          <a:xfrm>
            <a:off x="812520" y="49096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92" name="PlaceHolder 4"/>
          <p:cNvSpPr>
            <a:spLocks noGrp="1"/>
          </p:cNvSpPr>
          <p:nvPr>
            <p:ph type="body"/>
          </p:nvPr>
        </p:nvSpPr>
        <p:spPr>
          <a:xfrm>
            <a:off x="8309160" y="2139480"/>
            <a:ext cx="713916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94" name="PlaceHolder 2"/>
          <p:cNvSpPr>
            <a:spLocks noGrp="1"/>
          </p:cNvSpPr>
          <p:nvPr>
            <p:ph type="body"/>
          </p:nvPr>
        </p:nvSpPr>
        <p:spPr>
          <a:xfrm>
            <a:off x="812520" y="2139480"/>
            <a:ext cx="713916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95" name="PlaceHolder 3"/>
          <p:cNvSpPr>
            <a:spLocks noGrp="1"/>
          </p:cNvSpPr>
          <p:nvPr>
            <p:ph type="body"/>
          </p:nvPr>
        </p:nvSpPr>
        <p:spPr>
          <a:xfrm>
            <a:off x="830916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96" name="PlaceHolder 4"/>
          <p:cNvSpPr>
            <a:spLocks noGrp="1"/>
          </p:cNvSpPr>
          <p:nvPr>
            <p:ph type="body"/>
          </p:nvPr>
        </p:nvSpPr>
        <p:spPr>
          <a:xfrm>
            <a:off x="8309160" y="49096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98" name="PlaceHolder 2"/>
          <p:cNvSpPr>
            <a:spLocks noGrp="1"/>
          </p:cNvSpPr>
          <p:nvPr>
            <p:ph type="body"/>
          </p:nvPr>
        </p:nvSpPr>
        <p:spPr>
          <a:xfrm>
            <a:off x="81252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99" name="PlaceHolder 3"/>
          <p:cNvSpPr>
            <a:spLocks noGrp="1"/>
          </p:cNvSpPr>
          <p:nvPr>
            <p:ph type="body"/>
          </p:nvPr>
        </p:nvSpPr>
        <p:spPr>
          <a:xfrm>
            <a:off x="830916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00" name="PlaceHolder 4"/>
          <p:cNvSpPr>
            <a:spLocks noGrp="1"/>
          </p:cNvSpPr>
          <p:nvPr>
            <p:ph type="body"/>
          </p:nvPr>
        </p:nvSpPr>
        <p:spPr>
          <a:xfrm>
            <a:off x="812520" y="4909680"/>
            <a:ext cx="1463004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02" name="PlaceHolder 2"/>
          <p:cNvSpPr>
            <a:spLocks noGrp="1"/>
          </p:cNvSpPr>
          <p:nvPr>
            <p:ph type="body"/>
          </p:nvPr>
        </p:nvSpPr>
        <p:spPr>
          <a:xfrm>
            <a:off x="812520" y="2139480"/>
            <a:ext cx="1463004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03" name="PlaceHolder 3"/>
          <p:cNvSpPr>
            <a:spLocks noGrp="1"/>
          </p:cNvSpPr>
          <p:nvPr>
            <p:ph type="body"/>
          </p:nvPr>
        </p:nvSpPr>
        <p:spPr>
          <a:xfrm>
            <a:off x="812520" y="4909680"/>
            <a:ext cx="1463004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05" name="PlaceHolder 2"/>
          <p:cNvSpPr>
            <a:spLocks noGrp="1"/>
          </p:cNvSpPr>
          <p:nvPr>
            <p:ph type="body"/>
          </p:nvPr>
        </p:nvSpPr>
        <p:spPr>
          <a:xfrm>
            <a:off x="81252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06" name="PlaceHolder 3"/>
          <p:cNvSpPr>
            <a:spLocks noGrp="1"/>
          </p:cNvSpPr>
          <p:nvPr>
            <p:ph type="body"/>
          </p:nvPr>
        </p:nvSpPr>
        <p:spPr>
          <a:xfrm>
            <a:off x="830916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07" name="PlaceHolder 4"/>
          <p:cNvSpPr>
            <a:spLocks noGrp="1"/>
          </p:cNvSpPr>
          <p:nvPr>
            <p:ph type="body"/>
          </p:nvPr>
        </p:nvSpPr>
        <p:spPr>
          <a:xfrm>
            <a:off x="8309160" y="49096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08" name="PlaceHolder 5"/>
          <p:cNvSpPr>
            <a:spLocks noGrp="1"/>
          </p:cNvSpPr>
          <p:nvPr>
            <p:ph type="body"/>
          </p:nvPr>
        </p:nvSpPr>
        <p:spPr>
          <a:xfrm>
            <a:off x="812520" y="49096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10" name="PlaceHolder 2"/>
          <p:cNvSpPr>
            <a:spLocks noGrp="1"/>
          </p:cNvSpPr>
          <p:nvPr>
            <p:ph type="body"/>
          </p:nvPr>
        </p:nvSpPr>
        <p:spPr>
          <a:xfrm>
            <a:off x="812520" y="2139480"/>
            <a:ext cx="1463004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11" name="PlaceHolder 3"/>
          <p:cNvSpPr>
            <a:spLocks noGrp="1"/>
          </p:cNvSpPr>
          <p:nvPr>
            <p:ph type="body"/>
          </p:nvPr>
        </p:nvSpPr>
        <p:spPr>
          <a:xfrm>
            <a:off x="812520" y="2139480"/>
            <a:ext cx="1463004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pic>
        <p:nvPicPr>
          <p:cNvPr id="112" name="" descr=""/>
          <p:cNvPicPr/>
          <p:nvPr/>
        </p:nvPicPr>
        <p:blipFill>
          <a:blip r:embed="rId2"/>
          <a:stretch/>
        </p:blipFill>
        <p:spPr>
          <a:xfrm>
            <a:off x="4804200" y="2139480"/>
            <a:ext cx="6645960" cy="5302800"/>
          </a:xfrm>
          <a:prstGeom prst="rect">
            <a:avLst/>
          </a:prstGeom>
          <a:ln>
            <a:noFill/>
          </a:ln>
        </p:spPr>
      </p:pic>
      <p:pic>
        <p:nvPicPr>
          <p:cNvPr id="113" name="" descr=""/>
          <p:cNvPicPr/>
          <p:nvPr/>
        </p:nvPicPr>
        <p:blipFill>
          <a:blip r:embed="rId3"/>
          <a:stretch/>
        </p:blipFill>
        <p:spPr>
          <a:xfrm>
            <a:off x="4804200" y="2139480"/>
            <a:ext cx="6645960" cy="530280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19" name="PlaceHolder 2"/>
          <p:cNvSpPr>
            <a:spLocks noGrp="1"/>
          </p:cNvSpPr>
          <p:nvPr>
            <p:ph type="subTitle"/>
          </p:nvPr>
        </p:nvSpPr>
        <p:spPr>
          <a:xfrm>
            <a:off x="812520" y="2139480"/>
            <a:ext cx="14630040" cy="530280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21" name="PlaceHolder 2"/>
          <p:cNvSpPr>
            <a:spLocks noGrp="1"/>
          </p:cNvSpPr>
          <p:nvPr>
            <p:ph type="body"/>
          </p:nvPr>
        </p:nvSpPr>
        <p:spPr>
          <a:xfrm>
            <a:off x="812520" y="2139480"/>
            <a:ext cx="1463004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9" name="PlaceHolder 2"/>
          <p:cNvSpPr>
            <a:spLocks noGrp="1"/>
          </p:cNvSpPr>
          <p:nvPr>
            <p:ph type="body"/>
          </p:nvPr>
        </p:nvSpPr>
        <p:spPr>
          <a:xfrm>
            <a:off x="812520" y="2139480"/>
            <a:ext cx="713916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0" name="PlaceHolder 3"/>
          <p:cNvSpPr>
            <a:spLocks noGrp="1"/>
          </p:cNvSpPr>
          <p:nvPr>
            <p:ph type="body"/>
          </p:nvPr>
        </p:nvSpPr>
        <p:spPr>
          <a:xfrm>
            <a:off x="8309160" y="2139480"/>
            <a:ext cx="713916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23" name="PlaceHolder 2"/>
          <p:cNvSpPr>
            <a:spLocks noGrp="1"/>
          </p:cNvSpPr>
          <p:nvPr>
            <p:ph type="body"/>
          </p:nvPr>
        </p:nvSpPr>
        <p:spPr>
          <a:xfrm>
            <a:off x="812520" y="2139480"/>
            <a:ext cx="713916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24" name="PlaceHolder 3"/>
          <p:cNvSpPr>
            <a:spLocks noGrp="1"/>
          </p:cNvSpPr>
          <p:nvPr>
            <p:ph type="body"/>
          </p:nvPr>
        </p:nvSpPr>
        <p:spPr>
          <a:xfrm>
            <a:off x="8309160" y="2139480"/>
            <a:ext cx="713916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812520" y="364680"/>
            <a:ext cx="14630040" cy="70768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28" name="PlaceHolder 2"/>
          <p:cNvSpPr>
            <a:spLocks noGrp="1"/>
          </p:cNvSpPr>
          <p:nvPr>
            <p:ph type="body"/>
          </p:nvPr>
        </p:nvSpPr>
        <p:spPr>
          <a:xfrm>
            <a:off x="81252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29" name="PlaceHolder 3"/>
          <p:cNvSpPr>
            <a:spLocks noGrp="1"/>
          </p:cNvSpPr>
          <p:nvPr>
            <p:ph type="body"/>
          </p:nvPr>
        </p:nvSpPr>
        <p:spPr>
          <a:xfrm>
            <a:off x="812520" y="49096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30" name="PlaceHolder 4"/>
          <p:cNvSpPr>
            <a:spLocks noGrp="1"/>
          </p:cNvSpPr>
          <p:nvPr>
            <p:ph type="body"/>
          </p:nvPr>
        </p:nvSpPr>
        <p:spPr>
          <a:xfrm>
            <a:off x="8309160" y="2139480"/>
            <a:ext cx="713916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32" name="PlaceHolder 2"/>
          <p:cNvSpPr>
            <a:spLocks noGrp="1"/>
          </p:cNvSpPr>
          <p:nvPr>
            <p:ph type="body"/>
          </p:nvPr>
        </p:nvSpPr>
        <p:spPr>
          <a:xfrm>
            <a:off x="812520" y="2139480"/>
            <a:ext cx="713916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33" name="PlaceHolder 3"/>
          <p:cNvSpPr>
            <a:spLocks noGrp="1"/>
          </p:cNvSpPr>
          <p:nvPr>
            <p:ph type="body"/>
          </p:nvPr>
        </p:nvSpPr>
        <p:spPr>
          <a:xfrm>
            <a:off x="830916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34" name="PlaceHolder 4"/>
          <p:cNvSpPr>
            <a:spLocks noGrp="1"/>
          </p:cNvSpPr>
          <p:nvPr>
            <p:ph type="body"/>
          </p:nvPr>
        </p:nvSpPr>
        <p:spPr>
          <a:xfrm>
            <a:off x="8309160" y="49096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36" name="PlaceHolder 2"/>
          <p:cNvSpPr>
            <a:spLocks noGrp="1"/>
          </p:cNvSpPr>
          <p:nvPr>
            <p:ph type="body"/>
          </p:nvPr>
        </p:nvSpPr>
        <p:spPr>
          <a:xfrm>
            <a:off x="81252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37" name="PlaceHolder 3"/>
          <p:cNvSpPr>
            <a:spLocks noGrp="1"/>
          </p:cNvSpPr>
          <p:nvPr>
            <p:ph type="body"/>
          </p:nvPr>
        </p:nvSpPr>
        <p:spPr>
          <a:xfrm>
            <a:off x="830916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38" name="PlaceHolder 4"/>
          <p:cNvSpPr>
            <a:spLocks noGrp="1"/>
          </p:cNvSpPr>
          <p:nvPr>
            <p:ph type="body"/>
          </p:nvPr>
        </p:nvSpPr>
        <p:spPr>
          <a:xfrm>
            <a:off x="812520" y="4909680"/>
            <a:ext cx="1463004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40" name="PlaceHolder 2"/>
          <p:cNvSpPr>
            <a:spLocks noGrp="1"/>
          </p:cNvSpPr>
          <p:nvPr>
            <p:ph type="body"/>
          </p:nvPr>
        </p:nvSpPr>
        <p:spPr>
          <a:xfrm>
            <a:off x="812520" y="2139480"/>
            <a:ext cx="1463004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41" name="PlaceHolder 3"/>
          <p:cNvSpPr>
            <a:spLocks noGrp="1"/>
          </p:cNvSpPr>
          <p:nvPr>
            <p:ph type="body"/>
          </p:nvPr>
        </p:nvSpPr>
        <p:spPr>
          <a:xfrm>
            <a:off x="812520" y="4909680"/>
            <a:ext cx="1463004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43" name="PlaceHolder 2"/>
          <p:cNvSpPr>
            <a:spLocks noGrp="1"/>
          </p:cNvSpPr>
          <p:nvPr>
            <p:ph type="body"/>
          </p:nvPr>
        </p:nvSpPr>
        <p:spPr>
          <a:xfrm>
            <a:off x="81252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44" name="PlaceHolder 3"/>
          <p:cNvSpPr>
            <a:spLocks noGrp="1"/>
          </p:cNvSpPr>
          <p:nvPr>
            <p:ph type="body"/>
          </p:nvPr>
        </p:nvSpPr>
        <p:spPr>
          <a:xfrm>
            <a:off x="830916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45" name="PlaceHolder 4"/>
          <p:cNvSpPr>
            <a:spLocks noGrp="1"/>
          </p:cNvSpPr>
          <p:nvPr>
            <p:ph type="body"/>
          </p:nvPr>
        </p:nvSpPr>
        <p:spPr>
          <a:xfrm>
            <a:off x="8309160" y="49096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46" name="PlaceHolder 5"/>
          <p:cNvSpPr>
            <a:spLocks noGrp="1"/>
          </p:cNvSpPr>
          <p:nvPr>
            <p:ph type="body"/>
          </p:nvPr>
        </p:nvSpPr>
        <p:spPr>
          <a:xfrm>
            <a:off x="812520" y="49096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48" name="PlaceHolder 2"/>
          <p:cNvSpPr>
            <a:spLocks noGrp="1"/>
          </p:cNvSpPr>
          <p:nvPr>
            <p:ph type="body"/>
          </p:nvPr>
        </p:nvSpPr>
        <p:spPr>
          <a:xfrm>
            <a:off x="812520" y="2139480"/>
            <a:ext cx="1463004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49" name="PlaceHolder 3"/>
          <p:cNvSpPr>
            <a:spLocks noGrp="1"/>
          </p:cNvSpPr>
          <p:nvPr>
            <p:ph type="body"/>
          </p:nvPr>
        </p:nvSpPr>
        <p:spPr>
          <a:xfrm>
            <a:off x="812520" y="2139480"/>
            <a:ext cx="1463004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pic>
        <p:nvPicPr>
          <p:cNvPr id="150" name="" descr=""/>
          <p:cNvPicPr/>
          <p:nvPr/>
        </p:nvPicPr>
        <p:blipFill>
          <a:blip r:embed="rId2"/>
          <a:stretch/>
        </p:blipFill>
        <p:spPr>
          <a:xfrm>
            <a:off x="4804200" y="2139480"/>
            <a:ext cx="6645960" cy="5302800"/>
          </a:xfrm>
          <a:prstGeom prst="rect">
            <a:avLst/>
          </a:prstGeom>
          <a:ln>
            <a:noFill/>
          </a:ln>
        </p:spPr>
      </p:pic>
      <p:pic>
        <p:nvPicPr>
          <p:cNvPr id="151" name="" descr=""/>
          <p:cNvPicPr/>
          <p:nvPr/>
        </p:nvPicPr>
        <p:blipFill>
          <a:blip r:embed="rId3"/>
          <a:stretch/>
        </p:blipFill>
        <p:spPr>
          <a:xfrm>
            <a:off x="4804200" y="2139480"/>
            <a:ext cx="6645960" cy="530280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812520" y="364680"/>
            <a:ext cx="14630040" cy="70768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4" name="PlaceHolder 2"/>
          <p:cNvSpPr>
            <a:spLocks noGrp="1"/>
          </p:cNvSpPr>
          <p:nvPr>
            <p:ph type="body"/>
          </p:nvPr>
        </p:nvSpPr>
        <p:spPr>
          <a:xfrm>
            <a:off x="81252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5" name="PlaceHolder 3"/>
          <p:cNvSpPr>
            <a:spLocks noGrp="1"/>
          </p:cNvSpPr>
          <p:nvPr>
            <p:ph type="body"/>
          </p:nvPr>
        </p:nvSpPr>
        <p:spPr>
          <a:xfrm>
            <a:off x="812520" y="49096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6" name="PlaceHolder 4"/>
          <p:cNvSpPr>
            <a:spLocks noGrp="1"/>
          </p:cNvSpPr>
          <p:nvPr>
            <p:ph type="body"/>
          </p:nvPr>
        </p:nvSpPr>
        <p:spPr>
          <a:xfrm>
            <a:off x="8309160" y="2139480"/>
            <a:ext cx="713916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8" name="PlaceHolder 2"/>
          <p:cNvSpPr>
            <a:spLocks noGrp="1"/>
          </p:cNvSpPr>
          <p:nvPr>
            <p:ph type="body"/>
          </p:nvPr>
        </p:nvSpPr>
        <p:spPr>
          <a:xfrm>
            <a:off x="812520" y="2139480"/>
            <a:ext cx="7139160" cy="530280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9" name="PlaceHolder 3"/>
          <p:cNvSpPr>
            <a:spLocks noGrp="1"/>
          </p:cNvSpPr>
          <p:nvPr>
            <p:ph type="body"/>
          </p:nvPr>
        </p:nvSpPr>
        <p:spPr>
          <a:xfrm>
            <a:off x="830916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0" name="PlaceHolder 4"/>
          <p:cNvSpPr>
            <a:spLocks noGrp="1"/>
          </p:cNvSpPr>
          <p:nvPr>
            <p:ph type="body"/>
          </p:nvPr>
        </p:nvSpPr>
        <p:spPr>
          <a:xfrm>
            <a:off x="8309160" y="49096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12520" y="364680"/>
            <a:ext cx="14630040" cy="15264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2" name="PlaceHolder 2"/>
          <p:cNvSpPr>
            <a:spLocks noGrp="1"/>
          </p:cNvSpPr>
          <p:nvPr>
            <p:ph type="body"/>
          </p:nvPr>
        </p:nvSpPr>
        <p:spPr>
          <a:xfrm>
            <a:off x="81252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3" name="PlaceHolder 3"/>
          <p:cNvSpPr>
            <a:spLocks noGrp="1"/>
          </p:cNvSpPr>
          <p:nvPr>
            <p:ph type="body"/>
          </p:nvPr>
        </p:nvSpPr>
        <p:spPr>
          <a:xfrm>
            <a:off x="8309160" y="2139480"/>
            <a:ext cx="713916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4" name="PlaceHolder 4"/>
          <p:cNvSpPr>
            <a:spLocks noGrp="1"/>
          </p:cNvSpPr>
          <p:nvPr>
            <p:ph type="body"/>
          </p:nvPr>
        </p:nvSpPr>
        <p:spPr>
          <a:xfrm>
            <a:off x="812520" y="4909680"/>
            <a:ext cx="14630040" cy="25293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p:cNvSpPr/>
          <p:nvPr/>
        </p:nvSpPr>
        <p:spPr>
          <a:xfrm>
            <a:off x="0" y="0"/>
            <a:ext cx="16255440" cy="767520"/>
          </a:xfrm>
          <a:prstGeom prst="rect">
            <a:avLst/>
          </a:prstGeom>
          <a:solidFill>
            <a:schemeClr val="bg2"/>
          </a:solidFill>
          <a:ln>
            <a:noFill/>
          </a:ln>
        </p:spPr>
        <p:style>
          <a:lnRef idx="0"/>
          <a:fillRef idx="0"/>
          <a:effectRef idx="0"/>
          <a:fontRef idx="minor"/>
        </p:style>
      </p:sp>
      <p:sp>
        <p:nvSpPr>
          <p:cNvPr id="1" name="CustomShape 2"/>
          <p:cNvSpPr/>
          <p:nvPr/>
        </p:nvSpPr>
        <p:spPr>
          <a:xfrm>
            <a:off x="0" y="8357760"/>
            <a:ext cx="16255440" cy="785520"/>
          </a:xfrm>
          <a:prstGeom prst="rect">
            <a:avLst/>
          </a:prstGeom>
          <a:solidFill>
            <a:schemeClr val="bg2"/>
          </a:solidFill>
          <a:ln>
            <a:noFill/>
          </a:ln>
        </p:spPr>
        <p:style>
          <a:lnRef idx="0"/>
          <a:fillRef idx="0"/>
          <a:effectRef idx="0"/>
          <a:fontRef idx="minor"/>
        </p:style>
      </p:sp>
      <p:sp>
        <p:nvSpPr>
          <p:cNvPr id="2" name="PlaceHolder 3"/>
          <p:cNvSpPr>
            <a:spLocks noGrp="1"/>
          </p:cNvSpPr>
          <p:nvPr>
            <p:ph type="title"/>
          </p:nvPr>
        </p:nvSpPr>
        <p:spPr>
          <a:xfrm>
            <a:off x="812520" y="364680"/>
            <a:ext cx="14630040" cy="152640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3" name="PlaceHolder 4"/>
          <p:cNvSpPr>
            <a:spLocks noGrp="1"/>
          </p:cNvSpPr>
          <p:nvPr>
            <p:ph type="body"/>
          </p:nvPr>
        </p:nvSpPr>
        <p:spPr>
          <a:xfrm>
            <a:off x="812520" y="2139480"/>
            <a:ext cx="14630040" cy="530280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8" name="CustomShape 1"/>
          <p:cNvSpPr/>
          <p:nvPr/>
        </p:nvSpPr>
        <p:spPr>
          <a:xfrm>
            <a:off x="0" y="0"/>
            <a:ext cx="16255440" cy="767520"/>
          </a:xfrm>
          <a:prstGeom prst="rect">
            <a:avLst/>
          </a:prstGeom>
          <a:solidFill>
            <a:schemeClr val="bg2"/>
          </a:solidFill>
          <a:ln>
            <a:noFill/>
          </a:ln>
        </p:spPr>
        <p:style>
          <a:lnRef idx="0"/>
          <a:fillRef idx="0"/>
          <a:effectRef idx="0"/>
          <a:fontRef idx="minor"/>
        </p:style>
      </p:sp>
      <p:sp>
        <p:nvSpPr>
          <p:cNvPr id="39" name="CustomShape 2"/>
          <p:cNvSpPr/>
          <p:nvPr/>
        </p:nvSpPr>
        <p:spPr>
          <a:xfrm>
            <a:off x="0" y="8357760"/>
            <a:ext cx="16255440" cy="785520"/>
          </a:xfrm>
          <a:prstGeom prst="rect">
            <a:avLst/>
          </a:prstGeom>
          <a:solidFill>
            <a:schemeClr val="bg2"/>
          </a:solidFill>
          <a:ln>
            <a:noFill/>
          </a:ln>
        </p:spPr>
        <p:style>
          <a:lnRef idx="0"/>
          <a:fillRef idx="0"/>
          <a:effectRef idx="0"/>
          <a:fontRef idx="minor"/>
        </p:style>
      </p:sp>
      <p:sp>
        <p:nvSpPr>
          <p:cNvPr id="40" name="PlaceHolder 3"/>
          <p:cNvSpPr>
            <a:spLocks noGrp="1"/>
          </p:cNvSpPr>
          <p:nvPr>
            <p:ph type="title"/>
          </p:nvPr>
        </p:nvSpPr>
        <p:spPr>
          <a:xfrm>
            <a:off x="812520" y="364680"/>
            <a:ext cx="14630040" cy="152640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41" name="PlaceHolder 4"/>
          <p:cNvSpPr>
            <a:spLocks noGrp="1"/>
          </p:cNvSpPr>
          <p:nvPr>
            <p:ph type="body"/>
          </p:nvPr>
        </p:nvSpPr>
        <p:spPr>
          <a:xfrm>
            <a:off x="812520" y="2139480"/>
            <a:ext cx="14630040" cy="530280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6" name="CustomShape 1"/>
          <p:cNvSpPr/>
          <p:nvPr/>
        </p:nvSpPr>
        <p:spPr>
          <a:xfrm>
            <a:off x="0" y="0"/>
            <a:ext cx="16255440" cy="767520"/>
          </a:xfrm>
          <a:prstGeom prst="rect">
            <a:avLst/>
          </a:prstGeom>
          <a:solidFill>
            <a:schemeClr val="bg2"/>
          </a:solidFill>
          <a:ln>
            <a:noFill/>
          </a:ln>
        </p:spPr>
        <p:style>
          <a:lnRef idx="0"/>
          <a:fillRef idx="0"/>
          <a:effectRef idx="0"/>
          <a:fontRef idx="minor"/>
        </p:style>
      </p:sp>
      <p:sp>
        <p:nvSpPr>
          <p:cNvPr id="77" name="CustomShape 2"/>
          <p:cNvSpPr/>
          <p:nvPr/>
        </p:nvSpPr>
        <p:spPr>
          <a:xfrm>
            <a:off x="0" y="8357760"/>
            <a:ext cx="16255440" cy="785520"/>
          </a:xfrm>
          <a:prstGeom prst="rect">
            <a:avLst/>
          </a:prstGeom>
          <a:solidFill>
            <a:schemeClr val="bg2"/>
          </a:solidFill>
          <a:ln>
            <a:noFill/>
          </a:ln>
        </p:spPr>
        <p:style>
          <a:lnRef idx="0"/>
          <a:fillRef idx="0"/>
          <a:effectRef idx="0"/>
          <a:fontRef idx="minor"/>
        </p:style>
      </p:sp>
      <p:sp>
        <p:nvSpPr>
          <p:cNvPr id="78" name="PlaceHolder 3"/>
          <p:cNvSpPr>
            <a:spLocks noGrp="1"/>
          </p:cNvSpPr>
          <p:nvPr>
            <p:ph type="title"/>
          </p:nvPr>
        </p:nvSpPr>
        <p:spPr>
          <a:xfrm>
            <a:off x="812520" y="364680"/>
            <a:ext cx="14630040" cy="152640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79" name="PlaceHolder 4"/>
          <p:cNvSpPr>
            <a:spLocks noGrp="1"/>
          </p:cNvSpPr>
          <p:nvPr>
            <p:ph type="body"/>
          </p:nvPr>
        </p:nvSpPr>
        <p:spPr>
          <a:xfrm>
            <a:off x="812520" y="2139480"/>
            <a:ext cx="14630040" cy="530280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4" name="CustomShape 1"/>
          <p:cNvSpPr/>
          <p:nvPr/>
        </p:nvSpPr>
        <p:spPr>
          <a:xfrm>
            <a:off x="0" y="0"/>
            <a:ext cx="16255440" cy="767520"/>
          </a:xfrm>
          <a:prstGeom prst="rect">
            <a:avLst/>
          </a:prstGeom>
          <a:solidFill>
            <a:schemeClr val="bg2"/>
          </a:solidFill>
          <a:ln>
            <a:noFill/>
          </a:ln>
        </p:spPr>
        <p:style>
          <a:lnRef idx="0"/>
          <a:fillRef idx="0"/>
          <a:effectRef idx="0"/>
          <a:fontRef idx="minor"/>
        </p:style>
      </p:sp>
      <p:sp>
        <p:nvSpPr>
          <p:cNvPr id="115" name="CustomShape 2"/>
          <p:cNvSpPr/>
          <p:nvPr/>
        </p:nvSpPr>
        <p:spPr>
          <a:xfrm>
            <a:off x="0" y="8357760"/>
            <a:ext cx="16255440" cy="785520"/>
          </a:xfrm>
          <a:prstGeom prst="rect">
            <a:avLst/>
          </a:prstGeom>
          <a:solidFill>
            <a:schemeClr val="bg2"/>
          </a:solidFill>
          <a:ln>
            <a:noFill/>
          </a:ln>
        </p:spPr>
        <p:style>
          <a:lnRef idx="0"/>
          <a:fillRef idx="0"/>
          <a:effectRef idx="0"/>
          <a:fontRef idx="minor"/>
        </p:style>
      </p:sp>
      <p:sp>
        <p:nvSpPr>
          <p:cNvPr id="116" name="PlaceHolder 3"/>
          <p:cNvSpPr>
            <a:spLocks noGrp="1"/>
          </p:cNvSpPr>
          <p:nvPr>
            <p:ph type="title"/>
          </p:nvPr>
        </p:nvSpPr>
        <p:spPr>
          <a:xfrm>
            <a:off x="812520" y="364680"/>
            <a:ext cx="14630040" cy="152640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117" name="PlaceHolder 4"/>
          <p:cNvSpPr>
            <a:spLocks noGrp="1"/>
          </p:cNvSpPr>
          <p:nvPr>
            <p:ph type="body"/>
          </p:nvPr>
        </p:nvSpPr>
        <p:spPr>
          <a:xfrm>
            <a:off x="812520" y="2139480"/>
            <a:ext cx="14630040" cy="530280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hyperlink" Target="file:///D:/WORKS/PhD/Courses/2016%20-%20Fall/SI502/lectures-502/SI502-003-GSIs_day/www.pythonlearn.com" TargetMode="External"/><Relationship Id="rId2" Type="http://schemas.openxmlformats.org/officeDocument/2006/relationships/image" Target="../media/image9.png"/><Relationship Id="rId3" Type="http://schemas.openxmlformats.org/officeDocument/2006/relationships/image" Target="../media/image10.jpe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hyperlink" Target="http://www.dr-chuck.com" TargetMode="External"/><Relationship Id="rId2" Type="http://schemas.openxmlformats.org/officeDocument/2006/relationships/hyperlink" Target="http://open.umich.edu/" TargetMode="External"/><Relationship Id="rId3" Type="http://schemas.openxmlformats.org/officeDocument/2006/relationships/image" Target="../media/image12.jpeg"/><Relationship Id="rId4" Type="http://schemas.openxmlformats.org/officeDocument/2006/relationships/image" Target="../media/image13.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hyperlink" Target="http://en.wikipedia.org/wiki/Transporter_(Star_Trek)" TargetMode="External"/><Relationship Id="rId3" Type="http://schemas.openxmlformats.org/officeDocument/2006/relationships/slideLayout" Target="../slideLayouts/slideLayout37.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155600" y="1536840"/>
            <a:ext cx="13931280" cy="3085200"/>
          </a:xfrm>
          <a:prstGeom prst="rect">
            <a:avLst/>
          </a:prstGeom>
          <a:noFill/>
          <a:ln>
            <a:noFill/>
          </a:ln>
        </p:spPr>
        <p:style>
          <a:lnRef idx="0"/>
          <a:fillRef idx="0"/>
          <a:effectRef idx="0"/>
          <a:fontRef idx="minor"/>
        </p:style>
        <p:txBody>
          <a:bodyPr lIns="38160" rIns="38160" tIns="38160" bIns="38160" anchor="b"/>
          <a:p>
            <a:pPr algn="ctr">
              <a:lnSpc>
                <a:spcPct val="100000"/>
              </a:lnSpc>
            </a:pPr>
            <a:r>
              <a:rPr b="0" lang="en-US" sz="7600" spc="-1" strike="noStrike">
                <a:solidFill>
                  <a:srgbClr val="ffff00"/>
                </a:solidFill>
                <a:uFill>
                  <a:solidFill>
                    <a:srgbClr val="ffffff"/>
                  </a:solidFill>
                </a:uFill>
                <a:latin typeface="Arial"/>
                <a:ea typeface="Arial"/>
              </a:rPr>
              <a:t>Loops and Iteration</a:t>
            </a:r>
            <a:endParaRPr b="0" lang="en-US" sz="1800" spc="-1" strike="noStrike">
              <a:solidFill>
                <a:srgbClr val="ffffff"/>
              </a:solidFill>
              <a:uFill>
                <a:solidFill>
                  <a:srgbClr val="ffffff"/>
                </a:solidFill>
              </a:uFill>
              <a:latin typeface="Arial"/>
            </a:endParaRPr>
          </a:p>
        </p:txBody>
      </p:sp>
      <p:sp>
        <p:nvSpPr>
          <p:cNvPr id="158" name="CustomShape 2"/>
          <p:cNvSpPr/>
          <p:nvPr/>
        </p:nvSpPr>
        <p:spPr>
          <a:xfrm>
            <a:off x="1155600" y="4711680"/>
            <a:ext cx="13931280" cy="1053360"/>
          </a:xfrm>
          <a:prstGeom prst="rect">
            <a:avLst/>
          </a:prstGeom>
          <a:noFill/>
          <a:ln>
            <a:noFill/>
          </a:ln>
        </p:spPr>
        <p:style>
          <a:lnRef idx="0"/>
          <a:fillRef idx="0"/>
          <a:effectRef idx="0"/>
          <a:fontRef idx="minor"/>
        </p:style>
        <p:txBody>
          <a:bodyPr lIns="38160" rIns="38160" tIns="38160" bIns="38160"/>
          <a:p>
            <a:pPr algn="ctr">
              <a:lnSpc>
                <a:spcPct val="100000"/>
              </a:lnSpc>
            </a:pPr>
            <a:r>
              <a:rPr b="0" lang="en-US" sz="4800" spc="-1" strike="noStrike">
                <a:solidFill>
                  <a:srgbClr val="ffffff"/>
                </a:solidFill>
                <a:uFill>
                  <a:solidFill>
                    <a:srgbClr val="ffffff"/>
                  </a:solidFill>
                </a:uFill>
                <a:latin typeface="Arial"/>
                <a:ea typeface="Arial"/>
              </a:rPr>
              <a:t>Chapter 5</a:t>
            </a:r>
            <a:endParaRPr b="0" lang="en-US" sz="1800" spc="-1" strike="noStrike">
              <a:solidFill>
                <a:srgbClr val="ffffff"/>
              </a:solidFill>
              <a:uFill>
                <a:solidFill>
                  <a:srgbClr val="ffffff"/>
                </a:solidFill>
              </a:uFill>
              <a:latin typeface="Arial"/>
            </a:endParaRPr>
          </a:p>
        </p:txBody>
      </p:sp>
      <p:sp>
        <p:nvSpPr>
          <p:cNvPr id="159" name="CustomShape 3"/>
          <p:cNvSpPr/>
          <p:nvPr/>
        </p:nvSpPr>
        <p:spPr>
          <a:xfrm>
            <a:off x="3934080" y="6959520"/>
            <a:ext cx="8373960" cy="10152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ffff00"/>
                </a:solidFill>
                <a:uFill>
                  <a:solidFill>
                    <a:srgbClr val="ffffff"/>
                  </a:solidFill>
                </a:uFill>
                <a:latin typeface="Arial"/>
                <a:ea typeface="Arial"/>
              </a:rPr>
              <a:t>Python for Everybody</a:t>
            </a:r>
            <a:endParaRPr b="0" lang="en-US" sz="1800" spc="-1" strike="noStrike">
              <a:solidFill>
                <a:srgbClr val="ffffff"/>
              </a:solidFill>
              <a:uFill>
                <a:solidFill>
                  <a:srgbClr val="ffffff"/>
                </a:solidFill>
              </a:uFill>
              <a:latin typeface="Arial"/>
            </a:endParaRPr>
          </a:p>
          <a:p>
            <a:pPr algn="ctr">
              <a:lnSpc>
                <a:spcPct val="100000"/>
              </a:lnSpc>
            </a:pPr>
            <a:r>
              <a:rPr b="0" lang="en-US" sz="3200" spc="-1" strike="noStrike" u="sng">
                <a:solidFill>
                  <a:srgbClr val="0000ff"/>
                </a:solidFill>
                <a:uFill>
                  <a:solidFill>
                    <a:srgbClr val="ffffff"/>
                  </a:solidFill>
                </a:uFill>
                <a:latin typeface="Arial"/>
                <a:ea typeface="Arial"/>
                <a:hlinkClick r:id="rId1"/>
              </a:rPr>
              <a:t>www.py4e.com</a:t>
            </a:r>
            <a:endParaRPr b="0" lang="en-US" sz="1800" spc="-1" strike="noStrike">
              <a:solidFill>
                <a:srgbClr val="ffffff"/>
              </a:solidFill>
              <a:uFill>
                <a:solidFill>
                  <a:srgbClr val="ffffff"/>
                </a:solidFill>
              </a:uFill>
              <a:latin typeface="Arial"/>
            </a:endParaRPr>
          </a:p>
        </p:txBody>
      </p:sp>
      <p:pic>
        <p:nvPicPr>
          <p:cNvPr id="160" name="Shape 206" descr=""/>
          <p:cNvPicPr/>
          <p:nvPr/>
        </p:nvPicPr>
        <p:blipFill>
          <a:blip r:embed="rId2"/>
          <a:stretch/>
        </p:blipFill>
        <p:spPr>
          <a:xfrm>
            <a:off x="13740480" y="7307280"/>
            <a:ext cx="1967760" cy="667800"/>
          </a:xfrm>
          <a:prstGeom prst="rect">
            <a:avLst/>
          </a:prstGeom>
          <a:ln>
            <a:noFill/>
          </a:ln>
        </p:spPr>
      </p:pic>
      <p:pic>
        <p:nvPicPr>
          <p:cNvPr id="161" name="Shape 208" descr=""/>
          <p:cNvPicPr/>
          <p:nvPr/>
        </p:nvPicPr>
        <p:blipFill>
          <a:blip r:embed="rId3"/>
          <a:stretch/>
        </p:blipFill>
        <p:spPr>
          <a:xfrm>
            <a:off x="635400" y="6947640"/>
            <a:ext cx="1024200" cy="10242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rot="10800000">
            <a:off x="11020320" y="2071080"/>
            <a:ext cx="13680" cy="5659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275" name="CustomShape 2"/>
          <p:cNvSpPr/>
          <p:nvPr/>
        </p:nvSpPr>
        <p:spPr>
          <a:xfrm>
            <a:off x="9575640" y="1498680"/>
            <a:ext cx="2869560" cy="1269000"/>
          </a:xfrm>
          <a:prstGeom prst="diamond">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600" spc="-1" strike="noStrike">
                <a:solidFill>
                  <a:srgbClr val="ff9900"/>
                </a:solidFill>
                <a:uFill>
                  <a:solidFill>
                    <a:srgbClr val="ffffff"/>
                  </a:solidFill>
                </a:uFill>
                <a:latin typeface="Arial"/>
                <a:ea typeface="Arial"/>
              </a:rPr>
              <a:t>True ?</a:t>
            </a:r>
            <a:endParaRPr b="0" lang="en-US" sz="1800" spc="-1" strike="noStrike">
              <a:solidFill>
                <a:srgbClr val="ffffff"/>
              </a:solidFill>
              <a:uFill>
                <a:solidFill>
                  <a:srgbClr val="ffffff"/>
                </a:solidFill>
              </a:uFill>
              <a:latin typeface="Arial"/>
            </a:endParaRPr>
          </a:p>
        </p:txBody>
      </p:sp>
      <p:sp>
        <p:nvSpPr>
          <p:cNvPr id="276" name="CustomShape 3"/>
          <p:cNvSpPr/>
          <p:nvPr/>
        </p:nvSpPr>
        <p:spPr>
          <a:xfrm flipH="1" flipV="1">
            <a:off x="10995120" y="2681280"/>
            <a:ext cx="33840" cy="391968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277" name="CustomShape 4"/>
          <p:cNvSpPr/>
          <p:nvPr/>
        </p:nvSpPr>
        <p:spPr>
          <a:xfrm rot="10800000">
            <a:off x="13790880" y="2148480"/>
            <a:ext cx="678240" cy="1008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278" name="CustomShape 5"/>
          <p:cNvSpPr/>
          <p:nvPr/>
        </p:nvSpPr>
        <p:spPr>
          <a:xfrm>
            <a:off x="10991880" y="6602400"/>
            <a:ext cx="2177640" cy="252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279" name="CustomShape 6"/>
          <p:cNvSpPr/>
          <p:nvPr/>
        </p:nvSpPr>
        <p:spPr>
          <a:xfrm flipH="1">
            <a:off x="9219600" y="2143080"/>
            <a:ext cx="396360" cy="252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280" name="CustomShape 7"/>
          <p:cNvSpPr/>
          <p:nvPr/>
        </p:nvSpPr>
        <p:spPr>
          <a:xfrm flipH="1" rot="10800000">
            <a:off x="10947960" y="8316360"/>
            <a:ext cx="15120" cy="6436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281" name="CustomShape 8"/>
          <p:cNvSpPr/>
          <p:nvPr/>
        </p:nvSpPr>
        <p:spPr>
          <a:xfrm flipV="1">
            <a:off x="9245880" y="2133000"/>
            <a:ext cx="32400" cy="49111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282" name="CustomShape 9"/>
          <p:cNvSpPr/>
          <p:nvPr/>
        </p:nvSpPr>
        <p:spPr>
          <a:xfrm>
            <a:off x="9161640" y="7045200"/>
            <a:ext cx="1751760" cy="3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283" name="CustomShape 10"/>
          <p:cNvSpPr/>
          <p:nvPr/>
        </p:nvSpPr>
        <p:spPr>
          <a:xfrm>
            <a:off x="8696160" y="1384200"/>
            <a:ext cx="72324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No</a:t>
            </a:r>
            <a:endParaRPr b="0" lang="en-US" sz="1800" spc="-1" strike="noStrike">
              <a:solidFill>
                <a:srgbClr val="ffffff"/>
              </a:solidFill>
              <a:uFill>
                <a:solidFill>
                  <a:srgbClr val="ffffff"/>
                </a:solidFill>
              </a:uFill>
              <a:latin typeface="Arial"/>
            </a:endParaRPr>
          </a:p>
        </p:txBody>
      </p:sp>
      <p:sp>
        <p:nvSpPr>
          <p:cNvPr id="284" name="CustomShape 11"/>
          <p:cNvSpPr/>
          <p:nvPr/>
        </p:nvSpPr>
        <p:spPr>
          <a:xfrm>
            <a:off x="9474120" y="7643880"/>
            <a:ext cx="292032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print 'Done'</a:t>
            </a:r>
            <a:endParaRPr b="0" lang="en-US" sz="1800" spc="-1" strike="noStrike">
              <a:solidFill>
                <a:srgbClr val="ffffff"/>
              </a:solidFill>
              <a:uFill>
                <a:solidFill>
                  <a:srgbClr val="ffffff"/>
                </a:solidFill>
              </a:uFill>
              <a:latin typeface="Arial"/>
            </a:endParaRPr>
          </a:p>
        </p:txBody>
      </p:sp>
      <p:sp>
        <p:nvSpPr>
          <p:cNvPr id="285" name="CustomShape 12"/>
          <p:cNvSpPr/>
          <p:nvPr/>
        </p:nvSpPr>
        <p:spPr>
          <a:xfrm>
            <a:off x="13295160" y="1828800"/>
            <a:ext cx="87732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Yes</a:t>
            </a:r>
            <a:endParaRPr b="0" lang="en-US" sz="1800" spc="-1" strike="noStrike">
              <a:solidFill>
                <a:srgbClr val="ffffff"/>
              </a:solidFill>
              <a:uFill>
                <a:solidFill>
                  <a:srgbClr val="ffffff"/>
                </a:solidFill>
              </a:uFill>
              <a:latin typeface="Arial"/>
            </a:endParaRPr>
          </a:p>
        </p:txBody>
      </p:sp>
      <p:sp>
        <p:nvSpPr>
          <p:cNvPr id="286" name="CustomShape 13"/>
          <p:cNvSpPr/>
          <p:nvPr/>
        </p:nvSpPr>
        <p:spPr>
          <a:xfrm flipH="1" rot="10800000">
            <a:off x="17566560" y="1876320"/>
            <a:ext cx="3001320" cy="285120"/>
          </a:xfrm>
          <a:custGeom>
            <a:avLst/>
            <a:gdLst/>
            <a:ahLst/>
            <a:rect l="l" t="t" r="r" b="b"/>
            <a:pathLst>
              <a:path w="21600" h="21600">
                <a:moveTo>
                  <a:pt x="0" y="0"/>
                </a:moveTo>
                <a:lnTo>
                  <a:pt x="21600" y="21600"/>
                </a:lnTo>
              </a:path>
            </a:pathLst>
          </a:custGeom>
          <a:noFill/>
          <a:ln w="76320">
            <a:solidFill>
              <a:srgbClr val="ffff00"/>
            </a:solidFill>
            <a:miter/>
            <a:headEnd len="med" type="stealth" w="med"/>
          </a:ln>
        </p:spPr>
        <p:style>
          <a:lnRef idx="0"/>
          <a:fillRef idx="0"/>
          <a:effectRef idx="0"/>
          <a:fontRef idx="minor"/>
        </p:style>
      </p:sp>
      <p:sp>
        <p:nvSpPr>
          <p:cNvPr id="287" name="CustomShape 14"/>
          <p:cNvSpPr/>
          <p:nvPr/>
        </p:nvSpPr>
        <p:spPr>
          <a:xfrm>
            <a:off x="2057400" y="2355840"/>
            <a:ext cx="6290280" cy="4431600"/>
          </a:xfrm>
          <a:prstGeom prst="rect">
            <a:avLst/>
          </a:prstGeom>
          <a:noFill/>
          <a:ln>
            <a:noFill/>
          </a:ln>
        </p:spPr>
        <p:style>
          <a:lnRef idx="0"/>
          <a:fillRef idx="0"/>
          <a:effectRef idx="0"/>
          <a:fontRef idx="minor"/>
        </p:style>
        <p:txBody>
          <a:bodyPr lIns="0" rIns="0" tIns="0" bIns="0" anchor="ctr"/>
          <a:p>
            <a:pPr>
              <a:lnSpc>
                <a:spcPct val="100000"/>
              </a:lnSpc>
            </a:pPr>
            <a:r>
              <a:rPr b="1" lang="en-US" sz="3000" spc="-1" strike="noStrike">
                <a:solidFill>
                  <a:srgbClr val="ffff00"/>
                </a:solidFill>
                <a:uFill>
                  <a:solidFill>
                    <a:srgbClr val="ffffff"/>
                  </a:solidFill>
                </a:uFill>
                <a:latin typeface="Courier New"/>
                <a:ea typeface="Courier New"/>
              </a:rPr>
              <a:t>while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True</a:t>
            </a:r>
            <a:r>
              <a:rPr b="1" lang="en-US" sz="3000" spc="-1" strike="noStrike">
                <a:solidFill>
                  <a:srgbClr val="ffff00"/>
                </a:solidFill>
                <a:uFill>
                  <a:solidFill>
                    <a:srgbClr val="ffffff"/>
                  </a:solidFill>
                </a:uFill>
                <a:latin typeface="Courier New"/>
                <a:ea typeface="Courier New"/>
              </a:rPr>
              <a:t>:</a:t>
            </a:r>
            <a:r>
              <a:rPr b="1" lang="en-US" sz="3000" spc="-1" strike="noStrike">
                <a:solidFill>
                  <a:srgbClr val="ffffff"/>
                </a:solidFill>
                <a:uFill>
                  <a:solidFill>
                    <a:srgbClr val="ffffff"/>
                  </a:solidFill>
                </a:uFill>
                <a:latin typeface="Courier New"/>
                <a:ea typeface="Courier New"/>
              </a:rPr>
              <a:t> </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input(</a:t>
            </a:r>
            <a:r>
              <a:rPr b="1" lang="en-US" sz="3000" spc="-1" strike="noStrike">
                <a:solidFill>
                  <a:srgbClr val="ffffff"/>
                </a:solidFill>
                <a:uFill>
                  <a:solidFill>
                    <a:srgbClr val="ffffff"/>
                  </a:solidFill>
                </a:uFill>
                <a:latin typeface="Courier New"/>
                <a:ea typeface="Courier New"/>
              </a:rPr>
              <a:t>'&gt; '</a:t>
            </a:r>
            <a:r>
              <a:rPr b="1" lang="en-US" sz="3000" spc="-1" strike="noStrike">
                <a:solidFill>
                  <a:srgbClr val="ff99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if</a:t>
            </a:r>
            <a:r>
              <a:rPr b="1" lang="en-US" sz="3000" spc="-1" strike="noStrike">
                <a:solidFill>
                  <a:srgbClr val="00ff00"/>
                </a:solidFill>
                <a:uFill>
                  <a:solidFill>
                    <a:srgbClr val="ffffff"/>
                  </a:solidFill>
                </a:uFill>
                <a:latin typeface="Courier New"/>
                <a:ea typeface="Courier New"/>
              </a:rPr>
              <a:t> line[0]</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 </a:t>
            </a:r>
            <a:r>
              <a:rPr b="1" lang="en-US" sz="3000" spc="-1" strike="noStrike">
                <a:solidFill>
                  <a:srgbClr val="f3f3f3"/>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continue</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elif </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ffff"/>
                </a:solidFill>
                <a:uFill>
                  <a:solidFill>
                    <a:srgbClr val="ffffff"/>
                  </a:solidFill>
                </a:uFill>
                <a:latin typeface="Courier New"/>
                <a:ea typeface="Courier New"/>
              </a:rPr>
              <a:t> 'done' </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break</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ffffff"/>
                </a:solidFill>
                <a:uFill>
                  <a:solidFill>
                    <a:srgbClr val="ffffff"/>
                  </a:solidFill>
                </a:uFill>
                <a:latin typeface="Courier New"/>
                <a:ea typeface="Courier New"/>
              </a:rPr>
              <a:t>'Done!'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288" name="CustomShape 15"/>
          <p:cNvSpPr/>
          <p:nvPr/>
        </p:nvSpPr>
        <p:spPr>
          <a:xfrm flipH="1">
            <a:off x="1702440" y="3029400"/>
            <a:ext cx="264600" cy="837000"/>
          </a:xfrm>
          <a:custGeom>
            <a:avLst/>
            <a:gdLst/>
            <a:ahLst/>
            <a:rect l="l" t="t" r="r" b="b"/>
            <a:pathLst>
              <a:path w="21600" h="21600">
                <a:moveTo>
                  <a:pt x="0" y="0"/>
                </a:moveTo>
                <a:lnTo>
                  <a:pt x="21600" y="21600"/>
                </a:lnTo>
              </a:path>
            </a:pathLst>
          </a:custGeom>
          <a:noFill/>
          <a:ln w="50760">
            <a:solidFill>
              <a:srgbClr val="ffff00"/>
            </a:solidFill>
            <a:miter/>
            <a:headEnd len="med" type="stealth" w="med"/>
          </a:ln>
        </p:spPr>
        <p:style>
          <a:lnRef idx="0"/>
          <a:fillRef idx="0"/>
          <a:effectRef idx="0"/>
          <a:fontRef idx="minor"/>
        </p:style>
      </p:sp>
      <p:sp>
        <p:nvSpPr>
          <p:cNvPr id="289" name="CustomShape 16"/>
          <p:cNvSpPr/>
          <p:nvPr/>
        </p:nvSpPr>
        <p:spPr>
          <a:xfrm>
            <a:off x="1717200" y="3908880"/>
            <a:ext cx="1236600" cy="463680"/>
          </a:xfrm>
          <a:custGeom>
            <a:avLst/>
            <a:gdLst/>
            <a:ahLst/>
            <a:rect l="l" t="t" r="r" b="b"/>
            <a:pathLst>
              <a:path w="21600" h="21600">
                <a:moveTo>
                  <a:pt x="0" y="0"/>
                </a:moveTo>
                <a:lnTo>
                  <a:pt x="21600" y="21600"/>
                </a:lnTo>
              </a:path>
            </a:pathLst>
          </a:custGeom>
          <a:noFill/>
          <a:ln w="50760">
            <a:solidFill>
              <a:srgbClr val="ffff00"/>
            </a:solidFill>
            <a:miter/>
            <a:headEnd len="med" type="stealth" w="med"/>
          </a:ln>
        </p:spPr>
        <p:style>
          <a:lnRef idx="0"/>
          <a:fillRef idx="0"/>
          <a:effectRef idx="0"/>
          <a:fontRef idx="minor"/>
        </p:style>
      </p:sp>
      <p:sp>
        <p:nvSpPr>
          <p:cNvPr id="290" name="CustomShape 17"/>
          <p:cNvSpPr/>
          <p:nvPr/>
        </p:nvSpPr>
        <p:spPr>
          <a:xfrm>
            <a:off x="11696760" y="5499000"/>
            <a:ext cx="292032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291" name="CustomShape 18"/>
          <p:cNvSpPr/>
          <p:nvPr/>
        </p:nvSpPr>
        <p:spPr>
          <a:xfrm>
            <a:off x="14546160" y="1285920"/>
            <a:ext cx="845280" cy="2917080"/>
          </a:xfrm>
          <a:custGeom>
            <a:avLst/>
            <a:gdLst/>
            <a:ahLst/>
            <a:rect l="l" t="t" r="r" b="b"/>
            <a:pathLst>
              <a:path w="21600" h="21600">
                <a:moveTo>
                  <a:pt x="0" y="0"/>
                </a:moveTo>
                <a:lnTo>
                  <a:pt x="21600" y="21600"/>
                </a:lnTo>
              </a:path>
            </a:pathLst>
          </a:custGeom>
          <a:noFill/>
          <a:ln w="76320">
            <a:solidFill>
              <a:srgbClr val="ffff00"/>
            </a:solidFill>
            <a:miter/>
            <a:headEnd len="med" type="stealth" w="med"/>
          </a:ln>
        </p:spPr>
        <p:style>
          <a:lnRef idx="0"/>
          <a:fillRef idx="0"/>
          <a:effectRef idx="0"/>
          <a:fontRef idx="minor"/>
        </p:style>
      </p:sp>
      <p:sp>
        <p:nvSpPr>
          <p:cNvPr id="292" name="CustomShape 19"/>
          <p:cNvSpPr/>
          <p:nvPr/>
        </p:nvSpPr>
        <p:spPr>
          <a:xfrm rot="10800000">
            <a:off x="16052400" y="5052600"/>
            <a:ext cx="1453320" cy="73908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293" name="CustomShape 20"/>
          <p:cNvSpPr/>
          <p:nvPr/>
        </p:nvSpPr>
        <p:spPr>
          <a:xfrm>
            <a:off x="11684160" y="2824200"/>
            <a:ext cx="292032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294" name="CustomShape 21"/>
          <p:cNvSpPr/>
          <p:nvPr/>
        </p:nvSpPr>
        <p:spPr>
          <a:xfrm>
            <a:off x="13500000" y="4330800"/>
            <a:ext cx="218376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continue</a:t>
            </a:r>
            <a:endParaRPr b="0" lang="en-US" sz="1800" spc="-1" strike="noStrike">
              <a:solidFill>
                <a:srgbClr val="ffffff"/>
              </a:solidFill>
              <a:uFill>
                <a:solidFill>
                  <a:srgbClr val="ffffff"/>
                </a:solidFill>
              </a:uFill>
              <a:latin typeface="Arial"/>
            </a:endParaRPr>
          </a:p>
        </p:txBody>
      </p:sp>
      <p:sp>
        <p:nvSpPr>
          <p:cNvPr id="295" name="CustomShape 22"/>
          <p:cNvSpPr/>
          <p:nvPr/>
        </p:nvSpPr>
        <p:spPr>
          <a:xfrm rot="10800000">
            <a:off x="13195080" y="7424640"/>
            <a:ext cx="24840" cy="192492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296" name="CustomShape 23"/>
          <p:cNvSpPr/>
          <p:nvPr/>
        </p:nvSpPr>
        <p:spPr>
          <a:xfrm flipH="1" flipV="1">
            <a:off x="13212720" y="6225480"/>
            <a:ext cx="15840" cy="4024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297" name="CustomShape 24"/>
          <p:cNvSpPr/>
          <p:nvPr/>
        </p:nvSpPr>
        <p:spPr>
          <a:xfrm rot="10800000">
            <a:off x="13156920" y="3319560"/>
            <a:ext cx="13680" cy="5659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Indefinite Loops</a:t>
            </a:r>
            <a:endParaRPr b="0" lang="en-US" sz="1800" spc="-1" strike="noStrike">
              <a:solidFill>
                <a:srgbClr val="ffffff"/>
              </a:solidFill>
              <a:uFill>
                <a:solidFill>
                  <a:srgbClr val="ffffff"/>
                </a:solidFill>
              </a:uFill>
              <a:latin typeface="Arial"/>
            </a:endParaRPr>
          </a:p>
        </p:txBody>
      </p:sp>
      <p:sp>
        <p:nvSpPr>
          <p:cNvPr id="299" name="CustomShape 2"/>
          <p:cNvSpPr/>
          <p:nvPr/>
        </p:nvSpPr>
        <p:spPr>
          <a:xfrm>
            <a:off x="1155600" y="2603520"/>
            <a:ext cx="13931280" cy="5701680"/>
          </a:xfrm>
          <a:prstGeom prst="rect">
            <a:avLst/>
          </a:prstGeom>
          <a:noFill/>
          <a:ln>
            <a:noFill/>
          </a:ln>
        </p:spPr>
        <p:style>
          <a:lnRef idx="0"/>
          <a:fillRef idx="0"/>
          <a:effectRef idx="0"/>
          <a:fontRef idx="minor"/>
        </p:style>
        <p:txBody>
          <a:bodyPr lIns="38160" rIns="38160" tIns="38160" bIns="38160" anchor="ctr"/>
          <a:p>
            <a:pPr marL="749160" indent="-3704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While loops are called </a:t>
            </a:r>
            <a:r>
              <a:rPr b="0" lang="en-US" sz="3600" spc="-1" strike="noStrike">
                <a:solidFill>
                  <a:srgbClr val="ffff00"/>
                </a:solidFill>
                <a:uFill>
                  <a:solidFill>
                    <a:srgbClr val="ffffff"/>
                  </a:solidFill>
                </a:uFill>
                <a:latin typeface="Arial"/>
                <a:ea typeface="Arial"/>
              </a:rPr>
              <a:t>“indefinite loops”</a:t>
            </a:r>
            <a:r>
              <a:rPr b="0" lang="en-US" sz="3600" spc="-1" strike="noStrike">
                <a:solidFill>
                  <a:srgbClr val="ffffff"/>
                </a:solidFill>
                <a:uFill>
                  <a:solidFill>
                    <a:srgbClr val="ffffff"/>
                  </a:solidFill>
                </a:uFill>
                <a:latin typeface="Arial"/>
                <a:ea typeface="Arial"/>
              </a:rPr>
              <a:t> because they keep going until  a logical condition becomes </a:t>
            </a:r>
            <a:r>
              <a:rPr b="0" lang="en-US" sz="3600" spc="-1" strike="noStrike">
                <a:solidFill>
                  <a:srgbClr val="ff7f00"/>
                </a:solidFill>
                <a:uFill>
                  <a:solidFill>
                    <a:srgbClr val="ffffff"/>
                  </a:solidFill>
                </a:uFill>
                <a:latin typeface="Arial"/>
                <a:ea typeface="Arial"/>
              </a:rPr>
              <a:t>False</a:t>
            </a:r>
            <a:endParaRPr b="0" lang="en-US" sz="1800" spc="-1" strike="noStrike">
              <a:solidFill>
                <a:srgbClr val="ffffff"/>
              </a:solidFill>
              <a:uFill>
                <a:solidFill>
                  <a:srgbClr val="ffffff"/>
                </a:solidFill>
              </a:uFill>
              <a:latin typeface="Arial"/>
            </a:endParaRPr>
          </a:p>
          <a:p>
            <a:pPr marL="749160" indent="-3704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The loops we have seen so far are pretty easy to examine to see if they will terminate or if they will be “infinite loops”</a:t>
            </a:r>
            <a:endParaRPr b="0" lang="en-US" sz="1800" spc="-1" strike="noStrike">
              <a:solidFill>
                <a:srgbClr val="ffffff"/>
              </a:solidFill>
              <a:uFill>
                <a:solidFill>
                  <a:srgbClr val="ffffff"/>
                </a:solidFill>
              </a:uFill>
              <a:latin typeface="Arial"/>
            </a:endParaRPr>
          </a:p>
          <a:p>
            <a:pPr marL="749160" indent="-3704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Sometimes it is a little harder to be sure if a loop will terminate</a:t>
            </a:r>
            <a:endParaRPr b="0" lang="en-US" sz="1800" spc="-1" strike="noStrike">
              <a:solidFill>
                <a:srgbClr val="ffffff"/>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Definite Loops</a:t>
            </a:r>
            <a:endParaRPr b="0" lang="en-US" sz="1800" spc="-1" strike="noStrike">
              <a:solidFill>
                <a:srgbClr val="ffffff"/>
              </a:solidFill>
              <a:uFill>
                <a:solidFill>
                  <a:srgbClr val="ffffff"/>
                </a:solidFill>
              </a:uFill>
              <a:latin typeface="Arial"/>
            </a:endParaRPr>
          </a:p>
        </p:txBody>
      </p:sp>
      <p:sp>
        <p:nvSpPr>
          <p:cNvPr id="301" name="CustomShape 2"/>
          <p:cNvSpPr/>
          <p:nvPr/>
        </p:nvSpPr>
        <p:spPr>
          <a:xfrm>
            <a:off x="1155600" y="2603520"/>
            <a:ext cx="13931280" cy="5701680"/>
          </a:xfrm>
          <a:prstGeom prst="rect">
            <a:avLst/>
          </a:prstGeom>
          <a:noFill/>
          <a:ln>
            <a:noFill/>
          </a:ln>
        </p:spPr>
        <p:style>
          <a:lnRef idx="0"/>
          <a:fillRef idx="0"/>
          <a:effectRef idx="0"/>
          <a:fontRef idx="minor"/>
        </p:style>
        <p:txBody>
          <a:bodyPr lIns="38160" rIns="38160" tIns="38160" bIns="38160" anchor="ctr"/>
          <a:p>
            <a:pPr marL="749160" indent="-3704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Quite often we have a </a:t>
            </a:r>
            <a:r>
              <a:rPr b="0" lang="en-US" sz="3600" spc="-1" strike="noStrike">
                <a:solidFill>
                  <a:srgbClr val="ff7f00"/>
                </a:solidFill>
                <a:uFill>
                  <a:solidFill>
                    <a:srgbClr val="ffffff"/>
                  </a:solidFill>
                </a:uFill>
                <a:latin typeface="Arial"/>
                <a:ea typeface="Arial"/>
              </a:rPr>
              <a:t>list</a:t>
            </a:r>
            <a:r>
              <a:rPr b="0" lang="en-US" sz="3600" spc="-1" strike="noStrike">
                <a:solidFill>
                  <a:srgbClr val="ffffff"/>
                </a:solidFill>
                <a:uFill>
                  <a:solidFill>
                    <a:srgbClr val="ffffff"/>
                  </a:solidFill>
                </a:uFill>
                <a:latin typeface="Arial"/>
                <a:ea typeface="Arial"/>
              </a:rPr>
              <a:t> of items of the </a:t>
            </a:r>
            <a:r>
              <a:rPr b="0" lang="en-US" sz="3600" spc="-1" strike="noStrike">
                <a:solidFill>
                  <a:srgbClr val="ff7f00"/>
                </a:solidFill>
                <a:uFill>
                  <a:solidFill>
                    <a:srgbClr val="ffffff"/>
                  </a:solidFill>
                </a:uFill>
                <a:latin typeface="Arial"/>
                <a:ea typeface="Arial"/>
              </a:rPr>
              <a:t>lines in a file</a:t>
            </a:r>
            <a:r>
              <a:rPr b="0" lang="en-US" sz="3600" spc="-1" strike="noStrike">
                <a:solidFill>
                  <a:srgbClr val="ffffff"/>
                </a:solidFill>
                <a:uFill>
                  <a:solidFill>
                    <a:srgbClr val="ffffff"/>
                  </a:solidFill>
                </a:uFill>
                <a:latin typeface="Arial"/>
                <a:ea typeface="Arial"/>
              </a:rPr>
              <a:t> - effectively a </a:t>
            </a:r>
            <a:r>
              <a:rPr b="0" lang="en-US" sz="3600" spc="-1" strike="noStrike">
                <a:solidFill>
                  <a:srgbClr val="ffff00"/>
                </a:solidFill>
                <a:uFill>
                  <a:solidFill>
                    <a:srgbClr val="ffffff"/>
                  </a:solidFill>
                </a:uFill>
                <a:latin typeface="Arial"/>
                <a:ea typeface="Arial"/>
              </a:rPr>
              <a:t>finite set</a:t>
            </a:r>
            <a:r>
              <a:rPr b="0" lang="en-US" sz="3600" spc="-1" strike="noStrike">
                <a:solidFill>
                  <a:srgbClr val="ffffff"/>
                </a:solidFill>
                <a:uFill>
                  <a:solidFill>
                    <a:srgbClr val="ffffff"/>
                  </a:solidFill>
                </a:uFill>
                <a:latin typeface="Arial"/>
                <a:ea typeface="Arial"/>
              </a:rPr>
              <a:t> of things</a:t>
            </a:r>
            <a:endParaRPr b="0" lang="en-US" sz="1800" spc="-1" strike="noStrike">
              <a:solidFill>
                <a:srgbClr val="ffffff"/>
              </a:solidFill>
              <a:uFill>
                <a:solidFill>
                  <a:srgbClr val="ffffff"/>
                </a:solidFill>
              </a:uFill>
              <a:latin typeface="Arial"/>
            </a:endParaRPr>
          </a:p>
          <a:p>
            <a:pPr marL="749160" indent="-3704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We can write a loop to run the loop once for each of the items in a set using the Python </a:t>
            </a:r>
            <a:r>
              <a:rPr b="0" lang="en-US" sz="3600" spc="-1" strike="noStrike">
                <a:solidFill>
                  <a:srgbClr val="ffff00"/>
                </a:solidFill>
                <a:uFill>
                  <a:solidFill>
                    <a:srgbClr val="ffffff"/>
                  </a:solidFill>
                </a:uFill>
                <a:latin typeface="Arial"/>
                <a:ea typeface="Arial"/>
              </a:rPr>
              <a:t>for</a:t>
            </a:r>
            <a:r>
              <a:rPr b="0" lang="en-US" sz="3600" spc="-1" strike="noStrike">
                <a:solidFill>
                  <a:srgbClr val="ffffff"/>
                </a:solidFill>
                <a:uFill>
                  <a:solidFill>
                    <a:srgbClr val="ffffff"/>
                  </a:solidFill>
                </a:uFill>
                <a:latin typeface="Arial"/>
                <a:ea typeface="Arial"/>
              </a:rPr>
              <a:t> construct</a:t>
            </a:r>
            <a:endParaRPr b="0" lang="en-US" sz="1800" spc="-1" strike="noStrike">
              <a:solidFill>
                <a:srgbClr val="ffffff"/>
              </a:solidFill>
              <a:uFill>
                <a:solidFill>
                  <a:srgbClr val="ffffff"/>
                </a:solidFill>
              </a:uFill>
              <a:latin typeface="Arial"/>
            </a:endParaRPr>
          </a:p>
          <a:p>
            <a:pPr marL="749160" indent="-3704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These loops are called </a:t>
            </a:r>
            <a:r>
              <a:rPr b="0" lang="en-US" sz="3600" spc="-1" strike="noStrike">
                <a:solidFill>
                  <a:srgbClr val="00ff00"/>
                </a:solidFill>
                <a:uFill>
                  <a:solidFill>
                    <a:srgbClr val="ffffff"/>
                  </a:solidFill>
                </a:uFill>
                <a:latin typeface="Arial"/>
                <a:ea typeface="Arial"/>
              </a:rPr>
              <a:t>“definite loops”</a:t>
            </a:r>
            <a:r>
              <a:rPr b="0" lang="en-US" sz="3600" spc="-1" strike="noStrike">
                <a:solidFill>
                  <a:srgbClr val="ffffff"/>
                </a:solidFill>
                <a:uFill>
                  <a:solidFill>
                    <a:srgbClr val="ffffff"/>
                  </a:solidFill>
                </a:uFill>
                <a:latin typeface="Arial"/>
                <a:ea typeface="Arial"/>
              </a:rPr>
              <a:t> because they execute an exact number of times</a:t>
            </a:r>
            <a:endParaRPr b="0" lang="en-US" sz="1800" spc="-1" strike="noStrike">
              <a:solidFill>
                <a:srgbClr val="ffffff"/>
              </a:solidFill>
              <a:uFill>
                <a:solidFill>
                  <a:srgbClr val="ffffff"/>
                </a:solidFill>
              </a:uFill>
              <a:latin typeface="Arial"/>
            </a:endParaRPr>
          </a:p>
          <a:p>
            <a:pPr marL="749160" indent="-3704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We say that </a:t>
            </a:r>
            <a:r>
              <a:rPr b="0" lang="en-US" sz="3600" spc="-1" strike="noStrike">
                <a:solidFill>
                  <a:srgbClr val="00ff00"/>
                </a:solidFill>
                <a:uFill>
                  <a:solidFill>
                    <a:srgbClr val="ffffff"/>
                  </a:solidFill>
                </a:uFill>
                <a:latin typeface="Arial"/>
                <a:ea typeface="Arial"/>
              </a:rPr>
              <a:t>“definite loops iterate through the members of a set”</a:t>
            </a:r>
            <a:endParaRPr b="0" lang="en-US" sz="1800" spc="-1" strike="noStrike">
              <a:solidFill>
                <a:srgbClr val="ffffff"/>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A Simple Definite Loop</a:t>
            </a:r>
            <a:endParaRPr b="0" lang="en-US" sz="1800" spc="-1" strike="noStrike">
              <a:solidFill>
                <a:srgbClr val="ffffff"/>
              </a:solidFill>
              <a:uFill>
                <a:solidFill>
                  <a:srgbClr val="ffffff"/>
                </a:solidFill>
              </a:uFill>
              <a:latin typeface="Arial"/>
            </a:endParaRPr>
          </a:p>
        </p:txBody>
      </p:sp>
      <p:sp>
        <p:nvSpPr>
          <p:cNvPr id="303" name="CustomShape 2"/>
          <p:cNvSpPr/>
          <p:nvPr/>
        </p:nvSpPr>
        <p:spPr>
          <a:xfrm>
            <a:off x="1926720" y="3414240"/>
            <a:ext cx="7524000" cy="2539440"/>
          </a:xfrm>
          <a:prstGeom prst="rect">
            <a:avLst/>
          </a:prstGeom>
          <a:noFill/>
          <a:ln>
            <a:noFill/>
          </a:ln>
        </p:spPr>
        <p:style>
          <a:lnRef idx="0"/>
          <a:fillRef idx="0"/>
          <a:effectRef idx="0"/>
          <a:fontRef idx="minor"/>
        </p:style>
        <p:txBody>
          <a:bodyPr lIns="0" rIns="0" tIns="0" bIns="0" anchor="ctr"/>
          <a:p>
            <a:pPr>
              <a:lnSpc>
                <a:spcPct val="100000"/>
              </a:lnSpc>
            </a:pPr>
            <a:r>
              <a:rPr b="1" lang="en-US" sz="3600" spc="-1" strike="noStrike">
                <a:solidFill>
                  <a:srgbClr val="ffff00"/>
                </a:solidFill>
                <a:uFill>
                  <a:solidFill>
                    <a:srgbClr val="ffffff"/>
                  </a:solidFill>
                </a:uFill>
                <a:latin typeface="Courier New"/>
                <a:ea typeface="Courier New"/>
              </a:rPr>
              <a:t>for</a:t>
            </a:r>
            <a:r>
              <a:rPr b="1" lang="en-US" sz="3600" spc="-1" strike="noStrike">
                <a:solidFill>
                  <a:srgbClr val="ffffff"/>
                </a:solidFill>
                <a:uFill>
                  <a:solidFill>
                    <a:srgbClr val="ffffff"/>
                  </a:solidFill>
                </a:uFill>
                <a:latin typeface="Courier New"/>
                <a:ea typeface="Courier New"/>
              </a:rPr>
              <a:t> </a:t>
            </a:r>
            <a:r>
              <a:rPr b="1" lang="en-US" sz="3600" spc="-1" strike="noStrike">
                <a:solidFill>
                  <a:srgbClr val="00ff00"/>
                </a:solidFill>
                <a:uFill>
                  <a:solidFill>
                    <a:srgbClr val="ffffff"/>
                  </a:solidFill>
                </a:uFill>
                <a:latin typeface="Courier New"/>
                <a:ea typeface="Courier New"/>
              </a:rPr>
              <a:t>i</a:t>
            </a:r>
            <a:r>
              <a:rPr b="1" lang="en-US" sz="3600" spc="-1" strike="noStrike">
                <a:solidFill>
                  <a:srgbClr val="ffffff"/>
                </a:solidFill>
                <a:uFill>
                  <a:solidFill>
                    <a:srgbClr val="ffffff"/>
                  </a:solidFill>
                </a:uFill>
                <a:latin typeface="Courier New"/>
                <a:ea typeface="Courier New"/>
              </a:rPr>
              <a:t> </a:t>
            </a:r>
            <a:r>
              <a:rPr b="1" lang="en-US" sz="3600" spc="-1" strike="noStrike">
                <a:solidFill>
                  <a:srgbClr val="ffff00"/>
                </a:solidFill>
                <a:uFill>
                  <a:solidFill>
                    <a:srgbClr val="ffffff"/>
                  </a:solidFill>
                </a:uFill>
                <a:latin typeface="Courier New"/>
                <a:ea typeface="Courier New"/>
              </a:rPr>
              <a:t>in</a:t>
            </a:r>
            <a:r>
              <a:rPr b="1" lang="en-US" sz="3600" spc="-1" strike="noStrike">
                <a:solidFill>
                  <a:srgbClr val="ffffff"/>
                </a:solidFill>
                <a:uFill>
                  <a:solidFill>
                    <a:srgbClr val="ffffff"/>
                  </a:solidFill>
                </a:uFill>
                <a:latin typeface="Courier New"/>
                <a:ea typeface="Courier New"/>
              </a:rPr>
              <a:t> </a:t>
            </a:r>
            <a:r>
              <a:rPr b="1" lang="en-US" sz="3600" spc="-1" strike="noStrike">
                <a:solidFill>
                  <a:srgbClr val="ff7f00"/>
                </a:solidFill>
                <a:uFill>
                  <a:solidFill>
                    <a:srgbClr val="ffffff"/>
                  </a:solidFill>
                </a:uFill>
                <a:latin typeface="Courier New"/>
                <a:ea typeface="Courier New"/>
              </a:rPr>
              <a:t>[5, 4, 3, 2, 1]</a:t>
            </a:r>
            <a:r>
              <a:rPr b="1" lang="en-US" sz="3600" spc="-1" strike="noStrike">
                <a:solidFill>
                  <a:srgbClr val="00ff00"/>
                </a:solidFill>
                <a:uFill>
                  <a:solidFill>
                    <a:srgbClr val="ffffff"/>
                  </a:solidFill>
                </a:uFill>
                <a:latin typeface="Courier New"/>
                <a:ea typeface="Courier New"/>
              </a:rPr>
              <a:t> </a:t>
            </a:r>
            <a:r>
              <a:rPr b="1" lang="en-US" sz="3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600" spc="-1" strike="noStrike">
                <a:solidFill>
                  <a:srgbClr val="ffffff"/>
                </a:solidFill>
                <a:uFill>
                  <a:solidFill>
                    <a:srgbClr val="ffffff"/>
                  </a:solidFill>
                </a:uFill>
                <a:latin typeface="Courier New"/>
                <a:ea typeface="Courier New"/>
              </a:rPr>
              <a:t>    </a:t>
            </a:r>
            <a:r>
              <a:rPr b="1" lang="en-US" sz="3600" spc="-1" strike="noStrike">
                <a:solidFill>
                  <a:srgbClr val="ffff00"/>
                </a:solidFill>
                <a:uFill>
                  <a:solidFill>
                    <a:srgbClr val="ffffff"/>
                  </a:solidFill>
                </a:uFill>
                <a:latin typeface="Courier New"/>
                <a:ea typeface="Courier New"/>
              </a:rPr>
              <a:t>print</a:t>
            </a:r>
            <a:r>
              <a:rPr b="1" lang="en-US" sz="3600" spc="-1" strike="noStrike">
                <a:solidFill>
                  <a:srgbClr val="ffffff"/>
                </a:solidFill>
                <a:uFill>
                  <a:solidFill>
                    <a:srgbClr val="ffffff"/>
                  </a:solidFill>
                </a:uFill>
                <a:latin typeface="Courier New"/>
                <a:ea typeface="Courier New"/>
              </a:rPr>
              <a:t> </a:t>
            </a:r>
            <a:r>
              <a:rPr b="1" lang="en-US" sz="3600" spc="-1" strike="noStrike">
                <a:solidFill>
                  <a:srgbClr val="00ff00"/>
                </a:solidFill>
                <a:uFill>
                  <a:solidFill>
                    <a:srgbClr val="ffffff"/>
                  </a:solidFill>
                </a:uFill>
                <a:latin typeface="Courier New"/>
                <a:ea typeface="Courier New"/>
              </a:rPr>
              <a:t>i</a:t>
            </a:r>
            <a:endParaRPr b="0" lang="en-US" sz="1800" spc="-1" strike="noStrike">
              <a:solidFill>
                <a:srgbClr val="ffffff"/>
              </a:solidFill>
              <a:uFill>
                <a:solidFill>
                  <a:srgbClr val="ffffff"/>
                </a:solidFill>
              </a:uFill>
              <a:latin typeface="Arial"/>
            </a:endParaRPr>
          </a:p>
          <a:p>
            <a:pPr>
              <a:lnSpc>
                <a:spcPct val="100000"/>
              </a:lnSpc>
            </a:pPr>
            <a:r>
              <a:rPr b="1" lang="en-US" sz="3600" spc="-1" strike="noStrike">
                <a:solidFill>
                  <a:srgbClr val="ffff00"/>
                </a:solidFill>
                <a:uFill>
                  <a:solidFill>
                    <a:srgbClr val="ffffff"/>
                  </a:solidFill>
                </a:uFill>
                <a:latin typeface="Courier New"/>
                <a:ea typeface="Courier New"/>
              </a:rPr>
              <a:t>print(</a:t>
            </a:r>
            <a:r>
              <a:rPr b="1" lang="en-US" sz="3600" spc="-1" strike="noStrike">
                <a:solidFill>
                  <a:srgbClr val="ff7f00"/>
                </a:solidFill>
                <a:uFill>
                  <a:solidFill>
                    <a:srgbClr val="ffffff"/>
                  </a:solidFill>
                </a:uFill>
                <a:latin typeface="Courier New"/>
                <a:ea typeface="Courier New"/>
              </a:rPr>
              <a:t>'Blastoff!'</a:t>
            </a:r>
            <a:r>
              <a:rPr b="1" lang="en-US" sz="3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304" name="CustomShape 3"/>
          <p:cNvSpPr/>
          <p:nvPr/>
        </p:nvSpPr>
        <p:spPr>
          <a:xfrm>
            <a:off x="11091960" y="3003480"/>
            <a:ext cx="2383560" cy="4901400"/>
          </a:xfrm>
          <a:prstGeom prst="rect">
            <a:avLst/>
          </a:prstGeom>
          <a:noFill/>
          <a:ln>
            <a:noFill/>
          </a:ln>
        </p:spPr>
        <p:style>
          <a:lnRef idx="0"/>
          <a:fillRef idx="0"/>
          <a:effectRef idx="0"/>
          <a:fontRef idx="minor"/>
        </p:style>
        <p:txBody>
          <a:bodyPr lIns="0" rIns="0" tIns="0" bIns="0" anchor="ctr"/>
          <a:p>
            <a:pPr>
              <a:lnSpc>
                <a:spcPct val="100000"/>
              </a:lnSpc>
            </a:pPr>
            <a:r>
              <a:rPr b="0" lang="en-US" sz="4800" spc="-1" strike="noStrike">
                <a:solidFill>
                  <a:srgbClr val="ffffff"/>
                </a:solidFill>
                <a:uFill>
                  <a:solidFill>
                    <a:srgbClr val="ffffff"/>
                  </a:solidFill>
                </a:uFill>
                <a:latin typeface="Arial"/>
                <a:ea typeface="Arial"/>
              </a:rPr>
              <a:t>5</a:t>
            </a:r>
            <a:endParaRPr b="0" lang="en-US" sz="1800" spc="-1" strike="noStrike">
              <a:solidFill>
                <a:srgbClr val="ffffff"/>
              </a:solidFill>
              <a:uFill>
                <a:solidFill>
                  <a:srgbClr val="ffffff"/>
                </a:solidFill>
              </a:uFill>
              <a:latin typeface="Arial"/>
            </a:endParaRPr>
          </a:p>
          <a:p>
            <a:pPr>
              <a:lnSpc>
                <a:spcPct val="100000"/>
              </a:lnSpc>
            </a:pPr>
            <a:r>
              <a:rPr b="0" lang="en-US" sz="4800" spc="-1" strike="noStrike">
                <a:solidFill>
                  <a:srgbClr val="ffffff"/>
                </a:solidFill>
                <a:uFill>
                  <a:solidFill>
                    <a:srgbClr val="ffffff"/>
                  </a:solidFill>
                </a:uFill>
                <a:latin typeface="Arial"/>
                <a:ea typeface="Arial"/>
              </a:rPr>
              <a:t>4</a:t>
            </a:r>
            <a:endParaRPr b="0" lang="en-US" sz="1800" spc="-1" strike="noStrike">
              <a:solidFill>
                <a:srgbClr val="ffffff"/>
              </a:solidFill>
              <a:uFill>
                <a:solidFill>
                  <a:srgbClr val="ffffff"/>
                </a:solidFill>
              </a:uFill>
              <a:latin typeface="Arial"/>
            </a:endParaRPr>
          </a:p>
          <a:p>
            <a:pPr>
              <a:lnSpc>
                <a:spcPct val="100000"/>
              </a:lnSpc>
            </a:pPr>
            <a:r>
              <a:rPr b="0" lang="en-US" sz="4800" spc="-1" strike="noStrike">
                <a:solidFill>
                  <a:srgbClr val="ffffff"/>
                </a:solidFill>
                <a:uFill>
                  <a:solidFill>
                    <a:srgbClr val="ffffff"/>
                  </a:solidFill>
                </a:uFill>
                <a:latin typeface="Arial"/>
                <a:ea typeface="Arial"/>
              </a:rPr>
              <a:t>3</a:t>
            </a:r>
            <a:endParaRPr b="0" lang="en-US" sz="1800" spc="-1" strike="noStrike">
              <a:solidFill>
                <a:srgbClr val="ffffff"/>
              </a:solidFill>
              <a:uFill>
                <a:solidFill>
                  <a:srgbClr val="ffffff"/>
                </a:solidFill>
              </a:uFill>
              <a:latin typeface="Arial"/>
            </a:endParaRPr>
          </a:p>
          <a:p>
            <a:pPr>
              <a:lnSpc>
                <a:spcPct val="100000"/>
              </a:lnSpc>
            </a:pPr>
            <a:r>
              <a:rPr b="0" lang="en-US" sz="4800" spc="-1" strike="noStrike">
                <a:solidFill>
                  <a:srgbClr val="ffffff"/>
                </a:solidFill>
                <a:uFill>
                  <a:solidFill>
                    <a:srgbClr val="ffffff"/>
                  </a:solidFill>
                </a:uFill>
                <a:latin typeface="Arial"/>
                <a:ea typeface="Arial"/>
              </a:rPr>
              <a:t>2</a:t>
            </a:r>
            <a:endParaRPr b="0" lang="en-US" sz="1800" spc="-1" strike="noStrike">
              <a:solidFill>
                <a:srgbClr val="ffffff"/>
              </a:solidFill>
              <a:uFill>
                <a:solidFill>
                  <a:srgbClr val="ffffff"/>
                </a:solidFill>
              </a:uFill>
              <a:latin typeface="Arial"/>
            </a:endParaRPr>
          </a:p>
          <a:p>
            <a:pPr>
              <a:lnSpc>
                <a:spcPct val="100000"/>
              </a:lnSpc>
            </a:pPr>
            <a:r>
              <a:rPr b="0" lang="en-US" sz="4800" spc="-1" strike="noStrike">
                <a:solidFill>
                  <a:srgbClr val="ffffff"/>
                </a:solidFill>
                <a:uFill>
                  <a:solidFill>
                    <a:srgbClr val="ffffff"/>
                  </a:solidFill>
                </a:uFill>
                <a:latin typeface="Arial"/>
                <a:ea typeface="Arial"/>
              </a:rPr>
              <a:t>1</a:t>
            </a:r>
            <a:endParaRPr b="0" lang="en-US" sz="1800" spc="-1" strike="noStrike">
              <a:solidFill>
                <a:srgbClr val="ffffff"/>
              </a:solidFill>
              <a:uFill>
                <a:solidFill>
                  <a:srgbClr val="ffffff"/>
                </a:solidFill>
              </a:uFill>
              <a:latin typeface="Arial"/>
            </a:endParaRPr>
          </a:p>
          <a:p>
            <a:pPr>
              <a:lnSpc>
                <a:spcPct val="100000"/>
              </a:lnSpc>
            </a:pPr>
            <a:r>
              <a:rPr b="0" lang="en-US" sz="4800" spc="-1" strike="noStrike">
                <a:solidFill>
                  <a:srgbClr val="ffffff"/>
                </a:solidFill>
                <a:uFill>
                  <a:solidFill>
                    <a:srgbClr val="ffffff"/>
                  </a:solidFill>
                </a:uFill>
                <a:latin typeface="Arial"/>
                <a:ea typeface="Arial"/>
              </a:rPr>
              <a:t>Blastoff!</a:t>
            </a:r>
            <a:endParaRPr b="0" lang="en-US" sz="1800" spc="-1" strike="noStrike">
              <a:solidFill>
                <a:srgbClr val="ffffff"/>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A Definite Loop with Strings</a:t>
            </a:r>
            <a:endParaRPr b="0" lang="en-US" sz="1800" spc="-1" strike="noStrike">
              <a:solidFill>
                <a:srgbClr val="ffffff"/>
              </a:solidFill>
              <a:uFill>
                <a:solidFill>
                  <a:srgbClr val="ffffff"/>
                </a:solidFill>
              </a:uFill>
              <a:latin typeface="Arial"/>
            </a:endParaRPr>
          </a:p>
        </p:txBody>
      </p:sp>
      <p:sp>
        <p:nvSpPr>
          <p:cNvPr id="306" name="CustomShape 2"/>
          <p:cNvSpPr/>
          <p:nvPr/>
        </p:nvSpPr>
        <p:spPr>
          <a:xfrm>
            <a:off x="698040" y="4144320"/>
            <a:ext cx="9213120" cy="2215440"/>
          </a:xfrm>
          <a:prstGeom prst="rect">
            <a:avLst/>
          </a:prstGeom>
          <a:noFill/>
          <a:ln>
            <a:noFill/>
          </a:ln>
        </p:spPr>
        <p:style>
          <a:lnRef idx="0"/>
          <a:fillRef idx="0"/>
          <a:effectRef idx="0"/>
          <a:fontRef idx="minor"/>
        </p:style>
        <p:txBody>
          <a:bodyPr lIns="0" rIns="0" tIns="0" bIns="0" anchor="ctr"/>
          <a:p>
            <a:pPr>
              <a:lnSpc>
                <a:spcPct val="100000"/>
              </a:lnSpc>
            </a:pPr>
            <a:r>
              <a:rPr b="1" lang="en-US" sz="3000" spc="-1" strike="noStrike">
                <a:solidFill>
                  <a:srgbClr val="00ff00"/>
                </a:solidFill>
                <a:uFill>
                  <a:solidFill>
                    <a:srgbClr val="ffffff"/>
                  </a:solidFill>
                </a:uFill>
                <a:latin typeface="Courier New"/>
                <a:ea typeface="Courier New"/>
              </a:rPr>
              <a:t>friends</a:t>
            </a:r>
            <a:r>
              <a:rPr b="1" lang="en-US" sz="3000" spc="-1" strike="noStrike">
                <a:solidFill>
                  <a:srgbClr val="ffffff"/>
                </a:solidFill>
                <a:uFill>
                  <a:solidFill>
                    <a:srgbClr val="ffffff"/>
                  </a:solidFill>
                </a:uFill>
                <a:latin typeface="Courier New"/>
                <a:ea typeface="Courier New"/>
              </a:rPr>
              <a:t> = </a:t>
            </a:r>
            <a:r>
              <a:rPr b="1" lang="en-US" sz="3000" spc="-1" strike="noStrike">
                <a:solidFill>
                  <a:srgbClr val="ff7f00"/>
                </a:solidFill>
                <a:uFill>
                  <a:solidFill>
                    <a:srgbClr val="ffffff"/>
                  </a:solidFill>
                </a:uFill>
                <a:latin typeface="Courier New"/>
                <a:ea typeface="Courier New"/>
              </a:rPr>
              <a:t>['Joseph', 'Glenn', 'Sally']</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for</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00"/>
                </a:solidFill>
                <a:uFill>
                  <a:solidFill>
                    <a:srgbClr val="ffffff"/>
                  </a:solidFill>
                </a:uFill>
                <a:latin typeface="Courier New"/>
                <a:ea typeface="Courier New"/>
              </a:rPr>
              <a:t>friend</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in</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00"/>
                </a:solidFill>
                <a:uFill>
                  <a:solidFill>
                    <a:srgbClr val="ffffff"/>
                  </a:solidFill>
                </a:uFill>
                <a:latin typeface="Courier New"/>
                <a:ea typeface="Courier New"/>
              </a:rPr>
              <a:t>friends </a:t>
            </a:r>
            <a:r>
              <a:rPr b="1" lang="en-US" sz="3000" spc="-1" strike="noStrike">
                <a:solidFill>
                  <a:srgbClr val="ffffff"/>
                </a:solidFill>
                <a:uFill>
                  <a:solidFill>
                    <a:srgbClr val="ffffff"/>
                  </a:solidFill>
                </a:uFill>
                <a:latin typeface="Courier New"/>
                <a:ea typeface="Courier New"/>
              </a:rPr>
              <a:t>: </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ff7f00"/>
                </a:solidFill>
                <a:uFill>
                  <a:solidFill>
                    <a:srgbClr val="ffffff"/>
                  </a:solidFill>
                </a:uFill>
                <a:latin typeface="Courier New"/>
                <a:ea typeface="Courier New"/>
              </a:rPr>
              <a:t>'Happy New Year:'</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00"/>
                </a:solidFill>
                <a:uFill>
                  <a:solidFill>
                    <a:srgbClr val="ffffff"/>
                  </a:solidFill>
                </a:uFill>
                <a:latin typeface="Courier New"/>
                <a:ea typeface="Courier New"/>
              </a:rPr>
              <a:t>friend</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ff7f00"/>
                </a:solidFill>
                <a:uFill>
                  <a:solidFill>
                    <a:srgbClr val="ffffff"/>
                  </a:solidFill>
                </a:uFill>
                <a:latin typeface="Courier New"/>
                <a:ea typeface="Courier New"/>
              </a:rPr>
              <a:t>'Done!'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307" name="CustomShape 3"/>
          <p:cNvSpPr/>
          <p:nvPr/>
        </p:nvSpPr>
        <p:spPr>
          <a:xfrm>
            <a:off x="10607760" y="3551760"/>
            <a:ext cx="5446440" cy="3095640"/>
          </a:xfrm>
          <a:prstGeom prst="rect">
            <a:avLst/>
          </a:prstGeom>
          <a:noFill/>
          <a:ln>
            <a:noFill/>
          </a:ln>
        </p:spPr>
        <p:style>
          <a:lnRef idx="0"/>
          <a:fillRef idx="0"/>
          <a:effectRef idx="0"/>
          <a:fontRef idx="minor"/>
        </p:style>
        <p:txBody>
          <a:bodyPr lIns="0" rIns="0" tIns="0" bIns="0" anchor="ctr"/>
          <a:p>
            <a:r>
              <a:rPr b="0" lang="en-US" sz="3600" spc="-1" strike="noStrike">
                <a:solidFill>
                  <a:srgbClr val="ffffff"/>
                </a:solidFill>
                <a:uFill>
                  <a:solidFill>
                    <a:srgbClr val="ffffff"/>
                  </a:solidFill>
                </a:uFill>
                <a:latin typeface="Arial"/>
                <a:ea typeface="Arial"/>
              </a:rPr>
              <a:t>Happy New Year: Joseph</a:t>
            </a: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ffffff"/>
                </a:solidFill>
                <a:uFill>
                  <a:solidFill>
                    <a:srgbClr val="ffffff"/>
                  </a:solidFill>
                </a:uFill>
                <a:latin typeface="Arial"/>
                <a:ea typeface="Arial"/>
              </a:rPr>
              <a:t>Happy New Year: Glenn</a:t>
            </a: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ffffff"/>
                </a:solidFill>
                <a:uFill>
                  <a:solidFill>
                    <a:srgbClr val="ffffff"/>
                  </a:solidFill>
                </a:uFill>
                <a:latin typeface="Arial"/>
                <a:ea typeface="Arial"/>
              </a:rPr>
              <a:t>Happy New Year: Sally</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ffffff"/>
                </a:solidFill>
                <a:uFill>
                  <a:solidFill>
                    <a:srgbClr val="ffffff"/>
                  </a:solidFill>
                </a:uFill>
                <a:latin typeface="Arial"/>
                <a:ea typeface="Arial"/>
              </a:rPr>
              <a:t>Done!</a:t>
            </a:r>
            <a:endParaRPr b="0" lang="en-US" sz="1800" spc="-1" strike="noStrike">
              <a:solidFill>
                <a:srgbClr val="ffffff"/>
              </a:solidFill>
              <a:uFill>
                <a:solidFill>
                  <a:srgbClr val="ffffff"/>
                </a:solidFill>
              </a:uFill>
              <a:latin typeface="Arial"/>
            </a:endParaRPr>
          </a:p>
        </p:txBody>
      </p:sp>
      <p:sp>
        <p:nvSpPr>
          <p:cNvPr id="308" name="CustomShape 4"/>
          <p:cNvSpPr/>
          <p:nvPr/>
        </p:nvSpPr>
        <p:spPr>
          <a:xfrm flipH="1">
            <a:off x="9000360" y="4534200"/>
            <a:ext cx="1417320" cy="951480"/>
          </a:xfrm>
          <a:custGeom>
            <a:avLst/>
            <a:gdLst/>
            <a:ahLst/>
            <a:rect l="l" t="t" r="r" b="b"/>
            <a:pathLst>
              <a:path w="21600" h="21600">
                <a:moveTo>
                  <a:pt x="0" y="0"/>
                </a:moveTo>
                <a:lnTo>
                  <a:pt x="21600" y="21600"/>
                </a:lnTo>
              </a:path>
            </a:pathLst>
          </a:custGeom>
          <a:noFill/>
          <a:ln w="50760">
            <a:solidFill>
              <a:srgbClr val="ffff00"/>
            </a:solidFill>
            <a:miter/>
            <a:headEnd len="med" type="stealth" w="med"/>
          </a:ln>
        </p:spPr>
        <p:style>
          <a:lnRef idx="0"/>
          <a:fillRef idx="0"/>
          <a:effectRef idx="0"/>
          <a:fontRef idx="minor"/>
        </p:style>
      </p:sp>
      <p:sp>
        <p:nvSpPr>
          <p:cNvPr id="309" name="CustomShape 5"/>
          <p:cNvSpPr/>
          <p:nvPr/>
        </p:nvSpPr>
        <p:spPr>
          <a:xfrm flipH="1" flipV="1">
            <a:off x="4056840" y="5971320"/>
            <a:ext cx="6411240" cy="243000"/>
          </a:xfrm>
          <a:custGeom>
            <a:avLst/>
            <a:gdLst/>
            <a:ahLst/>
            <a:rect l="l" t="t" r="r" b="b"/>
            <a:pathLst>
              <a:path w="21600" h="21600">
                <a:moveTo>
                  <a:pt x="0" y="0"/>
                </a:moveTo>
                <a:lnTo>
                  <a:pt x="21600" y="21600"/>
                </a:lnTo>
              </a:path>
            </a:pathLst>
          </a:custGeom>
          <a:noFill/>
          <a:ln w="50760">
            <a:solidFill>
              <a:srgbClr val="ffff00"/>
            </a:solidFill>
            <a:miter/>
            <a:headEnd len="med" type="stealth" w="med"/>
          </a:ln>
        </p:spPr>
        <p:style>
          <a:lnRef idx="0"/>
          <a:fillRef idx="0"/>
          <a:effectRef idx="0"/>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1155600" y="817560"/>
            <a:ext cx="13931280" cy="113472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A Simple Definite Loop</a:t>
            </a:r>
            <a:endParaRPr b="0" lang="en-US" sz="1800" spc="-1" strike="noStrike">
              <a:solidFill>
                <a:srgbClr val="ffffff"/>
              </a:solidFill>
              <a:uFill>
                <a:solidFill>
                  <a:srgbClr val="ffffff"/>
                </a:solidFill>
              </a:uFill>
              <a:latin typeface="Arial"/>
            </a:endParaRPr>
          </a:p>
        </p:txBody>
      </p:sp>
      <p:sp>
        <p:nvSpPr>
          <p:cNvPr id="311" name="CustomShape 2"/>
          <p:cNvSpPr/>
          <p:nvPr/>
        </p:nvSpPr>
        <p:spPr>
          <a:xfrm>
            <a:off x="8786880" y="3290400"/>
            <a:ext cx="5105880" cy="1659600"/>
          </a:xfrm>
          <a:prstGeom prst="rect">
            <a:avLst/>
          </a:prstGeom>
          <a:noFill/>
          <a:ln>
            <a:noFill/>
          </a:ln>
        </p:spPr>
        <p:style>
          <a:lnRef idx="0"/>
          <a:fillRef idx="0"/>
          <a:effectRef idx="0"/>
          <a:fontRef idx="minor"/>
        </p:style>
        <p:txBody>
          <a:bodyPr lIns="0" rIns="0" tIns="0" bIns="0" anchor="ctr"/>
          <a:p>
            <a:pPr>
              <a:lnSpc>
                <a:spcPct val="100000"/>
              </a:lnSpc>
            </a:pPr>
            <a:r>
              <a:rPr b="1" lang="en-US" sz="2400" spc="-1" strike="noStrike">
                <a:solidFill>
                  <a:srgbClr val="ffff00"/>
                </a:solidFill>
                <a:uFill>
                  <a:solidFill>
                    <a:srgbClr val="ffffff"/>
                  </a:solidFill>
                </a:uFill>
                <a:latin typeface="Courier New"/>
                <a:ea typeface="Courier New"/>
              </a:rPr>
              <a:t>for</a:t>
            </a:r>
            <a:r>
              <a:rPr b="1" lang="en-US" sz="2400" spc="-1" strike="noStrike">
                <a:solidFill>
                  <a:srgbClr val="ffffff"/>
                </a:solidFill>
                <a:uFill>
                  <a:solidFill>
                    <a:srgbClr val="ffffff"/>
                  </a:solidFill>
                </a:uFill>
                <a:latin typeface="Courier New"/>
                <a:ea typeface="Courier New"/>
              </a:rPr>
              <a:t> </a:t>
            </a:r>
            <a:r>
              <a:rPr b="1" lang="en-US" sz="2400" spc="-1" strike="noStrike">
                <a:solidFill>
                  <a:srgbClr val="00ff00"/>
                </a:solidFill>
                <a:uFill>
                  <a:solidFill>
                    <a:srgbClr val="ffffff"/>
                  </a:solidFill>
                </a:uFill>
                <a:latin typeface="Courier New"/>
                <a:ea typeface="Courier New"/>
              </a:rPr>
              <a:t>i</a:t>
            </a:r>
            <a:r>
              <a:rPr b="1" lang="en-US" sz="2400" spc="-1" strike="noStrike">
                <a:solidFill>
                  <a:srgbClr val="ffffff"/>
                </a:solidFill>
                <a:uFill>
                  <a:solidFill>
                    <a:srgbClr val="ffffff"/>
                  </a:solidFill>
                </a:uFill>
                <a:latin typeface="Courier New"/>
                <a:ea typeface="Courier New"/>
              </a:rPr>
              <a:t> </a:t>
            </a:r>
            <a:r>
              <a:rPr b="1" lang="en-US" sz="2400" spc="-1" strike="noStrike">
                <a:solidFill>
                  <a:srgbClr val="ffff00"/>
                </a:solidFill>
                <a:uFill>
                  <a:solidFill>
                    <a:srgbClr val="ffffff"/>
                  </a:solidFill>
                </a:uFill>
                <a:latin typeface="Courier New"/>
                <a:ea typeface="Courier New"/>
              </a:rPr>
              <a:t>in</a:t>
            </a:r>
            <a:r>
              <a:rPr b="1" lang="en-US" sz="2400" spc="-1" strike="noStrike">
                <a:solidFill>
                  <a:srgbClr val="ffffff"/>
                </a:solidFill>
                <a:uFill>
                  <a:solidFill>
                    <a:srgbClr val="ffffff"/>
                  </a:solidFill>
                </a:uFill>
                <a:latin typeface="Courier New"/>
                <a:ea typeface="Courier New"/>
              </a:rPr>
              <a:t> </a:t>
            </a:r>
            <a:r>
              <a:rPr b="1" lang="en-US" sz="2400" spc="-1" strike="noStrike">
                <a:solidFill>
                  <a:srgbClr val="ff7f00"/>
                </a:solidFill>
                <a:uFill>
                  <a:solidFill>
                    <a:srgbClr val="ffffff"/>
                  </a:solidFill>
                </a:uFill>
                <a:latin typeface="Courier New"/>
                <a:ea typeface="Courier New"/>
              </a:rPr>
              <a:t>[5, 4, 3, 2, 1]</a:t>
            </a:r>
            <a:r>
              <a:rPr b="1" lang="en-US" sz="2400" spc="-1" strike="noStrike">
                <a:solidFill>
                  <a:srgbClr val="00ff00"/>
                </a:solidFill>
                <a:uFill>
                  <a:solidFill>
                    <a:srgbClr val="ffffff"/>
                  </a:solidFill>
                </a:uFill>
                <a:latin typeface="Courier New"/>
                <a:ea typeface="Courier New"/>
              </a:rPr>
              <a:t> </a:t>
            </a:r>
            <a:r>
              <a:rPr b="1" lang="en-US" sz="2400" spc="-1" strike="noStrike">
                <a:solidFill>
                  <a:srgbClr val="ffffff"/>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400" spc="-1" strike="noStrike">
                <a:solidFill>
                  <a:srgbClr val="ffffff"/>
                </a:solidFill>
                <a:uFill>
                  <a:solidFill>
                    <a:srgbClr val="ffffff"/>
                  </a:solidFill>
                </a:uFill>
                <a:latin typeface="Courier New"/>
                <a:ea typeface="Courier New"/>
              </a:rPr>
              <a:t>    </a:t>
            </a:r>
            <a:r>
              <a:rPr b="1" lang="en-US" sz="2400" spc="-1" strike="noStrike">
                <a:solidFill>
                  <a:srgbClr val="ffff00"/>
                </a:solidFill>
                <a:uFill>
                  <a:solidFill>
                    <a:srgbClr val="ffffff"/>
                  </a:solidFill>
                </a:uFill>
                <a:latin typeface="Courier New"/>
                <a:ea typeface="Courier New"/>
              </a:rPr>
              <a:t>print</a:t>
            </a:r>
            <a:r>
              <a:rPr b="1" lang="en-US" sz="2400" spc="-1" strike="noStrike">
                <a:solidFill>
                  <a:srgbClr val="ffffff"/>
                </a:solidFill>
                <a:uFill>
                  <a:solidFill>
                    <a:srgbClr val="ffffff"/>
                  </a:solidFill>
                </a:uFill>
                <a:latin typeface="Courier New"/>
                <a:ea typeface="Courier New"/>
              </a:rPr>
              <a:t>(</a:t>
            </a:r>
            <a:r>
              <a:rPr b="1" lang="en-US" sz="2400" spc="-1" strike="noStrike">
                <a:solidFill>
                  <a:srgbClr val="00ff00"/>
                </a:solidFill>
                <a:uFill>
                  <a:solidFill>
                    <a:srgbClr val="ffffff"/>
                  </a:solidFill>
                </a:uFill>
                <a:latin typeface="Courier New"/>
                <a:ea typeface="Courier New"/>
              </a:rPr>
              <a:t>i</a:t>
            </a:r>
            <a:r>
              <a:rPr b="1" lang="en-US" sz="2400" spc="-1" strike="noStrike">
                <a:solidFill>
                  <a:srgbClr val="ffffff"/>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400" spc="-1" strike="noStrike">
                <a:solidFill>
                  <a:srgbClr val="ffff00"/>
                </a:solidFill>
                <a:uFill>
                  <a:solidFill>
                    <a:srgbClr val="ffffff"/>
                  </a:solidFill>
                </a:uFill>
                <a:latin typeface="Courier New"/>
                <a:ea typeface="Courier New"/>
              </a:rPr>
              <a:t>print</a:t>
            </a:r>
            <a:r>
              <a:rPr b="1" lang="en-US" sz="2400" spc="-1" strike="noStrike">
                <a:solidFill>
                  <a:srgbClr val="ffffff"/>
                </a:solidFill>
                <a:uFill>
                  <a:solidFill>
                    <a:srgbClr val="ffffff"/>
                  </a:solidFill>
                </a:uFill>
                <a:latin typeface="Courier New"/>
                <a:ea typeface="Courier New"/>
              </a:rPr>
              <a:t>(</a:t>
            </a:r>
            <a:r>
              <a:rPr b="1" lang="en-US" sz="2400" spc="-1" strike="noStrike">
                <a:solidFill>
                  <a:srgbClr val="ff7f00"/>
                </a:solidFill>
                <a:uFill>
                  <a:solidFill>
                    <a:srgbClr val="ffffff"/>
                  </a:solidFill>
                </a:uFill>
                <a:latin typeface="Courier New"/>
                <a:ea typeface="Courier New"/>
              </a:rPr>
              <a:t>'Blastoff!'</a:t>
            </a:r>
            <a:r>
              <a:rPr b="1" lang="en-US" sz="2400" spc="-1" strike="noStrike">
                <a:solidFill>
                  <a:srgbClr val="ffffff"/>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312" name="CustomShape 3"/>
          <p:cNvSpPr/>
          <p:nvPr/>
        </p:nvSpPr>
        <p:spPr>
          <a:xfrm>
            <a:off x="14170680" y="2825640"/>
            <a:ext cx="1659240" cy="3225240"/>
          </a:xfrm>
          <a:prstGeom prst="rect">
            <a:avLst/>
          </a:prstGeom>
          <a:noFill/>
          <a:ln>
            <a:noFill/>
          </a:ln>
        </p:spPr>
        <p:style>
          <a:lnRef idx="0"/>
          <a:fillRef idx="0"/>
          <a:effectRef idx="0"/>
          <a:fontRef idx="minor"/>
        </p:style>
        <p:txBody>
          <a:bodyPr lIns="0" rIns="0" tIns="0" bIns="0" anchor="ctr"/>
          <a:p>
            <a:pPr>
              <a:lnSpc>
                <a:spcPct val="100000"/>
              </a:lnSpc>
            </a:pPr>
            <a:r>
              <a:rPr b="0" lang="en-US" sz="3000" spc="-1" strike="noStrike">
                <a:solidFill>
                  <a:srgbClr val="ffffff"/>
                </a:solidFill>
                <a:uFill>
                  <a:solidFill>
                    <a:srgbClr val="ffffff"/>
                  </a:solidFill>
                </a:uFill>
                <a:latin typeface="Arial"/>
                <a:ea typeface="Arial"/>
              </a:rPr>
              <a:t>5</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ffff"/>
                </a:solidFill>
                <a:uFill>
                  <a:solidFill>
                    <a:srgbClr val="ffffff"/>
                  </a:solidFill>
                </a:uFill>
                <a:latin typeface="Arial"/>
                <a:ea typeface="Arial"/>
              </a:rPr>
              <a:t>4</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ffff"/>
                </a:solidFill>
                <a:uFill>
                  <a:solidFill>
                    <a:srgbClr val="ffffff"/>
                  </a:solidFill>
                </a:uFill>
                <a:latin typeface="Arial"/>
                <a:ea typeface="Arial"/>
              </a:rPr>
              <a:t>3</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ffff"/>
                </a:solidFill>
                <a:uFill>
                  <a:solidFill>
                    <a:srgbClr val="ffffff"/>
                  </a:solidFill>
                </a:uFill>
                <a:latin typeface="Arial"/>
                <a:ea typeface="Arial"/>
              </a:rPr>
              <a:t>2</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ffff"/>
                </a:solidFill>
                <a:uFill>
                  <a:solidFill>
                    <a:srgbClr val="ffffff"/>
                  </a:solidFill>
                </a:uFill>
                <a:latin typeface="Arial"/>
                <a:ea typeface="Arial"/>
              </a:rPr>
              <a:t>1</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ffff"/>
                </a:solidFill>
                <a:uFill>
                  <a:solidFill>
                    <a:srgbClr val="ffffff"/>
                  </a:solidFill>
                </a:uFill>
                <a:latin typeface="Arial"/>
                <a:ea typeface="Arial"/>
              </a:rPr>
              <a:t>Blastoff!</a:t>
            </a:r>
            <a:endParaRPr b="0" lang="en-US" sz="1800" spc="-1" strike="noStrike">
              <a:solidFill>
                <a:srgbClr val="ffffff"/>
              </a:solidFill>
              <a:uFill>
                <a:solidFill>
                  <a:srgbClr val="ffffff"/>
                </a:solidFill>
              </a:uFill>
              <a:latin typeface="Arial"/>
            </a:endParaRPr>
          </a:p>
        </p:txBody>
      </p:sp>
      <p:sp>
        <p:nvSpPr>
          <p:cNvPr id="313" name="CustomShape 4"/>
          <p:cNvSpPr/>
          <p:nvPr/>
        </p:nvSpPr>
        <p:spPr>
          <a:xfrm rot="10800000">
            <a:off x="3070080" y="3087360"/>
            <a:ext cx="13680" cy="5659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14" name="CustomShape 5"/>
          <p:cNvSpPr/>
          <p:nvPr/>
        </p:nvSpPr>
        <p:spPr>
          <a:xfrm>
            <a:off x="1625760" y="2514600"/>
            <a:ext cx="2869560" cy="1269000"/>
          </a:xfrm>
          <a:prstGeom prst="diamond">
            <a:avLst/>
          </a:prstGeom>
          <a:noFill/>
          <a:ln w="76320">
            <a:solidFill>
              <a:srgbClr val="ffff00"/>
            </a:solidFill>
            <a:round/>
          </a:ln>
        </p:spPr>
        <p:style>
          <a:lnRef idx="0"/>
          <a:fillRef idx="0"/>
          <a:effectRef idx="0"/>
          <a:fontRef idx="minor"/>
        </p:style>
        <p:txBody>
          <a:bodyPr lIns="0" rIns="0" tIns="0" bIns="0" anchor="ctr"/>
          <a:p>
            <a:pPr algn="ctr">
              <a:lnSpc>
                <a:spcPct val="100000"/>
              </a:lnSpc>
            </a:pPr>
            <a:r>
              <a:rPr b="0" lang="en-US" sz="3400" spc="-1" strike="noStrike">
                <a:solidFill>
                  <a:srgbClr val="ff9900"/>
                </a:solidFill>
                <a:uFill>
                  <a:solidFill>
                    <a:srgbClr val="ffffff"/>
                  </a:solidFill>
                </a:uFill>
                <a:latin typeface="Arial"/>
                <a:ea typeface="Arial"/>
              </a:rPr>
              <a:t>Done?</a:t>
            </a:r>
            <a:endParaRPr b="0" lang="en-US" sz="1800" spc="-1" strike="noStrike">
              <a:solidFill>
                <a:srgbClr val="ffffff"/>
              </a:solidFill>
              <a:uFill>
                <a:solidFill>
                  <a:srgbClr val="ffffff"/>
                </a:solidFill>
              </a:uFill>
              <a:latin typeface="Arial"/>
            </a:endParaRPr>
          </a:p>
        </p:txBody>
      </p:sp>
      <p:sp>
        <p:nvSpPr>
          <p:cNvPr id="315" name="CustomShape 6"/>
          <p:cNvSpPr/>
          <p:nvPr/>
        </p:nvSpPr>
        <p:spPr>
          <a:xfrm rot="10800000">
            <a:off x="3082680" y="6781680"/>
            <a:ext cx="10440" cy="149796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316" name="CustomShape 7"/>
          <p:cNvSpPr/>
          <p:nvPr/>
        </p:nvSpPr>
        <p:spPr>
          <a:xfrm rot="10800000">
            <a:off x="6480360" y="4825800"/>
            <a:ext cx="26280" cy="65016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17" name="CustomShape 8"/>
          <p:cNvSpPr/>
          <p:nvPr/>
        </p:nvSpPr>
        <p:spPr>
          <a:xfrm>
            <a:off x="6451560" y="4813560"/>
            <a:ext cx="360" cy="49068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18" name="CustomShape 9"/>
          <p:cNvSpPr/>
          <p:nvPr/>
        </p:nvSpPr>
        <p:spPr>
          <a:xfrm>
            <a:off x="3068640" y="5268960"/>
            <a:ext cx="3395520" cy="3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19" name="CustomShape 10"/>
          <p:cNvSpPr/>
          <p:nvPr/>
        </p:nvSpPr>
        <p:spPr>
          <a:xfrm flipH="1">
            <a:off x="1269360" y="3159000"/>
            <a:ext cx="396360" cy="252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320" name="CustomShape 11"/>
          <p:cNvSpPr/>
          <p:nvPr/>
        </p:nvSpPr>
        <p:spPr>
          <a:xfrm flipH="1" rot="10800000">
            <a:off x="3086640" y="7289280"/>
            <a:ext cx="15120" cy="6436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21" name="CustomShape 12"/>
          <p:cNvSpPr/>
          <p:nvPr/>
        </p:nvSpPr>
        <p:spPr>
          <a:xfrm rot="10800000">
            <a:off x="1306080" y="8772480"/>
            <a:ext cx="2520" cy="277920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22" name="CustomShape 13"/>
          <p:cNvSpPr/>
          <p:nvPr/>
        </p:nvSpPr>
        <p:spPr>
          <a:xfrm>
            <a:off x="1300320" y="6018120"/>
            <a:ext cx="1751760" cy="3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23" name="CustomShape 14"/>
          <p:cNvSpPr/>
          <p:nvPr/>
        </p:nvSpPr>
        <p:spPr>
          <a:xfrm>
            <a:off x="744480" y="2400480"/>
            <a:ext cx="72468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Yes</a:t>
            </a:r>
            <a:endParaRPr b="0" lang="en-US" sz="1800" spc="-1" strike="noStrike">
              <a:solidFill>
                <a:srgbClr val="ffffff"/>
              </a:solidFill>
              <a:uFill>
                <a:solidFill>
                  <a:srgbClr val="ffffff"/>
                </a:solidFill>
              </a:uFill>
              <a:latin typeface="Arial"/>
            </a:endParaRPr>
          </a:p>
        </p:txBody>
      </p:sp>
      <p:sp>
        <p:nvSpPr>
          <p:cNvPr id="324" name="CustomShape 15"/>
          <p:cNvSpPr/>
          <p:nvPr/>
        </p:nvSpPr>
        <p:spPr>
          <a:xfrm>
            <a:off x="1422360" y="6578640"/>
            <a:ext cx="328860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print(</a:t>
            </a:r>
            <a:r>
              <a:rPr b="0" lang="en-US" sz="3500" spc="-1" strike="noStrike">
                <a:solidFill>
                  <a:srgbClr val="08fc14"/>
                </a:solidFill>
                <a:uFill>
                  <a:solidFill>
                    <a:srgbClr val="ffffff"/>
                  </a:solidFill>
                </a:uFill>
                <a:latin typeface="Arial"/>
                <a:ea typeface="Arial"/>
              </a:rPr>
              <a:t>'Blast off!'</a:t>
            </a:r>
            <a:r>
              <a:rPr b="0" lang="en-US" sz="35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325" name="CustomShape 16"/>
          <p:cNvSpPr/>
          <p:nvPr/>
        </p:nvSpPr>
        <p:spPr>
          <a:xfrm>
            <a:off x="4991040" y="4064040"/>
            <a:ext cx="292032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print(</a:t>
            </a:r>
            <a:r>
              <a:rPr b="0" lang="en-US" sz="3500" spc="-1" strike="noStrike">
                <a:solidFill>
                  <a:srgbClr val="00ff00"/>
                </a:solidFill>
                <a:uFill>
                  <a:solidFill>
                    <a:srgbClr val="ffffff"/>
                  </a:solidFill>
                </a:uFill>
                <a:latin typeface="Arial"/>
                <a:ea typeface="Arial"/>
              </a:rPr>
              <a:t>i</a:t>
            </a:r>
            <a:r>
              <a:rPr b="0" lang="en-US" sz="35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326" name="CustomShape 17"/>
          <p:cNvSpPr/>
          <p:nvPr/>
        </p:nvSpPr>
        <p:spPr>
          <a:xfrm>
            <a:off x="4165560" y="2336760"/>
            <a:ext cx="72324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No</a:t>
            </a:r>
            <a:endParaRPr b="0" lang="en-US" sz="1800" spc="-1" strike="noStrike">
              <a:solidFill>
                <a:srgbClr val="ffffff"/>
              </a:solidFill>
              <a:uFill>
                <a:solidFill>
                  <a:srgbClr val="ffffff"/>
                </a:solidFill>
              </a:uFill>
              <a:latin typeface="Arial"/>
            </a:endParaRPr>
          </a:p>
        </p:txBody>
      </p:sp>
      <p:sp>
        <p:nvSpPr>
          <p:cNvPr id="327" name="CustomShape 18"/>
          <p:cNvSpPr/>
          <p:nvPr/>
        </p:nvSpPr>
        <p:spPr>
          <a:xfrm>
            <a:off x="4950000" y="2781360"/>
            <a:ext cx="3114000" cy="748800"/>
          </a:xfrm>
          <a:prstGeom prst="rect">
            <a:avLst/>
          </a:prstGeom>
          <a:noFill/>
          <a:ln w="76320">
            <a:solidFill>
              <a:srgbClr val="ffff00"/>
            </a:solidFill>
            <a:round/>
          </a:ln>
        </p:spPr>
        <p:style>
          <a:lnRef idx="0"/>
          <a:fillRef idx="0"/>
          <a:effectRef idx="0"/>
          <a:fontRef idx="minor"/>
        </p:style>
        <p:txBody>
          <a:bodyPr lIns="0" rIns="0" tIns="0" bIns="0" anchor="ctr"/>
          <a:p>
            <a:pPr algn="ctr">
              <a:lnSpc>
                <a:spcPct val="100000"/>
              </a:lnSpc>
            </a:pPr>
            <a:r>
              <a:rPr b="0" lang="en-US" sz="3500" spc="-1" strike="noStrike">
                <a:solidFill>
                  <a:srgbClr val="ff9900"/>
                </a:solidFill>
                <a:uFill>
                  <a:solidFill>
                    <a:srgbClr val="ffffff"/>
                  </a:solidFill>
                </a:uFill>
                <a:latin typeface="Arial"/>
                <a:ea typeface="Arial"/>
              </a:rPr>
              <a:t>Move </a:t>
            </a:r>
            <a:r>
              <a:rPr b="0" lang="en-US" sz="3500" spc="-1" strike="noStrike">
                <a:solidFill>
                  <a:srgbClr val="00ff00"/>
                </a:solidFill>
                <a:uFill>
                  <a:solidFill>
                    <a:srgbClr val="ffffff"/>
                  </a:solidFill>
                </a:uFill>
                <a:latin typeface="Arial"/>
                <a:ea typeface="Arial"/>
              </a:rPr>
              <a:t>i</a:t>
            </a:r>
            <a:r>
              <a:rPr b="0" lang="en-US" sz="3500" spc="-1" strike="noStrike">
                <a:solidFill>
                  <a:srgbClr val="ff9900"/>
                </a:solidFill>
                <a:uFill>
                  <a:solidFill>
                    <a:srgbClr val="ffffff"/>
                  </a:solidFill>
                </a:uFill>
                <a:latin typeface="Arial"/>
                <a:ea typeface="Arial"/>
              </a:rPr>
              <a:t> ahead</a:t>
            </a:r>
            <a:endParaRPr b="0" lang="en-US" sz="1800" spc="-1" strike="noStrike">
              <a:solidFill>
                <a:srgbClr val="ffffff"/>
              </a:solidFill>
              <a:uFill>
                <a:solidFill>
                  <a:srgbClr val="ffffff"/>
                </a:solidFill>
              </a:uFill>
              <a:latin typeface="Arial"/>
            </a:endParaRPr>
          </a:p>
        </p:txBody>
      </p:sp>
      <p:sp>
        <p:nvSpPr>
          <p:cNvPr id="328" name="CustomShape 19"/>
          <p:cNvSpPr/>
          <p:nvPr/>
        </p:nvSpPr>
        <p:spPr>
          <a:xfrm>
            <a:off x="5435280" y="6211080"/>
            <a:ext cx="10134000" cy="166284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ffffff"/>
                </a:solidFill>
                <a:uFill>
                  <a:solidFill>
                    <a:srgbClr val="ffffff"/>
                  </a:solidFill>
                </a:uFill>
                <a:latin typeface="Arial"/>
                <a:ea typeface="Arial"/>
              </a:rPr>
              <a:t>Definite loops (for loops) have explicit </a:t>
            </a:r>
            <a:r>
              <a:rPr b="0" lang="en-US" sz="3200" spc="-1" strike="noStrike">
                <a:solidFill>
                  <a:srgbClr val="00ff00"/>
                </a:solidFill>
                <a:uFill>
                  <a:solidFill>
                    <a:srgbClr val="ffffff"/>
                  </a:solidFill>
                </a:uFill>
                <a:latin typeface="Arial"/>
                <a:ea typeface="Arial"/>
              </a:rPr>
              <a:t>iteration variables</a:t>
            </a:r>
            <a:r>
              <a:rPr b="0" lang="en-US" sz="3200" spc="-1" strike="noStrike">
                <a:solidFill>
                  <a:srgbClr val="ff0000"/>
                </a:solidFill>
                <a:uFill>
                  <a:solidFill>
                    <a:srgbClr val="ffffff"/>
                  </a:solidFill>
                </a:uFill>
                <a:latin typeface="Arial"/>
                <a:ea typeface="Arial"/>
              </a:rPr>
              <a:t> </a:t>
            </a:r>
            <a:r>
              <a:rPr b="0" lang="en-US" sz="3200" spc="-1" strike="noStrike">
                <a:solidFill>
                  <a:srgbClr val="ffffff"/>
                </a:solidFill>
                <a:uFill>
                  <a:solidFill>
                    <a:srgbClr val="ffffff"/>
                  </a:solidFill>
                </a:uFill>
                <a:latin typeface="Arial"/>
                <a:ea typeface="Arial"/>
              </a:rPr>
              <a:t>that change each time through a loop.  These </a:t>
            </a:r>
            <a:r>
              <a:rPr b="0" lang="en-US" sz="3200" spc="-1" strike="noStrike">
                <a:solidFill>
                  <a:srgbClr val="00ff00"/>
                </a:solidFill>
                <a:uFill>
                  <a:solidFill>
                    <a:srgbClr val="ffffff"/>
                  </a:solidFill>
                </a:uFill>
                <a:latin typeface="Arial"/>
                <a:ea typeface="Arial"/>
              </a:rPr>
              <a:t>iteration variables</a:t>
            </a:r>
            <a:r>
              <a:rPr b="0" lang="en-US" sz="3200" spc="-1" strike="noStrike">
                <a:solidFill>
                  <a:srgbClr val="ffffff"/>
                </a:solidFill>
                <a:uFill>
                  <a:solidFill>
                    <a:srgbClr val="ffffff"/>
                  </a:solidFill>
                </a:uFill>
                <a:latin typeface="Arial"/>
                <a:ea typeface="Arial"/>
              </a:rPr>
              <a:t> move through the sequence or set. </a:t>
            </a:r>
            <a:endParaRPr b="0" lang="en-US" sz="1800" spc="-1" strike="noStrike">
              <a:solidFill>
                <a:srgbClr val="ffffff"/>
              </a:solidFill>
              <a:uFill>
                <a:solidFill>
                  <a:srgbClr val="ffffff"/>
                </a:solidFill>
              </a:uFill>
              <a:latin typeface="Arial"/>
            </a:endParaRPr>
          </a:p>
        </p:txBody>
      </p:sp>
      <p:sp>
        <p:nvSpPr>
          <p:cNvPr id="329" name="CustomShape 20"/>
          <p:cNvSpPr/>
          <p:nvPr/>
        </p:nvSpPr>
        <p:spPr>
          <a:xfrm>
            <a:off x="4559400" y="3159000"/>
            <a:ext cx="396360" cy="252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Looking at In...</a:t>
            </a:r>
            <a:endParaRPr b="0" lang="en-US" sz="1800" spc="-1" strike="noStrike">
              <a:solidFill>
                <a:srgbClr val="ffffff"/>
              </a:solidFill>
              <a:uFill>
                <a:solidFill>
                  <a:srgbClr val="ffffff"/>
                </a:solidFill>
              </a:uFill>
              <a:latin typeface="Arial"/>
            </a:endParaRPr>
          </a:p>
        </p:txBody>
      </p:sp>
      <p:sp>
        <p:nvSpPr>
          <p:cNvPr id="331" name="CustomShape 2"/>
          <p:cNvSpPr/>
          <p:nvPr/>
        </p:nvSpPr>
        <p:spPr>
          <a:xfrm>
            <a:off x="1155600" y="2603520"/>
            <a:ext cx="6385680" cy="5701680"/>
          </a:xfrm>
          <a:prstGeom prst="rect">
            <a:avLst/>
          </a:prstGeom>
          <a:noFill/>
          <a:ln>
            <a:noFill/>
          </a:ln>
        </p:spPr>
        <p:style>
          <a:lnRef idx="0"/>
          <a:fillRef idx="0"/>
          <a:effectRef idx="0"/>
          <a:fontRef idx="minor"/>
        </p:style>
        <p:txBody>
          <a:bodyPr lIns="38160" rIns="38160" tIns="38160" bIns="38160" anchor="ctr"/>
          <a:p>
            <a:pPr marL="749160" indent="-357840">
              <a:lnSpc>
                <a:spcPct val="100000"/>
              </a:lnSpc>
              <a:buClr>
                <a:srgbClr val="ffffff"/>
              </a:buClr>
              <a:buFont typeface="Cabin"/>
              <a:buChar char="•"/>
            </a:pPr>
            <a:r>
              <a:rPr b="0" lang="en-US" sz="3400" spc="-1" strike="noStrike">
                <a:solidFill>
                  <a:srgbClr val="ffffff"/>
                </a:solidFill>
                <a:uFill>
                  <a:solidFill>
                    <a:srgbClr val="ffffff"/>
                  </a:solidFill>
                </a:uFill>
                <a:latin typeface="Arial"/>
                <a:ea typeface="Arial"/>
              </a:rPr>
              <a:t>The </a:t>
            </a:r>
            <a:r>
              <a:rPr b="0" lang="en-US" sz="3400" spc="-1" strike="noStrike">
                <a:solidFill>
                  <a:srgbClr val="00ff00"/>
                </a:solidFill>
                <a:uFill>
                  <a:solidFill>
                    <a:srgbClr val="ffffff"/>
                  </a:solidFill>
                </a:uFill>
                <a:latin typeface="Arial"/>
                <a:ea typeface="Arial"/>
              </a:rPr>
              <a:t>iteration variable </a:t>
            </a:r>
            <a:r>
              <a:rPr b="0" lang="en-US" sz="3400" spc="-1" strike="noStrike">
                <a:solidFill>
                  <a:srgbClr val="ffffff"/>
                </a:solidFill>
                <a:uFill>
                  <a:solidFill>
                    <a:srgbClr val="ffffff"/>
                  </a:solidFill>
                </a:uFill>
                <a:latin typeface="Arial"/>
                <a:ea typeface="Arial"/>
              </a:rPr>
              <a:t>“iterates” through the </a:t>
            </a:r>
            <a:r>
              <a:rPr b="0" lang="en-US" sz="3400" spc="-1" strike="noStrike">
                <a:solidFill>
                  <a:srgbClr val="ff7f00"/>
                </a:solidFill>
                <a:uFill>
                  <a:solidFill>
                    <a:srgbClr val="ffffff"/>
                  </a:solidFill>
                </a:uFill>
                <a:latin typeface="Arial"/>
                <a:ea typeface="Arial"/>
              </a:rPr>
              <a:t>sequence </a:t>
            </a:r>
            <a:r>
              <a:rPr b="0" lang="en-US" sz="3400" spc="-1" strike="noStrike">
                <a:solidFill>
                  <a:srgbClr val="ffffff"/>
                </a:solidFill>
                <a:uFill>
                  <a:solidFill>
                    <a:srgbClr val="ffffff"/>
                  </a:solidFill>
                </a:uFill>
                <a:latin typeface="Arial"/>
                <a:ea typeface="Arial"/>
              </a:rPr>
              <a:t>(ordered set)</a:t>
            </a:r>
            <a:endParaRPr b="0" lang="en-US" sz="1800" spc="-1" strike="noStrike">
              <a:solidFill>
                <a:srgbClr val="ffffff"/>
              </a:solidFill>
              <a:uFill>
                <a:solidFill>
                  <a:srgbClr val="ffffff"/>
                </a:solidFill>
              </a:uFill>
              <a:latin typeface="Arial"/>
            </a:endParaRPr>
          </a:p>
          <a:p>
            <a:pPr marL="749160" indent="-357840">
              <a:lnSpc>
                <a:spcPct val="100000"/>
              </a:lnSpc>
              <a:buClr>
                <a:srgbClr val="ffffff"/>
              </a:buClr>
              <a:buFont typeface="Cabin"/>
              <a:buChar char="•"/>
            </a:pPr>
            <a:r>
              <a:rPr b="0" lang="en-US" sz="3400" spc="-1" strike="noStrike">
                <a:solidFill>
                  <a:srgbClr val="ffffff"/>
                </a:solidFill>
                <a:uFill>
                  <a:solidFill>
                    <a:srgbClr val="ffffff"/>
                  </a:solidFill>
                </a:uFill>
                <a:latin typeface="Arial"/>
                <a:ea typeface="Arial"/>
              </a:rPr>
              <a:t>The </a:t>
            </a:r>
            <a:r>
              <a:rPr b="0" lang="en-US" sz="3400" spc="-1" strike="noStrike">
                <a:solidFill>
                  <a:srgbClr val="ff00ff"/>
                </a:solidFill>
                <a:uFill>
                  <a:solidFill>
                    <a:srgbClr val="ffffff"/>
                  </a:solidFill>
                </a:uFill>
                <a:latin typeface="Arial"/>
                <a:ea typeface="Arial"/>
              </a:rPr>
              <a:t>block (body)</a:t>
            </a:r>
            <a:r>
              <a:rPr b="0" lang="en-US" sz="3400" spc="-1" strike="noStrike">
                <a:solidFill>
                  <a:srgbClr val="ffffff"/>
                </a:solidFill>
                <a:uFill>
                  <a:solidFill>
                    <a:srgbClr val="ffffff"/>
                  </a:solidFill>
                </a:uFill>
                <a:latin typeface="Arial"/>
                <a:ea typeface="Arial"/>
              </a:rPr>
              <a:t> of code is executed once for each value </a:t>
            </a:r>
            <a:r>
              <a:rPr b="0" lang="en-US" sz="3400" spc="-1" strike="noStrike">
                <a:solidFill>
                  <a:srgbClr val="ffff00"/>
                </a:solidFill>
                <a:uFill>
                  <a:solidFill>
                    <a:srgbClr val="ffffff"/>
                  </a:solidFill>
                </a:uFill>
                <a:latin typeface="Arial"/>
                <a:ea typeface="Arial"/>
              </a:rPr>
              <a:t>in</a:t>
            </a:r>
            <a:r>
              <a:rPr b="0" lang="en-US" sz="3400" spc="-1" strike="noStrike">
                <a:solidFill>
                  <a:srgbClr val="ffffff"/>
                </a:solidFill>
                <a:uFill>
                  <a:solidFill>
                    <a:srgbClr val="ffffff"/>
                  </a:solidFill>
                </a:uFill>
                <a:latin typeface="Arial"/>
                <a:ea typeface="Arial"/>
              </a:rPr>
              <a:t> the </a:t>
            </a:r>
            <a:r>
              <a:rPr b="0" lang="en-US" sz="3400" spc="-1" strike="noStrike">
                <a:solidFill>
                  <a:srgbClr val="ff7f00"/>
                </a:solidFill>
                <a:uFill>
                  <a:solidFill>
                    <a:srgbClr val="ffffff"/>
                  </a:solidFill>
                </a:uFill>
                <a:latin typeface="Arial"/>
                <a:ea typeface="Arial"/>
              </a:rPr>
              <a:t>sequence</a:t>
            </a:r>
            <a:endParaRPr b="0" lang="en-US" sz="1800" spc="-1" strike="noStrike">
              <a:solidFill>
                <a:srgbClr val="ffffff"/>
              </a:solidFill>
              <a:uFill>
                <a:solidFill>
                  <a:srgbClr val="ffffff"/>
                </a:solidFill>
              </a:uFill>
              <a:latin typeface="Arial"/>
            </a:endParaRPr>
          </a:p>
          <a:p>
            <a:pPr marL="749160" indent="-357840">
              <a:lnSpc>
                <a:spcPct val="100000"/>
              </a:lnSpc>
              <a:buClr>
                <a:srgbClr val="ffffff"/>
              </a:buClr>
              <a:buFont typeface="Cabin"/>
              <a:buChar char="•"/>
            </a:pPr>
            <a:r>
              <a:rPr b="0" lang="en-US" sz="3400" spc="-1" strike="noStrike">
                <a:solidFill>
                  <a:srgbClr val="ffffff"/>
                </a:solidFill>
                <a:uFill>
                  <a:solidFill>
                    <a:srgbClr val="ffffff"/>
                  </a:solidFill>
                </a:uFill>
                <a:latin typeface="Arial"/>
                <a:ea typeface="Arial"/>
              </a:rPr>
              <a:t>The </a:t>
            </a:r>
            <a:r>
              <a:rPr b="0" lang="en-US" sz="3400" spc="-1" strike="noStrike">
                <a:solidFill>
                  <a:srgbClr val="00ff00"/>
                </a:solidFill>
                <a:uFill>
                  <a:solidFill>
                    <a:srgbClr val="ffffff"/>
                  </a:solidFill>
                </a:uFill>
                <a:latin typeface="Arial"/>
                <a:ea typeface="Arial"/>
              </a:rPr>
              <a:t>iteration variable </a:t>
            </a:r>
            <a:r>
              <a:rPr b="0" lang="en-US" sz="3400" spc="-1" strike="noStrike">
                <a:solidFill>
                  <a:srgbClr val="ffffff"/>
                </a:solidFill>
                <a:uFill>
                  <a:solidFill>
                    <a:srgbClr val="ffffff"/>
                  </a:solidFill>
                </a:uFill>
                <a:latin typeface="Arial"/>
                <a:ea typeface="Arial"/>
              </a:rPr>
              <a:t>moves through all of the values </a:t>
            </a:r>
            <a:r>
              <a:rPr b="0" lang="en-US" sz="3400" spc="-1" strike="noStrike">
                <a:solidFill>
                  <a:srgbClr val="ffff00"/>
                </a:solidFill>
                <a:uFill>
                  <a:solidFill>
                    <a:srgbClr val="ffffff"/>
                  </a:solidFill>
                </a:uFill>
                <a:latin typeface="Arial"/>
                <a:ea typeface="Arial"/>
              </a:rPr>
              <a:t>in</a:t>
            </a:r>
            <a:r>
              <a:rPr b="0" lang="en-US" sz="3400" spc="-1" strike="noStrike">
                <a:solidFill>
                  <a:srgbClr val="ffffff"/>
                </a:solidFill>
                <a:uFill>
                  <a:solidFill>
                    <a:srgbClr val="ffffff"/>
                  </a:solidFill>
                </a:uFill>
                <a:latin typeface="Arial"/>
                <a:ea typeface="Arial"/>
              </a:rPr>
              <a:t> the </a:t>
            </a:r>
            <a:r>
              <a:rPr b="0" lang="en-US" sz="3400" spc="-1" strike="noStrike">
                <a:solidFill>
                  <a:srgbClr val="ff7f00"/>
                </a:solidFill>
                <a:uFill>
                  <a:solidFill>
                    <a:srgbClr val="ffffff"/>
                  </a:solidFill>
                </a:uFill>
                <a:latin typeface="Arial"/>
                <a:ea typeface="Arial"/>
              </a:rPr>
              <a:t>sequence</a:t>
            </a:r>
            <a:endParaRPr b="0" lang="en-US" sz="1800" spc="-1" strike="noStrike">
              <a:solidFill>
                <a:srgbClr val="ffffff"/>
              </a:solidFill>
              <a:uFill>
                <a:solidFill>
                  <a:srgbClr val="ffffff"/>
                </a:solidFill>
              </a:uFill>
              <a:latin typeface="Arial"/>
            </a:endParaRPr>
          </a:p>
        </p:txBody>
      </p:sp>
      <p:sp>
        <p:nvSpPr>
          <p:cNvPr id="332" name="CustomShape 3"/>
          <p:cNvSpPr/>
          <p:nvPr/>
        </p:nvSpPr>
        <p:spPr>
          <a:xfrm>
            <a:off x="9055080" y="5280120"/>
            <a:ext cx="6363360" cy="1331280"/>
          </a:xfrm>
          <a:prstGeom prst="rect">
            <a:avLst/>
          </a:prstGeom>
          <a:noFill/>
          <a:ln>
            <a:noFill/>
          </a:ln>
        </p:spPr>
        <p:style>
          <a:lnRef idx="0"/>
          <a:fillRef idx="0"/>
          <a:effectRef idx="0"/>
          <a:fontRef idx="minor"/>
        </p:style>
        <p:txBody>
          <a:bodyPr lIns="0" rIns="0" tIns="0" bIns="0" anchor="ctr"/>
          <a:p>
            <a:pPr>
              <a:lnSpc>
                <a:spcPct val="100000"/>
              </a:lnSpc>
            </a:pPr>
            <a:r>
              <a:rPr b="1" lang="en-US" sz="3000" spc="-1" strike="noStrike">
                <a:solidFill>
                  <a:srgbClr val="ffff00"/>
                </a:solidFill>
                <a:uFill>
                  <a:solidFill>
                    <a:srgbClr val="ffffff"/>
                  </a:solidFill>
                </a:uFill>
                <a:latin typeface="Courier New"/>
                <a:ea typeface="Courier New"/>
              </a:rPr>
              <a:t>for</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00"/>
                </a:solidFill>
                <a:uFill>
                  <a:solidFill>
                    <a:srgbClr val="ffffff"/>
                  </a:solidFill>
                </a:uFill>
                <a:latin typeface="Courier New"/>
                <a:ea typeface="Courier New"/>
              </a:rPr>
              <a:t>i</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in</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7f00"/>
                </a:solidFill>
                <a:uFill>
                  <a:solidFill>
                    <a:srgbClr val="ffffff"/>
                  </a:solidFill>
                </a:uFill>
                <a:latin typeface="Courier New"/>
                <a:ea typeface="Courier New"/>
              </a:rPr>
              <a:t>[5, 4, 3, 2, 1]</a:t>
            </a:r>
            <a:r>
              <a:rPr b="1" lang="en-US" sz="3000" spc="-1" strike="noStrike">
                <a:solidFill>
                  <a:srgbClr val="00ff00"/>
                </a:solidFill>
                <a:uFill>
                  <a:solidFill>
                    <a:srgbClr val="ffffff"/>
                  </a:solidFill>
                </a:uFill>
                <a:latin typeface="Courier New"/>
                <a:ea typeface="Courier New"/>
              </a:rPr>
              <a:t> </a:t>
            </a:r>
            <a:r>
              <a:rPr b="1" lang="en-US" sz="3000" spc="-1" strike="noStrike">
                <a:solidFill>
                  <a:srgbClr val="ffffff"/>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00ff"/>
                </a:solidFill>
                <a:uFill>
                  <a:solidFill>
                    <a:srgbClr val="ffffff"/>
                  </a:solidFill>
                </a:uFill>
                <a:latin typeface="Courier New"/>
                <a:ea typeface="Courier New"/>
              </a:rPr>
              <a:t> </a:t>
            </a:r>
            <a:r>
              <a:rPr b="1" lang="en-US" sz="3000" spc="-1" strike="noStrike">
                <a:solidFill>
                  <a:srgbClr val="ff00ff"/>
                </a:solidFill>
                <a:uFill>
                  <a:solidFill>
                    <a:srgbClr val="ffffff"/>
                  </a:solidFill>
                </a:uFill>
                <a:latin typeface="Courier New"/>
                <a:ea typeface="Courier New"/>
              </a:rPr>
              <a:t>print(</a:t>
            </a:r>
            <a:r>
              <a:rPr b="1" lang="en-US" sz="3000" spc="-1" strike="noStrike">
                <a:solidFill>
                  <a:srgbClr val="08fc14"/>
                </a:solidFill>
                <a:uFill>
                  <a:solidFill>
                    <a:srgbClr val="ffffff"/>
                  </a:solidFill>
                </a:uFill>
                <a:latin typeface="Courier New"/>
                <a:ea typeface="Courier New"/>
              </a:rPr>
              <a:t>i</a:t>
            </a:r>
            <a:r>
              <a:rPr b="1" lang="en-US" sz="3000" spc="-1" strike="noStrike">
                <a:solidFill>
                  <a:srgbClr val="ff00ff"/>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333" name="CustomShape 4"/>
          <p:cNvSpPr/>
          <p:nvPr/>
        </p:nvSpPr>
        <p:spPr>
          <a:xfrm>
            <a:off x="8289000" y="3908520"/>
            <a:ext cx="344880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00ff00"/>
                </a:solidFill>
                <a:uFill>
                  <a:solidFill>
                    <a:srgbClr val="ffffff"/>
                  </a:solidFill>
                </a:uFill>
                <a:latin typeface="Arial"/>
                <a:ea typeface="Arial"/>
              </a:rPr>
              <a:t>Iteration variable</a:t>
            </a:r>
            <a:endParaRPr b="0" lang="en-US" sz="1800" spc="-1" strike="noStrike">
              <a:solidFill>
                <a:srgbClr val="ffffff"/>
              </a:solidFill>
              <a:uFill>
                <a:solidFill>
                  <a:srgbClr val="ffffff"/>
                </a:solidFill>
              </a:uFill>
              <a:latin typeface="Arial"/>
            </a:endParaRPr>
          </a:p>
        </p:txBody>
      </p:sp>
      <p:sp>
        <p:nvSpPr>
          <p:cNvPr id="334" name="CustomShape 5"/>
          <p:cNvSpPr/>
          <p:nvPr/>
        </p:nvSpPr>
        <p:spPr>
          <a:xfrm>
            <a:off x="11985480" y="3114720"/>
            <a:ext cx="3972960" cy="10389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7f00"/>
                </a:solidFill>
                <a:uFill>
                  <a:solidFill>
                    <a:srgbClr val="ffffff"/>
                  </a:solidFill>
                </a:uFill>
                <a:latin typeface="Arial"/>
                <a:ea typeface="Arial"/>
              </a:rPr>
              <a:t>Five-element sequence</a:t>
            </a:r>
            <a:endParaRPr b="0" lang="en-US" sz="1800" spc="-1" strike="noStrike">
              <a:solidFill>
                <a:srgbClr val="ffffff"/>
              </a:solidFill>
              <a:uFill>
                <a:solidFill>
                  <a:srgbClr val="ffffff"/>
                </a:solidFill>
              </a:uFill>
              <a:latin typeface="Arial"/>
            </a:endParaRPr>
          </a:p>
        </p:txBody>
      </p:sp>
      <p:sp>
        <p:nvSpPr>
          <p:cNvPr id="335" name="CustomShape 6"/>
          <p:cNvSpPr/>
          <p:nvPr/>
        </p:nvSpPr>
        <p:spPr>
          <a:xfrm rot="10800000">
            <a:off x="10048680" y="5886000"/>
            <a:ext cx="34200" cy="677160"/>
          </a:xfrm>
          <a:custGeom>
            <a:avLst/>
            <a:gdLst/>
            <a:ahLst/>
            <a:rect l="l" t="t" r="r" b="b"/>
            <a:pathLst>
              <a:path w="21600" h="21600">
                <a:moveTo>
                  <a:pt x="0" y="0"/>
                </a:moveTo>
                <a:lnTo>
                  <a:pt x="21600" y="21600"/>
                </a:lnTo>
              </a:path>
            </a:pathLst>
          </a:custGeom>
          <a:noFill/>
          <a:ln w="63360">
            <a:solidFill>
              <a:srgbClr val="00ff00"/>
            </a:solidFill>
            <a:miter/>
            <a:headEnd len="med" type="stealth" w="med"/>
          </a:ln>
        </p:spPr>
        <p:style>
          <a:lnRef idx="0"/>
          <a:fillRef idx="0"/>
          <a:effectRef idx="0"/>
          <a:fontRef idx="minor"/>
        </p:style>
      </p:sp>
      <p:sp>
        <p:nvSpPr>
          <p:cNvPr id="336" name="CustomShape 7"/>
          <p:cNvSpPr/>
          <p:nvPr/>
        </p:nvSpPr>
        <p:spPr>
          <a:xfrm flipH="1" rot="10800000">
            <a:off x="14468040" y="6357960"/>
            <a:ext cx="794160" cy="1077480"/>
          </a:xfrm>
          <a:custGeom>
            <a:avLst/>
            <a:gdLst/>
            <a:ahLst/>
            <a:rect l="l" t="t" r="r" b="b"/>
            <a:pathLst>
              <a:path w="21600" h="21600">
                <a:moveTo>
                  <a:pt x="0" y="0"/>
                </a:moveTo>
                <a:lnTo>
                  <a:pt x="21600" y="21600"/>
                </a:lnTo>
              </a:path>
            </a:pathLst>
          </a:custGeom>
          <a:noFill/>
          <a:ln w="63360">
            <a:solidFill>
              <a:srgbClr val="ff7f00"/>
            </a:solidFill>
            <a:miter/>
            <a:headEnd len="med" type="stealth" w="med"/>
          </a:ln>
        </p:spPr>
        <p:style>
          <a:lnRef idx="0"/>
          <a:fillRef idx="0"/>
          <a:effectRef idx="0"/>
          <a:fontRef idx="minor"/>
        </p:style>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rot="10800000">
            <a:off x="3171600" y="2325240"/>
            <a:ext cx="13680" cy="5659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38" name="CustomShape 2"/>
          <p:cNvSpPr/>
          <p:nvPr/>
        </p:nvSpPr>
        <p:spPr>
          <a:xfrm>
            <a:off x="1727280" y="1752480"/>
            <a:ext cx="2869560" cy="1269000"/>
          </a:xfrm>
          <a:prstGeom prst="diamond">
            <a:avLst/>
          </a:prstGeom>
          <a:noFill/>
          <a:ln w="76320">
            <a:solidFill>
              <a:srgbClr val="ffff00"/>
            </a:solidFill>
            <a:round/>
          </a:ln>
        </p:spPr>
        <p:style>
          <a:lnRef idx="0"/>
          <a:fillRef idx="0"/>
          <a:effectRef idx="0"/>
          <a:fontRef idx="minor"/>
        </p:style>
        <p:txBody>
          <a:bodyPr lIns="0" rIns="0" tIns="0" bIns="0" anchor="ctr"/>
          <a:p>
            <a:pPr algn="ctr">
              <a:lnSpc>
                <a:spcPct val="100000"/>
              </a:lnSpc>
            </a:pPr>
            <a:r>
              <a:rPr b="0" lang="en-US" sz="3400" spc="-1" strike="noStrike">
                <a:solidFill>
                  <a:srgbClr val="ff9900"/>
                </a:solidFill>
                <a:uFill>
                  <a:solidFill>
                    <a:srgbClr val="ffffff"/>
                  </a:solidFill>
                </a:uFill>
                <a:latin typeface="Arial"/>
                <a:ea typeface="Arial"/>
              </a:rPr>
              <a:t>Done?</a:t>
            </a:r>
            <a:endParaRPr b="0" lang="en-US" sz="1800" spc="-1" strike="noStrike">
              <a:solidFill>
                <a:srgbClr val="ffffff"/>
              </a:solidFill>
              <a:uFill>
                <a:solidFill>
                  <a:srgbClr val="ffffff"/>
                </a:solidFill>
              </a:uFill>
              <a:latin typeface="Arial"/>
            </a:endParaRPr>
          </a:p>
        </p:txBody>
      </p:sp>
      <p:sp>
        <p:nvSpPr>
          <p:cNvPr id="339" name="CustomShape 3"/>
          <p:cNvSpPr/>
          <p:nvPr/>
        </p:nvSpPr>
        <p:spPr>
          <a:xfrm rot="10800000">
            <a:off x="3184200" y="6019560"/>
            <a:ext cx="10440" cy="149796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340" name="CustomShape 4"/>
          <p:cNvSpPr/>
          <p:nvPr/>
        </p:nvSpPr>
        <p:spPr>
          <a:xfrm flipH="1" flipV="1">
            <a:off x="6468120" y="2768040"/>
            <a:ext cx="2520" cy="58680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41" name="CustomShape 5"/>
          <p:cNvSpPr/>
          <p:nvPr/>
        </p:nvSpPr>
        <p:spPr>
          <a:xfrm flipH="1">
            <a:off x="6468120" y="4051440"/>
            <a:ext cx="7560" cy="4719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42" name="CustomShape 6"/>
          <p:cNvSpPr/>
          <p:nvPr/>
        </p:nvSpPr>
        <p:spPr>
          <a:xfrm flipH="1" rot="10800000">
            <a:off x="9825480" y="4511160"/>
            <a:ext cx="3327480" cy="39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43" name="CustomShape 7"/>
          <p:cNvSpPr/>
          <p:nvPr/>
        </p:nvSpPr>
        <p:spPr>
          <a:xfrm flipH="1">
            <a:off x="1370880" y="2397240"/>
            <a:ext cx="396360" cy="252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344" name="CustomShape 8"/>
          <p:cNvSpPr/>
          <p:nvPr/>
        </p:nvSpPr>
        <p:spPr>
          <a:xfrm flipH="1" rot="10800000">
            <a:off x="3188160" y="6527160"/>
            <a:ext cx="15120" cy="6436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45" name="CustomShape 9"/>
          <p:cNvSpPr/>
          <p:nvPr/>
        </p:nvSpPr>
        <p:spPr>
          <a:xfrm rot="10800000">
            <a:off x="1407960" y="8010360"/>
            <a:ext cx="2520" cy="277920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46" name="CustomShape 10"/>
          <p:cNvSpPr/>
          <p:nvPr/>
        </p:nvSpPr>
        <p:spPr>
          <a:xfrm>
            <a:off x="1401840" y="5256360"/>
            <a:ext cx="1751760" cy="3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47" name="CustomShape 11"/>
          <p:cNvSpPr/>
          <p:nvPr/>
        </p:nvSpPr>
        <p:spPr>
          <a:xfrm>
            <a:off x="846000" y="1638360"/>
            <a:ext cx="88020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Yes</a:t>
            </a:r>
            <a:endParaRPr b="0" lang="en-US" sz="1800" spc="-1" strike="noStrike">
              <a:solidFill>
                <a:srgbClr val="ffffff"/>
              </a:solidFill>
              <a:uFill>
                <a:solidFill>
                  <a:srgbClr val="ffffff"/>
                </a:solidFill>
              </a:uFill>
              <a:latin typeface="Arial"/>
            </a:endParaRPr>
          </a:p>
        </p:txBody>
      </p:sp>
      <p:sp>
        <p:nvSpPr>
          <p:cNvPr id="348" name="CustomShape 12"/>
          <p:cNvSpPr/>
          <p:nvPr/>
        </p:nvSpPr>
        <p:spPr>
          <a:xfrm>
            <a:off x="5016600" y="3301920"/>
            <a:ext cx="292032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print(</a:t>
            </a:r>
            <a:r>
              <a:rPr b="0" lang="en-US" sz="3500" spc="-1" strike="noStrike">
                <a:solidFill>
                  <a:srgbClr val="00ff00"/>
                </a:solidFill>
                <a:uFill>
                  <a:solidFill>
                    <a:srgbClr val="ffffff"/>
                  </a:solidFill>
                </a:uFill>
                <a:latin typeface="Arial"/>
                <a:ea typeface="Arial"/>
              </a:rPr>
              <a:t>i</a:t>
            </a:r>
            <a:r>
              <a:rPr b="0" lang="en-US" sz="35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349" name="CustomShape 13"/>
          <p:cNvSpPr/>
          <p:nvPr/>
        </p:nvSpPr>
        <p:spPr>
          <a:xfrm>
            <a:off x="4206240" y="1397160"/>
            <a:ext cx="72324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No</a:t>
            </a:r>
            <a:endParaRPr b="0" lang="en-US" sz="1800" spc="-1" strike="noStrike">
              <a:solidFill>
                <a:srgbClr val="ffffff"/>
              </a:solidFill>
              <a:uFill>
                <a:solidFill>
                  <a:srgbClr val="ffffff"/>
                </a:solidFill>
              </a:uFill>
              <a:latin typeface="Arial"/>
            </a:endParaRPr>
          </a:p>
        </p:txBody>
      </p:sp>
      <p:sp>
        <p:nvSpPr>
          <p:cNvPr id="350" name="CustomShape 14"/>
          <p:cNvSpPr/>
          <p:nvPr/>
        </p:nvSpPr>
        <p:spPr>
          <a:xfrm>
            <a:off x="5016600" y="2019240"/>
            <a:ext cx="2996640" cy="748800"/>
          </a:xfrm>
          <a:prstGeom prst="rect">
            <a:avLst/>
          </a:prstGeom>
          <a:noFill/>
          <a:ln w="76320">
            <a:solidFill>
              <a:srgbClr val="ffff00"/>
            </a:solidFill>
            <a:round/>
          </a:ln>
        </p:spPr>
        <p:style>
          <a:lnRef idx="0"/>
          <a:fillRef idx="0"/>
          <a:effectRef idx="0"/>
          <a:fontRef idx="minor"/>
        </p:style>
        <p:txBody>
          <a:bodyPr lIns="0" rIns="0" tIns="0" bIns="0" anchor="ctr"/>
          <a:p>
            <a:pPr algn="ctr">
              <a:lnSpc>
                <a:spcPct val="100000"/>
              </a:lnSpc>
            </a:pPr>
            <a:r>
              <a:rPr b="0" lang="en-US" sz="3500" spc="-1" strike="noStrike">
                <a:solidFill>
                  <a:srgbClr val="ff9900"/>
                </a:solidFill>
                <a:uFill>
                  <a:solidFill>
                    <a:srgbClr val="ffffff"/>
                  </a:solidFill>
                </a:uFill>
                <a:latin typeface="Arial"/>
                <a:ea typeface="Arial"/>
              </a:rPr>
              <a:t>Move </a:t>
            </a:r>
            <a:r>
              <a:rPr b="0" lang="en-US" sz="3500" spc="-1" strike="noStrike">
                <a:solidFill>
                  <a:srgbClr val="00ff00"/>
                </a:solidFill>
                <a:uFill>
                  <a:solidFill>
                    <a:srgbClr val="ffffff"/>
                  </a:solidFill>
                </a:uFill>
                <a:latin typeface="Arial"/>
                <a:ea typeface="Arial"/>
              </a:rPr>
              <a:t>i</a:t>
            </a:r>
            <a:r>
              <a:rPr b="0" lang="en-US" sz="3500" spc="-1" strike="noStrike">
                <a:solidFill>
                  <a:srgbClr val="ff9900"/>
                </a:solidFill>
                <a:uFill>
                  <a:solidFill>
                    <a:srgbClr val="ffffff"/>
                  </a:solidFill>
                </a:uFill>
                <a:latin typeface="Arial"/>
                <a:ea typeface="Arial"/>
              </a:rPr>
              <a:t> ahead</a:t>
            </a:r>
            <a:endParaRPr b="0" lang="en-US" sz="1800" spc="-1" strike="noStrike">
              <a:solidFill>
                <a:srgbClr val="ffffff"/>
              </a:solidFill>
              <a:uFill>
                <a:solidFill>
                  <a:srgbClr val="ffffff"/>
                </a:solidFill>
              </a:uFill>
              <a:latin typeface="Arial"/>
            </a:endParaRPr>
          </a:p>
        </p:txBody>
      </p:sp>
      <p:sp>
        <p:nvSpPr>
          <p:cNvPr id="351" name="CustomShape 15"/>
          <p:cNvSpPr/>
          <p:nvPr/>
        </p:nvSpPr>
        <p:spPr>
          <a:xfrm>
            <a:off x="8356680" y="1714680"/>
            <a:ext cx="7162200" cy="5701680"/>
          </a:xfrm>
          <a:prstGeom prst="rect">
            <a:avLst/>
          </a:prstGeom>
          <a:noFill/>
          <a:ln>
            <a:noFill/>
          </a:ln>
        </p:spPr>
        <p:style>
          <a:lnRef idx="0"/>
          <a:fillRef idx="0"/>
          <a:effectRef idx="0"/>
          <a:fontRef idx="minor"/>
        </p:style>
        <p:txBody>
          <a:bodyPr lIns="38160" rIns="38160" tIns="38160" bIns="38160" anchor="ctr"/>
          <a:p>
            <a:pPr marL="495360" indent="-33228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The </a:t>
            </a:r>
            <a:r>
              <a:rPr b="0" lang="en-US" sz="3600" spc="-1" strike="noStrike">
                <a:solidFill>
                  <a:srgbClr val="00ff00"/>
                </a:solidFill>
                <a:uFill>
                  <a:solidFill>
                    <a:srgbClr val="ffffff"/>
                  </a:solidFill>
                </a:uFill>
                <a:latin typeface="Arial"/>
                <a:ea typeface="Arial"/>
              </a:rPr>
              <a:t>iteration variable </a:t>
            </a:r>
            <a:r>
              <a:rPr b="0" lang="en-US" sz="3600" spc="-1" strike="noStrike">
                <a:solidFill>
                  <a:srgbClr val="ffffff"/>
                </a:solidFill>
                <a:uFill>
                  <a:solidFill>
                    <a:srgbClr val="ffffff"/>
                  </a:solidFill>
                </a:uFill>
                <a:latin typeface="Arial"/>
                <a:ea typeface="Arial"/>
              </a:rPr>
              <a:t>“iterates” through the </a:t>
            </a:r>
            <a:r>
              <a:rPr b="0" lang="en-US" sz="3600" spc="-1" strike="noStrike">
                <a:solidFill>
                  <a:srgbClr val="ff7f00"/>
                </a:solidFill>
                <a:uFill>
                  <a:solidFill>
                    <a:srgbClr val="ffffff"/>
                  </a:solidFill>
                </a:uFill>
                <a:latin typeface="Arial"/>
                <a:ea typeface="Arial"/>
              </a:rPr>
              <a:t>sequence </a:t>
            </a:r>
            <a:r>
              <a:rPr b="0" lang="en-US" sz="3600" spc="-1" strike="noStrike">
                <a:solidFill>
                  <a:srgbClr val="ffffff"/>
                </a:solidFill>
                <a:uFill>
                  <a:solidFill>
                    <a:srgbClr val="ffffff"/>
                  </a:solidFill>
                </a:uFill>
                <a:latin typeface="Arial"/>
                <a:ea typeface="Arial"/>
              </a:rPr>
              <a:t>(ordered set)</a:t>
            </a:r>
            <a:endParaRPr b="0" lang="en-US" sz="1800" spc="-1" strike="noStrike">
              <a:solidFill>
                <a:srgbClr val="ffffff"/>
              </a:solidFill>
              <a:uFill>
                <a:solidFill>
                  <a:srgbClr val="ffffff"/>
                </a:solidFill>
              </a:uFill>
              <a:latin typeface="Arial"/>
            </a:endParaRPr>
          </a:p>
          <a:p>
            <a:pPr marL="495360" indent="-33228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The </a:t>
            </a:r>
            <a:r>
              <a:rPr b="0" lang="en-US" sz="3600" spc="-1" strike="noStrike">
                <a:solidFill>
                  <a:srgbClr val="ff00ff"/>
                </a:solidFill>
                <a:uFill>
                  <a:solidFill>
                    <a:srgbClr val="ffffff"/>
                  </a:solidFill>
                </a:uFill>
                <a:latin typeface="Arial"/>
                <a:ea typeface="Arial"/>
              </a:rPr>
              <a:t>block (body)</a:t>
            </a:r>
            <a:r>
              <a:rPr b="0" lang="en-US" sz="3600" spc="-1" strike="noStrike">
                <a:solidFill>
                  <a:srgbClr val="ffffff"/>
                </a:solidFill>
                <a:uFill>
                  <a:solidFill>
                    <a:srgbClr val="ffffff"/>
                  </a:solidFill>
                </a:uFill>
                <a:latin typeface="Arial"/>
                <a:ea typeface="Arial"/>
              </a:rPr>
              <a:t> of code is executed once for each value </a:t>
            </a:r>
            <a:r>
              <a:rPr b="0" lang="en-US" sz="3600" spc="-1" strike="noStrike">
                <a:solidFill>
                  <a:srgbClr val="ffff00"/>
                </a:solidFill>
                <a:uFill>
                  <a:solidFill>
                    <a:srgbClr val="ffffff"/>
                  </a:solidFill>
                </a:uFill>
                <a:latin typeface="Arial"/>
                <a:ea typeface="Arial"/>
              </a:rPr>
              <a:t>in</a:t>
            </a:r>
            <a:r>
              <a:rPr b="0" lang="en-US" sz="3600" spc="-1" strike="noStrike">
                <a:solidFill>
                  <a:srgbClr val="ffffff"/>
                </a:solidFill>
                <a:uFill>
                  <a:solidFill>
                    <a:srgbClr val="ffffff"/>
                  </a:solidFill>
                </a:uFill>
                <a:latin typeface="Arial"/>
                <a:ea typeface="Arial"/>
              </a:rPr>
              <a:t> the </a:t>
            </a:r>
            <a:r>
              <a:rPr b="0" lang="en-US" sz="3600" spc="-1" strike="noStrike">
                <a:solidFill>
                  <a:srgbClr val="ff7f00"/>
                </a:solidFill>
                <a:uFill>
                  <a:solidFill>
                    <a:srgbClr val="ffffff"/>
                  </a:solidFill>
                </a:uFill>
                <a:latin typeface="Arial"/>
                <a:ea typeface="Arial"/>
              </a:rPr>
              <a:t>sequence</a:t>
            </a:r>
            <a:endParaRPr b="0" lang="en-US" sz="1800" spc="-1" strike="noStrike">
              <a:solidFill>
                <a:srgbClr val="ffffff"/>
              </a:solidFill>
              <a:uFill>
                <a:solidFill>
                  <a:srgbClr val="ffffff"/>
                </a:solidFill>
              </a:uFill>
              <a:latin typeface="Arial"/>
            </a:endParaRPr>
          </a:p>
          <a:p>
            <a:pPr marL="495360" indent="-33228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The </a:t>
            </a:r>
            <a:r>
              <a:rPr b="0" lang="en-US" sz="3600" spc="-1" strike="noStrike">
                <a:solidFill>
                  <a:srgbClr val="00ff00"/>
                </a:solidFill>
                <a:uFill>
                  <a:solidFill>
                    <a:srgbClr val="ffffff"/>
                  </a:solidFill>
                </a:uFill>
                <a:latin typeface="Arial"/>
                <a:ea typeface="Arial"/>
              </a:rPr>
              <a:t>iteration variable </a:t>
            </a:r>
            <a:r>
              <a:rPr b="0" lang="en-US" sz="3600" spc="-1" strike="noStrike">
                <a:solidFill>
                  <a:srgbClr val="ffffff"/>
                </a:solidFill>
                <a:uFill>
                  <a:solidFill>
                    <a:srgbClr val="ffffff"/>
                  </a:solidFill>
                </a:uFill>
                <a:latin typeface="Arial"/>
                <a:ea typeface="Arial"/>
              </a:rPr>
              <a:t>moves through all of the values </a:t>
            </a:r>
            <a:r>
              <a:rPr b="0" lang="en-US" sz="3600" spc="-1" strike="noStrike">
                <a:solidFill>
                  <a:srgbClr val="ffff00"/>
                </a:solidFill>
                <a:uFill>
                  <a:solidFill>
                    <a:srgbClr val="ffffff"/>
                  </a:solidFill>
                </a:uFill>
                <a:latin typeface="Arial"/>
                <a:ea typeface="Arial"/>
              </a:rPr>
              <a:t>in</a:t>
            </a:r>
            <a:r>
              <a:rPr b="0" lang="en-US" sz="3600" spc="-1" strike="noStrike">
                <a:solidFill>
                  <a:srgbClr val="ffffff"/>
                </a:solidFill>
                <a:uFill>
                  <a:solidFill>
                    <a:srgbClr val="ffffff"/>
                  </a:solidFill>
                </a:uFill>
                <a:latin typeface="Arial"/>
                <a:ea typeface="Arial"/>
              </a:rPr>
              <a:t> the </a:t>
            </a:r>
            <a:r>
              <a:rPr b="0" lang="en-US" sz="3600" spc="-1" strike="noStrike">
                <a:solidFill>
                  <a:srgbClr val="ff7f00"/>
                </a:solidFill>
                <a:uFill>
                  <a:solidFill>
                    <a:srgbClr val="ffffff"/>
                  </a:solidFill>
                </a:uFill>
                <a:latin typeface="Arial"/>
                <a:ea typeface="Arial"/>
              </a:rPr>
              <a:t>sequence</a:t>
            </a:r>
            <a:endParaRPr b="0" lang="en-US" sz="1800" spc="-1" strike="noStrike">
              <a:solidFill>
                <a:srgbClr val="ffffff"/>
              </a:solidFill>
              <a:uFill>
                <a:solidFill>
                  <a:srgbClr val="ffffff"/>
                </a:solidFill>
              </a:uFill>
              <a:latin typeface="Arial"/>
            </a:endParaRPr>
          </a:p>
        </p:txBody>
      </p:sp>
      <p:sp>
        <p:nvSpPr>
          <p:cNvPr id="352" name="CustomShape 16"/>
          <p:cNvSpPr/>
          <p:nvPr/>
        </p:nvSpPr>
        <p:spPr>
          <a:xfrm>
            <a:off x="1400040" y="6703920"/>
            <a:ext cx="6536520" cy="1107360"/>
          </a:xfrm>
          <a:prstGeom prst="rect">
            <a:avLst/>
          </a:prstGeom>
          <a:noFill/>
          <a:ln>
            <a:noFill/>
          </a:ln>
        </p:spPr>
        <p:style>
          <a:lnRef idx="0"/>
          <a:fillRef idx="0"/>
          <a:effectRef idx="0"/>
          <a:fontRef idx="minor"/>
        </p:style>
        <p:txBody>
          <a:bodyPr lIns="0" rIns="0" tIns="0" bIns="0" anchor="ctr"/>
          <a:p>
            <a:pPr>
              <a:lnSpc>
                <a:spcPct val="100000"/>
              </a:lnSpc>
            </a:pPr>
            <a:r>
              <a:rPr b="1" lang="en-US" sz="3000" spc="-1" strike="noStrike">
                <a:solidFill>
                  <a:srgbClr val="ffff00"/>
                </a:solidFill>
                <a:uFill>
                  <a:solidFill>
                    <a:srgbClr val="ffffff"/>
                  </a:solidFill>
                </a:uFill>
                <a:latin typeface="Courier New"/>
                <a:ea typeface="Courier New"/>
              </a:rPr>
              <a:t>for</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00"/>
                </a:solidFill>
                <a:uFill>
                  <a:solidFill>
                    <a:srgbClr val="ffffff"/>
                  </a:solidFill>
                </a:uFill>
                <a:latin typeface="Courier New"/>
                <a:ea typeface="Courier New"/>
              </a:rPr>
              <a:t>i</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in</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7f00"/>
                </a:solidFill>
                <a:uFill>
                  <a:solidFill>
                    <a:srgbClr val="ffffff"/>
                  </a:solidFill>
                </a:uFill>
                <a:latin typeface="Courier New"/>
                <a:ea typeface="Courier New"/>
              </a:rPr>
              <a:t>[5, 4, 3, 2, 1] </a:t>
            </a:r>
            <a:r>
              <a:rPr b="1" lang="en-US" sz="3000" spc="-1" strike="noStrike">
                <a:solidFill>
                  <a:srgbClr val="ffffff"/>
                </a:solidFill>
                <a:uFill>
                  <a:solidFill>
                    <a:srgbClr val="ffffff"/>
                  </a:solidFill>
                </a:uFill>
                <a:latin typeface="Courier New"/>
                <a:ea typeface="Courier New"/>
              </a:rPr>
              <a:t>:</a:t>
            </a:r>
            <a:r>
              <a:rPr b="1" lang="en-US" sz="3000" spc="-1" strike="noStrike">
                <a:solidFill>
                  <a:srgbClr val="ff7f00"/>
                </a:solidFill>
                <a:uFill>
                  <a:solidFill>
                    <a:srgbClr val="ffffff"/>
                  </a:solidFill>
                </a:uFill>
                <a:latin typeface="Courier New"/>
                <a:ea typeface="Courier New"/>
              </a:rPr>
              <a:t> </a:t>
            </a:r>
            <a:r>
              <a:rPr b="1" lang="en-US" sz="3000" spc="-1" strike="noStrike">
                <a:solidFill>
                  <a:srgbClr val="00ff00"/>
                </a:solidFill>
                <a:uFill>
                  <a:solidFill>
                    <a:srgbClr val="ffffff"/>
                  </a:solidFill>
                </a:uFill>
                <a:latin typeface="Courier New"/>
                <a:ea typeface="Courier New"/>
              </a:rPr>
              <a:t> </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00ff00"/>
                </a:solidFill>
                <a:uFill>
                  <a:solidFill>
                    <a:srgbClr val="ffffff"/>
                  </a:solidFill>
                </a:uFill>
                <a:latin typeface="Courier New"/>
                <a:ea typeface="Courier New"/>
              </a:rPr>
              <a:t>i</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353" name="CustomShape 17"/>
          <p:cNvSpPr/>
          <p:nvPr/>
        </p:nvSpPr>
        <p:spPr>
          <a:xfrm>
            <a:off x="4635360" y="2397240"/>
            <a:ext cx="396360" cy="2520"/>
          </a:xfrm>
          <a:custGeom>
            <a:avLst/>
            <a:gdLst/>
            <a:ahLst/>
            <a:rect l="l" t="t" r="r" b="b"/>
            <a:pathLst>
              <a:path w="21600" h="21600">
                <a:moveTo>
                  <a:pt x="0" y="0"/>
                </a:moveTo>
                <a:lnTo>
                  <a:pt x="21600" y="21600"/>
                </a:lnTo>
              </a:path>
            </a:pathLst>
          </a:custGeom>
          <a:noFill/>
          <a:ln w="76320">
            <a:solidFill>
              <a:srgbClr val="00ffff"/>
            </a:solidFill>
            <a:miter/>
            <a:tailEnd len="med" type="triangle" w="med"/>
          </a:ln>
        </p:spPr>
        <p:style>
          <a:lnRef idx="0"/>
          <a:fillRef idx="0"/>
          <a:effectRef idx="0"/>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rot="10800000">
            <a:off x="3476520" y="2325240"/>
            <a:ext cx="13680" cy="5659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55" name="CustomShape 2"/>
          <p:cNvSpPr/>
          <p:nvPr/>
        </p:nvSpPr>
        <p:spPr>
          <a:xfrm>
            <a:off x="2031840" y="1752480"/>
            <a:ext cx="2869560" cy="1269000"/>
          </a:xfrm>
          <a:prstGeom prst="diamond">
            <a:avLst/>
          </a:prstGeom>
          <a:noFill/>
          <a:ln w="76320">
            <a:solidFill>
              <a:srgbClr val="ffff00"/>
            </a:solidFill>
            <a:round/>
          </a:ln>
        </p:spPr>
        <p:style>
          <a:lnRef idx="0"/>
          <a:fillRef idx="0"/>
          <a:effectRef idx="0"/>
          <a:fontRef idx="minor"/>
        </p:style>
        <p:txBody>
          <a:bodyPr lIns="0" rIns="0" tIns="0" bIns="0" anchor="ctr"/>
          <a:p>
            <a:pPr algn="ctr">
              <a:lnSpc>
                <a:spcPct val="100000"/>
              </a:lnSpc>
            </a:pPr>
            <a:r>
              <a:rPr b="0" lang="en-US" sz="3400" spc="-1" strike="noStrike">
                <a:solidFill>
                  <a:srgbClr val="ff9900"/>
                </a:solidFill>
                <a:uFill>
                  <a:solidFill>
                    <a:srgbClr val="ffffff"/>
                  </a:solidFill>
                </a:uFill>
                <a:latin typeface="Arial"/>
                <a:ea typeface="Arial"/>
              </a:rPr>
              <a:t>Done?</a:t>
            </a:r>
            <a:endParaRPr b="0" lang="en-US" sz="1800" spc="-1" strike="noStrike">
              <a:solidFill>
                <a:srgbClr val="ffffff"/>
              </a:solidFill>
              <a:uFill>
                <a:solidFill>
                  <a:srgbClr val="ffffff"/>
                </a:solidFill>
              </a:uFill>
              <a:latin typeface="Arial"/>
            </a:endParaRPr>
          </a:p>
        </p:txBody>
      </p:sp>
      <p:sp>
        <p:nvSpPr>
          <p:cNvPr id="356" name="CustomShape 3"/>
          <p:cNvSpPr/>
          <p:nvPr/>
        </p:nvSpPr>
        <p:spPr>
          <a:xfrm rot="10800000">
            <a:off x="3489120" y="6019560"/>
            <a:ext cx="10440" cy="149796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357" name="CustomShape 4"/>
          <p:cNvSpPr/>
          <p:nvPr/>
        </p:nvSpPr>
        <p:spPr>
          <a:xfrm flipH="1" rot="10800000">
            <a:off x="6883920" y="4076280"/>
            <a:ext cx="15120" cy="6436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58" name="CustomShape 5"/>
          <p:cNvSpPr/>
          <p:nvPr/>
        </p:nvSpPr>
        <p:spPr>
          <a:xfrm flipH="1">
            <a:off x="6849360" y="4127760"/>
            <a:ext cx="7560" cy="4719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59" name="CustomShape 6"/>
          <p:cNvSpPr/>
          <p:nvPr/>
        </p:nvSpPr>
        <p:spPr>
          <a:xfrm>
            <a:off x="3475080" y="4513320"/>
            <a:ext cx="3394440" cy="2880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60" name="CustomShape 7"/>
          <p:cNvSpPr/>
          <p:nvPr/>
        </p:nvSpPr>
        <p:spPr>
          <a:xfrm flipH="1">
            <a:off x="1675800" y="2397240"/>
            <a:ext cx="396360" cy="252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361" name="CustomShape 8"/>
          <p:cNvSpPr/>
          <p:nvPr/>
        </p:nvSpPr>
        <p:spPr>
          <a:xfrm flipH="1" rot="10800000">
            <a:off x="3493080" y="6527160"/>
            <a:ext cx="15120" cy="6436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62" name="CustomShape 9"/>
          <p:cNvSpPr/>
          <p:nvPr/>
        </p:nvSpPr>
        <p:spPr>
          <a:xfrm rot="10800000">
            <a:off x="1712520" y="8010360"/>
            <a:ext cx="2520" cy="277920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63" name="CustomShape 10"/>
          <p:cNvSpPr/>
          <p:nvPr/>
        </p:nvSpPr>
        <p:spPr>
          <a:xfrm>
            <a:off x="1706400" y="5256360"/>
            <a:ext cx="1751760" cy="3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64" name="CustomShape 11"/>
          <p:cNvSpPr/>
          <p:nvPr/>
        </p:nvSpPr>
        <p:spPr>
          <a:xfrm>
            <a:off x="1150920" y="1638360"/>
            <a:ext cx="93744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Yes</a:t>
            </a:r>
            <a:endParaRPr b="0" lang="en-US" sz="1800" spc="-1" strike="noStrike">
              <a:solidFill>
                <a:srgbClr val="ffffff"/>
              </a:solidFill>
              <a:uFill>
                <a:solidFill>
                  <a:srgbClr val="ffffff"/>
                </a:solidFill>
              </a:uFill>
              <a:latin typeface="Arial"/>
            </a:endParaRPr>
          </a:p>
        </p:txBody>
      </p:sp>
      <p:sp>
        <p:nvSpPr>
          <p:cNvPr id="365" name="CustomShape 12"/>
          <p:cNvSpPr/>
          <p:nvPr/>
        </p:nvSpPr>
        <p:spPr>
          <a:xfrm>
            <a:off x="5397480" y="3378240"/>
            <a:ext cx="292032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print(</a:t>
            </a:r>
            <a:r>
              <a:rPr b="0" lang="en-US" sz="3500" spc="-1" strike="noStrike">
                <a:solidFill>
                  <a:srgbClr val="00ff00"/>
                </a:solidFill>
                <a:uFill>
                  <a:solidFill>
                    <a:srgbClr val="ffffff"/>
                  </a:solidFill>
                </a:uFill>
                <a:latin typeface="Arial"/>
                <a:ea typeface="Arial"/>
              </a:rPr>
              <a:t>i</a:t>
            </a:r>
            <a:r>
              <a:rPr b="0" lang="en-US" sz="35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366" name="CustomShape 13"/>
          <p:cNvSpPr/>
          <p:nvPr/>
        </p:nvSpPr>
        <p:spPr>
          <a:xfrm>
            <a:off x="4407480" y="1471680"/>
            <a:ext cx="72324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No</a:t>
            </a:r>
            <a:endParaRPr b="0" lang="en-US" sz="1800" spc="-1" strike="noStrike">
              <a:solidFill>
                <a:srgbClr val="ffffff"/>
              </a:solidFill>
              <a:uFill>
                <a:solidFill>
                  <a:srgbClr val="ffffff"/>
                </a:solidFill>
              </a:uFill>
              <a:latin typeface="Arial"/>
            </a:endParaRPr>
          </a:p>
        </p:txBody>
      </p:sp>
      <p:sp>
        <p:nvSpPr>
          <p:cNvPr id="367" name="CustomShape 14"/>
          <p:cNvSpPr/>
          <p:nvPr/>
        </p:nvSpPr>
        <p:spPr>
          <a:xfrm>
            <a:off x="5397480" y="2019240"/>
            <a:ext cx="2996640" cy="748800"/>
          </a:xfrm>
          <a:prstGeom prst="rect">
            <a:avLst/>
          </a:prstGeom>
          <a:noFill/>
          <a:ln w="76320">
            <a:solidFill>
              <a:srgbClr val="ffff00"/>
            </a:solidFill>
            <a:round/>
          </a:ln>
        </p:spPr>
        <p:style>
          <a:lnRef idx="0"/>
          <a:fillRef idx="0"/>
          <a:effectRef idx="0"/>
          <a:fontRef idx="minor"/>
        </p:style>
        <p:txBody>
          <a:bodyPr lIns="0" rIns="0" tIns="0" bIns="0" anchor="ctr"/>
          <a:p>
            <a:pPr algn="ctr">
              <a:lnSpc>
                <a:spcPct val="100000"/>
              </a:lnSpc>
            </a:pPr>
            <a:r>
              <a:rPr b="0" lang="en-US" sz="3500" spc="-1" strike="noStrike">
                <a:solidFill>
                  <a:srgbClr val="ff9900"/>
                </a:solidFill>
                <a:uFill>
                  <a:solidFill>
                    <a:srgbClr val="ffffff"/>
                  </a:solidFill>
                </a:uFill>
                <a:latin typeface="Arial"/>
                <a:ea typeface="Arial"/>
              </a:rPr>
              <a:t>Move </a:t>
            </a:r>
            <a:r>
              <a:rPr b="0" lang="en-US" sz="3500" spc="-1" strike="noStrike">
                <a:solidFill>
                  <a:srgbClr val="00ff00"/>
                </a:solidFill>
                <a:uFill>
                  <a:solidFill>
                    <a:srgbClr val="ffffff"/>
                  </a:solidFill>
                </a:uFill>
                <a:latin typeface="Arial"/>
                <a:ea typeface="Arial"/>
              </a:rPr>
              <a:t>i</a:t>
            </a:r>
            <a:r>
              <a:rPr b="0" lang="en-US" sz="3500" spc="-1" strike="noStrike">
                <a:solidFill>
                  <a:srgbClr val="ff9900"/>
                </a:solidFill>
                <a:uFill>
                  <a:solidFill>
                    <a:srgbClr val="ffffff"/>
                  </a:solidFill>
                </a:uFill>
                <a:latin typeface="Arial"/>
                <a:ea typeface="Arial"/>
              </a:rPr>
              <a:t> ahead</a:t>
            </a:r>
            <a:endParaRPr b="0" lang="en-US" sz="1800" spc="-1" strike="noStrike">
              <a:solidFill>
                <a:srgbClr val="ffffff"/>
              </a:solidFill>
              <a:uFill>
                <a:solidFill>
                  <a:srgbClr val="ffffff"/>
                </a:solidFill>
              </a:uFill>
              <a:latin typeface="Arial"/>
            </a:endParaRPr>
          </a:p>
        </p:txBody>
      </p:sp>
      <p:sp>
        <p:nvSpPr>
          <p:cNvPr id="368" name="CustomShape 15"/>
          <p:cNvSpPr/>
          <p:nvPr/>
        </p:nvSpPr>
        <p:spPr>
          <a:xfrm flipH="1" rot="10800000">
            <a:off x="13209840" y="1852920"/>
            <a:ext cx="11880" cy="277200"/>
          </a:xfrm>
          <a:custGeom>
            <a:avLst/>
            <a:gdLst/>
            <a:ahLst/>
            <a:rect l="l" t="t" r="r" b="b"/>
            <a:pathLst>
              <a:path w="21600" h="21600">
                <a:moveTo>
                  <a:pt x="0" y="0"/>
                </a:moveTo>
                <a:lnTo>
                  <a:pt x="21600" y="21600"/>
                </a:lnTo>
              </a:path>
            </a:pathLst>
          </a:custGeom>
          <a:noFill/>
          <a:ln w="50760">
            <a:solidFill>
              <a:srgbClr val="1155cc"/>
            </a:solidFill>
            <a:miter/>
            <a:headEnd len="med" type="stealth" w="med"/>
          </a:ln>
        </p:spPr>
        <p:style>
          <a:lnRef idx="0"/>
          <a:fillRef idx="0"/>
          <a:effectRef idx="0"/>
          <a:fontRef idx="minor"/>
        </p:style>
      </p:sp>
      <p:sp>
        <p:nvSpPr>
          <p:cNvPr id="369" name="CustomShape 16"/>
          <p:cNvSpPr/>
          <p:nvPr/>
        </p:nvSpPr>
        <p:spPr>
          <a:xfrm>
            <a:off x="11702880" y="1582560"/>
            <a:ext cx="2983680" cy="48348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200" spc="-1" strike="noStrike">
                <a:solidFill>
                  <a:srgbClr val="ffffff"/>
                </a:solidFill>
                <a:uFill>
                  <a:solidFill>
                    <a:srgbClr val="ffffff"/>
                  </a:solidFill>
                </a:uFill>
                <a:latin typeface="Arial"/>
                <a:ea typeface="Arial"/>
              </a:rPr>
              <a:t>print(</a:t>
            </a:r>
            <a:r>
              <a:rPr b="0" lang="en-US" sz="3200" spc="-1" strike="noStrike">
                <a:solidFill>
                  <a:srgbClr val="00ff00"/>
                </a:solidFill>
                <a:uFill>
                  <a:solidFill>
                    <a:srgbClr val="ffffff"/>
                  </a:solidFill>
                </a:uFill>
                <a:latin typeface="Arial"/>
                <a:ea typeface="Arial"/>
              </a:rPr>
              <a:t>i</a:t>
            </a:r>
            <a:r>
              <a:rPr b="0" lang="en-US" sz="32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370" name="CustomShape 17"/>
          <p:cNvSpPr/>
          <p:nvPr/>
        </p:nvSpPr>
        <p:spPr>
          <a:xfrm>
            <a:off x="11702880" y="814320"/>
            <a:ext cx="2983680" cy="471960"/>
          </a:xfrm>
          <a:prstGeom prst="rect">
            <a:avLst/>
          </a:prstGeom>
          <a:noFill/>
          <a:ln w="76320">
            <a:solidFill>
              <a:srgbClr val="ffff00"/>
            </a:solidFill>
            <a:round/>
          </a:ln>
        </p:spPr>
        <p:style>
          <a:lnRef idx="0"/>
          <a:fillRef idx="0"/>
          <a:effectRef idx="0"/>
          <a:fontRef idx="minor"/>
        </p:style>
        <p:txBody>
          <a:bodyPr lIns="0" rIns="0" tIns="0" bIns="0" anchor="ctr"/>
          <a:p>
            <a:pPr algn="ctr">
              <a:lnSpc>
                <a:spcPct val="100000"/>
              </a:lnSpc>
            </a:pPr>
            <a:r>
              <a:rPr b="0" lang="en-US" sz="3200" spc="-1" strike="noStrike">
                <a:solidFill>
                  <a:srgbClr val="00ff00"/>
                </a:solidFill>
                <a:uFill>
                  <a:solidFill>
                    <a:srgbClr val="ffffff"/>
                  </a:solidFill>
                </a:uFill>
                <a:latin typeface="Arial"/>
                <a:ea typeface="Arial"/>
              </a:rPr>
              <a:t>i = 5</a:t>
            </a:r>
            <a:endParaRPr b="0" lang="en-US" sz="1800" spc="-1" strike="noStrike">
              <a:solidFill>
                <a:srgbClr val="ffffff"/>
              </a:solidFill>
              <a:uFill>
                <a:solidFill>
                  <a:srgbClr val="ffffff"/>
                </a:solidFill>
              </a:uFill>
              <a:latin typeface="Arial"/>
            </a:endParaRPr>
          </a:p>
        </p:txBody>
      </p:sp>
      <p:sp>
        <p:nvSpPr>
          <p:cNvPr id="371" name="CustomShape 18"/>
          <p:cNvSpPr/>
          <p:nvPr/>
        </p:nvSpPr>
        <p:spPr>
          <a:xfrm flipH="1" rot="10800000">
            <a:off x="13205160" y="2673720"/>
            <a:ext cx="11880" cy="277200"/>
          </a:xfrm>
          <a:custGeom>
            <a:avLst/>
            <a:gdLst/>
            <a:ahLst/>
            <a:rect l="l" t="t" r="r" b="b"/>
            <a:pathLst>
              <a:path w="21600" h="21600">
                <a:moveTo>
                  <a:pt x="0" y="0"/>
                </a:moveTo>
                <a:lnTo>
                  <a:pt x="21600" y="21600"/>
                </a:lnTo>
              </a:path>
            </a:pathLst>
          </a:custGeom>
          <a:noFill/>
          <a:ln w="50760">
            <a:solidFill>
              <a:srgbClr val="1155cc"/>
            </a:solidFill>
            <a:miter/>
            <a:headEnd len="med" type="stealth" w="med"/>
          </a:ln>
        </p:spPr>
        <p:style>
          <a:lnRef idx="0"/>
          <a:fillRef idx="0"/>
          <a:effectRef idx="0"/>
          <a:fontRef idx="minor"/>
        </p:style>
      </p:sp>
      <p:sp>
        <p:nvSpPr>
          <p:cNvPr id="372" name="CustomShape 19"/>
          <p:cNvSpPr/>
          <p:nvPr/>
        </p:nvSpPr>
        <p:spPr>
          <a:xfrm flipH="1" rot="10800000">
            <a:off x="13205160" y="3400200"/>
            <a:ext cx="11880" cy="277200"/>
          </a:xfrm>
          <a:custGeom>
            <a:avLst/>
            <a:gdLst/>
            <a:ahLst/>
            <a:rect l="l" t="t" r="r" b="b"/>
            <a:pathLst>
              <a:path w="21600" h="21600">
                <a:moveTo>
                  <a:pt x="0" y="0"/>
                </a:moveTo>
                <a:lnTo>
                  <a:pt x="21600" y="21600"/>
                </a:lnTo>
              </a:path>
            </a:pathLst>
          </a:custGeom>
          <a:noFill/>
          <a:ln w="50760">
            <a:solidFill>
              <a:srgbClr val="1155cc"/>
            </a:solidFill>
            <a:miter/>
            <a:headEnd len="med" type="stealth" w="med"/>
          </a:ln>
        </p:spPr>
        <p:style>
          <a:lnRef idx="0"/>
          <a:fillRef idx="0"/>
          <a:effectRef idx="0"/>
          <a:fontRef idx="minor"/>
        </p:style>
      </p:sp>
      <p:sp>
        <p:nvSpPr>
          <p:cNvPr id="373" name="CustomShape 20"/>
          <p:cNvSpPr/>
          <p:nvPr/>
        </p:nvSpPr>
        <p:spPr>
          <a:xfrm>
            <a:off x="11702880" y="3129840"/>
            <a:ext cx="2983680" cy="48348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200" spc="-1" strike="noStrike">
                <a:solidFill>
                  <a:srgbClr val="ffffff"/>
                </a:solidFill>
                <a:uFill>
                  <a:solidFill>
                    <a:srgbClr val="ffffff"/>
                  </a:solidFill>
                </a:uFill>
                <a:latin typeface="Arial"/>
                <a:ea typeface="Arial"/>
              </a:rPr>
              <a:t>print(</a:t>
            </a:r>
            <a:r>
              <a:rPr b="0" lang="en-US" sz="3200" spc="-1" strike="noStrike">
                <a:solidFill>
                  <a:srgbClr val="00ff00"/>
                </a:solidFill>
                <a:uFill>
                  <a:solidFill>
                    <a:srgbClr val="ffffff"/>
                  </a:solidFill>
                </a:uFill>
                <a:latin typeface="Arial"/>
                <a:ea typeface="Arial"/>
              </a:rPr>
              <a:t>i</a:t>
            </a:r>
            <a:r>
              <a:rPr b="0" lang="en-US" sz="32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374" name="CustomShape 21"/>
          <p:cNvSpPr/>
          <p:nvPr/>
        </p:nvSpPr>
        <p:spPr>
          <a:xfrm>
            <a:off x="11702880" y="2360520"/>
            <a:ext cx="2983680" cy="473400"/>
          </a:xfrm>
          <a:prstGeom prst="rect">
            <a:avLst/>
          </a:prstGeom>
          <a:noFill/>
          <a:ln w="76320">
            <a:solidFill>
              <a:srgbClr val="ffff00"/>
            </a:solidFill>
            <a:round/>
          </a:ln>
        </p:spPr>
        <p:style>
          <a:lnRef idx="0"/>
          <a:fillRef idx="0"/>
          <a:effectRef idx="0"/>
          <a:fontRef idx="minor"/>
        </p:style>
        <p:txBody>
          <a:bodyPr lIns="0" rIns="0" tIns="0" bIns="0" anchor="ctr"/>
          <a:p>
            <a:pPr algn="ctr">
              <a:lnSpc>
                <a:spcPct val="100000"/>
              </a:lnSpc>
            </a:pPr>
            <a:r>
              <a:rPr b="0" lang="en-US" sz="3200" spc="-1" strike="noStrike">
                <a:solidFill>
                  <a:srgbClr val="00ff00"/>
                </a:solidFill>
                <a:uFill>
                  <a:solidFill>
                    <a:srgbClr val="ffffff"/>
                  </a:solidFill>
                </a:uFill>
                <a:latin typeface="Arial"/>
                <a:ea typeface="Arial"/>
              </a:rPr>
              <a:t>i = 4</a:t>
            </a:r>
            <a:endParaRPr b="0" lang="en-US" sz="1800" spc="-1" strike="noStrike">
              <a:solidFill>
                <a:srgbClr val="ffffff"/>
              </a:solidFill>
              <a:uFill>
                <a:solidFill>
                  <a:srgbClr val="ffffff"/>
                </a:solidFill>
              </a:uFill>
              <a:latin typeface="Arial"/>
            </a:endParaRPr>
          </a:p>
        </p:txBody>
      </p:sp>
      <p:sp>
        <p:nvSpPr>
          <p:cNvPr id="375" name="CustomShape 22"/>
          <p:cNvSpPr/>
          <p:nvPr/>
        </p:nvSpPr>
        <p:spPr>
          <a:xfrm flipH="1" rot="10800000">
            <a:off x="13205160" y="4148280"/>
            <a:ext cx="11880" cy="277200"/>
          </a:xfrm>
          <a:custGeom>
            <a:avLst/>
            <a:gdLst/>
            <a:ahLst/>
            <a:rect l="l" t="t" r="r" b="b"/>
            <a:pathLst>
              <a:path w="21600" h="21600">
                <a:moveTo>
                  <a:pt x="0" y="0"/>
                </a:moveTo>
                <a:lnTo>
                  <a:pt x="21600" y="21600"/>
                </a:lnTo>
              </a:path>
            </a:pathLst>
          </a:custGeom>
          <a:noFill/>
          <a:ln w="50760">
            <a:solidFill>
              <a:srgbClr val="1155cc"/>
            </a:solidFill>
            <a:miter/>
            <a:headEnd len="med" type="stealth" w="med"/>
          </a:ln>
        </p:spPr>
        <p:style>
          <a:lnRef idx="0"/>
          <a:fillRef idx="0"/>
          <a:effectRef idx="0"/>
          <a:fontRef idx="minor"/>
        </p:style>
      </p:sp>
      <p:sp>
        <p:nvSpPr>
          <p:cNvPr id="376" name="CustomShape 23"/>
          <p:cNvSpPr/>
          <p:nvPr/>
        </p:nvSpPr>
        <p:spPr>
          <a:xfrm flipH="1" rot="10800000">
            <a:off x="13205160" y="4916160"/>
            <a:ext cx="11880" cy="277200"/>
          </a:xfrm>
          <a:custGeom>
            <a:avLst/>
            <a:gdLst/>
            <a:ahLst/>
            <a:rect l="l" t="t" r="r" b="b"/>
            <a:pathLst>
              <a:path w="21600" h="21600">
                <a:moveTo>
                  <a:pt x="0" y="0"/>
                </a:moveTo>
                <a:lnTo>
                  <a:pt x="21600" y="21600"/>
                </a:lnTo>
              </a:path>
            </a:pathLst>
          </a:custGeom>
          <a:noFill/>
          <a:ln w="50760">
            <a:solidFill>
              <a:srgbClr val="1155cc"/>
            </a:solidFill>
            <a:miter/>
            <a:headEnd len="med" type="stealth" w="med"/>
          </a:ln>
        </p:spPr>
        <p:style>
          <a:lnRef idx="0"/>
          <a:fillRef idx="0"/>
          <a:effectRef idx="0"/>
          <a:fontRef idx="minor"/>
        </p:style>
      </p:sp>
      <p:sp>
        <p:nvSpPr>
          <p:cNvPr id="377" name="CustomShape 24"/>
          <p:cNvSpPr/>
          <p:nvPr/>
        </p:nvSpPr>
        <p:spPr>
          <a:xfrm>
            <a:off x="11702880" y="4645800"/>
            <a:ext cx="2983680" cy="48348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200" spc="-1" strike="noStrike">
                <a:solidFill>
                  <a:srgbClr val="ffffff"/>
                </a:solidFill>
                <a:uFill>
                  <a:solidFill>
                    <a:srgbClr val="ffffff"/>
                  </a:solidFill>
                </a:uFill>
                <a:latin typeface="Arial"/>
                <a:ea typeface="Arial"/>
              </a:rPr>
              <a:t>print(</a:t>
            </a:r>
            <a:r>
              <a:rPr b="0" lang="en-US" sz="3200" spc="-1" strike="noStrike">
                <a:solidFill>
                  <a:srgbClr val="00ff00"/>
                </a:solidFill>
                <a:uFill>
                  <a:solidFill>
                    <a:srgbClr val="ffffff"/>
                  </a:solidFill>
                </a:uFill>
                <a:latin typeface="Arial"/>
                <a:ea typeface="Arial"/>
              </a:rPr>
              <a:t>i</a:t>
            </a:r>
            <a:r>
              <a:rPr b="0" lang="en-US" sz="32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378" name="CustomShape 25"/>
          <p:cNvSpPr/>
          <p:nvPr/>
        </p:nvSpPr>
        <p:spPr>
          <a:xfrm>
            <a:off x="11702880" y="3876480"/>
            <a:ext cx="2983680" cy="473400"/>
          </a:xfrm>
          <a:prstGeom prst="rect">
            <a:avLst/>
          </a:prstGeom>
          <a:noFill/>
          <a:ln w="76320">
            <a:solidFill>
              <a:srgbClr val="ffff00"/>
            </a:solidFill>
            <a:round/>
          </a:ln>
        </p:spPr>
        <p:style>
          <a:lnRef idx="0"/>
          <a:fillRef idx="0"/>
          <a:effectRef idx="0"/>
          <a:fontRef idx="minor"/>
        </p:style>
        <p:txBody>
          <a:bodyPr lIns="0" rIns="0" tIns="0" bIns="0" anchor="ctr"/>
          <a:p>
            <a:pPr algn="ctr">
              <a:lnSpc>
                <a:spcPct val="100000"/>
              </a:lnSpc>
            </a:pPr>
            <a:r>
              <a:rPr b="0" lang="en-US" sz="3200" spc="-1" strike="noStrike">
                <a:solidFill>
                  <a:srgbClr val="00ff00"/>
                </a:solidFill>
                <a:uFill>
                  <a:solidFill>
                    <a:srgbClr val="ffffff"/>
                  </a:solidFill>
                </a:uFill>
                <a:latin typeface="Arial"/>
                <a:ea typeface="Arial"/>
              </a:rPr>
              <a:t>i = 3</a:t>
            </a:r>
            <a:endParaRPr b="0" lang="en-US" sz="1800" spc="-1" strike="noStrike">
              <a:solidFill>
                <a:srgbClr val="ffffff"/>
              </a:solidFill>
              <a:uFill>
                <a:solidFill>
                  <a:srgbClr val="ffffff"/>
                </a:solidFill>
              </a:uFill>
              <a:latin typeface="Arial"/>
            </a:endParaRPr>
          </a:p>
        </p:txBody>
      </p:sp>
      <p:sp>
        <p:nvSpPr>
          <p:cNvPr id="379" name="CustomShape 26"/>
          <p:cNvSpPr/>
          <p:nvPr/>
        </p:nvSpPr>
        <p:spPr>
          <a:xfrm flipH="1" rot="10800000">
            <a:off x="13205160" y="5727240"/>
            <a:ext cx="11880" cy="277200"/>
          </a:xfrm>
          <a:custGeom>
            <a:avLst/>
            <a:gdLst/>
            <a:ahLst/>
            <a:rect l="l" t="t" r="r" b="b"/>
            <a:pathLst>
              <a:path w="21600" h="21600">
                <a:moveTo>
                  <a:pt x="0" y="0"/>
                </a:moveTo>
                <a:lnTo>
                  <a:pt x="21600" y="21600"/>
                </a:lnTo>
              </a:path>
            </a:pathLst>
          </a:custGeom>
          <a:noFill/>
          <a:ln w="50760">
            <a:solidFill>
              <a:srgbClr val="1155cc"/>
            </a:solidFill>
            <a:miter/>
            <a:headEnd len="med" type="stealth" w="med"/>
          </a:ln>
        </p:spPr>
        <p:style>
          <a:lnRef idx="0"/>
          <a:fillRef idx="0"/>
          <a:effectRef idx="0"/>
          <a:fontRef idx="minor"/>
        </p:style>
      </p:sp>
      <p:sp>
        <p:nvSpPr>
          <p:cNvPr id="380" name="CustomShape 27"/>
          <p:cNvSpPr/>
          <p:nvPr/>
        </p:nvSpPr>
        <p:spPr>
          <a:xfrm flipH="1" rot="10800000">
            <a:off x="13205160" y="6535440"/>
            <a:ext cx="11880" cy="275760"/>
          </a:xfrm>
          <a:custGeom>
            <a:avLst/>
            <a:gdLst/>
            <a:ahLst/>
            <a:rect l="l" t="t" r="r" b="b"/>
            <a:pathLst>
              <a:path w="21600" h="21600">
                <a:moveTo>
                  <a:pt x="0" y="0"/>
                </a:moveTo>
                <a:lnTo>
                  <a:pt x="21600" y="21600"/>
                </a:lnTo>
              </a:path>
            </a:pathLst>
          </a:custGeom>
          <a:noFill/>
          <a:ln w="50760">
            <a:solidFill>
              <a:srgbClr val="1155cc"/>
            </a:solidFill>
            <a:miter/>
            <a:headEnd len="med" type="stealth" w="med"/>
          </a:ln>
        </p:spPr>
        <p:style>
          <a:lnRef idx="0"/>
          <a:fillRef idx="0"/>
          <a:effectRef idx="0"/>
          <a:fontRef idx="minor"/>
        </p:style>
      </p:sp>
      <p:sp>
        <p:nvSpPr>
          <p:cNvPr id="381" name="CustomShape 28"/>
          <p:cNvSpPr/>
          <p:nvPr/>
        </p:nvSpPr>
        <p:spPr>
          <a:xfrm>
            <a:off x="11702880" y="6266520"/>
            <a:ext cx="2983680" cy="48348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200" spc="-1" strike="noStrike">
                <a:solidFill>
                  <a:srgbClr val="ffffff"/>
                </a:solidFill>
                <a:uFill>
                  <a:solidFill>
                    <a:srgbClr val="ffffff"/>
                  </a:solidFill>
                </a:uFill>
                <a:latin typeface="Arial"/>
                <a:ea typeface="Arial"/>
              </a:rPr>
              <a:t>print(</a:t>
            </a:r>
            <a:r>
              <a:rPr b="0" lang="en-US" sz="3200" spc="-1" strike="noStrike">
                <a:solidFill>
                  <a:srgbClr val="00ff00"/>
                </a:solidFill>
                <a:uFill>
                  <a:solidFill>
                    <a:srgbClr val="ffffff"/>
                  </a:solidFill>
                </a:uFill>
                <a:latin typeface="Arial"/>
                <a:ea typeface="Arial"/>
              </a:rPr>
              <a:t>i</a:t>
            </a:r>
            <a:r>
              <a:rPr b="0" lang="en-US" sz="32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382" name="CustomShape 29"/>
          <p:cNvSpPr/>
          <p:nvPr/>
        </p:nvSpPr>
        <p:spPr>
          <a:xfrm>
            <a:off x="11702880" y="5498280"/>
            <a:ext cx="2983680" cy="471960"/>
          </a:xfrm>
          <a:prstGeom prst="rect">
            <a:avLst/>
          </a:prstGeom>
          <a:noFill/>
          <a:ln w="76320">
            <a:solidFill>
              <a:srgbClr val="ffff00"/>
            </a:solidFill>
            <a:round/>
          </a:ln>
        </p:spPr>
        <p:style>
          <a:lnRef idx="0"/>
          <a:fillRef idx="0"/>
          <a:effectRef idx="0"/>
          <a:fontRef idx="minor"/>
        </p:style>
        <p:txBody>
          <a:bodyPr lIns="0" rIns="0" tIns="0" bIns="0" anchor="ctr"/>
          <a:p>
            <a:pPr algn="ctr">
              <a:lnSpc>
                <a:spcPct val="100000"/>
              </a:lnSpc>
            </a:pPr>
            <a:r>
              <a:rPr b="0" lang="en-US" sz="3200" spc="-1" strike="noStrike">
                <a:solidFill>
                  <a:srgbClr val="00ff00"/>
                </a:solidFill>
                <a:uFill>
                  <a:solidFill>
                    <a:srgbClr val="ffffff"/>
                  </a:solidFill>
                </a:uFill>
                <a:latin typeface="Arial"/>
                <a:ea typeface="Arial"/>
              </a:rPr>
              <a:t>i = 2</a:t>
            </a:r>
            <a:endParaRPr b="0" lang="en-US" sz="1800" spc="-1" strike="noStrike">
              <a:solidFill>
                <a:srgbClr val="ffffff"/>
              </a:solidFill>
              <a:uFill>
                <a:solidFill>
                  <a:srgbClr val="ffffff"/>
                </a:solidFill>
              </a:uFill>
              <a:latin typeface="Arial"/>
            </a:endParaRPr>
          </a:p>
        </p:txBody>
      </p:sp>
      <p:sp>
        <p:nvSpPr>
          <p:cNvPr id="383" name="CustomShape 30"/>
          <p:cNvSpPr/>
          <p:nvPr/>
        </p:nvSpPr>
        <p:spPr>
          <a:xfrm flipH="1" rot="10800000">
            <a:off x="13205160" y="7284600"/>
            <a:ext cx="11880" cy="277200"/>
          </a:xfrm>
          <a:custGeom>
            <a:avLst/>
            <a:gdLst/>
            <a:ahLst/>
            <a:rect l="l" t="t" r="r" b="b"/>
            <a:pathLst>
              <a:path w="21600" h="21600">
                <a:moveTo>
                  <a:pt x="0" y="0"/>
                </a:moveTo>
                <a:lnTo>
                  <a:pt x="21600" y="21600"/>
                </a:lnTo>
              </a:path>
            </a:pathLst>
          </a:custGeom>
          <a:noFill/>
          <a:ln w="50760">
            <a:solidFill>
              <a:srgbClr val="1155cc"/>
            </a:solidFill>
            <a:miter/>
            <a:headEnd len="med" type="stealth" w="med"/>
          </a:ln>
        </p:spPr>
        <p:style>
          <a:lnRef idx="0"/>
          <a:fillRef idx="0"/>
          <a:effectRef idx="0"/>
          <a:fontRef idx="minor"/>
        </p:style>
      </p:sp>
      <p:sp>
        <p:nvSpPr>
          <p:cNvPr id="384" name="CustomShape 31"/>
          <p:cNvSpPr/>
          <p:nvPr/>
        </p:nvSpPr>
        <p:spPr>
          <a:xfrm flipH="1" rot="10800000">
            <a:off x="13205160" y="8074440"/>
            <a:ext cx="11880" cy="277200"/>
          </a:xfrm>
          <a:custGeom>
            <a:avLst/>
            <a:gdLst/>
            <a:ahLst/>
            <a:rect l="l" t="t" r="r" b="b"/>
            <a:pathLst>
              <a:path w="21600" h="21600">
                <a:moveTo>
                  <a:pt x="0" y="0"/>
                </a:moveTo>
                <a:lnTo>
                  <a:pt x="21600" y="21600"/>
                </a:lnTo>
              </a:path>
            </a:pathLst>
          </a:custGeom>
          <a:noFill/>
          <a:ln w="50760">
            <a:solidFill>
              <a:srgbClr val="1155cc"/>
            </a:solidFill>
            <a:miter/>
            <a:headEnd len="med" type="stealth" w="med"/>
          </a:ln>
        </p:spPr>
        <p:style>
          <a:lnRef idx="0"/>
          <a:fillRef idx="0"/>
          <a:effectRef idx="0"/>
          <a:fontRef idx="minor"/>
        </p:style>
      </p:sp>
      <p:sp>
        <p:nvSpPr>
          <p:cNvPr id="385" name="CustomShape 32"/>
          <p:cNvSpPr/>
          <p:nvPr/>
        </p:nvSpPr>
        <p:spPr>
          <a:xfrm>
            <a:off x="11702880" y="7803720"/>
            <a:ext cx="2983680" cy="48204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200" spc="-1" strike="noStrike">
                <a:solidFill>
                  <a:srgbClr val="ffffff"/>
                </a:solidFill>
                <a:uFill>
                  <a:solidFill>
                    <a:srgbClr val="ffffff"/>
                  </a:solidFill>
                </a:uFill>
                <a:latin typeface="Arial"/>
                <a:ea typeface="Arial"/>
              </a:rPr>
              <a:t>print(</a:t>
            </a:r>
            <a:r>
              <a:rPr b="0" lang="en-US" sz="3200" spc="-1" strike="noStrike">
                <a:solidFill>
                  <a:srgbClr val="00ff00"/>
                </a:solidFill>
                <a:uFill>
                  <a:solidFill>
                    <a:srgbClr val="ffffff"/>
                  </a:solidFill>
                </a:uFill>
                <a:latin typeface="Arial"/>
                <a:ea typeface="Arial"/>
              </a:rPr>
              <a:t>i)</a:t>
            </a:r>
            <a:endParaRPr b="0" lang="en-US" sz="1800" spc="-1" strike="noStrike">
              <a:solidFill>
                <a:srgbClr val="ffffff"/>
              </a:solidFill>
              <a:uFill>
                <a:solidFill>
                  <a:srgbClr val="ffffff"/>
                </a:solidFill>
              </a:uFill>
              <a:latin typeface="Arial"/>
            </a:endParaRPr>
          </a:p>
        </p:txBody>
      </p:sp>
      <p:sp>
        <p:nvSpPr>
          <p:cNvPr id="386" name="CustomShape 33"/>
          <p:cNvSpPr/>
          <p:nvPr/>
        </p:nvSpPr>
        <p:spPr>
          <a:xfrm>
            <a:off x="11702880" y="7034400"/>
            <a:ext cx="2983680" cy="473400"/>
          </a:xfrm>
          <a:prstGeom prst="rect">
            <a:avLst/>
          </a:prstGeom>
          <a:noFill/>
          <a:ln w="76320">
            <a:solidFill>
              <a:srgbClr val="ffff00"/>
            </a:solidFill>
            <a:round/>
          </a:ln>
        </p:spPr>
        <p:style>
          <a:lnRef idx="0"/>
          <a:fillRef idx="0"/>
          <a:effectRef idx="0"/>
          <a:fontRef idx="minor"/>
        </p:style>
        <p:txBody>
          <a:bodyPr lIns="0" rIns="0" tIns="0" bIns="0" anchor="ctr"/>
          <a:p>
            <a:pPr algn="ctr">
              <a:lnSpc>
                <a:spcPct val="100000"/>
              </a:lnSpc>
            </a:pPr>
            <a:r>
              <a:rPr b="0" lang="en-US" sz="3200" spc="-1" strike="noStrike">
                <a:solidFill>
                  <a:srgbClr val="00ff00"/>
                </a:solidFill>
                <a:uFill>
                  <a:solidFill>
                    <a:srgbClr val="ffffff"/>
                  </a:solidFill>
                </a:uFill>
                <a:latin typeface="Arial"/>
                <a:ea typeface="Arial"/>
              </a:rPr>
              <a:t>i = 1</a:t>
            </a:r>
            <a:endParaRPr b="0" lang="en-US" sz="1800" spc="-1" strike="noStrike">
              <a:solidFill>
                <a:srgbClr val="ffffff"/>
              </a:solidFill>
              <a:uFill>
                <a:solidFill>
                  <a:srgbClr val="ffffff"/>
                </a:solidFill>
              </a:uFill>
              <a:latin typeface="Arial"/>
            </a:endParaRPr>
          </a:p>
        </p:txBody>
      </p:sp>
      <p:sp>
        <p:nvSpPr>
          <p:cNvPr id="387" name="CustomShape 34"/>
          <p:cNvSpPr/>
          <p:nvPr/>
        </p:nvSpPr>
        <p:spPr>
          <a:xfrm>
            <a:off x="4481280" y="6254640"/>
            <a:ext cx="6267600" cy="1142280"/>
          </a:xfrm>
          <a:prstGeom prst="rect">
            <a:avLst/>
          </a:prstGeom>
          <a:noFill/>
          <a:ln>
            <a:noFill/>
          </a:ln>
        </p:spPr>
        <p:style>
          <a:lnRef idx="0"/>
          <a:fillRef idx="0"/>
          <a:effectRef idx="0"/>
          <a:fontRef idx="minor"/>
        </p:style>
        <p:txBody>
          <a:bodyPr lIns="0" rIns="0" tIns="0" bIns="0" anchor="ctr"/>
          <a:p>
            <a:pPr>
              <a:lnSpc>
                <a:spcPct val="100000"/>
              </a:lnSpc>
            </a:pPr>
            <a:r>
              <a:rPr b="1" lang="en-US" sz="3000" spc="-1" strike="noStrike">
                <a:solidFill>
                  <a:srgbClr val="ffff00"/>
                </a:solidFill>
                <a:uFill>
                  <a:solidFill>
                    <a:srgbClr val="ffffff"/>
                  </a:solidFill>
                </a:uFill>
                <a:latin typeface="Courier New"/>
                <a:ea typeface="Courier New"/>
              </a:rPr>
              <a:t>for</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00"/>
                </a:solidFill>
                <a:uFill>
                  <a:solidFill>
                    <a:srgbClr val="ffffff"/>
                  </a:solidFill>
                </a:uFill>
                <a:latin typeface="Courier New"/>
                <a:ea typeface="Courier New"/>
              </a:rPr>
              <a:t>i</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in</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7f00"/>
                </a:solidFill>
                <a:uFill>
                  <a:solidFill>
                    <a:srgbClr val="ffffff"/>
                  </a:solidFill>
                </a:uFill>
                <a:latin typeface="Courier New"/>
                <a:ea typeface="Courier New"/>
              </a:rPr>
              <a:t>[5, 4, 3, 2, 1]</a:t>
            </a:r>
            <a:r>
              <a:rPr b="1" lang="en-US" sz="3000" spc="-1" strike="noStrike">
                <a:solidFill>
                  <a:srgbClr val="00ff00"/>
                </a:solidFill>
                <a:uFill>
                  <a:solidFill>
                    <a:srgbClr val="ffffff"/>
                  </a:solidFill>
                </a:uFill>
                <a:latin typeface="Courier New"/>
                <a:ea typeface="Courier New"/>
              </a:rPr>
              <a:t> </a:t>
            </a:r>
            <a:r>
              <a:rPr b="1" lang="en-US" sz="3000" spc="-1" strike="noStrike">
                <a:solidFill>
                  <a:srgbClr val="ffffff"/>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00ff00"/>
                </a:solidFill>
                <a:uFill>
                  <a:solidFill>
                    <a:srgbClr val="ffffff"/>
                  </a:solidFill>
                </a:uFill>
                <a:latin typeface="Courier New"/>
                <a:ea typeface="Courier New"/>
              </a:rPr>
              <a:t>i</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388" name="CustomShape 35"/>
          <p:cNvSpPr/>
          <p:nvPr/>
        </p:nvSpPr>
        <p:spPr>
          <a:xfrm flipH="1" rot="10800000">
            <a:off x="5874480" y="2399400"/>
            <a:ext cx="477360" cy="216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Definite Loops</a:t>
            </a:r>
            <a:endParaRPr b="0" lang="en-US" sz="1800" spc="-1" strike="noStrike">
              <a:solidFill>
                <a:srgbClr val="ffffff"/>
              </a:solidFill>
              <a:uFill>
                <a:solidFill>
                  <a:srgbClr val="ffffff"/>
                </a:solidFill>
              </a:uFill>
              <a:latin typeface="Arial"/>
            </a:endParaRPr>
          </a:p>
        </p:txBody>
      </p:sp>
      <p:sp>
        <p:nvSpPr>
          <p:cNvPr id="390" name="CustomShape 2"/>
          <p:cNvSpPr/>
          <p:nvPr/>
        </p:nvSpPr>
        <p:spPr>
          <a:xfrm>
            <a:off x="1155600" y="2603520"/>
            <a:ext cx="13931280" cy="5701680"/>
          </a:xfrm>
          <a:prstGeom prst="rect">
            <a:avLst/>
          </a:prstGeom>
          <a:noFill/>
          <a:ln>
            <a:noFill/>
          </a:ln>
        </p:spPr>
        <p:style>
          <a:lnRef idx="0"/>
          <a:fillRef idx="0"/>
          <a:effectRef idx="0"/>
          <a:fontRef idx="minor"/>
        </p:style>
        <p:txBody>
          <a:bodyPr lIns="38160" rIns="38160" tIns="38160" bIns="38160" anchor="ctr"/>
          <a:p>
            <a:pPr marL="749160" indent="-3704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Quite often we have a </a:t>
            </a:r>
            <a:r>
              <a:rPr b="0" lang="en-US" sz="3600" spc="-1" strike="noStrike">
                <a:solidFill>
                  <a:srgbClr val="ff7f00"/>
                </a:solidFill>
                <a:uFill>
                  <a:solidFill>
                    <a:srgbClr val="ffffff"/>
                  </a:solidFill>
                </a:uFill>
                <a:latin typeface="Arial"/>
                <a:ea typeface="Arial"/>
              </a:rPr>
              <a:t>list</a:t>
            </a:r>
            <a:r>
              <a:rPr b="0" lang="en-US" sz="3600" spc="-1" strike="noStrike">
                <a:solidFill>
                  <a:srgbClr val="ffffff"/>
                </a:solidFill>
                <a:uFill>
                  <a:solidFill>
                    <a:srgbClr val="ffffff"/>
                  </a:solidFill>
                </a:uFill>
                <a:latin typeface="Arial"/>
                <a:ea typeface="Arial"/>
              </a:rPr>
              <a:t> of items of the </a:t>
            </a:r>
            <a:r>
              <a:rPr b="0" lang="en-US" sz="3600" spc="-1" strike="noStrike">
                <a:solidFill>
                  <a:srgbClr val="ff7f00"/>
                </a:solidFill>
                <a:uFill>
                  <a:solidFill>
                    <a:srgbClr val="ffffff"/>
                  </a:solidFill>
                </a:uFill>
                <a:latin typeface="Arial"/>
                <a:ea typeface="Arial"/>
              </a:rPr>
              <a:t>lines in a file</a:t>
            </a:r>
            <a:r>
              <a:rPr b="0" lang="en-US" sz="3600" spc="-1" strike="noStrike">
                <a:solidFill>
                  <a:srgbClr val="ffffff"/>
                </a:solidFill>
                <a:uFill>
                  <a:solidFill>
                    <a:srgbClr val="ffffff"/>
                  </a:solidFill>
                </a:uFill>
                <a:latin typeface="Arial"/>
                <a:ea typeface="Arial"/>
              </a:rPr>
              <a:t> - effectively a </a:t>
            </a:r>
            <a:r>
              <a:rPr b="0" lang="en-US" sz="3600" spc="-1" strike="noStrike">
                <a:solidFill>
                  <a:srgbClr val="ffff00"/>
                </a:solidFill>
                <a:uFill>
                  <a:solidFill>
                    <a:srgbClr val="ffffff"/>
                  </a:solidFill>
                </a:uFill>
                <a:latin typeface="Arial"/>
                <a:ea typeface="Arial"/>
              </a:rPr>
              <a:t>finite set</a:t>
            </a:r>
            <a:r>
              <a:rPr b="0" lang="en-US" sz="3600" spc="-1" strike="noStrike">
                <a:solidFill>
                  <a:srgbClr val="ffffff"/>
                </a:solidFill>
                <a:uFill>
                  <a:solidFill>
                    <a:srgbClr val="ffffff"/>
                  </a:solidFill>
                </a:uFill>
                <a:latin typeface="Arial"/>
                <a:ea typeface="Arial"/>
              </a:rPr>
              <a:t> of things</a:t>
            </a:r>
            <a:endParaRPr b="0" lang="en-US" sz="1800" spc="-1" strike="noStrike">
              <a:solidFill>
                <a:srgbClr val="ffffff"/>
              </a:solidFill>
              <a:uFill>
                <a:solidFill>
                  <a:srgbClr val="ffffff"/>
                </a:solidFill>
              </a:uFill>
              <a:latin typeface="Arial"/>
            </a:endParaRPr>
          </a:p>
          <a:p>
            <a:pPr marL="749160" indent="-3704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We can write a loop to run the loop once for each of the items in a set using the Python </a:t>
            </a:r>
            <a:r>
              <a:rPr b="0" lang="en-US" sz="3600" spc="-1" strike="noStrike">
                <a:solidFill>
                  <a:srgbClr val="ffff00"/>
                </a:solidFill>
                <a:uFill>
                  <a:solidFill>
                    <a:srgbClr val="ffffff"/>
                  </a:solidFill>
                </a:uFill>
                <a:latin typeface="Arial"/>
                <a:ea typeface="Arial"/>
              </a:rPr>
              <a:t>for</a:t>
            </a:r>
            <a:r>
              <a:rPr b="0" lang="en-US" sz="3600" spc="-1" strike="noStrike">
                <a:solidFill>
                  <a:srgbClr val="ffffff"/>
                </a:solidFill>
                <a:uFill>
                  <a:solidFill>
                    <a:srgbClr val="ffffff"/>
                  </a:solidFill>
                </a:uFill>
                <a:latin typeface="Arial"/>
                <a:ea typeface="Arial"/>
              </a:rPr>
              <a:t> construct</a:t>
            </a:r>
            <a:endParaRPr b="0" lang="en-US" sz="1800" spc="-1" strike="noStrike">
              <a:solidFill>
                <a:srgbClr val="ffffff"/>
              </a:solidFill>
              <a:uFill>
                <a:solidFill>
                  <a:srgbClr val="ffffff"/>
                </a:solidFill>
              </a:uFill>
              <a:latin typeface="Arial"/>
            </a:endParaRPr>
          </a:p>
          <a:p>
            <a:pPr marL="749160" indent="-3704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These loops are called </a:t>
            </a:r>
            <a:r>
              <a:rPr b="0" lang="en-US" sz="3600" spc="-1" strike="noStrike">
                <a:solidFill>
                  <a:srgbClr val="00ff00"/>
                </a:solidFill>
                <a:uFill>
                  <a:solidFill>
                    <a:srgbClr val="ffffff"/>
                  </a:solidFill>
                </a:uFill>
                <a:latin typeface="Arial"/>
                <a:ea typeface="Arial"/>
              </a:rPr>
              <a:t>“definite loops”</a:t>
            </a:r>
            <a:r>
              <a:rPr b="0" lang="en-US" sz="3600" spc="-1" strike="noStrike">
                <a:solidFill>
                  <a:srgbClr val="ffffff"/>
                </a:solidFill>
                <a:uFill>
                  <a:solidFill>
                    <a:srgbClr val="ffffff"/>
                  </a:solidFill>
                </a:uFill>
                <a:latin typeface="Arial"/>
                <a:ea typeface="Arial"/>
              </a:rPr>
              <a:t> because they execute an exact number of times</a:t>
            </a:r>
            <a:endParaRPr b="0" lang="en-US" sz="1800" spc="-1" strike="noStrike">
              <a:solidFill>
                <a:srgbClr val="ffffff"/>
              </a:solidFill>
              <a:uFill>
                <a:solidFill>
                  <a:srgbClr val="ffffff"/>
                </a:solidFill>
              </a:uFill>
              <a:latin typeface="Arial"/>
            </a:endParaRPr>
          </a:p>
          <a:p>
            <a:pPr marL="749160" indent="-3704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We say that </a:t>
            </a:r>
            <a:r>
              <a:rPr b="0" lang="en-US" sz="3600" spc="-1" strike="noStrike">
                <a:solidFill>
                  <a:srgbClr val="00ff00"/>
                </a:solidFill>
                <a:uFill>
                  <a:solidFill>
                    <a:srgbClr val="ffffff"/>
                  </a:solidFill>
                </a:uFill>
                <a:latin typeface="Arial"/>
                <a:ea typeface="Arial"/>
              </a:rPr>
              <a:t>“definite loops iterate through the members of a set”</a:t>
            </a:r>
            <a:endParaRPr b="0" lang="en-US" sz="1800" spc="-1" strike="noStrike">
              <a:solidFill>
                <a:srgbClr val="ffffff"/>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734000" y="817560"/>
            <a:ext cx="10353240" cy="11980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200" spc="-1" strike="noStrike">
                <a:solidFill>
                  <a:srgbClr val="ffff00"/>
                </a:solidFill>
                <a:uFill>
                  <a:solidFill>
                    <a:srgbClr val="ffffff"/>
                  </a:solidFill>
                </a:uFill>
                <a:latin typeface="Arial"/>
                <a:ea typeface="Arial"/>
              </a:rPr>
              <a:t>Repeated Steps</a:t>
            </a:r>
            <a:endParaRPr b="0" lang="en-US" sz="1800" spc="-1" strike="noStrike">
              <a:solidFill>
                <a:srgbClr val="ffffff"/>
              </a:solidFill>
              <a:uFill>
                <a:solidFill>
                  <a:srgbClr val="ffffff"/>
                </a:solidFill>
              </a:uFill>
              <a:latin typeface="Arial"/>
            </a:endParaRPr>
          </a:p>
        </p:txBody>
      </p:sp>
      <p:sp>
        <p:nvSpPr>
          <p:cNvPr id="163" name="CustomShape 2"/>
          <p:cNvSpPr/>
          <p:nvPr/>
        </p:nvSpPr>
        <p:spPr>
          <a:xfrm>
            <a:off x="7686720" y="2170080"/>
            <a:ext cx="4230360" cy="443160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solidFill>
                  <a:srgbClr val="ffffff"/>
                </a:solidFill>
                <a:uFill>
                  <a:solidFill>
                    <a:srgbClr val="ffffff"/>
                  </a:solidFill>
                </a:uFill>
                <a:latin typeface="Arial"/>
                <a:ea typeface="Arial"/>
              </a:rPr>
              <a:t>Program:</a:t>
            </a:r>
            <a:endParaRPr b="0" lang="en-US" sz="1800" spc="-1" strike="noStrike">
              <a:solidFill>
                <a:srgbClr val="ffffff"/>
              </a:solidFill>
              <a:uFill>
                <a:solidFill>
                  <a:srgbClr val="ffffff"/>
                </a:solidFill>
              </a:uFill>
              <a:latin typeface="Arial"/>
            </a:endParaRPr>
          </a:p>
          <a:p>
            <a:pPr algn="ctr">
              <a:lnSpc>
                <a:spcPct val="100000"/>
              </a:lnSpc>
            </a:pP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00ff00"/>
                </a:solidFill>
                <a:uFill>
                  <a:solidFill>
                    <a:srgbClr val="ffffff"/>
                  </a:solidFill>
                </a:uFill>
                <a:latin typeface="Courier New"/>
                <a:ea typeface="Courier New"/>
              </a:rPr>
              <a:t>n</a:t>
            </a: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5</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while </a:t>
            </a:r>
            <a:r>
              <a:rPr b="1" lang="en-US" sz="3000" spc="-1" strike="noStrike">
                <a:solidFill>
                  <a:srgbClr val="00ff00"/>
                </a:solidFill>
                <a:uFill>
                  <a:solidFill>
                    <a:srgbClr val="ffffff"/>
                  </a:solidFill>
                </a:uFill>
                <a:latin typeface="Courier New"/>
                <a:ea typeface="Courier New"/>
              </a:rPr>
              <a:t>n</a:t>
            </a: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&gt;</a:t>
            </a: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0</a:t>
            </a:r>
            <a:r>
              <a:rPr b="1" lang="en-US" sz="3000" spc="-1" strike="noStrike">
                <a:solidFill>
                  <a:srgbClr val="ffff00"/>
                </a:solidFill>
                <a:uFill>
                  <a:solidFill>
                    <a:srgbClr val="ffffff"/>
                  </a:solidFill>
                </a:uFill>
                <a:latin typeface="Courier New"/>
                <a:ea typeface="Courier New"/>
              </a:rPr>
              <a:t> :</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00ff00"/>
                </a:solidFill>
                <a:uFill>
                  <a:solidFill>
                    <a:srgbClr val="ffffff"/>
                  </a:solidFill>
                </a:uFill>
                <a:latin typeface="Courier New"/>
                <a:ea typeface="Courier New"/>
              </a:rPr>
              <a:t>n</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00ff00"/>
                </a:solidFill>
                <a:uFill>
                  <a:solidFill>
                    <a:srgbClr val="ffffff"/>
                  </a:solidFill>
                </a:uFill>
                <a:latin typeface="Courier New"/>
                <a:ea typeface="Courier New"/>
              </a:rPr>
              <a:t>n</a:t>
            </a: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00ff00"/>
                </a:solidFill>
                <a:uFill>
                  <a:solidFill>
                    <a:srgbClr val="ffffff"/>
                  </a:solidFill>
                </a:uFill>
                <a:latin typeface="Courier New"/>
                <a:ea typeface="Courier New"/>
              </a:rPr>
              <a:t>n</a:t>
            </a: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ff00"/>
                </a:solidFill>
                <a:uFill>
                  <a:solidFill>
                    <a:srgbClr val="ffffff"/>
                  </a:solidFill>
                </a:uFill>
                <a:latin typeface="Courier New"/>
                <a:ea typeface="Courier New"/>
              </a:rPr>
              <a:t> 1</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ff9900"/>
                </a:solidFill>
                <a:uFill>
                  <a:solidFill>
                    <a:srgbClr val="ffffff"/>
                  </a:solidFill>
                </a:uFill>
                <a:latin typeface="Courier New"/>
                <a:ea typeface="Courier New"/>
              </a:rPr>
              <a:t>'Blastoff!'</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00ff00"/>
                </a:solidFill>
                <a:uFill>
                  <a:solidFill>
                    <a:srgbClr val="ffffff"/>
                  </a:solidFill>
                </a:uFill>
                <a:latin typeface="Courier New"/>
                <a:ea typeface="Courier New"/>
              </a:rPr>
              <a:t>n</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164" name="CustomShape 3"/>
          <p:cNvSpPr/>
          <p:nvPr/>
        </p:nvSpPr>
        <p:spPr>
          <a:xfrm rot="10800000">
            <a:off x="2580840" y="3134880"/>
            <a:ext cx="13680" cy="5659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165" name="CustomShape 4"/>
          <p:cNvSpPr/>
          <p:nvPr/>
        </p:nvSpPr>
        <p:spPr>
          <a:xfrm flipH="1">
            <a:off x="11019600" y="3540240"/>
            <a:ext cx="1958400" cy="511920"/>
          </a:xfrm>
          <a:custGeom>
            <a:avLst/>
            <a:gdLst/>
            <a:ahLst/>
            <a:rect l="l" t="t" r="r" b="b"/>
            <a:pathLst>
              <a:path w="21600" h="21600">
                <a:moveTo>
                  <a:pt x="0" y="0"/>
                </a:moveTo>
                <a:lnTo>
                  <a:pt x="21600" y="21600"/>
                </a:lnTo>
              </a:path>
            </a:pathLst>
          </a:custGeom>
          <a:noFill/>
          <a:ln w="50760">
            <a:solidFill>
              <a:srgbClr val="ff7f00"/>
            </a:solidFill>
            <a:miter/>
            <a:headEnd len="med" type="stealth" w="med"/>
          </a:ln>
        </p:spPr>
        <p:style>
          <a:lnRef idx="0"/>
          <a:fillRef idx="0"/>
          <a:effectRef idx="0"/>
          <a:fontRef idx="minor"/>
        </p:style>
      </p:sp>
      <p:sp>
        <p:nvSpPr>
          <p:cNvPr id="166" name="CustomShape 5"/>
          <p:cNvSpPr/>
          <p:nvPr/>
        </p:nvSpPr>
        <p:spPr>
          <a:xfrm>
            <a:off x="1136520" y="2562120"/>
            <a:ext cx="2869560" cy="1269000"/>
          </a:xfrm>
          <a:prstGeom prst="diamond">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00ff00"/>
                </a:solidFill>
                <a:uFill>
                  <a:solidFill>
                    <a:srgbClr val="ffffff"/>
                  </a:solidFill>
                </a:uFill>
                <a:latin typeface="Arial"/>
                <a:ea typeface="Arial"/>
              </a:rPr>
              <a:t>n &gt; 0 ?</a:t>
            </a:r>
            <a:endParaRPr b="0" lang="en-US" sz="1800" spc="-1" strike="noStrike">
              <a:solidFill>
                <a:srgbClr val="ffffff"/>
              </a:solidFill>
              <a:uFill>
                <a:solidFill>
                  <a:srgbClr val="ffffff"/>
                </a:solidFill>
              </a:uFill>
              <a:latin typeface="Arial"/>
            </a:endParaRPr>
          </a:p>
        </p:txBody>
      </p:sp>
      <p:sp>
        <p:nvSpPr>
          <p:cNvPr id="167" name="CustomShape 6"/>
          <p:cNvSpPr/>
          <p:nvPr/>
        </p:nvSpPr>
        <p:spPr>
          <a:xfrm flipH="1" rot="10800000">
            <a:off x="2591280" y="8467200"/>
            <a:ext cx="19800" cy="231696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168" name="CustomShape 7"/>
          <p:cNvSpPr/>
          <p:nvPr/>
        </p:nvSpPr>
        <p:spPr>
          <a:xfrm rot="10800000">
            <a:off x="5549760" y="3222360"/>
            <a:ext cx="777240" cy="1512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169" name="CustomShape 8"/>
          <p:cNvSpPr/>
          <p:nvPr/>
        </p:nvSpPr>
        <p:spPr>
          <a:xfrm flipH="1" rot="10800000">
            <a:off x="4769280" y="4479480"/>
            <a:ext cx="15120" cy="6436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170" name="CustomShape 9"/>
          <p:cNvSpPr/>
          <p:nvPr/>
        </p:nvSpPr>
        <p:spPr>
          <a:xfrm flipH="1">
            <a:off x="4737960" y="5889600"/>
            <a:ext cx="3960" cy="2991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171" name="CustomShape 10"/>
          <p:cNvSpPr/>
          <p:nvPr/>
        </p:nvSpPr>
        <p:spPr>
          <a:xfrm>
            <a:off x="2566800" y="6192720"/>
            <a:ext cx="2187000" cy="1368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172" name="CustomShape 11"/>
          <p:cNvSpPr/>
          <p:nvPr/>
        </p:nvSpPr>
        <p:spPr>
          <a:xfrm flipH="1">
            <a:off x="780480" y="3206880"/>
            <a:ext cx="396000" cy="252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173" name="CustomShape 12"/>
          <p:cNvSpPr/>
          <p:nvPr/>
        </p:nvSpPr>
        <p:spPr>
          <a:xfrm flipH="1" rot="10800000">
            <a:off x="2584800" y="7882920"/>
            <a:ext cx="15120" cy="6436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174" name="CustomShape 13"/>
          <p:cNvSpPr/>
          <p:nvPr/>
        </p:nvSpPr>
        <p:spPr>
          <a:xfrm rot="10800000">
            <a:off x="850680" y="10121400"/>
            <a:ext cx="36000" cy="343296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175" name="CustomShape 14"/>
          <p:cNvSpPr/>
          <p:nvPr/>
        </p:nvSpPr>
        <p:spPr>
          <a:xfrm>
            <a:off x="798480" y="6612120"/>
            <a:ext cx="1751760" cy="3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176" name="CustomShape 15"/>
          <p:cNvSpPr/>
          <p:nvPr/>
        </p:nvSpPr>
        <p:spPr>
          <a:xfrm rot="10800000">
            <a:off x="15071400" y="6636960"/>
            <a:ext cx="2034360" cy="1100880"/>
          </a:xfrm>
          <a:custGeom>
            <a:avLst/>
            <a:gdLst/>
            <a:ahLst/>
            <a:rect l="l" t="t" r="r" b="b"/>
            <a:pathLst>
              <a:path w="21600" h="21600">
                <a:moveTo>
                  <a:pt x="0" y="0"/>
                </a:moveTo>
                <a:lnTo>
                  <a:pt x="21600" y="21600"/>
                </a:lnTo>
              </a:path>
            </a:pathLst>
          </a:custGeom>
          <a:noFill/>
          <a:ln w="50760">
            <a:solidFill>
              <a:srgbClr val="ff7f00"/>
            </a:solidFill>
            <a:miter/>
            <a:headEnd len="med" type="stealth" w="med"/>
          </a:ln>
        </p:spPr>
        <p:style>
          <a:lnRef idx="0"/>
          <a:fillRef idx="0"/>
          <a:effectRef idx="0"/>
          <a:fontRef idx="minor"/>
        </p:style>
      </p:sp>
      <p:sp>
        <p:nvSpPr>
          <p:cNvPr id="177" name="CustomShape 16"/>
          <p:cNvSpPr/>
          <p:nvPr/>
        </p:nvSpPr>
        <p:spPr>
          <a:xfrm>
            <a:off x="5110200" y="6816960"/>
            <a:ext cx="10618200" cy="16632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ffffff"/>
                </a:solidFill>
                <a:uFill>
                  <a:solidFill>
                    <a:srgbClr val="ffffff"/>
                  </a:solidFill>
                </a:uFill>
                <a:latin typeface="Arial"/>
                <a:ea typeface="Arial"/>
              </a:rPr>
              <a:t>Loops (repeated steps) have </a:t>
            </a:r>
            <a:r>
              <a:rPr b="0" lang="en-US" sz="3200" spc="-1" strike="noStrike">
                <a:solidFill>
                  <a:srgbClr val="00ff00"/>
                </a:solidFill>
                <a:uFill>
                  <a:solidFill>
                    <a:srgbClr val="ffffff"/>
                  </a:solidFill>
                </a:uFill>
                <a:latin typeface="Arial"/>
                <a:ea typeface="Arial"/>
              </a:rPr>
              <a:t>iteration variables</a:t>
            </a:r>
            <a:r>
              <a:rPr b="0" lang="en-US" sz="3200" spc="-1" strike="noStrike">
                <a:solidFill>
                  <a:srgbClr val="ff0000"/>
                </a:solidFill>
                <a:uFill>
                  <a:solidFill>
                    <a:srgbClr val="ffffff"/>
                  </a:solidFill>
                </a:uFill>
                <a:latin typeface="Arial"/>
                <a:ea typeface="Arial"/>
              </a:rPr>
              <a:t> </a:t>
            </a:r>
            <a:r>
              <a:rPr b="0" lang="en-US" sz="3200" spc="-1" strike="noStrike">
                <a:solidFill>
                  <a:srgbClr val="ffffff"/>
                </a:solidFill>
                <a:uFill>
                  <a:solidFill>
                    <a:srgbClr val="ffffff"/>
                  </a:solidFill>
                </a:uFill>
                <a:latin typeface="Arial"/>
                <a:ea typeface="Arial"/>
              </a:rPr>
              <a:t>that change each time through a loop.  Often these </a:t>
            </a:r>
            <a:r>
              <a:rPr b="0" lang="en-US" sz="3200" spc="-1" strike="noStrike">
                <a:solidFill>
                  <a:srgbClr val="00ff00"/>
                </a:solidFill>
                <a:uFill>
                  <a:solidFill>
                    <a:srgbClr val="ffffff"/>
                  </a:solidFill>
                </a:uFill>
                <a:latin typeface="Arial"/>
                <a:ea typeface="Arial"/>
              </a:rPr>
              <a:t>iteration variables </a:t>
            </a:r>
            <a:r>
              <a:rPr b="0" lang="en-US" sz="3200" spc="-1" strike="noStrike">
                <a:solidFill>
                  <a:srgbClr val="ffffff"/>
                </a:solidFill>
                <a:uFill>
                  <a:solidFill>
                    <a:srgbClr val="ffffff"/>
                  </a:solidFill>
                </a:uFill>
                <a:latin typeface="Arial"/>
                <a:ea typeface="Arial"/>
              </a:rPr>
              <a:t>go through a sequence of numbers.</a:t>
            </a:r>
            <a:endParaRPr b="0" lang="en-US" sz="1800" spc="-1" strike="noStrike">
              <a:solidFill>
                <a:srgbClr val="ffffff"/>
              </a:solidFill>
              <a:uFill>
                <a:solidFill>
                  <a:srgbClr val="ffffff"/>
                </a:solidFill>
              </a:uFill>
              <a:latin typeface="Arial"/>
            </a:endParaRPr>
          </a:p>
        </p:txBody>
      </p:sp>
      <p:sp>
        <p:nvSpPr>
          <p:cNvPr id="178" name="CustomShape 17"/>
          <p:cNvSpPr/>
          <p:nvPr/>
        </p:nvSpPr>
        <p:spPr>
          <a:xfrm>
            <a:off x="257040" y="2448000"/>
            <a:ext cx="723240" cy="62172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No</a:t>
            </a:r>
            <a:endParaRPr b="0" lang="en-US" sz="1800" spc="-1" strike="noStrike">
              <a:solidFill>
                <a:srgbClr val="ffffff"/>
              </a:solidFill>
              <a:uFill>
                <a:solidFill>
                  <a:srgbClr val="ffffff"/>
                </a:solidFill>
              </a:uFill>
              <a:latin typeface="Arial"/>
            </a:endParaRPr>
          </a:p>
        </p:txBody>
      </p:sp>
      <p:sp>
        <p:nvSpPr>
          <p:cNvPr id="179" name="CustomShape 18"/>
          <p:cNvSpPr/>
          <p:nvPr/>
        </p:nvSpPr>
        <p:spPr>
          <a:xfrm>
            <a:off x="1111320" y="7210440"/>
            <a:ext cx="2920320" cy="74844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print(</a:t>
            </a:r>
            <a:r>
              <a:rPr b="0" lang="en-US" sz="3500" spc="-1" strike="noStrike">
                <a:solidFill>
                  <a:srgbClr val="ffa401"/>
                </a:solidFill>
                <a:uFill>
                  <a:solidFill>
                    <a:srgbClr val="ffffff"/>
                  </a:solidFill>
                </a:uFill>
                <a:latin typeface="Arial"/>
                <a:ea typeface="Arial"/>
              </a:rPr>
              <a:t>'Blastoff'</a:t>
            </a:r>
            <a:r>
              <a:rPr b="0" lang="en-US" sz="35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180" name="CustomShape 19"/>
          <p:cNvSpPr/>
          <p:nvPr/>
        </p:nvSpPr>
        <p:spPr>
          <a:xfrm>
            <a:off x="4373640" y="2448000"/>
            <a:ext cx="916560" cy="62172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Yes</a:t>
            </a:r>
            <a:endParaRPr b="0" lang="en-US" sz="1800" spc="-1" strike="noStrike">
              <a:solidFill>
                <a:srgbClr val="ffffff"/>
              </a:solidFill>
              <a:uFill>
                <a:solidFill>
                  <a:srgbClr val="ffffff"/>
                </a:solidFill>
              </a:uFill>
              <a:latin typeface="Arial"/>
            </a:endParaRPr>
          </a:p>
        </p:txBody>
      </p:sp>
      <p:sp>
        <p:nvSpPr>
          <p:cNvPr id="181" name="CustomShape 20"/>
          <p:cNvSpPr/>
          <p:nvPr/>
        </p:nvSpPr>
        <p:spPr>
          <a:xfrm>
            <a:off x="1111320" y="1266840"/>
            <a:ext cx="292032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n = 5</a:t>
            </a:r>
            <a:endParaRPr b="0" lang="en-US" sz="1800" spc="-1" strike="noStrike">
              <a:solidFill>
                <a:srgbClr val="ffffff"/>
              </a:solidFill>
              <a:uFill>
                <a:solidFill>
                  <a:srgbClr val="ffffff"/>
                </a:solidFill>
              </a:uFill>
              <a:latin typeface="Arial"/>
            </a:endParaRPr>
          </a:p>
        </p:txBody>
      </p:sp>
      <p:sp>
        <p:nvSpPr>
          <p:cNvPr id="182" name="CustomShape 21"/>
          <p:cNvSpPr/>
          <p:nvPr/>
        </p:nvSpPr>
        <p:spPr>
          <a:xfrm>
            <a:off x="3295800" y="3844800"/>
            <a:ext cx="292032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print(</a:t>
            </a:r>
            <a:r>
              <a:rPr b="0" lang="en-US" sz="3500" spc="-1" strike="noStrike">
                <a:solidFill>
                  <a:srgbClr val="00ff00"/>
                </a:solidFill>
                <a:uFill>
                  <a:solidFill>
                    <a:srgbClr val="ffffff"/>
                  </a:solidFill>
                </a:uFill>
                <a:latin typeface="Arial"/>
                <a:ea typeface="Arial"/>
              </a:rPr>
              <a:t>n</a:t>
            </a:r>
            <a:r>
              <a:rPr b="0" lang="en-US" sz="35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183" name="CustomShape 22"/>
          <p:cNvSpPr/>
          <p:nvPr/>
        </p:nvSpPr>
        <p:spPr>
          <a:xfrm>
            <a:off x="13201560" y="2004840"/>
            <a:ext cx="1726200" cy="478728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solidFill>
                  <a:srgbClr val="ffffff"/>
                </a:solidFill>
                <a:uFill>
                  <a:solidFill>
                    <a:srgbClr val="ffffff"/>
                  </a:solidFill>
                </a:uFill>
                <a:latin typeface="Arial"/>
                <a:ea typeface="Arial"/>
              </a:rPr>
              <a:t>Output:</a:t>
            </a:r>
            <a:endParaRPr b="0" lang="en-US" sz="1800" spc="-1" strike="noStrike">
              <a:solidFill>
                <a:srgbClr val="ffffff"/>
              </a:solidFill>
              <a:uFill>
                <a:solidFill>
                  <a:srgbClr val="ffffff"/>
                </a:solidFill>
              </a:uFill>
              <a:latin typeface="Arial"/>
            </a:endParaRPr>
          </a:p>
          <a:p>
            <a:pPr algn="ct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ffff00"/>
                </a:solidFill>
                <a:uFill>
                  <a:solidFill>
                    <a:srgbClr val="ffffff"/>
                  </a:solidFill>
                </a:uFill>
                <a:latin typeface="Arial"/>
                <a:ea typeface="Arial"/>
              </a:rPr>
              <a:t>5</a:t>
            </a: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ffff00"/>
                </a:solidFill>
                <a:uFill>
                  <a:solidFill>
                    <a:srgbClr val="ffffff"/>
                  </a:solidFill>
                </a:uFill>
                <a:latin typeface="Arial"/>
                <a:ea typeface="Arial"/>
              </a:rPr>
              <a:t>4</a:t>
            </a: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ffff00"/>
                </a:solidFill>
                <a:uFill>
                  <a:solidFill>
                    <a:srgbClr val="ffffff"/>
                  </a:solidFill>
                </a:uFill>
                <a:latin typeface="Arial"/>
                <a:ea typeface="Arial"/>
              </a:rPr>
              <a:t>3</a:t>
            </a: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ffff00"/>
                </a:solidFill>
                <a:uFill>
                  <a:solidFill>
                    <a:srgbClr val="ffffff"/>
                  </a:solidFill>
                </a:uFill>
                <a:latin typeface="Arial"/>
                <a:ea typeface="Arial"/>
              </a:rPr>
              <a:t>2</a:t>
            </a: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ffff00"/>
                </a:solidFill>
                <a:uFill>
                  <a:solidFill>
                    <a:srgbClr val="ffffff"/>
                  </a:solidFill>
                </a:uFill>
                <a:latin typeface="Arial"/>
                <a:ea typeface="Arial"/>
              </a:rPr>
              <a:t>1</a:t>
            </a: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ffff00"/>
                </a:solidFill>
                <a:uFill>
                  <a:solidFill>
                    <a:srgbClr val="ffffff"/>
                  </a:solidFill>
                </a:uFill>
                <a:latin typeface="Arial"/>
                <a:ea typeface="Arial"/>
              </a:rPr>
              <a:t>Blastoff! </a:t>
            </a: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ffff00"/>
                </a:solidFill>
                <a:uFill>
                  <a:solidFill>
                    <a:srgbClr val="ffffff"/>
                  </a:solidFill>
                </a:uFill>
                <a:latin typeface="Arial"/>
                <a:ea typeface="Arial"/>
              </a:rPr>
              <a:t>0</a:t>
            </a:r>
            <a:endParaRPr b="0" lang="en-US" sz="1800" spc="-1" strike="noStrike">
              <a:solidFill>
                <a:srgbClr val="ffffff"/>
              </a:solidFill>
              <a:uFill>
                <a:solidFill>
                  <a:srgbClr val="ffffff"/>
                </a:solidFill>
              </a:uFill>
              <a:latin typeface="Arial"/>
            </a:endParaRPr>
          </a:p>
        </p:txBody>
      </p:sp>
      <p:sp>
        <p:nvSpPr>
          <p:cNvPr id="184" name="CustomShape 23"/>
          <p:cNvSpPr/>
          <p:nvPr/>
        </p:nvSpPr>
        <p:spPr>
          <a:xfrm>
            <a:off x="3282840" y="5064120"/>
            <a:ext cx="292032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 </a:t>
            </a:r>
            <a:r>
              <a:rPr b="0" lang="en-US" sz="3500" spc="-1" strike="noStrike">
                <a:solidFill>
                  <a:srgbClr val="ffffff"/>
                </a:solidFill>
                <a:uFill>
                  <a:solidFill>
                    <a:srgbClr val="ffffff"/>
                  </a:solidFill>
                </a:uFill>
                <a:latin typeface="Arial"/>
                <a:ea typeface="Arial"/>
              </a:rPr>
              <a:t>n = n -1</a:t>
            </a:r>
            <a:endParaRPr b="0" lang="en-US" sz="1800" spc="-1" strike="noStrike">
              <a:solidFill>
                <a:srgbClr val="ffffff"/>
              </a:solidFill>
              <a:uFill>
                <a:solidFill>
                  <a:srgbClr val="ffffff"/>
                </a:solidFill>
              </a:uFill>
              <a:latin typeface="Arial"/>
            </a:endParaRPr>
          </a:p>
        </p:txBody>
      </p:sp>
      <p:sp>
        <p:nvSpPr>
          <p:cNvPr id="185" name="CustomShape 24"/>
          <p:cNvSpPr/>
          <p:nvPr/>
        </p:nvSpPr>
        <p:spPr>
          <a:xfrm flipH="1">
            <a:off x="4733280" y="4679280"/>
            <a:ext cx="3960" cy="2991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1155600" y="1536840"/>
            <a:ext cx="13931280" cy="5034960"/>
          </a:xfrm>
          <a:prstGeom prst="rect">
            <a:avLst/>
          </a:prstGeom>
          <a:noFill/>
          <a:ln>
            <a:noFill/>
          </a:ln>
        </p:spPr>
        <p:style>
          <a:lnRef idx="0"/>
          <a:fillRef idx="0"/>
          <a:effectRef idx="0"/>
          <a:fontRef idx="minor"/>
        </p:style>
        <p:txBody>
          <a:bodyPr lIns="38160" rIns="38160" tIns="38160" bIns="38160" anchor="ctr"/>
          <a:p>
            <a:r>
              <a:rPr b="0" lang="en-US" sz="7600" spc="-1" strike="noStrike">
                <a:solidFill>
                  <a:srgbClr val="ffff00"/>
                </a:solidFill>
                <a:uFill>
                  <a:solidFill>
                    <a:srgbClr val="ffffff"/>
                  </a:solidFill>
                </a:uFill>
                <a:latin typeface="Arial"/>
                <a:ea typeface="Arial"/>
              </a:rPr>
              <a:t>Loop Idioms:</a:t>
            </a:r>
            <a:endParaRPr b="0" lang="en-US" sz="1800" spc="-1" strike="noStrike">
              <a:solidFill>
                <a:srgbClr val="ffffff"/>
              </a:solidFill>
              <a:uFill>
                <a:solidFill>
                  <a:srgbClr val="ffffff"/>
                </a:solidFill>
              </a:uFill>
              <a:latin typeface="Arial"/>
            </a:endParaRPr>
          </a:p>
          <a:p>
            <a:r>
              <a:rPr b="0" lang="en-US" sz="7600" spc="-1" strike="noStrike">
                <a:solidFill>
                  <a:srgbClr val="ffff00"/>
                </a:solidFill>
                <a:uFill>
                  <a:solidFill>
                    <a:srgbClr val="ffffff"/>
                  </a:solidFill>
                </a:uFill>
                <a:latin typeface="Arial"/>
                <a:ea typeface="Arial"/>
              </a:rPr>
              <a:t>What We Do in Loops</a:t>
            </a:r>
            <a:endParaRPr b="0" lang="en-US" sz="1800" spc="-1" strike="noStrike">
              <a:solidFill>
                <a:srgbClr val="ffffff"/>
              </a:solidFill>
              <a:uFill>
                <a:solidFill>
                  <a:srgbClr val="ffffff"/>
                </a:solidFill>
              </a:uFill>
              <a:latin typeface="Arial"/>
            </a:endParaRPr>
          </a:p>
          <a:p>
            <a:endParaRPr b="0" lang="en-US" sz="1800" spc="-1" strike="noStrike">
              <a:solidFill>
                <a:srgbClr val="ffffff"/>
              </a:solidFill>
              <a:uFill>
                <a:solidFill>
                  <a:srgbClr val="ffffff"/>
                </a:solidFill>
              </a:uFill>
              <a:latin typeface="Arial"/>
            </a:endParaRPr>
          </a:p>
          <a:p>
            <a:pPr algn="ctr">
              <a:lnSpc>
                <a:spcPct val="100000"/>
              </a:lnSpc>
            </a:pPr>
            <a:r>
              <a:rPr b="0" lang="en-US" sz="4800" spc="-1" strike="noStrike">
                <a:solidFill>
                  <a:srgbClr val="ffffff"/>
                </a:solidFill>
                <a:uFill>
                  <a:solidFill>
                    <a:srgbClr val="ffffff"/>
                  </a:solidFill>
                </a:uFill>
                <a:latin typeface="Arial"/>
                <a:ea typeface="Arial"/>
              </a:rPr>
              <a:t>Note:   Even though these examples are simple, the patterns apply to all kinds of loops</a:t>
            </a:r>
            <a:endParaRPr b="0" lang="en-US" sz="1800" spc="-1" strike="noStrike">
              <a:solidFill>
                <a:srgbClr val="ffffff"/>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Making “smart” loops</a:t>
            </a:r>
            <a:endParaRPr b="0" lang="en-US" sz="1800" spc="-1" strike="noStrike">
              <a:solidFill>
                <a:srgbClr val="ffffff"/>
              </a:solidFill>
              <a:uFill>
                <a:solidFill>
                  <a:srgbClr val="ffffff"/>
                </a:solidFill>
              </a:uFill>
              <a:latin typeface="Arial"/>
            </a:endParaRPr>
          </a:p>
        </p:txBody>
      </p:sp>
      <p:sp>
        <p:nvSpPr>
          <p:cNvPr id="393" name="CustomShape 2"/>
          <p:cNvSpPr/>
          <p:nvPr/>
        </p:nvSpPr>
        <p:spPr>
          <a:xfrm>
            <a:off x="1155600" y="2603520"/>
            <a:ext cx="6844680" cy="5701680"/>
          </a:xfrm>
          <a:prstGeom prst="rect">
            <a:avLst/>
          </a:prstGeom>
          <a:noFill/>
          <a:ln>
            <a:noFill/>
          </a:ln>
        </p:spPr>
        <p:style>
          <a:lnRef idx="0"/>
          <a:fillRef idx="0"/>
          <a:effectRef idx="0"/>
          <a:fontRef idx="minor"/>
        </p:style>
        <p:txBody>
          <a:bodyPr lIns="38160" rIns="38160" tIns="38160" bIns="38160" anchor="ctr"/>
          <a:p>
            <a:pPr>
              <a:lnSpc>
                <a:spcPct val="100000"/>
              </a:lnSpc>
            </a:pPr>
            <a:r>
              <a:rPr b="0" lang="en-US" sz="3600" spc="-1" strike="noStrike">
                <a:solidFill>
                  <a:srgbClr val="ffffff"/>
                </a:solidFill>
                <a:uFill>
                  <a:solidFill>
                    <a:srgbClr val="ffffff"/>
                  </a:solidFill>
                </a:uFill>
                <a:latin typeface="Arial"/>
                <a:ea typeface="Arial"/>
              </a:rPr>
              <a:t>The trick is “knowing” something about the whole loop when you are stuck writing code that only sees one entry at a time</a:t>
            </a:r>
            <a:endParaRPr b="0" lang="en-US" sz="1800" spc="-1" strike="noStrike">
              <a:solidFill>
                <a:srgbClr val="ffffff"/>
              </a:solidFill>
              <a:uFill>
                <a:solidFill>
                  <a:srgbClr val="ffffff"/>
                </a:solidFill>
              </a:uFill>
              <a:latin typeface="Arial"/>
            </a:endParaRPr>
          </a:p>
        </p:txBody>
      </p:sp>
      <p:sp>
        <p:nvSpPr>
          <p:cNvPr id="394" name="CustomShape 3"/>
          <p:cNvSpPr/>
          <p:nvPr/>
        </p:nvSpPr>
        <p:spPr>
          <a:xfrm>
            <a:off x="9245520" y="2629080"/>
            <a:ext cx="5079240" cy="1180440"/>
          </a:xfrm>
          <a:prstGeom prst="rect">
            <a:avLst/>
          </a:prstGeom>
          <a:noFill/>
          <a:ln w="50760">
            <a:solidFill>
              <a:srgbClr val="00ffff"/>
            </a:solidFill>
            <a:miter/>
          </a:ln>
        </p:spPr>
        <p:style>
          <a:lnRef idx="0"/>
          <a:fillRef idx="0"/>
          <a:effectRef idx="0"/>
          <a:fontRef idx="minor"/>
        </p:style>
        <p:txBody>
          <a:bodyPr lIns="0" rIns="0" tIns="0" bIns="0" anchor="ctr"/>
          <a:p>
            <a:pPr algn="ctr">
              <a:lnSpc>
                <a:spcPct val="100000"/>
              </a:lnSpc>
            </a:pPr>
            <a:r>
              <a:rPr b="0" lang="en-US" sz="3300" spc="-1" strike="noStrike">
                <a:solidFill>
                  <a:srgbClr val="ffffff"/>
                </a:solidFill>
                <a:uFill>
                  <a:solidFill>
                    <a:srgbClr val="ffffff"/>
                  </a:solidFill>
                </a:uFill>
                <a:latin typeface="Arial"/>
                <a:ea typeface="Arial"/>
              </a:rPr>
              <a:t>Set some variables to initial values</a:t>
            </a:r>
            <a:endParaRPr b="0" lang="en-US" sz="1800" spc="-1" strike="noStrike">
              <a:solidFill>
                <a:srgbClr val="ffffff"/>
              </a:solidFill>
              <a:uFill>
                <a:solidFill>
                  <a:srgbClr val="ffffff"/>
                </a:solidFill>
              </a:uFill>
              <a:latin typeface="Arial"/>
            </a:endParaRPr>
          </a:p>
        </p:txBody>
      </p:sp>
      <p:sp>
        <p:nvSpPr>
          <p:cNvPr id="395" name="CustomShape 4"/>
          <p:cNvSpPr/>
          <p:nvPr/>
        </p:nvSpPr>
        <p:spPr>
          <a:xfrm>
            <a:off x="9867960" y="4584600"/>
            <a:ext cx="4406040" cy="2285280"/>
          </a:xfrm>
          <a:prstGeom prst="rect">
            <a:avLst/>
          </a:prstGeom>
          <a:noFill/>
          <a:ln w="50760">
            <a:solidFill>
              <a:srgbClr val="00ffff"/>
            </a:solidFill>
            <a:miter/>
          </a:ln>
        </p:spPr>
        <p:style>
          <a:lnRef idx="0"/>
          <a:fillRef idx="0"/>
          <a:effectRef idx="0"/>
          <a:fontRef idx="minor"/>
        </p:style>
        <p:txBody>
          <a:bodyPr lIns="0" rIns="0" tIns="0" bIns="0" anchor="ctr"/>
          <a:p>
            <a:pPr algn="ctr">
              <a:lnSpc>
                <a:spcPct val="100000"/>
              </a:lnSpc>
            </a:pPr>
            <a:r>
              <a:rPr b="0" lang="en-US" sz="3300" spc="-1" strike="noStrike">
                <a:solidFill>
                  <a:srgbClr val="ffffff"/>
                </a:solidFill>
                <a:uFill>
                  <a:solidFill>
                    <a:srgbClr val="ffffff"/>
                  </a:solidFill>
                </a:uFill>
                <a:latin typeface="Arial"/>
                <a:ea typeface="Arial"/>
              </a:rPr>
              <a:t>Look for something or do something to each entry separately, updating a variable</a:t>
            </a:r>
            <a:endParaRPr b="0" lang="en-US" sz="1800" spc="-1" strike="noStrike">
              <a:solidFill>
                <a:srgbClr val="ffffff"/>
              </a:solidFill>
              <a:uFill>
                <a:solidFill>
                  <a:srgbClr val="ffffff"/>
                </a:solidFill>
              </a:uFill>
              <a:latin typeface="Arial"/>
            </a:endParaRPr>
          </a:p>
        </p:txBody>
      </p:sp>
      <p:sp>
        <p:nvSpPr>
          <p:cNvPr id="396" name="CustomShape 5"/>
          <p:cNvSpPr/>
          <p:nvPr/>
        </p:nvSpPr>
        <p:spPr>
          <a:xfrm>
            <a:off x="9159840" y="3911760"/>
            <a:ext cx="3398040" cy="62172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00"/>
                </a:solidFill>
                <a:uFill>
                  <a:solidFill>
                    <a:srgbClr val="ffffff"/>
                  </a:solidFill>
                </a:uFill>
                <a:latin typeface="Arial"/>
                <a:ea typeface="Arial"/>
              </a:rPr>
              <a:t>for </a:t>
            </a:r>
            <a:r>
              <a:rPr b="0" lang="en-US" sz="3600" spc="-1" strike="noStrike">
                <a:solidFill>
                  <a:srgbClr val="00ffff"/>
                </a:solidFill>
                <a:uFill>
                  <a:solidFill>
                    <a:srgbClr val="ffffff"/>
                  </a:solidFill>
                </a:uFill>
                <a:latin typeface="Arial"/>
                <a:ea typeface="Arial"/>
              </a:rPr>
              <a:t>thing</a:t>
            </a:r>
            <a:r>
              <a:rPr b="0" lang="en-US" sz="3600" spc="-1" strike="noStrike">
                <a:solidFill>
                  <a:srgbClr val="ffff00"/>
                </a:solidFill>
                <a:uFill>
                  <a:solidFill>
                    <a:srgbClr val="ffffff"/>
                  </a:solidFill>
                </a:uFill>
                <a:latin typeface="Arial"/>
                <a:ea typeface="Arial"/>
              </a:rPr>
              <a:t> in data:</a:t>
            </a:r>
            <a:endParaRPr b="0" lang="en-US" sz="1800" spc="-1" strike="noStrike">
              <a:solidFill>
                <a:srgbClr val="ffffff"/>
              </a:solidFill>
              <a:uFill>
                <a:solidFill>
                  <a:srgbClr val="ffffff"/>
                </a:solidFill>
              </a:uFill>
              <a:latin typeface="Arial"/>
            </a:endParaRPr>
          </a:p>
        </p:txBody>
      </p:sp>
      <p:sp>
        <p:nvSpPr>
          <p:cNvPr id="397" name="CustomShape 6"/>
          <p:cNvSpPr/>
          <p:nvPr/>
        </p:nvSpPr>
        <p:spPr>
          <a:xfrm>
            <a:off x="9245520" y="7213680"/>
            <a:ext cx="5079240" cy="1015200"/>
          </a:xfrm>
          <a:prstGeom prst="rect">
            <a:avLst/>
          </a:prstGeom>
          <a:noFill/>
          <a:ln w="50760">
            <a:solidFill>
              <a:srgbClr val="00ffff"/>
            </a:solidFill>
            <a:miter/>
          </a:ln>
        </p:spPr>
        <p:style>
          <a:lnRef idx="0"/>
          <a:fillRef idx="0"/>
          <a:effectRef idx="0"/>
          <a:fontRef idx="minor"/>
        </p:style>
        <p:txBody>
          <a:bodyPr lIns="0" rIns="0" tIns="0" bIns="0" anchor="ctr"/>
          <a:p>
            <a:pPr algn="ctr">
              <a:lnSpc>
                <a:spcPct val="100000"/>
              </a:lnSpc>
            </a:pPr>
            <a:r>
              <a:rPr b="0" lang="en-US" sz="3300" spc="-1" strike="noStrike">
                <a:solidFill>
                  <a:srgbClr val="ffffff"/>
                </a:solidFill>
                <a:uFill>
                  <a:solidFill>
                    <a:srgbClr val="ffffff"/>
                  </a:solidFill>
                </a:uFill>
                <a:latin typeface="Arial"/>
                <a:ea typeface="Arial"/>
              </a:rPr>
              <a:t>Look at the variables</a:t>
            </a:r>
            <a:endParaRPr b="0" lang="en-US" sz="1800" spc="-1" strike="noStrike">
              <a:solidFill>
                <a:srgbClr val="ffffff"/>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Looping through a Set</a:t>
            </a:r>
            <a:endParaRPr b="0" lang="en-US" sz="1800" spc="-1" strike="noStrike">
              <a:solidFill>
                <a:srgbClr val="ffffff"/>
              </a:solidFill>
              <a:uFill>
                <a:solidFill>
                  <a:srgbClr val="ffffff"/>
                </a:solidFill>
              </a:uFill>
              <a:latin typeface="Arial"/>
            </a:endParaRPr>
          </a:p>
        </p:txBody>
      </p:sp>
      <p:sp>
        <p:nvSpPr>
          <p:cNvPr id="399" name="CustomShape 2"/>
          <p:cNvSpPr/>
          <p:nvPr/>
        </p:nvSpPr>
        <p:spPr>
          <a:xfrm>
            <a:off x="1420560" y="3244320"/>
            <a:ext cx="7773840" cy="2215440"/>
          </a:xfrm>
          <a:prstGeom prst="rect">
            <a:avLst/>
          </a:prstGeom>
          <a:noFill/>
          <a:ln>
            <a:noFill/>
          </a:ln>
        </p:spPr>
        <p:style>
          <a:lnRef idx="0"/>
          <a:fillRef idx="0"/>
          <a:effectRef idx="0"/>
          <a:fontRef idx="minor"/>
        </p:style>
        <p:txBody>
          <a:bodyPr lIns="0" rIns="0" tIns="0" bIns="0" anchor="ctr"/>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'Before'</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for</a:t>
            </a: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00ffff"/>
                </a:solidFill>
                <a:uFill>
                  <a:solidFill>
                    <a:srgbClr val="ffffff"/>
                  </a:solidFill>
                </a:uFill>
                <a:latin typeface="Courier New"/>
                <a:ea typeface="Courier New"/>
              </a:rPr>
              <a:t>thing</a:t>
            </a: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in</a:t>
            </a: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00ffff"/>
                </a:solidFill>
                <a:uFill>
                  <a:solidFill>
                    <a:srgbClr val="ffffff"/>
                  </a:solidFill>
                </a:uFill>
                <a:latin typeface="Courier New"/>
                <a:ea typeface="Courier New"/>
              </a:rPr>
              <a:t>[9, 41, 12, 3, 74, 15] </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00ffff"/>
                </a:solidFill>
                <a:uFill>
                  <a:solidFill>
                    <a:srgbClr val="ffffff"/>
                  </a:solidFill>
                </a:uFill>
                <a:latin typeface="Courier New"/>
                <a:ea typeface="Courier New"/>
              </a:rPr>
              <a:t>thing</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'After'</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400" name="CustomShape 3"/>
          <p:cNvSpPr/>
          <p:nvPr/>
        </p:nvSpPr>
        <p:spPr>
          <a:xfrm>
            <a:off x="10034640" y="2657520"/>
            <a:ext cx="4766400" cy="498420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solidFill>
                  <a:srgbClr val="ffff00"/>
                </a:solidFill>
                <a:uFill>
                  <a:solidFill>
                    <a:srgbClr val="ffffff"/>
                  </a:solidFill>
                </a:uFill>
                <a:latin typeface="Arial"/>
                <a:ea typeface="Arial"/>
              </a:rPr>
              <a:t>$ python basicloop.py</a:t>
            </a: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ff7f00"/>
                </a:solidFill>
                <a:uFill>
                  <a:solidFill>
                    <a:srgbClr val="ffffff"/>
                  </a:solidFill>
                </a:uFill>
                <a:latin typeface="Arial"/>
                <a:ea typeface="Arial"/>
              </a:rPr>
              <a:t>Before</a:t>
            </a: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00ffff"/>
                </a:solidFill>
                <a:uFill>
                  <a:solidFill>
                    <a:srgbClr val="ffffff"/>
                  </a:solidFill>
                </a:uFill>
                <a:latin typeface="Arial"/>
                <a:ea typeface="Arial"/>
              </a:rPr>
              <a:t>9</a:t>
            </a: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00ffff"/>
                </a:solidFill>
                <a:uFill>
                  <a:solidFill>
                    <a:srgbClr val="ffffff"/>
                  </a:solidFill>
                </a:uFill>
                <a:latin typeface="Arial"/>
                <a:ea typeface="Arial"/>
              </a:rPr>
              <a:t>41</a:t>
            </a: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00ffff"/>
                </a:solidFill>
                <a:uFill>
                  <a:solidFill>
                    <a:srgbClr val="ffffff"/>
                  </a:solidFill>
                </a:uFill>
                <a:latin typeface="Arial"/>
                <a:ea typeface="Arial"/>
              </a:rPr>
              <a:t>12</a:t>
            </a: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00ffff"/>
                </a:solidFill>
                <a:uFill>
                  <a:solidFill>
                    <a:srgbClr val="ffffff"/>
                  </a:solidFill>
                </a:uFill>
                <a:latin typeface="Arial"/>
                <a:ea typeface="Arial"/>
              </a:rPr>
              <a:t>3</a:t>
            </a: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00ffff"/>
                </a:solidFill>
                <a:uFill>
                  <a:solidFill>
                    <a:srgbClr val="ffffff"/>
                  </a:solidFill>
                </a:uFill>
                <a:latin typeface="Arial"/>
                <a:ea typeface="Arial"/>
              </a:rPr>
              <a:t>74</a:t>
            </a: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00ffff"/>
                </a:solidFill>
                <a:uFill>
                  <a:solidFill>
                    <a:srgbClr val="ffffff"/>
                  </a:solidFill>
                </a:uFill>
                <a:latin typeface="Arial"/>
                <a:ea typeface="Arial"/>
              </a:rPr>
              <a:t>15</a:t>
            </a:r>
            <a:endParaRPr b="0" lang="en-US" sz="1800" spc="-1" strike="noStrike">
              <a:solidFill>
                <a:srgbClr val="ffffff"/>
              </a:solidFill>
              <a:uFill>
                <a:solidFill>
                  <a:srgbClr val="ffffff"/>
                </a:solidFill>
              </a:uFill>
              <a:latin typeface="Arial"/>
            </a:endParaRPr>
          </a:p>
          <a:p>
            <a:pPr>
              <a:lnSpc>
                <a:spcPct val="100000"/>
              </a:lnSpc>
            </a:pPr>
            <a:r>
              <a:rPr b="0" lang="en-US" sz="3600" spc="-1" strike="noStrike">
                <a:solidFill>
                  <a:srgbClr val="ff7f00"/>
                </a:solidFill>
                <a:uFill>
                  <a:solidFill>
                    <a:srgbClr val="ffffff"/>
                  </a:solidFill>
                </a:uFill>
                <a:latin typeface="Arial"/>
                <a:ea typeface="Arial"/>
              </a:rPr>
              <a:t>After</a:t>
            </a:r>
            <a:endParaRPr b="0" lang="en-US" sz="1800" spc="-1" strike="noStrike">
              <a:solidFill>
                <a:srgbClr val="ffffff"/>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377208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3</a:t>
            </a:r>
            <a:endParaRPr b="0" lang="en-US" sz="1800" spc="-1" strike="noStrike">
              <a:solidFill>
                <a:srgbClr val="ffffff"/>
              </a:solidFill>
              <a:uFill>
                <a:solidFill>
                  <a:srgbClr val="ffffff"/>
                </a:solidFill>
              </a:uFill>
              <a:latin typeface="Arial"/>
            </a:endParaRPr>
          </a:p>
        </p:txBody>
      </p:sp>
      <p:sp>
        <p:nvSpPr>
          <p:cNvPr id="403" name="CustomShape 2"/>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
        <p:nvSpPr>
          <p:cNvPr id="405" name="CustomShape 2"/>
          <p:cNvSpPr/>
          <p:nvPr/>
        </p:nvSpPr>
        <p:spPr>
          <a:xfrm>
            <a:off x="534348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41</a:t>
            </a:r>
            <a:endParaRPr b="0" lang="en-US" sz="1800" spc="-1" strike="noStrike">
              <a:solidFill>
                <a:srgbClr val="ffffff"/>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
        <p:nvSpPr>
          <p:cNvPr id="407" name="CustomShape 2"/>
          <p:cNvSpPr/>
          <p:nvPr/>
        </p:nvSpPr>
        <p:spPr>
          <a:xfrm>
            <a:off x="714528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12</a:t>
            </a:r>
            <a:endParaRPr b="0" lang="en-US" sz="1800" spc="-1" strike="noStrike">
              <a:solidFill>
                <a:srgbClr val="ffffff"/>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
        <p:nvSpPr>
          <p:cNvPr id="409" name="CustomShape 2"/>
          <p:cNvSpPr/>
          <p:nvPr/>
        </p:nvSpPr>
        <p:spPr>
          <a:xfrm>
            <a:off x="894564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9</a:t>
            </a:r>
            <a:endParaRPr b="0" lang="en-US" sz="1800" spc="-1" strike="noStrike">
              <a:solidFill>
                <a:srgbClr val="ffffff"/>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
        <p:nvSpPr>
          <p:cNvPr id="411" name="CustomShape 2"/>
          <p:cNvSpPr/>
          <p:nvPr/>
        </p:nvSpPr>
        <p:spPr>
          <a:xfrm>
            <a:off x="1067112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74</a:t>
            </a:r>
            <a:endParaRPr b="0" lang="en-US" sz="1800" spc="-1" strike="noStrike">
              <a:solidFill>
                <a:srgbClr val="ffffff"/>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
        <p:nvSpPr>
          <p:cNvPr id="413" name="CustomShape 2"/>
          <p:cNvSpPr/>
          <p:nvPr/>
        </p:nvSpPr>
        <p:spPr>
          <a:xfrm>
            <a:off x="1254744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15</a:t>
            </a:r>
            <a:endParaRPr b="0" lang="en-US" sz="1800" spc="-1" strike="noStrike">
              <a:solidFill>
                <a:srgbClr val="ffffff"/>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6829560" y="817560"/>
            <a:ext cx="825732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200" spc="-1" strike="noStrike">
                <a:solidFill>
                  <a:srgbClr val="ffff00"/>
                </a:solidFill>
                <a:uFill>
                  <a:solidFill>
                    <a:srgbClr val="ffffff"/>
                  </a:solidFill>
                </a:uFill>
                <a:latin typeface="Arial"/>
                <a:ea typeface="Arial"/>
              </a:rPr>
              <a:t>An Infinite Loop</a:t>
            </a:r>
            <a:endParaRPr b="0" lang="en-US" sz="1800" spc="-1" strike="noStrike">
              <a:solidFill>
                <a:srgbClr val="ffffff"/>
              </a:solidFill>
              <a:uFill>
                <a:solidFill>
                  <a:srgbClr val="ffffff"/>
                </a:solidFill>
              </a:uFill>
              <a:latin typeface="Arial"/>
            </a:endParaRPr>
          </a:p>
        </p:txBody>
      </p:sp>
      <p:sp>
        <p:nvSpPr>
          <p:cNvPr id="187" name="CustomShape 2"/>
          <p:cNvSpPr/>
          <p:nvPr/>
        </p:nvSpPr>
        <p:spPr>
          <a:xfrm>
            <a:off x="8853480" y="3181320"/>
            <a:ext cx="5019120" cy="2768040"/>
          </a:xfrm>
          <a:prstGeom prst="rect">
            <a:avLst/>
          </a:prstGeom>
          <a:noFill/>
          <a:ln>
            <a:noFill/>
          </a:ln>
        </p:spPr>
        <p:style>
          <a:lnRef idx="0"/>
          <a:fillRef idx="0"/>
          <a:effectRef idx="0"/>
          <a:fontRef idx="minor"/>
        </p:style>
        <p:txBody>
          <a:bodyPr lIns="0" rIns="0" tIns="0" bIns="0" anchor="ctr"/>
          <a:p>
            <a:pPr>
              <a:lnSpc>
                <a:spcPct val="100000"/>
              </a:lnSpc>
            </a:pPr>
            <a:r>
              <a:rPr b="1" lang="en-US" sz="3000" spc="-1" strike="noStrike">
                <a:solidFill>
                  <a:srgbClr val="00ff00"/>
                </a:solidFill>
                <a:uFill>
                  <a:solidFill>
                    <a:srgbClr val="ffffff"/>
                  </a:solidFill>
                </a:uFill>
                <a:latin typeface="Courier New"/>
                <a:ea typeface="Courier New"/>
              </a:rPr>
              <a:t>n</a:t>
            </a: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5</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while </a:t>
            </a:r>
            <a:r>
              <a:rPr b="1" lang="en-US" sz="3000" spc="-1" strike="noStrike">
                <a:solidFill>
                  <a:srgbClr val="00ff00"/>
                </a:solidFill>
                <a:uFill>
                  <a:solidFill>
                    <a:srgbClr val="ffffff"/>
                  </a:solidFill>
                </a:uFill>
                <a:latin typeface="Courier New"/>
                <a:ea typeface="Courier New"/>
              </a:rPr>
              <a:t>n</a:t>
            </a: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&gt;</a:t>
            </a: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0</a:t>
            </a:r>
            <a:r>
              <a:rPr b="1" lang="en-US" sz="3000" spc="-1" strike="noStrike">
                <a:solidFill>
                  <a:srgbClr val="ffff00"/>
                </a:solidFill>
                <a:uFill>
                  <a:solidFill>
                    <a:srgbClr val="ffffff"/>
                  </a:solidFill>
                </a:uFill>
                <a:latin typeface="Courier New"/>
                <a:ea typeface="Courier New"/>
              </a:rPr>
              <a:t> :</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ff9900"/>
                </a:solidFill>
                <a:uFill>
                  <a:solidFill>
                    <a:srgbClr val="ffffff"/>
                  </a:solidFill>
                </a:uFill>
                <a:latin typeface="Courier New"/>
                <a:ea typeface="Courier New"/>
              </a:rPr>
              <a:t>'Lather'</a:t>
            </a:r>
            <a:r>
              <a:rPr b="0" lang="en-US" sz="3200" spc="-1" strike="noStrike">
                <a:solidFill>
                  <a:srgbClr val="ffff00"/>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ff9900"/>
                </a:solidFill>
                <a:uFill>
                  <a:solidFill>
                    <a:srgbClr val="ffffff"/>
                  </a:solidFill>
                </a:uFill>
                <a:latin typeface="Courier New"/>
                <a:ea typeface="Courier New"/>
              </a:rPr>
              <a:t>'Rinse'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ff9900"/>
                </a:solidFill>
                <a:uFill>
                  <a:solidFill>
                    <a:srgbClr val="ffffff"/>
                  </a:solidFill>
                </a:uFill>
                <a:latin typeface="Courier New"/>
                <a:ea typeface="Courier New"/>
              </a:rPr>
              <a:t>'Dry off!'</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188" name="CustomShape 3"/>
          <p:cNvSpPr/>
          <p:nvPr/>
        </p:nvSpPr>
        <p:spPr>
          <a:xfrm rot="10800000">
            <a:off x="2866680" y="3220560"/>
            <a:ext cx="13680" cy="5659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189" name="CustomShape 4"/>
          <p:cNvSpPr/>
          <p:nvPr/>
        </p:nvSpPr>
        <p:spPr>
          <a:xfrm>
            <a:off x="1422360" y="2647800"/>
            <a:ext cx="2869560" cy="1269360"/>
          </a:xfrm>
          <a:prstGeom prst="diamond">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00ff00"/>
                </a:solidFill>
                <a:uFill>
                  <a:solidFill>
                    <a:srgbClr val="ffffff"/>
                  </a:solidFill>
                </a:uFill>
                <a:latin typeface="Comic Sans MS"/>
                <a:ea typeface="Comic Sans MS"/>
              </a:rPr>
              <a:t>n &gt; 0 ?</a:t>
            </a:r>
            <a:endParaRPr b="0" lang="en-US" sz="1800" spc="-1" strike="noStrike">
              <a:solidFill>
                <a:srgbClr val="ffffff"/>
              </a:solidFill>
              <a:uFill>
                <a:solidFill>
                  <a:srgbClr val="ffffff"/>
                </a:solidFill>
              </a:uFill>
              <a:latin typeface="Arial"/>
            </a:endParaRPr>
          </a:p>
        </p:txBody>
      </p:sp>
      <p:sp>
        <p:nvSpPr>
          <p:cNvPr id="190" name="CustomShape 5"/>
          <p:cNvSpPr/>
          <p:nvPr/>
        </p:nvSpPr>
        <p:spPr>
          <a:xfrm flipH="1" rot="10800000">
            <a:off x="2876760" y="8552880"/>
            <a:ext cx="19800" cy="231696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191" name="CustomShape 6"/>
          <p:cNvSpPr/>
          <p:nvPr/>
        </p:nvSpPr>
        <p:spPr>
          <a:xfrm rot="10800000">
            <a:off x="5842080" y="3291840"/>
            <a:ext cx="818640" cy="720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192" name="CustomShape 7"/>
          <p:cNvSpPr/>
          <p:nvPr/>
        </p:nvSpPr>
        <p:spPr>
          <a:xfrm flipH="1" rot="10800000">
            <a:off x="5055120" y="4565160"/>
            <a:ext cx="15120" cy="6436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193" name="CustomShape 8"/>
          <p:cNvSpPr/>
          <p:nvPr/>
        </p:nvSpPr>
        <p:spPr>
          <a:xfrm>
            <a:off x="5078520" y="5899320"/>
            <a:ext cx="360" cy="33588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194" name="CustomShape 9"/>
          <p:cNvSpPr/>
          <p:nvPr/>
        </p:nvSpPr>
        <p:spPr>
          <a:xfrm>
            <a:off x="2852640" y="6202440"/>
            <a:ext cx="2187000" cy="1368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195" name="CustomShape 10"/>
          <p:cNvSpPr/>
          <p:nvPr/>
        </p:nvSpPr>
        <p:spPr>
          <a:xfrm flipH="1">
            <a:off x="1065960" y="3292560"/>
            <a:ext cx="396000" cy="252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196" name="CustomShape 11"/>
          <p:cNvSpPr/>
          <p:nvPr/>
        </p:nvSpPr>
        <p:spPr>
          <a:xfrm flipH="1" rot="10800000">
            <a:off x="2870640" y="7968600"/>
            <a:ext cx="15120" cy="6436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197" name="CustomShape 12"/>
          <p:cNvSpPr/>
          <p:nvPr/>
        </p:nvSpPr>
        <p:spPr>
          <a:xfrm rot="10800000">
            <a:off x="1136520" y="10207080"/>
            <a:ext cx="36000" cy="343296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198" name="CustomShape 13"/>
          <p:cNvSpPr/>
          <p:nvPr/>
        </p:nvSpPr>
        <p:spPr>
          <a:xfrm>
            <a:off x="1084320" y="6697800"/>
            <a:ext cx="1751760" cy="3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199" name="CustomShape 14"/>
          <p:cNvSpPr/>
          <p:nvPr/>
        </p:nvSpPr>
        <p:spPr>
          <a:xfrm>
            <a:off x="542880" y="2533680"/>
            <a:ext cx="723240" cy="621720"/>
          </a:xfrm>
          <a:prstGeom prst="rect">
            <a:avLst/>
          </a:prstGeom>
          <a:noFill/>
          <a:ln w="9360">
            <a:solidFill>
              <a:srgbClr val="0000ff"/>
            </a:solidFill>
            <a:round/>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No</a:t>
            </a:r>
            <a:endParaRPr b="0" lang="en-US" sz="1800" spc="-1" strike="noStrike">
              <a:solidFill>
                <a:srgbClr val="ffffff"/>
              </a:solidFill>
              <a:uFill>
                <a:solidFill>
                  <a:srgbClr val="ffffff"/>
                </a:solidFill>
              </a:uFill>
              <a:latin typeface="Arial"/>
            </a:endParaRPr>
          </a:p>
        </p:txBody>
      </p:sp>
      <p:sp>
        <p:nvSpPr>
          <p:cNvPr id="200" name="CustomShape 15"/>
          <p:cNvSpPr/>
          <p:nvPr/>
        </p:nvSpPr>
        <p:spPr>
          <a:xfrm>
            <a:off x="1397160" y="7296120"/>
            <a:ext cx="2920320" cy="74844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print(</a:t>
            </a:r>
            <a:r>
              <a:rPr b="0" lang="en-US" sz="3500" spc="-1" strike="noStrike">
                <a:solidFill>
                  <a:srgbClr val="ffa401"/>
                </a:solidFill>
                <a:uFill>
                  <a:solidFill>
                    <a:srgbClr val="ffffff"/>
                  </a:solidFill>
                </a:uFill>
                <a:latin typeface="Arial"/>
                <a:ea typeface="Arial"/>
              </a:rPr>
              <a:t>'Dry off!'</a:t>
            </a:r>
            <a:r>
              <a:rPr b="0" lang="en-US" sz="35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201" name="CustomShape 16"/>
          <p:cNvSpPr/>
          <p:nvPr/>
        </p:nvSpPr>
        <p:spPr>
          <a:xfrm>
            <a:off x="4659480" y="2533680"/>
            <a:ext cx="1073880" cy="621720"/>
          </a:xfrm>
          <a:prstGeom prst="rect">
            <a:avLst/>
          </a:prstGeom>
          <a:noFill/>
          <a:ln w="9360">
            <a:solidFill>
              <a:srgbClr val="0000ff"/>
            </a:solidFill>
            <a:round/>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Yes</a:t>
            </a:r>
            <a:endParaRPr b="0" lang="en-US" sz="1800" spc="-1" strike="noStrike">
              <a:solidFill>
                <a:srgbClr val="ffffff"/>
              </a:solidFill>
              <a:uFill>
                <a:solidFill>
                  <a:srgbClr val="ffffff"/>
                </a:solidFill>
              </a:uFill>
              <a:latin typeface="Arial"/>
            </a:endParaRPr>
          </a:p>
        </p:txBody>
      </p:sp>
      <p:sp>
        <p:nvSpPr>
          <p:cNvPr id="202" name="CustomShape 17"/>
          <p:cNvSpPr/>
          <p:nvPr/>
        </p:nvSpPr>
        <p:spPr>
          <a:xfrm>
            <a:off x="1397160" y="1352520"/>
            <a:ext cx="292032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n = 5</a:t>
            </a:r>
            <a:endParaRPr b="0" lang="en-US" sz="1800" spc="-1" strike="noStrike">
              <a:solidFill>
                <a:srgbClr val="ffffff"/>
              </a:solidFill>
              <a:uFill>
                <a:solidFill>
                  <a:srgbClr val="ffffff"/>
                </a:solidFill>
              </a:uFill>
              <a:latin typeface="Arial"/>
            </a:endParaRPr>
          </a:p>
        </p:txBody>
      </p:sp>
      <p:sp>
        <p:nvSpPr>
          <p:cNvPr id="203" name="CustomShape 18"/>
          <p:cNvSpPr/>
          <p:nvPr/>
        </p:nvSpPr>
        <p:spPr>
          <a:xfrm>
            <a:off x="3405240" y="3930480"/>
            <a:ext cx="3364920" cy="7470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print(</a:t>
            </a:r>
            <a:r>
              <a:rPr b="0" lang="en-US" sz="3500" spc="-1" strike="noStrike">
                <a:solidFill>
                  <a:srgbClr val="ff9900"/>
                </a:solidFill>
                <a:uFill>
                  <a:solidFill>
                    <a:srgbClr val="ffffff"/>
                  </a:solidFill>
                </a:uFill>
                <a:latin typeface="Arial"/>
                <a:ea typeface="Arial"/>
              </a:rPr>
              <a:t>'Lather'</a:t>
            </a:r>
            <a:r>
              <a:rPr b="0" lang="en-US" sz="35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204" name="CustomShape 19"/>
          <p:cNvSpPr/>
          <p:nvPr/>
        </p:nvSpPr>
        <p:spPr>
          <a:xfrm>
            <a:off x="3386160" y="5149800"/>
            <a:ext cx="3383640" cy="74844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print(</a:t>
            </a:r>
            <a:r>
              <a:rPr b="0" lang="en-US" sz="3500" spc="-1" strike="noStrike">
                <a:solidFill>
                  <a:srgbClr val="ff9900"/>
                </a:solidFill>
                <a:uFill>
                  <a:solidFill>
                    <a:srgbClr val="ffffff"/>
                  </a:solidFill>
                </a:uFill>
                <a:latin typeface="Arial"/>
                <a:ea typeface="Arial"/>
              </a:rPr>
              <a:t>'Rinse'</a:t>
            </a:r>
            <a:r>
              <a:rPr b="0" lang="en-US" sz="35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205" name="CustomShape 20"/>
          <p:cNvSpPr/>
          <p:nvPr/>
        </p:nvSpPr>
        <p:spPr>
          <a:xfrm>
            <a:off x="8295840" y="7412400"/>
            <a:ext cx="679104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00ff00"/>
                </a:solidFill>
                <a:uFill>
                  <a:solidFill>
                    <a:srgbClr val="ffffff"/>
                  </a:solidFill>
                </a:uFill>
                <a:latin typeface="Arial"/>
                <a:ea typeface="Arial"/>
              </a:rPr>
              <a:t>What is wrong with this loop?</a:t>
            </a:r>
            <a:endParaRPr b="0" lang="en-US" sz="1800" spc="-1" strike="noStrike">
              <a:solidFill>
                <a:srgbClr val="ffffff"/>
              </a:solidFill>
              <a:uFill>
                <a:solidFill>
                  <a:srgbClr val="ffffff"/>
                </a:solidFill>
              </a:uFill>
              <a:latin typeface="Arial"/>
            </a:endParaRPr>
          </a:p>
        </p:txBody>
      </p:sp>
      <p:sp>
        <p:nvSpPr>
          <p:cNvPr id="206" name="CustomShape 21"/>
          <p:cNvSpPr/>
          <p:nvPr/>
        </p:nvSpPr>
        <p:spPr>
          <a:xfrm flipH="1">
            <a:off x="5077800" y="4678200"/>
            <a:ext cx="8640" cy="47088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377208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3</a:t>
            </a:r>
            <a:endParaRPr b="0" lang="en-US" sz="1800" spc="-1" strike="noStrike">
              <a:solidFill>
                <a:srgbClr val="ffffff"/>
              </a:solidFill>
              <a:uFill>
                <a:solidFill>
                  <a:srgbClr val="ffffff"/>
                </a:solidFill>
              </a:uFill>
              <a:latin typeface="Arial"/>
            </a:endParaRPr>
          </a:p>
        </p:txBody>
      </p:sp>
      <p:sp>
        <p:nvSpPr>
          <p:cNvPr id="416" name="CustomShape 2"/>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
        <p:nvSpPr>
          <p:cNvPr id="417" name="CustomShape 3"/>
          <p:cNvSpPr/>
          <p:nvPr/>
        </p:nvSpPr>
        <p:spPr>
          <a:xfrm>
            <a:off x="534348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41</a:t>
            </a:r>
            <a:endParaRPr b="0" lang="en-US" sz="1800" spc="-1" strike="noStrike">
              <a:solidFill>
                <a:srgbClr val="ffffff"/>
              </a:solidFill>
              <a:uFill>
                <a:solidFill>
                  <a:srgbClr val="ffffff"/>
                </a:solidFill>
              </a:uFill>
              <a:latin typeface="Arial"/>
            </a:endParaRPr>
          </a:p>
        </p:txBody>
      </p:sp>
      <p:sp>
        <p:nvSpPr>
          <p:cNvPr id="418" name="CustomShape 4"/>
          <p:cNvSpPr/>
          <p:nvPr/>
        </p:nvSpPr>
        <p:spPr>
          <a:xfrm>
            <a:off x="714528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12</a:t>
            </a:r>
            <a:endParaRPr b="0" lang="en-US" sz="1800" spc="-1" strike="noStrike">
              <a:solidFill>
                <a:srgbClr val="ffffff"/>
              </a:solidFill>
              <a:uFill>
                <a:solidFill>
                  <a:srgbClr val="ffffff"/>
                </a:solidFill>
              </a:uFill>
              <a:latin typeface="Arial"/>
            </a:endParaRPr>
          </a:p>
        </p:txBody>
      </p:sp>
      <p:sp>
        <p:nvSpPr>
          <p:cNvPr id="419" name="CustomShape 5"/>
          <p:cNvSpPr/>
          <p:nvPr/>
        </p:nvSpPr>
        <p:spPr>
          <a:xfrm>
            <a:off x="894564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9</a:t>
            </a:r>
            <a:endParaRPr b="0" lang="en-US" sz="1800" spc="-1" strike="noStrike">
              <a:solidFill>
                <a:srgbClr val="ffffff"/>
              </a:solidFill>
              <a:uFill>
                <a:solidFill>
                  <a:srgbClr val="ffffff"/>
                </a:solidFill>
              </a:uFill>
              <a:latin typeface="Arial"/>
            </a:endParaRPr>
          </a:p>
        </p:txBody>
      </p:sp>
      <p:sp>
        <p:nvSpPr>
          <p:cNvPr id="420" name="CustomShape 6"/>
          <p:cNvSpPr/>
          <p:nvPr/>
        </p:nvSpPr>
        <p:spPr>
          <a:xfrm>
            <a:off x="1067112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74</a:t>
            </a:r>
            <a:endParaRPr b="0" lang="en-US" sz="1800" spc="-1" strike="noStrike">
              <a:solidFill>
                <a:srgbClr val="ffffff"/>
              </a:solidFill>
              <a:uFill>
                <a:solidFill>
                  <a:srgbClr val="ffffff"/>
                </a:solidFill>
              </a:uFill>
              <a:latin typeface="Arial"/>
            </a:endParaRPr>
          </a:p>
        </p:txBody>
      </p:sp>
      <p:sp>
        <p:nvSpPr>
          <p:cNvPr id="421" name="CustomShape 7"/>
          <p:cNvSpPr/>
          <p:nvPr/>
        </p:nvSpPr>
        <p:spPr>
          <a:xfrm>
            <a:off x="1254744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15</a:t>
            </a:r>
            <a:endParaRPr b="0" lang="en-US" sz="1800" spc="-1" strike="noStrike">
              <a:solidFill>
                <a:srgbClr val="ffffff"/>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
        <p:nvSpPr>
          <p:cNvPr id="423" name="CustomShape 2"/>
          <p:cNvSpPr/>
          <p:nvPr/>
        </p:nvSpPr>
        <p:spPr>
          <a:xfrm>
            <a:off x="6451560" y="6159600"/>
            <a:ext cx="5841000" cy="1307160"/>
          </a:xfrm>
          <a:prstGeom prst="rect">
            <a:avLst/>
          </a:prstGeom>
          <a:noFill/>
          <a:ln w="25560">
            <a:solidFill>
              <a:srgbClr val="00ff00"/>
            </a:solidFill>
            <a:miter/>
          </a:ln>
        </p:spPr>
        <p:style>
          <a:lnRef idx="0"/>
          <a:fillRef idx="0"/>
          <a:effectRef idx="0"/>
          <a:fontRef idx="minor"/>
        </p:style>
      </p:sp>
      <p:sp>
        <p:nvSpPr>
          <p:cNvPr id="424" name="CustomShape 3"/>
          <p:cNvSpPr/>
          <p:nvPr/>
        </p:nvSpPr>
        <p:spPr>
          <a:xfrm>
            <a:off x="2841480" y="6502320"/>
            <a:ext cx="334404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largest_so_far</a:t>
            </a:r>
            <a:endParaRPr b="0" lang="en-US" sz="1800" spc="-1" strike="noStrike">
              <a:solidFill>
                <a:srgbClr val="ffffff"/>
              </a:solidFill>
              <a:uFill>
                <a:solidFill>
                  <a:srgbClr val="ffffff"/>
                </a:solidFill>
              </a:uFill>
              <a:latin typeface="Arial"/>
            </a:endParaRPr>
          </a:p>
        </p:txBody>
      </p:sp>
      <p:sp>
        <p:nvSpPr>
          <p:cNvPr id="425" name="CustomShape 4"/>
          <p:cNvSpPr/>
          <p:nvPr/>
        </p:nvSpPr>
        <p:spPr>
          <a:xfrm>
            <a:off x="6642000" y="6259680"/>
            <a:ext cx="759960" cy="110736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-1</a:t>
            </a:r>
            <a:endParaRPr b="0" lang="en-US" sz="1800" spc="-1" strike="noStrike">
              <a:solidFill>
                <a:srgbClr val="ffffff"/>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377208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3</a:t>
            </a:r>
            <a:endParaRPr b="0" lang="en-US" sz="1800" spc="-1" strike="noStrike">
              <a:solidFill>
                <a:srgbClr val="ffffff"/>
              </a:solidFill>
              <a:uFill>
                <a:solidFill>
                  <a:srgbClr val="ffffff"/>
                </a:solidFill>
              </a:uFill>
              <a:latin typeface="Arial"/>
            </a:endParaRPr>
          </a:p>
        </p:txBody>
      </p:sp>
      <p:sp>
        <p:nvSpPr>
          <p:cNvPr id="427" name="CustomShape 2"/>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
        <p:nvSpPr>
          <p:cNvPr id="428" name="CustomShape 3"/>
          <p:cNvSpPr/>
          <p:nvPr/>
        </p:nvSpPr>
        <p:spPr>
          <a:xfrm>
            <a:off x="6451560" y="6159600"/>
            <a:ext cx="5841000" cy="1307160"/>
          </a:xfrm>
          <a:prstGeom prst="rect">
            <a:avLst/>
          </a:prstGeom>
          <a:noFill/>
          <a:ln w="25560">
            <a:solidFill>
              <a:srgbClr val="00ff00"/>
            </a:solidFill>
            <a:miter/>
          </a:ln>
        </p:spPr>
        <p:style>
          <a:lnRef idx="0"/>
          <a:fillRef idx="0"/>
          <a:effectRef idx="0"/>
          <a:fontRef idx="minor"/>
        </p:style>
      </p:sp>
      <p:sp>
        <p:nvSpPr>
          <p:cNvPr id="429" name="CustomShape 4"/>
          <p:cNvSpPr/>
          <p:nvPr/>
        </p:nvSpPr>
        <p:spPr>
          <a:xfrm>
            <a:off x="2841480" y="6502320"/>
            <a:ext cx="334404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largest_so_far</a:t>
            </a:r>
            <a:endParaRPr b="0" lang="en-US" sz="1800" spc="-1" strike="noStrike">
              <a:solidFill>
                <a:srgbClr val="ffffff"/>
              </a:solidFill>
              <a:uFill>
                <a:solidFill>
                  <a:srgbClr val="ffffff"/>
                </a:solidFill>
              </a:uFill>
              <a:latin typeface="Arial"/>
            </a:endParaRPr>
          </a:p>
        </p:txBody>
      </p:sp>
      <p:sp>
        <p:nvSpPr>
          <p:cNvPr id="430" name="CustomShape 5"/>
          <p:cNvSpPr/>
          <p:nvPr/>
        </p:nvSpPr>
        <p:spPr>
          <a:xfrm>
            <a:off x="6642000" y="6259680"/>
            <a:ext cx="759960" cy="110736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3</a:t>
            </a:r>
            <a:endParaRPr b="0" lang="en-US" sz="1800" spc="-1" strike="noStrike">
              <a:solidFill>
                <a:srgbClr val="ffffff"/>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
        <p:nvSpPr>
          <p:cNvPr id="432" name="CustomShape 2"/>
          <p:cNvSpPr/>
          <p:nvPr/>
        </p:nvSpPr>
        <p:spPr>
          <a:xfrm>
            <a:off x="534348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41</a:t>
            </a:r>
            <a:endParaRPr b="0" lang="en-US" sz="1800" spc="-1" strike="noStrike">
              <a:solidFill>
                <a:srgbClr val="ffffff"/>
              </a:solidFill>
              <a:uFill>
                <a:solidFill>
                  <a:srgbClr val="ffffff"/>
                </a:solidFill>
              </a:uFill>
              <a:latin typeface="Arial"/>
            </a:endParaRPr>
          </a:p>
        </p:txBody>
      </p:sp>
      <p:sp>
        <p:nvSpPr>
          <p:cNvPr id="433" name="CustomShape 3"/>
          <p:cNvSpPr/>
          <p:nvPr/>
        </p:nvSpPr>
        <p:spPr>
          <a:xfrm>
            <a:off x="6451560" y="6159600"/>
            <a:ext cx="5841000" cy="1307160"/>
          </a:xfrm>
          <a:prstGeom prst="rect">
            <a:avLst/>
          </a:prstGeom>
          <a:noFill/>
          <a:ln w="25560">
            <a:solidFill>
              <a:srgbClr val="00ff00"/>
            </a:solidFill>
            <a:miter/>
          </a:ln>
        </p:spPr>
        <p:style>
          <a:lnRef idx="0"/>
          <a:fillRef idx="0"/>
          <a:effectRef idx="0"/>
          <a:fontRef idx="minor"/>
        </p:style>
      </p:sp>
      <p:sp>
        <p:nvSpPr>
          <p:cNvPr id="434" name="CustomShape 4"/>
          <p:cNvSpPr/>
          <p:nvPr/>
        </p:nvSpPr>
        <p:spPr>
          <a:xfrm>
            <a:off x="2841480" y="6502320"/>
            <a:ext cx="334404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largest_so_far</a:t>
            </a:r>
            <a:endParaRPr b="0" lang="en-US" sz="1800" spc="-1" strike="noStrike">
              <a:solidFill>
                <a:srgbClr val="ffffff"/>
              </a:solidFill>
              <a:uFill>
                <a:solidFill>
                  <a:srgbClr val="ffffff"/>
                </a:solidFill>
              </a:uFill>
              <a:latin typeface="Arial"/>
            </a:endParaRPr>
          </a:p>
        </p:txBody>
      </p:sp>
      <p:sp>
        <p:nvSpPr>
          <p:cNvPr id="435" name="CustomShape 5"/>
          <p:cNvSpPr/>
          <p:nvPr/>
        </p:nvSpPr>
        <p:spPr>
          <a:xfrm>
            <a:off x="6642000" y="6259680"/>
            <a:ext cx="2115360" cy="110736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41</a:t>
            </a:r>
            <a:endParaRPr b="0" lang="en-US" sz="1800" spc="-1" strike="noStrike">
              <a:solidFill>
                <a:srgbClr val="ffffff"/>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
        <p:nvSpPr>
          <p:cNvPr id="437" name="CustomShape 2"/>
          <p:cNvSpPr/>
          <p:nvPr/>
        </p:nvSpPr>
        <p:spPr>
          <a:xfrm>
            <a:off x="714528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12</a:t>
            </a:r>
            <a:endParaRPr b="0" lang="en-US" sz="1800" spc="-1" strike="noStrike">
              <a:solidFill>
                <a:srgbClr val="ffffff"/>
              </a:solidFill>
              <a:uFill>
                <a:solidFill>
                  <a:srgbClr val="ffffff"/>
                </a:solidFill>
              </a:uFill>
              <a:latin typeface="Arial"/>
            </a:endParaRPr>
          </a:p>
        </p:txBody>
      </p:sp>
      <p:sp>
        <p:nvSpPr>
          <p:cNvPr id="438" name="CustomShape 3"/>
          <p:cNvSpPr/>
          <p:nvPr/>
        </p:nvSpPr>
        <p:spPr>
          <a:xfrm>
            <a:off x="6451560" y="6159600"/>
            <a:ext cx="5841000" cy="1307160"/>
          </a:xfrm>
          <a:prstGeom prst="rect">
            <a:avLst/>
          </a:prstGeom>
          <a:noFill/>
          <a:ln w="25560">
            <a:solidFill>
              <a:srgbClr val="00ff00"/>
            </a:solidFill>
            <a:miter/>
          </a:ln>
        </p:spPr>
        <p:style>
          <a:lnRef idx="0"/>
          <a:fillRef idx="0"/>
          <a:effectRef idx="0"/>
          <a:fontRef idx="minor"/>
        </p:style>
      </p:sp>
      <p:sp>
        <p:nvSpPr>
          <p:cNvPr id="439" name="CustomShape 4"/>
          <p:cNvSpPr/>
          <p:nvPr/>
        </p:nvSpPr>
        <p:spPr>
          <a:xfrm>
            <a:off x="2841480" y="6502320"/>
            <a:ext cx="334404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largest_so_far</a:t>
            </a:r>
            <a:endParaRPr b="0" lang="en-US" sz="1800" spc="-1" strike="noStrike">
              <a:solidFill>
                <a:srgbClr val="ffffff"/>
              </a:solidFill>
              <a:uFill>
                <a:solidFill>
                  <a:srgbClr val="ffffff"/>
                </a:solidFill>
              </a:uFill>
              <a:latin typeface="Arial"/>
            </a:endParaRPr>
          </a:p>
        </p:txBody>
      </p:sp>
      <p:sp>
        <p:nvSpPr>
          <p:cNvPr id="440" name="CustomShape 5"/>
          <p:cNvSpPr/>
          <p:nvPr/>
        </p:nvSpPr>
        <p:spPr>
          <a:xfrm>
            <a:off x="6642000" y="6259680"/>
            <a:ext cx="2115360" cy="110736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41</a:t>
            </a:r>
            <a:endParaRPr b="0" lang="en-US" sz="1800" spc="-1" strike="noStrike">
              <a:solidFill>
                <a:srgbClr val="ffffff"/>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
        <p:nvSpPr>
          <p:cNvPr id="442" name="CustomShape 2"/>
          <p:cNvSpPr/>
          <p:nvPr/>
        </p:nvSpPr>
        <p:spPr>
          <a:xfrm>
            <a:off x="894564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9</a:t>
            </a:r>
            <a:endParaRPr b="0" lang="en-US" sz="1800" spc="-1" strike="noStrike">
              <a:solidFill>
                <a:srgbClr val="ffffff"/>
              </a:solidFill>
              <a:uFill>
                <a:solidFill>
                  <a:srgbClr val="ffffff"/>
                </a:solidFill>
              </a:uFill>
              <a:latin typeface="Arial"/>
            </a:endParaRPr>
          </a:p>
        </p:txBody>
      </p:sp>
      <p:sp>
        <p:nvSpPr>
          <p:cNvPr id="443" name="CustomShape 3"/>
          <p:cNvSpPr/>
          <p:nvPr/>
        </p:nvSpPr>
        <p:spPr>
          <a:xfrm>
            <a:off x="6451560" y="6159600"/>
            <a:ext cx="5841000" cy="1307160"/>
          </a:xfrm>
          <a:prstGeom prst="rect">
            <a:avLst/>
          </a:prstGeom>
          <a:noFill/>
          <a:ln w="25560">
            <a:solidFill>
              <a:srgbClr val="00ff00"/>
            </a:solidFill>
            <a:miter/>
          </a:ln>
        </p:spPr>
        <p:style>
          <a:lnRef idx="0"/>
          <a:fillRef idx="0"/>
          <a:effectRef idx="0"/>
          <a:fontRef idx="minor"/>
        </p:style>
      </p:sp>
      <p:sp>
        <p:nvSpPr>
          <p:cNvPr id="444" name="CustomShape 4"/>
          <p:cNvSpPr/>
          <p:nvPr/>
        </p:nvSpPr>
        <p:spPr>
          <a:xfrm>
            <a:off x="2841480" y="6502320"/>
            <a:ext cx="334404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largest_so_far</a:t>
            </a:r>
            <a:endParaRPr b="0" lang="en-US" sz="1800" spc="-1" strike="noStrike">
              <a:solidFill>
                <a:srgbClr val="ffffff"/>
              </a:solidFill>
              <a:uFill>
                <a:solidFill>
                  <a:srgbClr val="ffffff"/>
                </a:solidFill>
              </a:uFill>
              <a:latin typeface="Arial"/>
            </a:endParaRPr>
          </a:p>
        </p:txBody>
      </p:sp>
      <p:sp>
        <p:nvSpPr>
          <p:cNvPr id="445" name="CustomShape 5"/>
          <p:cNvSpPr/>
          <p:nvPr/>
        </p:nvSpPr>
        <p:spPr>
          <a:xfrm>
            <a:off x="6642000" y="6259680"/>
            <a:ext cx="2115360" cy="110736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41</a:t>
            </a:r>
            <a:endParaRPr b="0" lang="en-US" sz="1800" spc="-1" strike="noStrike">
              <a:solidFill>
                <a:srgbClr val="ffffff"/>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
        <p:nvSpPr>
          <p:cNvPr id="447" name="CustomShape 2"/>
          <p:cNvSpPr/>
          <p:nvPr/>
        </p:nvSpPr>
        <p:spPr>
          <a:xfrm>
            <a:off x="1067112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74</a:t>
            </a:r>
            <a:endParaRPr b="0" lang="en-US" sz="1800" spc="-1" strike="noStrike">
              <a:solidFill>
                <a:srgbClr val="ffffff"/>
              </a:solidFill>
              <a:uFill>
                <a:solidFill>
                  <a:srgbClr val="ffffff"/>
                </a:solidFill>
              </a:uFill>
              <a:latin typeface="Arial"/>
            </a:endParaRPr>
          </a:p>
        </p:txBody>
      </p:sp>
      <p:sp>
        <p:nvSpPr>
          <p:cNvPr id="448" name="CustomShape 3"/>
          <p:cNvSpPr/>
          <p:nvPr/>
        </p:nvSpPr>
        <p:spPr>
          <a:xfrm>
            <a:off x="6451560" y="6159600"/>
            <a:ext cx="5841000" cy="1307160"/>
          </a:xfrm>
          <a:prstGeom prst="rect">
            <a:avLst/>
          </a:prstGeom>
          <a:noFill/>
          <a:ln w="25560">
            <a:solidFill>
              <a:srgbClr val="00ff00"/>
            </a:solidFill>
            <a:miter/>
          </a:ln>
        </p:spPr>
        <p:style>
          <a:lnRef idx="0"/>
          <a:fillRef idx="0"/>
          <a:effectRef idx="0"/>
          <a:fontRef idx="minor"/>
        </p:style>
      </p:sp>
      <p:sp>
        <p:nvSpPr>
          <p:cNvPr id="449" name="CustomShape 4"/>
          <p:cNvSpPr/>
          <p:nvPr/>
        </p:nvSpPr>
        <p:spPr>
          <a:xfrm>
            <a:off x="2841480" y="6502320"/>
            <a:ext cx="334404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largest_so_far</a:t>
            </a:r>
            <a:endParaRPr b="0" lang="en-US" sz="1800" spc="-1" strike="noStrike">
              <a:solidFill>
                <a:srgbClr val="ffffff"/>
              </a:solidFill>
              <a:uFill>
                <a:solidFill>
                  <a:srgbClr val="ffffff"/>
                </a:solidFill>
              </a:uFill>
              <a:latin typeface="Arial"/>
            </a:endParaRPr>
          </a:p>
        </p:txBody>
      </p:sp>
      <p:sp>
        <p:nvSpPr>
          <p:cNvPr id="450" name="CustomShape 5"/>
          <p:cNvSpPr/>
          <p:nvPr/>
        </p:nvSpPr>
        <p:spPr>
          <a:xfrm>
            <a:off x="6642000" y="6259680"/>
            <a:ext cx="2115360" cy="110736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74</a:t>
            </a:r>
            <a:endParaRPr b="0" lang="en-US" sz="1800" spc="-1" strike="noStrike">
              <a:solidFill>
                <a:srgbClr val="ffffff"/>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
        <p:nvSpPr>
          <p:cNvPr id="452" name="CustomShape 2"/>
          <p:cNvSpPr/>
          <p:nvPr/>
        </p:nvSpPr>
        <p:spPr>
          <a:xfrm>
            <a:off x="1254744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15</a:t>
            </a:r>
            <a:endParaRPr b="0" lang="en-US" sz="1800" spc="-1" strike="noStrike">
              <a:solidFill>
                <a:srgbClr val="ffffff"/>
              </a:solidFill>
              <a:uFill>
                <a:solidFill>
                  <a:srgbClr val="ffffff"/>
                </a:solidFill>
              </a:uFill>
              <a:latin typeface="Arial"/>
            </a:endParaRPr>
          </a:p>
        </p:txBody>
      </p:sp>
      <p:sp>
        <p:nvSpPr>
          <p:cNvPr id="453" name="CustomShape 3"/>
          <p:cNvSpPr/>
          <p:nvPr/>
        </p:nvSpPr>
        <p:spPr>
          <a:xfrm>
            <a:off x="6451560" y="6159600"/>
            <a:ext cx="5841000" cy="1307160"/>
          </a:xfrm>
          <a:prstGeom prst="rect">
            <a:avLst/>
          </a:prstGeom>
          <a:noFill/>
          <a:ln w="25560">
            <a:solidFill>
              <a:srgbClr val="00ff00"/>
            </a:solidFill>
            <a:miter/>
          </a:ln>
        </p:spPr>
        <p:style>
          <a:lnRef idx="0"/>
          <a:fillRef idx="0"/>
          <a:effectRef idx="0"/>
          <a:fontRef idx="minor"/>
        </p:style>
      </p:sp>
      <p:sp>
        <p:nvSpPr>
          <p:cNvPr id="454" name="CustomShape 4"/>
          <p:cNvSpPr/>
          <p:nvPr/>
        </p:nvSpPr>
        <p:spPr>
          <a:xfrm>
            <a:off x="6642000" y="6259680"/>
            <a:ext cx="2115360" cy="110736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74</a:t>
            </a:r>
            <a:endParaRPr b="0" lang="en-US" sz="1800" spc="-1" strike="noStrike">
              <a:solidFill>
                <a:srgbClr val="ffffff"/>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377208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3</a:t>
            </a:r>
            <a:endParaRPr b="0" lang="en-US" sz="1800" spc="-1" strike="noStrike">
              <a:solidFill>
                <a:srgbClr val="ffffff"/>
              </a:solidFill>
              <a:uFill>
                <a:solidFill>
                  <a:srgbClr val="ffffff"/>
                </a:solidFill>
              </a:uFill>
              <a:latin typeface="Arial"/>
            </a:endParaRPr>
          </a:p>
        </p:txBody>
      </p:sp>
      <p:sp>
        <p:nvSpPr>
          <p:cNvPr id="456" name="CustomShape 2"/>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What is the Largest Number?</a:t>
            </a:r>
            <a:endParaRPr b="0" lang="en-US" sz="1800" spc="-1" strike="noStrike">
              <a:solidFill>
                <a:srgbClr val="ffffff"/>
              </a:solidFill>
              <a:uFill>
                <a:solidFill>
                  <a:srgbClr val="ffffff"/>
                </a:solidFill>
              </a:uFill>
              <a:latin typeface="Arial"/>
            </a:endParaRPr>
          </a:p>
        </p:txBody>
      </p:sp>
      <p:sp>
        <p:nvSpPr>
          <p:cNvPr id="457" name="CustomShape 3"/>
          <p:cNvSpPr/>
          <p:nvPr/>
        </p:nvSpPr>
        <p:spPr>
          <a:xfrm>
            <a:off x="534348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41</a:t>
            </a:r>
            <a:endParaRPr b="0" lang="en-US" sz="1800" spc="-1" strike="noStrike">
              <a:solidFill>
                <a:srgbClr val="ffffff"/>
              </a:solidFill>
              <a:uFill>
                <a:solidFill>
                  <a:srgbClr val="ffffff"/>
                </a:solidFill>
              </a:uFill>
              <a:latin typeface="Arial"/>
            </a:endParaRPr>
          </a:p>
        </p:txBody>
      </p:sp>
      <p:sp>
        <p:nvSpPr>
          <p:cNvPr id="458" name="CustomShape 4"/>
          <p:cNvSpPr/>
          <p:nvPr/>
        </p:nvSpPr>
        <p:spPr>
          <a:xfrm>
            <a:off x="714528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12</a:t>
            </a:r>
            <a:endParaRPr b="0" lang="en-US" sz="1800" spc="-1" strike="noStrike">
              <a:solidFill>
                <a:srgbClr val="ffffff"/>
              </a:solidFill>
              <a:uFill>
                <a:solidFill>
                  <a:srgbClr val="ffffff"/>
                </a:solidFill>
              </a:uFill>
              <a:latin typeface="Arial"/>
            </a:endParaRPr>
          </a:p>
        </p:txBody>
      </p:sp>
      <p:sp>
        <p:nvSpPr>
          <p:cNvPr id="459" name="CustomShape 5"/>
          <p:cNvSpPr/>
          <p:nvPr/>
        </p:nvSpPr>
        <p:spPr>
          <a:xfrm>
            <a:off x="894564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9</a:t>
            </a:r>
            <a:endParaRPr b="0" lang="en-US" sz="1800" spc="-1" strike="noStrike">
              <a:solidFill>
                <a:srgbClr val="ffffff"/>
              </a:solidFill>
              <a:uFill>
                <a:solidFill>
                  <a:srgbClr val="ffffff"/>
                </a:solidFill>
              </a:uFill>
              <a:latin typeface="Arial"/>
            </a:endParaRPr>
          </a:p>
        </p:txBody>
      </p:sp>
      <p:sp>
        <p:nvSpPr>
          <p:cNvPr id="460" name="CustomShape 6"/>
          <p:cNvSpPr/>
          <p:nvPr/>
        </p:nvSpPr>
        <p:spPr>
          <a:xfrm>
            <a:off x="1067112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74</a:t>
            </a:r>
            <a:endParaRPr b="0" lang="en-US" sz="1800" spc="-1" strike="noStrike">
              <a:solidFill>
                <a:srgbClr val="ffffff"/>
              </a:solidFill>
              <a:uFill>
                <a:solidFill>
                  <a:srgbClr val="ffffff"/>
                </a:solidFill>
              </a:uFill>
              <a:latin typeface="Arial"/>
            </a:endParaRPr>
          </a:p>
        </p:txBody>
      </p:sp>
      <p:sp>
        <p:nvSpPr>
          <p:cNvPr id="461" name="CustomShape 7"/>
          <p:cNvSpPr/>
          <p:nvPr/>
        </p:nvSpPr>
        <p:spPr>
          <a:xfrm>
            <a:off x="12547440" y="3610080"/>
            <a:ext cx="1002600" cy="118044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15</a:t>
            </a:r>
            <a:endParaRPr b="0" lang="en-US" sz="1800" spc="-1" strike="noStrike">
              <a:solidFill>
                <a:srgbClr val="ffffff"/>
              </a:solidFill>
              <a:uFill>
                <a:solidFill>
                  <a:srgbClr val="ffffff"/>
                </a:solidFill>
              </a:uFill>
              <a:latin typeface="Arial"/>
            </a:endParaRPr>
          </a:p>
        </p:txBody>
      </p:sp>
      <p:sp>
        <p:nvSpPr>
          <p:cNvPr id="462" name="CustomShape 8"/>
          <p:cNvSpPr/>
          <p:nvPr/>
        </p:nvSpPr>
        <p:spPr>
          <a:xfrm>
            <a:off x="6451560" y="6159600"/>
            <a:ext cx="5841000" cy="1307160"/>
          </a:xfrm>
          <a:prstGeom prst="rect">
            <a:avLst/>
          </a:prstGeom>
          <a:noFill/>
          <a:ln w="25560">
            <a:solidFill>
              <a:srgbClr val="00ff00"/>
            </a:solidFill>
            <a:miter/>
          </a:ln>
        </p:spPr>
        <p:style>
          <a:lnRef idx="0"/>
          <a:fillRef idx="0"/>
          <a:effectRef idx="0"/>
          <a:fontRef idx="minor"/>
        </p:style>
      </p:sp>
      <p:sp>
        <p:nvSpPr>
          <p:cNvPr id="463" name="CustomShape 9"/>
          <p:cNvSpPr/>
          <p:nvPr/>
        </p:nvSpPr>
        <p:spPr>
          <a:xfrm>
            <a:off x="6642000" y="6259680"/>
            <a:ext cx="2115360" cy="1107360"/>
          </a:xfrm>
          <a:prstGeom prst="rect">
            <a:avLst/>
          </a:prstGeom>
          <a:noFill/>
          <a:ln>
            <a:noFill/>
          </a:ln>
        </p:spPr>
        <p:style>
          <a:lnRef idx="0"/>
          <a:fillRef idx="0"/>
          <a:effectRef idx="0"/>
          <a:fontRef idx="minor"/>
        </p:style>
        <p:txBody>
          <a:bodyPr lIns="0" rIns="0" tIns="0" bIns="0" anchor="ctr"/>
          <a:p>
            <a:pPr>
              <a:lnSpc>
                <a:spcPct val="100000"/>
              </a:lnSpc>
            </a:pPr>
            <a:r>
              <a:rPr b="0" lang="en-US" sz="5400" spc="-1" strike="noStrike">
                <a:solidFill>
                  <a:srgbClr val="ff00ff"/>
                </a:solidFill>
                <a:uFill>
                  <a:solidFill>
                    <a:srgbClr val="ffffff"/>
                  </a:solidFill>
                </a:uFill>
                <a:latin typeface="Arial"/>
                <a:ea typeface="Arial"/>
              </a:rPr>
              <a:t>74</a:t>
            </a:r>
            <a:endParaRPr b="0" lang="en-US" sz="1800" spc="-1" strike="noStrike">
              <a:solidFill>
                <a:srgbClr val="ffffff"/>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6829560" y="817560"/>
            <a:ext cx="825732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200" spc="-1" strike="noStrike">
                <a:solidFill>
                  <a:srgbClr val="ffff00"/>
                </a:solidFill>
                <a:uFill>
                  <a:solidFill>
                    <a:srgbClr val="ffffff"/>
                  </a:solidFill>
                </a:uFill>
                <a:latin typeface="Arial"/>
                <a:ea typeface="Arial"/>
              </a:rPr>
              <a:t>Another Loop</a:t>
            </a:r>
            <a:endParaRPr b="0" lang="en-US" sz="1800" spc="-1" strike="noStrike">
              <a:solidFill>
                <a:srgbClr val="ffffff"/>
              </a:solidFill>
              <a:uFill>
                <a:solidFill>
                  <a:srgbClr val="ffffff"/>
                </a:solidFill>
              </a:uFill>
              <a:latin typeface="Arial"/>
            </a:endParaRPr>
          </a:p>
        </p:txBody>
      </p:sp>
      <p:sp>
        <p:nvSpPr>
          <p:cNvPr id="208" name="CustomShape 2"/>
          <p:cNvSpPr/>
          <p:nvPr/>
        </p:nvSpPr>
        <p:spPr>
          <a:xfrm>
            <a:off x="8853480" y="3181320"/>
            <a:ext cx="5019120" cy="2768040"/>
          </a:xfrm>
          <a:prstGeom prst="rect">
            <a:avLst/>
          </a:prstGeom>
          <a:noFill/>
          <a:ln>
            <a:noFill/>
          </a:ln>
        </p:spPr>
        <p:style>
          <a:lnRef idx="0"/>
          <a:fillRef idx="0"/>
          <a:effectRef idx="0"/>
          <a:fontRef idx="minor"/>
        </p:style>
        <p:txBody>
          <a:bodyPr lIns="0" rIns="0" tIns="0" bIns="0" anchor="ctr"/>
          <a:p>
            <a:pPr>
              <a:lnSpc>
                <a:spcPct val="100000"/>
              </a:lnSpc>
            </a:pPr>
            <a:r>
              <a:rPr b="1" lang="en-US" sz="3000" spc="-1" strike="noStrike">
                <a:solidFill>
                  <a:srgbClr val="00ff00"/>
                </a:solidFill>
                <a:uFill>
                  <a:solidFill>
                    <a:srgbClr val="ffffff"/>
                  </a:solidFill>
                </a:uFill>
                <a:latin typeface="Courier New"/>
                <a:ea typeface="Courier New"/>
              </a:rPr>
              <a:t>n</a:t>
            </a: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0</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while </a:t>
            </a:r>
            <a:r>
              <a:rPr b="1" lang="en-US" sz="3000" spc="-1" strike="noStrike">
                <a:solidFill>
                  <a:srgbClr val="00ff00"/>
                </a:solidFill>
                <a:uFill>
                  <a:solidFill>
                    <a:srgbClr val="ffffff"/>
                  </a:solidFill>
                </a:uFill>
                <a:latin typeface="Courier New"/>
                <a:ea typeface="Courier New"/>
              </a:rPr>
              <a:t>n</a:t>
            </a: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&gt;</a:t>
            </a: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0</a:t>
            </a:r>
            <a:r>
              <a:rPr b="1" lang="en-US" sz="3000" spc="-1" strike="noStrike">
                <a:solidFill>
                  <a:srgbClr val="ffff00"/>
                </a:solidFill>
                <a:uFill>
                  <a:solidFill>
                    <a:srgbClr val="ffffff"/>
                  </a:solidFill>
                </a:uFill>
                <a:latin typeface="Courier New"/>
                <a:ea typeface="Courier New"/>
              </a:rPr>
              <a:t> :</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ff9900"/>
                </a:solidFill>
                <a:uFill>
                  <a:solidFill>
                    <a:srgbClr val="ffffff"/>
                  </a:solidFill>
                </a:uFill>
                <a:latin typeface="Courier New"/>
                <a:ea typeface="Courier New"/>
              </a:rPr>
              <a:t>'Lather'</a:t>
            </a:r>
            <a:r>
              <a:rPr b="0" lang="en-US" sz="3200" spc="-1" strike="noStrike">
                <a:solidFill>
                  <a:srgbClr val="ffff00"/>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ff9900"/>
                </a:solidFill>
                <a:uFill>
                  <a:solidFill>
                    <a:srgbClr val="ffffff"/>
                  </a:solidFill>
                </a:uFill>
                <a:latin typeface="Courier New"/>
                <a:ea typeface="Courier New"/>
              </a:rPr>
              <a:t>'Rinse'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ff9900"/>
                </a:solidFill>
                <a:uFill>
                  <a:solidFill>
                    <a:srgbClr val="ffffff"/>
                  </a:solidFill>
                </a:uFill>
                <a:latin typeface="Courier New"/>
                <a:ea typeface="Courier New"/>
              </a:rPr>
              <a:t>'Dry off!'</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209" name="CustomShape 3"/>
          <p:cNvSpPr/>
          <p:nvPr/>
        </p:nvSpPr>
        <p:spPr>
          <a:xfrm rot="10800000">
            <a:off x="2866680" y="3220560"/>
            <a:ext cx="13680" cy="5659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210" name="CustomShape 4"/>
          <p:cNvSpPr/>
          <p:nvPr/>
        </p:nvSpPr>
        <p:spPr>
          <a:xfrm>
            <a:off x="1422360" y="2647800"/>
            <a:ext cx="2869560" cy="1269360"/>
          </a:xfrm>
          <a:prstGeom prst="diamond">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00ff00"/>
                </a:solidFill>
                <a:uFill>
                  <a:solidFill>
                    <a:srgbClr val="ffffff"/>
                  </a:solidFill>
                </a:uFill>
                <a:latin typeface="Comic Sans MS"/>
                <a:ea typeface="Comic Sans MS"/>
              </a:rPr>
              <a:t>n &gt; 0 ?</a:t>
            </a:r>
            <a:endParaRPr b="0" lang="en-US" sz="1800" spc="-1" strike="noStrike">
              <a:solidFill>
                <a:srgbClr val="ffffff"/>
              </a:solidFill>
              <a:uFill>
                <a:solidFill>
                  <a:srgbClr val="ffffff"/>
                </a:solidFill>
              </a:uFill>
              <a:latin typeface="Arial"/>
            </a:endParaRPr>
          </a:p>
        </p:txBody>
      </p:sp>
      <p:sp>
        <p:nvSpPr>
          <p:cNvPr id="211" name="CustomShape 5"/>
          <p:cNvSpPr/>
          <p:nvPr/>
        </p:nvSpPr>
        <p:spPr>
          <a:xfrm flipH="1" rot="10800000">
            <a:off x="2876760" y="8552880"/>
            <a:ext cx="19800" cy="231696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212" name="CustomShape 6"/>
          <p:cNvSpPr/>
          <p:nvPr/>
        </p:nvSpPr>
        <p:spPr>
          <a:xfrm rot="10800000">
            <a:off x="5842080" y="3291840"/>
            <a:ext cx="818640" cy="720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213" name="CustomShape 7"/>
          <p:cNvSpPr/>
          <p:nvPr/>
        </p:nvSpPr>
        <p:spPr>
          <a:xfrm flipH="1" rot="10800000">
            <a:off x="5055120" y="4565160"/>
            <a:ext cx="15120" cy="6436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214" name="CustomShape 8"/>
          <p:cNvSpPr/>
          <p:nvPr/>
        </p:nvSpPr>
        <p:spPr>
          <a:xfrm>
            <a:off x="5078520" y="5899320"/>
            <a:ext cx="360" cy="33588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215" name="CustomShape 9"/>
          <p:cNvSpPr/>
          <p:nvPr/>
        </p:nvSpPr>
        <p:spPr>
          <a:xfrm>
            <a:off x="2852640" y="6202440"/>
            <a:ext cx="2187000" cy="1368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216" name="CustomShape 10"/>
          <p:cNvSpPr/>
          <p:nvPr/>
        </p:nvSpPr>
        <p:spPr>
          <a:xfrm flipH="1">
            <a:off x="1065960" y="3292560"/>
            <a:ext cx="396000" cy="252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217" name="CustomShape 11"/>
          <p:cNvSpPr/>
          <p:nvPr/>
        </p:nvSpPr>
        <p:spPr>
          <a:xfrm flipH="1" rot="10800000">
            <a:off x="2870640" y="7968600"/>
            <a:ext cx="15120" cy="6436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218" name="CustomShape 12"/>
          <p:cNvSpPr/>
          <p:nvPr/>
        </p:nvSpPr>
        <p:spPr>
          <a:xfrm rot="10800000">
            <a:off x="1136520" y="10207080"/>
            <a:ext cx="36000" cy="343296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219" name="CustomShape 13"/>
          <p:cNvSpPr/>
          <p:nvPr/>
        </p:nvSpPr>
        <p:spPr>
          <a:xfrm>
            <a:off x="1084320" y="6697800"/>
            <a:ext cx="1751760" cy="3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220" name="CustomShape 14"/>
          <p:cNvSpPr/>
          <p:nvPr/>
        </p:nvSpPr>
        <p:spPr>
          <a:xfrm>
            <a:off x="542880" y="2533680"/>
            <a:ext cx="723240" cy="621720"/>
          </a:xfrm>
          <a:prstGeom prst="rect">
            <a:avLst/>
          </a:prstGeom>
          <a:noFill/>
          <a:ln w="9360">
            <a:solidFill>
              <a:srgbClr val="0000ff"/>
            </a:solidFill>
            <a:round/>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No</a:t>
            </a:r>
            <a:endParaRPr b="0" lang="en-US" sz="1800" spc="-1" strike="noStrike">
              <a:solidFill>
                <a:srgbClr val="ffffff"/>
              </a:solidFill>
              <a:uFill>
                <a:solidFill>
                  <a:srgbClr val="ffffff"/>
                </a:solidFill>
              </a:uFill>
              <a:latin typeface="Arial"/>
            </a:endParaRPr>
          </a:p>
        </p:txBody>
      </p:sp>
      <p:sp>
        <p:nvSpPr>
          <p:cNvPr id="221" name="CustomShape 15"/>
          <p:cNvSpPr/>
          <p:nvPr/>
        </p:nvSpPr>
        <p:spPr>
          <a:xfrm>
            <a:off x="1397160" y="7296120"/>
            <a:ext cx="2920320" cy="74844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print(</a:t>
            </a:r>
            <a:r>
              <a:rPr b="0" lang="en-US" sz="3500" spc="-1" strike="noStrike">
                <a:solidFill>
                  <a:srgbClr val="ffa401"/>
                </a:solidFill>
                <a:uFill>
                  <a:solidFill>
                    <a:srgbClr val="ffffff"/>
                  </a:solidFill>
                </a:uFill>
                <a:latin typeface="Arial"/>
                <a:ea typeface="Arial"/>
              </a:rPr>
              <a:t>'Dry off!'</a:t>
            </a:r>
            <a:r>
              <a:rPr b="0" lang="en-US" sz="35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222" name="CustomShape 16"/>
          <p:cNvSpPr/>
          <p:nvPr/>
        </p:nvSpPr>
        <p:spPr>
          <a:xfrm>
            <a:off x="4659480" y="2533680"/>
            <a:ext cx="1073880" cy="621720"/>
          </a:xfrm>
          <a:prstGeom prst="rect">
            <a:avLst/>
          </a:prstGeom>
          <a:noFill/>
          <a:ln w="9360">
            <a:solidFill>
              <a:srgbClr val="0000ff"/>
            </a:solidFill>
            <a:round/>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Yes</a:t>
            </a:r>
            <a:endParaRPr b="0" lang="en-US" sz="1800" spc="-1" strike="noStrike">
              <a:solidFill>
                <a:srgbClr val="ffffff"/>
              </a:solidFill>
              <a:uFill>
                <a:solidFill>
                  <a:srgbClr val="ffffff"/>
                </a:solidFill>
              </a:uFill>
              <a:latin typeface="Arial"/>
            </a:endParaRPr>
          </a:p>
        </p:txBody>
      </p:sp>
      <p:sp>
        <p:nvSpPr>
          <p:cNvPr id="223" name="CustomShape 17"/>
          <p:cNvSpPr/>
          <p:nvPr/>
        </p:nvSpPr>
        <p:spPr>
          <a:xfrm>
            <a:off x="1397160" y="1352520"/>
            <a:ext cx="292032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n = 0</a:t>
            </a:r>
            <a:endParaRPr b="0" lang="en-US" sz="1800" spc="-1" strike="noStrike">
              <a:solidFill>
                <a:srgbClr val="ffffff"/>
              </a:solidFill>
              <a:uFill>
                <a:solidFill>
                  <a:srgbClr val="ffffff"/>
                </a:solidFill>
              </a:uFill>
              <a:latin typeface="Arial"/>
            </a:endParaRPr>
          </a:p>
        </p:txBody>
      </p:sp>
      <p:sp>
        <p:nvSpPr>
          <p:cNvPr id="224" name="CustomShape 18"/>
          <p:cNvSpPr/>
          <p:nvPr/>
        </p:nvSpPr>
        <p:spPr>
          <a:xfrm>
            <a:off x="3405240" y="3930480"/>
            <a:ext cx="3364920" cy="7470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print(</a:t>
            </a:r>
            <a:r>
              <a:rPr b="0" lang="en-US" sz="3500" spc="-1" strike="noStrike">
                <a:solidFill>
                  <a:srgbClr val="ff9900"/>
                </a:solidFill>
                <a:uFill>
                  <a:solidFill>
                    <a:srgbClr val="ffffff"/>
                  </a:solidFill>
                </a:uFill>
                <a:latin typeface="Arial"/>
                <a:ea typeface="Arial"/>
              </a:rPr>
              <a:t>'Lather'</a:t>
            </a:r>
            <a:r>
              <a:rPr b="0" lang="en-US" sz="35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225" name="CustomShape 19"/>
          <p:cNvSpPr/>
          <p:nvPr/>
        </p:nvSpPr>
        <p:spPr>
          <a:xfrm>
            <a:off x="3386160" y="5149800"/>
            <a:ext cx="3383640" cy="74844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print(</a:t>
            </a:r>
            <a:r>
              <a:rPr b="0" lang="en-US" sz="3500" spc="-1" strike="noStrike">
                <a:solidFill>
                  <a:srgbClr val="ff9900"/>
                </a:solidFill>
                <a:uFill>
                  <a:solidFill>
                    <a:srgbClr val="ffffff"/>
                  </a:solidFill>
                </a:uFill>
                <a:latin typeface="Arial"/>
                <a:ea typeface="Arial"/>
              </a:rPr>
              <a:t>'Rinse'</a:t>
            </a:r>
            <a:r>
              <a:rPr b="0" lang="en-US" sz="35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226" name="CustomShape 20"/>
          <p:cNvSpPr/>
          <p:nvPr/>
        </p:nvSpPr>
        <p:spPr>
          <a:xfrm>
            <a:off x="8295840" y="7412400"/>
            <a:ext cx="679104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00ff00"/>
                </a:solidFill>
                <a:uFill>
                  <a:solidFill>
                    <a:srgbClr val="ffffff"/>
                  </a:solidFill>
                </a:uFill>
                <a:latin typeface="Arial"/>
                <a:ea typeface="Arial"/>
              </a:rPr>
              <a:t>What is this loop doing?</a:t>
            </a:r>
            <a:endParaRPr b="0" lang="en-US" sz="1800" spc="-1" strike="noStrike">
              <a:solidFill>
                <a:srgbClr val="ffffff"/>
              </a:solidFill>
              <a:uFill>
                <a:solidFill>
                  <a:srgbClr val="ffffff"/>
                </a:solidFill>
              </a:uFill>
              <a:latin typeface="Arial"/>
            </a:endParaRPr>
          </a:p>
        </p:txBody>
      </p:sp>
      <p:sp>
        <p:nvSpPr>
          <p:cNvPr id="227" name="CustomShape 21"/>
          <p:cNvSpPr/>
          <p:nvPr/>
        </p:nvSpPr>
        <p:spPr>
          <a:xfrm flipH="1">
            <a:off x="5077800" y="4678200"/>
            <a:ext cx="8640" cy="47088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Finding the largest value</a:t>
            </a:r>
            <a:endParaRPr b="0" lang="en-US" sz="1800" spc="-1" strike="noStrike">
              <a:solidFill>
                <a:srgbClr val="ffffff"/>
              </a:solidFill>
              <a:uFill>
                <a:solidFill>
                  <a:srgbClr val="ffffff"/>
                </a:solidFill>
              </a:uFill>
              <a:latin typeface="Arial"/>
            </a:endParaRPr>
          </a:p>
        </p:txBody>
      </p:sp>
      <p:sp>
        <p:nvSpPr>
          <p:cNvPr id="465" name="CustomShape 2"/>
          <p:cNvSpPr/>
          <p:nvPr/>
        </p:nvSpPr>
        <p:spPr>
          <a:xfrm>
            <a:off x="1620360" y="3009240"/>
            <a:ext cx="7995240" cy="3323520"/>
          </a:xfrm>
          <a:prstGeom prst="rect">
            <a:avLst/>
          </a:prstGeom>
          <a:noFill/>
          <a:ln>
            <a:noFill/>
          </a:ln>
        </p:spPr>
        <p:style>
          <a:lnRef idx="0"/>
          <a:fillRef idx="0"/>
          <a:effectRef idx="0"/>
          <a:fontRef idx="minor"/>
        </p:style>
        <p:txBody>
          <a:bodyPr lIns="0" rIns="0" tIns="0" bIns="0" anchor="ctr"/>
          <a:p>
            <a:pPr>
              <a:lnSpc>
                <a:spcPct val="100000"/>
              </a:lnSpc>
            </a:pPr>
            <a:r>
              <a:rPr b="1" lang="en-US" sz="2600" spc="-1" strike="noStrike">
                <a:solidFill>
                  <a:srgbClr val="00ff00"/>
                </a:solidFill>
                <a:uFill>
                  <a:solidFill>
                    <a:srgbClr val="ffffff"/>
                  </a:solidFill>
                </a:uFill>
                <a:latin typeface="Courier New"/>
                <a:ea typeface="Courier New"/>
              </a:rPr>
              <a:t>largest_so_far = -1</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'Before', </a:t>
            </a:r>
            <a:r>
              <a:rPr b="1" lang="en-US" sz="2600" spc="-1" strike="noStrike">
                <a:solidFill>
                  <a:srgbClr val="00ff00"/>
                </a:solidFill>
                <a:uFill>
                  <a:solidFill>
                    <a:srgbClr val="ffffff"/>
                  </a:solidFill>
                </a:uFill>
                <a:latin typeface="Courier New"/>
                <a:ea typeface="Courier New"/>
              </a:rPr>
              <a:t>largest_so_far</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for</a:t>
            </a:r>
            <a:r>
              <a:rPr b="1" lang="en-US" sz="2600" spc="-1" strike="noStrike">
                <a:solidFill>
                  <a:srgbClr val="ff00ff"/>
                </a:solidFill>
                <a:uFill>
                  <a:solidFill>
                    <a:srgbClr val="ffffff"/>
                  </a:solidFill>
                </a:uFill>
                <a:latin typeface="Courier New"/>
                <a:ea typeface="Courier New"/>
              </a:rPr>
              <a:t> the_num </a:t>
            </a:r>
            <a:r>
              <a:rPr b="1" lang="en-US" sz="2600" spc="-1" strike="noStrike">
                <a:solidFill>
                  <a:srgbClr val="ffff00"/>
                </a:solidFill>
                <a:uFill>
                  <a:solidFill>
                    <a:srgbClr val="ffffff"/>
                  </a:solidFill>
                </a:uFill>
                <a:latin typeface="Courier New"/>
                <a:ea typeface="Courier New"/>
              </a:rPr>
              <a:t>in</a:t>
            </a:r>
            <a:r>
              <a:rPr b="1" lang="en-US" sz="2600" spc="-1" strike="noStrike">
                <a:solidFill>
                  <a:srgbClr val="ff00ff"/>
                </a:solidFill>
                <a:uFill>
                  <a:solidFill>
                    <a:srgbClr val="ffffff"/>
                  </a:solidFill>
                </a:uFill>
                <a:latin typeface="Courier New"/>
                <a:ea typeface="Courier New"/>
              </a:rPr>
              <a:t> [9, 41, 12, 3, 74, 15]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ff00ff"/>
                </a:solidFill>
                <a:uFill>
                  <a:solidFill>
                    <a:srgbClr val="ffffff"/>
                  </a:solidFill>
                </a:uFill>
                <a:latin typeface="Courier New"/>
                <a:ea typeface="Courier New"/>
              </a:rPr>
              <a:t>if the_num &gt; </a:t>
            </a:r>
            <a:r>
              <a:rPr b="1" lang="en-US" sz="2600" spc="-1" strike="noStrike">
                <a:solidFill>
                  <a:srgbClr val="00ff00"/>
                </a:solidFill>
                <a:uFill>
                  <a:solidFill>
                    <a:srgbClr val="ffffff"/>
                  </a:solidFill>
                </a:uFill>
                <a:latin typeface="Courier New"/>
                <a:ea typeface="Courier New"/>
              </a:rPr>
              <a:t>largest_so_far</a:t>
            </a:r>
            <a:r>
              <a:rPr b="1" lang="en-US" sz="2600" spc="-1" strike="noStrike">
                <a:solidFill>
                  <a:srgbClr val="ff00ff"/>
                </a:solidFill>
                <a:uFill>
                  <a:solidFill>
                    <a:srgbClr val="ffffff"/>
                  </a:solidFill>
                </a:uFill>
                <a:latin typeface="Courier New"/>
                <a:ea typeface="Courier New"/>
              </a:rPr>
              <a:t>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00ff00"/>
                </a:solidFill>
                <a:uFill>
                  <a:solidFill>
                    <a:srgbClr val="ffffff"/>
                  </a:solidFill>
                </a:uFill>
                <a:latin typeface="Courier New"/>
                <a:ea typeface="Courier New"/>
              </a:rPr>
              <a:t>largest_so_far = </a:t>
            </a:r>
            <a:r>
              <a:rPr b="1" lang="en-US" sz="2600" spc="-1" strike="noStrike">
                <a:solidFill>
                  <a:srgbClr val="ff00ff"/>
                </a:solidFill>
                <a:uFill>
                  <a:solidFill>
                    <a:srgbClr val="ffffff"/>
                  </a:solidFill>
                </a:uFill>
                <a:latin typeface="Courier New"/>
                <a:ea typeface="Courier New"/>
              </a:rPr>
              <a:t>the_num</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00ff00"/>
                </a:solidFill>
                <a:uFill>
                  <a:solidFill>
                    <a:srgbClr val="ffffff"/>
                  </a:solidFill>
                </a:uFill>
                <a:latin typeface="Courier New"/>
                <a:ea typeface="Courier New"/>
              </a:rPr>
              <a:t>largest_so_far,</a:t>
            </a:r>
            <a:r>
              <a:rPr b="1" lang="en-US" sz="2600" spc="-1" strike="noStrike">
                <a:solidFill>
                  <a:srgbClr val="ff00ff"/>
                </a:solidFill>
                <a:uFill>
                  <a:solidFill>
                    <a:srgbClr val="ffffff"/>
                  </a:solidFill>
                </a:uFill>
                <a:latin typeface="Courier New"/>
                <a:ea typeface="Courier New"/>
              </a:rPr>
              <a:t> the_num</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'After', </a:t>
            </a:r>
            <a:r>
              <a:rPr b="1" lang="en-US" sz="2600" spc="-1" strike="noStrike">
                <a:solidFill>
                  <a:srgbClr val="00ff00"/>
                </a:solidFill>
                <a:uFill>
                  <a:solidFill>
                    <a:srgbClr val="ffffff"/>
                  </a:solidFill>
                </a:uFill>
                <a:latin typeface="Courier New"/>
                <a:ea typeface="Courier New"/>
              </a:rPr>
              <a:t>largest_so_far</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466" name="CustomShape 3"/>
          <p:cNvSpPr/>
          <p:nvPr/>
        </p:nvSpPr>
        <p:spPr>
          <a:xfrm>
            <a:off x="10261440" y="2286000"/>
            <a:ext cx="4218840" cy="4985640"/>
          </a:xfrm>
          <a:prstGeom prst="rect">
            <a:avLst/>
          </a:prstGeom>
          <a:noFill/>
          <a:ln>
            <a:noFill/>
          </a:ln>
        </p:spPr>
        <p:style>
          <a:lnRef idx="0"/>
          <a:fillRef idx="0"/>
          <a:effectRef idx="0"/>
          <a:fontRef idx="minor"/>
        </p:style>
        <p:txBody>
          <a:bodyPr lIns="0" rIns="0" tIns="0" bIns="0" anchor="ctr"/>
          <a:p>
            <a:pPr>
              <a:lnSpc>
                <a:spcPct val="100000"/>
              </a:lnSpc>
            </a:pPr>
            <a:r>
              <a:rPr b="0" lang="en-US" sz="3000" spc="-1" strike="noStrike">
                <a:solidFill>
                  <a:srgbClr val="ffffff"/>
                </a:solidFill>
                <a:uFill>
                  <a:solidFill>
                    <a:srgbClr val="ffffff"/>
                  </a:solidFill>
                </a:uFill>
                <a:latin typeface="Arial"/>
                <a:ea typeface="Arial"/>
              </a:rPr>
              <a:t>$</a:t>
            </a:r>
            <a:r>
              <a:rPr b="0" lang="en-US" sz="3000" spc="-1" strike="noStrike">
                <a:solidFill>
                  <a:srgbClr val="ffff00"/>
                </a:solidFill>
                <a:uFill>
                  <a:solidFill>
                    <a:srgbClr val="ffffff"/>
                  </a:solidFill>
                </a:uFill>
                <a:latin typeface="Arial"/>
                <a:ea typeface="Arial"/>
              </a:rPr>
              <a:t> python largest.py</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Before </a:t>
            </a:r>
            <a:r>
              <a:rPr b="0" lang="en-US" sz="3000" spc="-1" strike="noStrike">
                <a:solidFill>
                  <a:srgbClr val="00ffff"/>
                </a:solidFill>
                <a:uFill>
                  <a:solidFill>
                    <a:srgbClr val="ffffff"/>
                  </a:solidFill>
                </a:uFill>
                <a:latin typeface="Arial"/>
                <a:ea typeface="Arial"/>
              </a:rPr>
              <a:t>-1</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9</a:t>
            </a:r>
            <a:r>
              <a:rPr b="0" lang="en-US" sz="3000" spc="-1" strike="noStrike">
                <a:solidFill>
                  <a:srgbClr val="00ffff"/>
                </a:solidFill>
                <a:uFill>
                  <a:solidFill>
                    <a:srgbClr val="ffffff"/>
                  </a:solidFill>
                </a:uFill>
                <a:latin typeface="Arial"/>
                <a:ea typeface="Arial"/>
              </a:rPr>
              <a:t>  </a:t>
            </a:r>
            <a:r>
              <a:rPr b="0" lang="en-US" sz="3000" spc="-1" strike="noStrike">
                <a:solidFill>
                  <a:srgbClr val="ff00ff"/>
                </a:solidFill>
                <a:uFill>
                  <a:solidFill>
                    <a:srgbClr val="ffffff"/>
                  </a:solidFill>
                </a:uFill>
                <a:latin typeface="Arial"/>
                <a:ea typeface="Arial"/>
              </a:rPr>
              <a:t>9</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41</a:t>
            </a:r>
            <a:r>
              <a:rPr b="0" lang="en-US" sz="3000" spc="-1" strike="noStrike">
                <a:solidFill>
                  <a:srgbClr val="ff00ff"/>
                </a:solidFill>
                <a:uFill>
                  <a:solidFill>
                    <a:srgbClr val="ffffff"/>
                  </a:solidFill>
                </a:uFill>
                <a:latin typeface="Arial"/>
                <a:ea typeface="Arial"/>
              </a:rPr>
              <a:t>  41</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41</a:t>
            </a:r>
            <a:r>
              <a:rPr b="0" lang="en-US" sz="3000" spc="-1" strike="noStrike">
                <a:solidFill>
                  <a:srgbClr val="ff00ff"/>
                </a:solidFill>
                <a:uFill>
                  <a:solidFill>
                    <a:srgbClr val="ffffff"/>
                  </a:solidFill>
                </a:uFill>
                <a:latin typeface="Arial"/>
                <a:ea typeface="Arial"/>
              </a:rPr>
              <a:t> 12</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41</a:t>
            </a:r>
            <a:r>
              <a:rPr b="0" lang="en-US" sz="3000" spc="-1" strike="noStrike">
                <a:solidFill>
                  <a:srgbClr val="00ffff"/>
                </a:solidFill>
                <a:uFill>
                  <a:solidFill>
                    <a:srgbClr val="ffffff"/>
                  </a:solidFill>
                </a:uFill>
                <a:latin typeface="Arial"/>
                <a:ea typeface="Arial"/>
              </a:rPr>
              <a:t>  </a:t>
            </a:r>
            <a:r>
              <a:rPr b="0" lang="en-US" sz="3000" spc="-1" strike="noStrike">
                <a:solidFill>
                  <a:srgbClr val="ff00ff"/>
                </a:solidFill>
                <a:uFill>
                  <a:solidFill>
                    <a:srgbClr val="ffffff"/>
                  </a:solidFill>
                </a:uFill>
                <a:latin typeface="Arial"/>
                <a:ea typeface="Arial"/>
              </a:rPr>
              <a:t>3</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74</a:t>
            </a:r>
            <a:r>
              <a:rPr b="0" lang="en-US" sz="3000" spc="-1" strike="noStrike">
                <a:solidFill>
                  <a:srgbClr val="00ffff"/>
                </a:solidFill>
                <a:uFill>
                  <a:solidFill>
                    <a:srgbClr val="ffffff"/>
                  </a:solidFill>
                </a:uFill>
                <a:latin typeface="Arial"/>
                <a:ea typeface="Arial"/>
              </a:rPr>
              <a:t>  </a:t>
            </a:r>
            <a:r>
              <a:rPr b="0" lang="en-US" sz="3000" spc="-1" strike="noStrike">
                <a:solidFill>
                  <a:srgbClr val="ff00ff"/>
                </a:solidFill>
                <a:uFill>
                  <a:solidFill>
                    <a:srgbClr val="ffffff"/>
                  </a:solidFill>
                </a:uFill>
                <a:latin typeface="Arial"/>
                <a:ea typeface="Arial"/>
              </a:rPr>
              <a:t>74</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74</a:t>
            </a:r>
            <a:r>
              <a:rPr b="0" lang="en-US" sz="3000" spc="-1" strike="noStrike">
                <a:solidFill>
                  <a:srgbClr val="00ffff"/>
                </a:solidFill>
                <a:uFill>
                  <a:solidFill>
                    <a:srgbClr val="ffffff"/>
                  </a:solidFill>
                </a:uFill>
                <a:latin typeface="Arial"/>
                <a:ea typeface="Arial"/>
              </a:rPr>
              <a:t>  </a:t>
            </a:r>
            <a:r>
              <a:rPr b="0" lang="en-US" sz="3000" spc="-1" strike="noStrike">
                <a:solidFill>
                  <a:srgbClr val="ff00ff"/>
                </a:solidFill>
                <a:uFill>
                  <a:solidFill>
                    <a:srgbClr val="ffffff"/>
                  </a:solidFill>
                </a:uFill>
                <a:latin typeface="Arial"/>
                <a:ea typeface="Arial"/>
              </a:rPr>
              <a:t>15</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After </a:t>
            </a:r>
            <a:r>
              <a:rPr b="0" lang="en-US" sz="3000" spc="-1" strike="noStrike">
                <a:solidFill>
                  <a:srgbClr val="00ffff"/>
                </a:solidFill>
                <a:uFill>
                  <a:solidFill>
                    <a:srgbClr val="ffffff"/>
                  </a:solidFill>
                </a:uFill>
                <a:latin typeface="Arial"/>
                <a:ea typeface="Arial"/>
              </a:rPr>
              <a:t>74</a:t>
            </a:r>
            <a:endParaRPr b="0" lang="en-US" sz="1800" spc="-1" strike="noStrike">
              <a:solidFill>
                <a:srgbClr val="ffffff"/>
              </a:solidFill>
              <a:uFill>
                <a:solidFill>
                  <a:srgbClr val="ffffff"/>
                </a:solidFill>
              </a:uFill>
              <a:latin typeface="Arial"/>
            </a:endParaRPr>
          </a:p>
        </p:txBody>
      </p:sp>
      <p:sp>
        <p:nvSpPr>
          <p:cNvPr id="467" name="CustomShape 4"/>
          <p:cNvSpPr/>
          <p:nvPr/>
        </p:nvSpPr>
        <p:spPr>
          <a:xfrm>
            <a:off x="906480" y="7194600"/>
            <a:ext cx="14756760" cy="1305720"/>
          </a:xfrm>
          <a:prstGeom prst="rect">
            <a:avLst/>
          </a:prstGeom>
          <a:noFill/>
          <a:ln>
            <a:noFill/>
          </a:ln>
        </p:spPr>
        <p:style>
          <a:lnRef idx="0"/>
          <a:fillRef idx="0"/>
          <a:effectRef idx="0"/>
          <a:fontRef idx="minor"/>
        </p:style>
        <p:txBody>
          <a:bodyPr lIns="0" rIns="0" tIns="0" bIns="0" anchor="ctr"/>
          <a:p>
            <a:pPr algn="ctr">
              <a:lnSpc>
                <a:spcPct val="115000"/>
              </a:lnSpc>
            </a:pPr>
            <a:r>
              <a:rPr b="0" lang="en-US" sz="3000" spc="-1" strike="noStrike">
                <a:solidFill>
                  <a:srgbClr val="ffffff"/>
                </a:solidFill>
                <a:uFill>
                  <a:solidFill>
                    <a:srgbClr val="ffffff"/>
                  </a:solidFill>
                </a:uFill>
                <a:latin typeface="Arial"/>
                <a:ea typeface="Arial"/>
              </a:rPr>
              <a:t>We make a </a:t>
            </a:r>
            <a:r>
              <a:rPr b="0" lang="en-US" sz="3000" spc="-1" strike="noStrike">
                <a:solidFill>
                  <a:srgbClr val="bbe0e3"/>
                </a:solidFill>
                <a:uFill>
                  <a:solidFill>
                    <a:srgbClr val="ffffff"/>
                  </a:solidFill>
                </a:uFill>
                <a:latin typeface="Arial"/>
                <a:ea typeface="Arial"/>
              </a:rPr>
              <a:t>variable</a:t>
            </a:r>
            <a:r>
              <a:rPr b="0" lang="en-US" sz="3000" spc="-1" strike="noStrike">
                <a:solidFill>
                  <a:srgbClr val="ffffff"/>
                </a:solidFill>
                <a:uFill>
                  <a:solidFill>
                    <a:srgbClr val="ffffff"/>
                  </a:solidFill>
                </a:uFill>
                <a:latin typeface="Arial"/>
                <a:ea typeface="Arial"/>
              </a:rPr>
              <a:t> that contains the </a:t>
            </a:r>
            <a:r>
              <a:rPr b="0" lang="en-US" sz="3000" spc="-1" strike="noStrike">
                <a:solidFill>
                  <a:srgbClr val="bbe0e3"/>
                </a:solidFill>
                <a:uFill>
                  <a:solidFill>
                    <a:srgbClr val="ffffff"/>
                  </a:solidFill>
                </a:uFill>
                <a:latin typeface="Arial"/>
                <a:ea typeface="Arial"/>
              </a:rPr>
              <a:t>largest value we have seen so far</a:t>
            </a:r>
            <a:r>
              <a:rPr b="0" lang="en-US" sz="3000" spc="-1" strike="noStrike">
                <a:solidFill>
                  <a:srgbClr val="ffffff"/>
                </a:solidFill>
                <a:uFill>
                  <a:solidFill>
                    <a:srgbClr val="ffffff"/>
                  </a:solidFill>
                </a:uFill>
                <a:latin typeface="Arial"/>
                <a:ea typeface="Arial"/>
              </a:rPr>
              <a:t>. If the current </a:t>
            </a:r>
            <a:r>
              <a:rPr b="0" lang="en-US" sz="3000" spc="-1" strike="noStrike">
                <a:solidFill>
                  <a:srgbClr val="ff00ff"/>
                </a:solidFill>
                <a:uFill>
                  <a:solidFill>
                    <a:srgbClr val="ffffff"/>
                  </a:solidFill>
                </a:uFill>
                <a:latin typeface="Arial"/>
                <a:ea typeface="Arial"/>
              </a:rPr>
              <a:t>number we are looking at</a:t>
            </a:r>
            <a:r>
              <a:rPr b="0" lang="en-US" sz="3000" spc="-1" strike="noStrike">
                <a:solidFill>
                  <a:srgbClr val="ffffff"/>
                </a:solidFill>
                <a:uFill>
                  <a:solidFill>
                    <a:srgbClr val="ffffff"/>
                  </a:solidFill>
                </a:uFill>
                <a:latin typeface="Arial"/>
                <a:ea typeface="Arial"/>
              </a:rPr>
              <a:t> is larger, it is the new </a:t>
            </a:r>
            <a:r>
              <a:rPr b="0" lang="en-US" sz="3000" spc="-1" strike="noStrike">
                <a:solidFill>
                  <a:srgbClr val="00ff00"/>
                </a:solidFill>
                <a:uFill>
                  <a:solidFill>
                    <a:srgbClr val="ffffff"/>
                  </a:solidFill>
                </a:uFill>
                <a:latin typeface="Arial"/>
                <a:ea typeface="Arial"/>
              </a:rPr>
              <a:t>largest value we have seen so far</a:t>
            </a:r>
            <a:r>
              <a:rPr b="0" lang="en-US" sz="30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Counting in a Loop</a:t>
            </a:r>
            <a:endParaRPr b="0" lang="en-US" sz="1800" spc="-1" strike="noStrike">
              <a:solidFill>
                <a:srgbClr val="ffffff"/>
              </a:solidFill>
              <a:uFill>
                <a:solidFill>
                  <a:srgbClr val="ffffff"/>
                </a:solidFill>
              </a:uFill>
              <a:latin typeface="Arial"/>
            </a:endParaRPr>
          </a:p>
        </p:txBody>
      </p:sp>
      <p:sp>
        <p:nvSpPr>
          <p:cNvPr id="469" name="CustomShape 2"/>
          <p:cNvSpPr/>
          <p:nvPr/>
        </p:nvSpPr>
        <p:spPr>
          <a:xfrm>
            <a:off x="1741320" y="2649600"/>
            <a:ext cx="7995240" cy="3323520"/>
          </a:xfrm>
          <a:prstGeom prst="rect">
            <a:avLst/>
          </a:prstGeom>
          <a:noFill/>
          <a:ln>
            <a:noFill/>
          </a:ln>
        </p:spPr>
        <p:style>
          <a:lnRef idx="0"/>
          <a:fillRef idx="0"/>
          <a:effectRef idx="0"/>
          <a:fontRef idx="minor"/>
        </p:style>
        <p:txBody>
          <a:bodyPr lIns="0" rIns="0" tIns="0" bIns="0" anchor="ctr"/>
          <a:p>
            <a:pPr>
              <a:lnSpc>
                <a:spcPct val="100000"/>
              </a:lnSpc>
            </a:pPr>
            <a:r>
              <a:rPr b="1" lang="en-US" sz="2600" spc="-1" strike="noStrike">
                <a:solidFill>
                  <a:srgbClr val="00ffff"/>
                </a:solidFill>
                <a:uFill>
                  <a:solidFill>
                    <a:srgbClr val="ffffff"/>
                  </a:solidFill>
                </a:uFill>
                <a:latin typeface="Courier New"/>
                <a:ea typeface="Courier New"/>
              </a:rPr>
              <a:t>zork = 0</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'Before', zork</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for</a:t>
            </a:r>
            <a:r>
              <a:rPr b="1" lang="en-US" sz="2600" spc="-1" strike="noStrike">
                <a:solidFill>
                  <a:srgbClr val="ff00ff"/>
                </a:solidFill>
                <a:uFill>
                  <a:solidFill>
                    <a:srgbClr val="ffffff"/>
                  </a:solidFill>
                </a:uFill>
                <a:latin typeface="Courier New"/>
                <a:ea typeface="Courier New"/>
              </a:rPr>
              <a:t> thing </a:t>
            </a:r>
            <a:r>
              <a:rPr b="1" lang="en-US" sz="2600" spc="-1" strike="noStrike">
                <a:solidFill>
                  <a:srgbClr val="ffff00"/>
                </a:solidFill>
                <a:uFill>
                  <a:solidFill>
                    <a:srgbClr val="ffffff"/>
                  </a:solidFill>
                </a:uFill>
                <a:latin typeface="Courier New"/>
                <a:ea typeface="Courier New"/>
              </a:rPr>
              <a:t>in</a:t>
            </a:r>
            <a:r>
              <a:rPr b="1" lang="en-US" sz="2600" spc="-1" strike="noStrike">
                <a:solidFill>
                  <a:srgbClr val="ff00ff"/>
                </a:solidFill>
                <a:uFill>
                  <a:solidFill>
                    <a:srgbClr val="ffffff"/>
                  </a:solidFill>
                </a:uFill>
                <a:latin typeface="Courier New"/>
                <a:ea typeface="Courier New"/>
              </a:rPr>
              <a:t> [9, 41, 12, 3, 74, 15]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00ffff"/>
                </a:solidFill>
                <a:uFill>
                  <a:solidFill>
                    <a:srgbClr val="ffffff"/>
                  </a:solidFill>
                </a:uFill>
                <a:latin typeface="Courier New"/>
                <a:ea typeface="Courier New"/>
              </a:rPr>
              <a:t>zork = zork + 1</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00ffff"/>
                </a:solidFill>
                <a:uFill>
                  <a:solidFill>
                    <a:srgbClr val="ffffff"/>
                  </a:solidFill>
                </a:uFill>
                <a:latin typeface="Courier New"/>
                <a:ea typeface="Courier New"/>
              </a:rPr>
              <a:t>zork</a:t>
            </a:r>
            <a:r>
              <a:rPr b="1" lang="en-US" sz="2600" spc="-1" strike="noStrike">
                <a:solidFill>
                  <a:srgbClr val="ff00ff"/>
                </a:solidFill>
                <a:uFill>
                  <a:solidFill>
                    <a:srgbClr val="ffffff"/>
                  </a:solidFill>
                </a:uFill>
                <a:latin typeface="Courier New"/>
                <a:ea typeface="Courier New"/>
              </a:rPr>
              <a:t>, thing</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'After', </a:t>
            </a:r>
            <a:r>
              <a:rPr b="1" lang="en-US" sz="2600" spc="-1" strike="noStrike">
                <a:solidFill>
                  <a:srgbClr val="00ffff"/>
                </a:solidFill>
                <a:uFill>
                  <a:solidFill>
                    <a:srgbClr val="ffffff"/>
                  </a:solidFill>
                </a:uFill>
                <a:latin typeface="Courier New"/>
                <a:ea typeface="Courier New"/>
              </a:rPr>
              <a:t>zork</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470" name="CustomShape 3"/>
          <p:cNvSpPr/>
          <p:nvPr/>
        </p:nvSpPr>
        <p:spPr>
          <a:xfrm>
            <a:off x="10261440" y="2362320"/>
            <a:ext cx="4218840" cy="4673880"/>
          </a:xfrm>
          <a:prstGeom prst="rect">
            <a:avLst/>
          </a:prstGeom>
          <a:noFill/>
          <a:ln>
            <a:noFill/>
          </a:ln>
        </p:spPr>
        <p:style>
          <a:lnRef idx="0"/>
          <a:fillRef idx="0"/>
          <a:effectRef idx="0"/>
          <a:fontRef idx="minor"/>
        </p:style>
        <p:txBody>
          <a:bodyPr lIns="0" rIns="0" tIns="0" bIns="0" anchor="ctr"/>
          <a:p>
            <a:pPr>
              <a:lnSpc>
                <a:spcPct val="100000"/>
              </a:lnSpc>
            </a:pPr>
            <a:r>
              <a:rPr b="0" lang="en-US" sz="3000" spc="-1" strike="noStrike">
                <a:solidFill>
                  <a:srgbClr val="ffffff"/>
                </a:solidFill>
                <a:uFill>
                  <a:solidFill>
                    <a:srgbClr val="ffffff"/>
                  </a:solidFill>
                </a:uFill>
                <a:latin typeface="Arial"/>
                <a:ea typeface="Arial"/>
              </a:rPr>
              <a:t>$</a:t>
            </a:r>
            <a:r>
              <a:rPr b="0" lang="en-US" sz="3000" spc="-1" strike="noStrike">
                <a:solidFill>
                  <a:srgbClr val="ffff00"/>
                </a:solidFill>
                <a:uFill>
                  <a:solidFill>
                    <a:srgbClr val="ffffff"/>
                  </a:solidFill>
                </a:uFill>
                <a:latin typeface="Arial"/>
                <a:ea typeface="Arial"/>
              </a:rPr>
              <a:t> python countloop.py</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Before 0</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ff"/>
                </a:solidFill>
                <a:uFill>
                  <a:solidFill>
                    <a:srgbClr val="ffffff"/>
                  </a:solidFill>
                </a:uFill>
                <a:latin typeface="Arial"/>
                <a:ea typeface="Arial"/>
              </a:rPr>
              <a:t>1 </a:t>
            </a:r>
            <a:r>
              <a:rPr b="0" lang="en-US" sz="3000" spc="-1" strike="noStrike">
                <a:solidFill>
                  <a:srgbClr val="ff00ff"/>
                </a:solidFill>
                <a:uFill>
                  <a:solidFill>
                    <a:srgbClr val="ffffff"/>
                  </a:solidFill>
                </a:uFill>
                <a:latin typeface="Arial"/>
                <a:ea typeface="Arial"/>
              </a:rPr>
              <a:t>9</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ff"/>
                </a:solidFill>
                <a:uFill>
                  <a:solidFill>
                    <a:srgbClr val="ffffff"/>
                  </a:solidFill>
                </a:uFill>
                <a:latin typeface="Arial"/>
                <a:ea typeface="Arial"/>
              </a:rPr>
              <a:t>2</a:t>
            </a:r>
            <a:r>
              <a:rPr b="0" lang="en-US" sz="3000" spc="-1" strike="noStrike">
                <a:solidFill>
                  <a:srgbClr val="ff00ff"/>
                </a:solidFill>
                <a:uFill>
                  <a:solidFill>
                    <a:srgbClr val="ffffff"/>
                  </a:solidFill>
                </a:uFill>
                <a:latin typeface="Arial"/>
                <a:ea typeface="Arial"/>
              </a:rPr>
              <a:t> 41</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ff"/>
                </a:solidFill>
                <a:uFill>
                  <a:solidFill>
                    <a:srgbClr val="ffffff"/>
                  </a:solidFill>
                </a:uFill>
                <a:latin typeface="Arial"/>
                <a:ea typeface="Arial"/>
              </a:rPr>
              <a:t>3</a:t>
            </a:r>
            <a:r>
              <a:rPr b="0" lang="en-US" sz="3000" spc="-1" strike="noStrike">
                <a:solidFill>
                  <a:srgbClr val="ff00ff"/>
                </a:solidFill>
                <a:uFill>
                  <a:solidFill>
                    <a:srgbClr val="ffffff"/>
                  </a:solidFill>
                </a:uFill>
                <a:latin typeface="Arial"/>
                <a:ea typeface="Arial"/>
              </a:rPr>
              <a:t> 12</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ff"/>
                </a:solidFill>
                <a:uFill>
                  <a:solidFill>
                    <a:srgbClr val="ffffff"/>
                  </a:solidFill>
                </a:uFill>
                <a:latin typeface="Arial"/>
                <a:ea typeface="Arial"/>
              </a:rPr>
              <a:t>4 </a:t>
            </a:r>
            <a:r>
              <a:rPr b="0" lang="en-US" sz="3000" spc="-1" strike="noStrike">
                <a:solidFill>
                  <a:srgbClr val="ff00ff"/>
                </a:solidFill>
                <a:uFill>
                  <a:solidFill>
                    <a:srgbClr val="ffffff"/>
                  </a:solidFill>
                </a:uFill>
                <a:latin typeface="Arial"/>
                <a:ea typeface="Arial"/>
              </a:rPr>
              <a:t>3</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ff"/>
                </a:solidFill>
                <a:uFill>
                  <a:solidFill>
                    <a:srgbClr val="ffffff"/>
                  </a:solidFill>
                </a:uFill>
                <a:latin typeface="Arial"/>
                <a:ea typeface="Arial"/>
              </a:rPr>
              <a:t>5 </a:t>
            </a:r>
            <a:r>
              <a:rPr b="0" lang="en-US" sz="3000" spc="-1" strike="noStrike">
                <a:solidFill>
                  <a:srgbClr val="ff00ff"/>
                </a:solidFill>
                <a:uFill>
                  <a:solidFill>
                    <a:srgbClr val="ffffff"/>
                  </a:solidFill>
                </a:uFill>
                <a:latin typeface="Arial"/>
                <a:ea typeface="Arial"/>
              </a:rPr>
              <a:t>74</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ff"/>
                </a:solidFill>
                <a:uFill>
                  <a:solidFill>
                    <a:srgbClr val="ffffff"/>
                  </a:solidFill>
                </a:uFill>
                <a:latin typeface="Arial"/>
                <a:ea typeface="Arial"/>
              </a:rPr>
              <a:t>6 </a:t>
            </a:r>
            <a:r>
              <a:rPr b="0" lang="en-US" sz="3000" spc="-1" strike="noStrike">
                <a:solidFill>
                  <a:srgbClr val="ff00ff"/>
                </a:solidFill>
                <a:uFill>
                  <a:solidFill>
                    <a:srgbClr val="ffffff"/>
                  </a:solidFill>
                </a:uFill>
                <a:latin typeface="Arial"/>
                <a:ea typeface="Arial"/>
              </a:rPr>
              <a:t>15</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After </a:t>
            </a:r>
            <a:r>
              <a:rPr b="0" lang="en-US" sz="3000" spc="-1" strike="noStrike">
                <a:solidFill>
                  <a:srgbClr val="00ffff"/>
                </a:solidFill>
                <a:uFill>
                  <a:solidFill>
                    <a:srgbClr val="ffffff"/>
                  </a:solidFill>
                </a:uFill>
                <a:latin typeface="Arial"/>
                <a:ea typeface="Arial"/>
              </a:rPr>
              <a:t>6</a:t>
            </a:r>
            <a:endParaRPr b="0" lang="en-US" sz="1800" spc="-1" strike="noStrike">
              <a:solidFill>
                <a:srgbClr val="ffffff"/>
              </a:solidFill>
              <a:uFill>
                <a:solidFill>
                  <a:srgbClr val="ffffff"/>
                </a:solidFill>
              </a:uFill>
              <a:latin typeface="Arial"/>
            </a:endParaRPr>
          </a:p>
        </p:txBody>
      </p:sp>
      <p:sp>
        <p:nvSpPr>
          <p:cNvPr id="471" name="CustomShape 4"/>
          <p:cNvSpPr/>
          <p:nvPr/>
        </p:nvSpPr>
        <p:spPr>
          <a:xfrm>
            <a:off x="1155600" y="7099920"/>
            <a:ext cx="14070600" cy="1142280"/>
          </a:xfrm>
          <a:prstGeom prst="rect">
            <a:avLst/>
          </a:prstGeom>
          <a:noFill/>
          <a:ln>
            <a:noFill/>
          </a:ln>
        </p:spPr>
        <p:style>
          <a:lnRef idx="0"/>
          <a:fillRef idx="0"/>
          <a:effectRef idx="0"/>
          <a:fontRef idx="minor"/>
        </p:style>
        <p:txBody>
          <a:bodyPr lIns="0" rIns="0" tIns="0" bIns="0" anchor="ctr"/>
          <a:p>
            <a:pPr algn="ctr">
              <a:lnSpc>
                <a:spcPct val="115000"/>
              </a:lnSpc>
            </a:pPr>
            <a:r>
              <a:rPr b="0" lang="en-US" sz="3200" spc="-1" strike="noStrike">
                <a:solidFill>
                  <a:srgbClr val="ffffff"/>
                </a:solidFill>
                <a:uFill>
                  <a:solidFill>
                    <a:srgbClr val="ffffff"/>
                  </a:solidFill>
                </a:uFill>
                <a:latin typeface="Arial"/>
                <a:ea typeface="Arial"/>
              </a:rPr>
              <a:t>To </a:t>
            </a:r>
            <a:r>
              <a:rPr b="0" lang="en-US" sz="3200" spc="-1" strike="noStrike">
                <a:solidFill>
                  <a:srgbClr val="00ff00"/>
                </a:solidFill>
                <a:uFill>
                  <a:solidFill>
                    <a:srgbClr val="ffffff"/>
                  </a:solidFill>
                </a:uFill>
                <a:latin typeface="Arial"/>
                <a:ea typeface="Arial"/>
              </a:rPr>
              <a:t>count</a:t>
            </a:r>
            <a:r>
              <a:rPr b="0" lang="en-US" sz="3200" spc="-1" strike="noStrike">
                <a:solidFill>
                  <a:srgbClr val="ffffff"/>
                </a:solidFill>
                <a:uFill>
                  <a:solidFill>
                    <a:srgbClr val="ffffff"/>
                  </a:solidFill>
                </a:uFill>
                <a:latin typeface="Arial"/>
                <a:ea typeface="Arial"/>
              </a:rPr>
              <a:t> how many times we execute a loop, we introduce a </a:t>
            </a:r>
            <a:r>
              <a:rPr b="0" lang="en-US" sz="3200" spc="-1" strike="noStrike">
                <a:solidFill>
                  <a:srgbClr val="00ffff"/>
                </a:solidFill>
                <a:uFill>
                  <a:solidFill>
                    <a:srgbClr val="ffffff"/>
                  </a:solidFill>
                </a:uFill>
                <a:latin typeface="Arial"/>
                <a:ea typeface="Arial"/>
              </a:rPr>
              <a:t>counter variable that starts at 0</a:t>
            </a:r>
            <a:r>
              <a:rPr b="0" lang="en-US" sz="3200" spc="-1" strike="noStrike">
                <a:solidFill>
                  <a:srgbClr val="ffffff"/>
                </a:solidFill>
                <a:uFill>
                  <a:solidFill>
                    <a:srgbClr val="ffffff"/>
                  </a:solidFill>
                </a:uFill>
                <a:latin typeface="Arial"/>
                <a:ea typeface="Arial"/>
              </a:rPr>
              <a:t> and we add </a:t>
            </a:r>
            <a:r>
              <a:rPr b="0" lang="en-US" sz="3200" spc="-1" strike="noStrike">
                <a:solidFill>
                  <a:srgbClr val="00ffff"/>
                </a:solidFill>
                <a:uFill>
                  <a:solidFill>
                    <a:srgbClr val="ffffff"/>
                  </a:solidFill>
                </a:uFill>
                <a:latin typeface="Arial"/>
                <a:ea typeface="Arial"/>
              </a:rPr>
              <a:t>one to it each time through the loop.</a:t>
            </a:r>
            <a:endParaRPr b="0" lang="en-US" sz="1800" spc="-1" strike="noStrike">
              <a:solidFill>
                <a:srgbClr val="ffffff"/>
              </a:solidFill>
              <a:uFill>
                <a:solidFill>
                  <a:srgbClr val="ffffff"/>
                </a:solidFill>
              </a:u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Summing in a Loop</a:t>
            </a:r>
            <a:endParaRPr b="0" lang="en-US" sz="1800" spc="-1" strike="noStrike">
              <a:solidFill>
                <a:srgbClr val="ffffff"/>
              </a:solidFill>
              <a:uFill>
                <a:solidFill>
                  <a:srgbClr val="ffffff"/>
                </a:solidFill>
              </a:uFill>
              <a:latin typeface="Arial"/>
            </a:endParaRPr>
          </a:p>
        </p:txBody>
      </p:sp>
      <p:sp>
        <p:nvSpPr>
          <p:cNvPr id="473" name="CustomShape 2"/>
          <p:cNvSpPr/>
          <p:nvPr/>
        </p:nvSpPr>
        <p:spPr>
          <a:xfrm>
            <a:off x="1741320" y="2649600"/>
            <a:ext cx="7506360" cy="3323520"/>
          </a:xfrm>
          <a:prstGeom prst="rect">
            <a:avLst/>
          </a:prstGeom>
          <a:noFill/>
          <a:ln>
            <a:noFill/>
          </a:ln>
        </p:spPr>
        <p:style>
          <a:lnRef idx="0"/>
          <a:fillRef idx="0"/>
          <a:effectRef idx="0"/>
          <a:fontRef idx="minor"/>
        </p:style>
        <p:txBody>
          <a:bodyPr lIns="0" rIns="0" tIns="0" bIns="0" anchor="ctr"/>
          <a:p>
            <a:pPr>
              <a:lnSpc>
                <a:spcPct val="100000"/>
              </a:lnSpc>
            </a:pPr>
            <a:r>
              <a:rPr b="1" lang="en-US" sz="2600" spc="-1" strike="noStrike">
                <a:solidFill>
                  <a:srgbClr val="00ff00"/>
                </a:solidFill>
                <a:uFill>
                  <a:solidFill>
                    <a:srgbClr val="ffffff"/>
                  </a:solidFill>
                </a:uFill>
                <a:latin typeface="Courier New"/>
                <a:ea typeface="Courier New"/>
              </a:rPr>
              <a:t>zork = 0</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ffff"/>
                </a:solidFill>
                <a:uFill>
                  <a:solidFill>
                    <a:srgbClr val="ffffff"/>
                  </a:solidFill>
                </a:uFill>
                <a:latin typeface="Courier New"/>
                <a:ea typeface="Courier New"/>
              </a:rPr>
              <a:t>'Before', </a:t>
            </a:r>
            <a:r>
              <a:rPr b="1" lang="en-US" sz="2600" spc="-1" strike="noStrike">
                <a:solidFill>
                  <a:srgbClr val="00ff00"/>
                </a:solidFill>
                <a:uFill>
                  <a:solidFill>
                    <a:srgbClr val="ffffff"/>
                  </a:solidFill>
                </a:uFill>
                <a:latin typeface="Courier New"/>
                <a:ea typeface="Courier New"/>
              </a:rPr>
              <a:t>zork</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for</a:t>
            </a: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00ffff"/>
                </a:solidFill>
                <a:uFill>
                  <a:solidFill>
                    <a:srgbClr val="ffffff"/>
                  </a:solidFill>
                </a:uFill>
                <a:latin typeface="Courier New"/>
                <a:ea typeface="Courier New"/>
              </a:rPr>
              <a:t>thing</a:t>
            </a: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in</a:t>
            </a:r>
            <a:r>
              <a:rPr b="1" lang="en-US" sz="2600" spc="-1" strike="noStrike">
                <a:solidFill>
                  <a:srgbClr val="ffffff"/>
                </a:solidFill>
                <a:uFill>
                  <a:solidFill>
                    <a:srgbClr val="ffffff"/>
                  </a:solidFill>
                </a:uFill>
                <a:latin typeface="Courier New"/>
                <a:ea typeface="Courier New"/>
              </a:rPr>
              <a:t> [9, 41, 12, 3, 74, 15]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00ff00"/>
                </a:solidFill>
                <a:uFill>
                  <a:solidFill>
                    <a:srgbClr val="ffffff"/>
                  </a:solidFill>
                </a:uFill>
                <a:latin typeface="Courier New"/>
                <a:ea typeface="Courier New"/>
              </a:rPr>
              <a:t>zork = zork +</a:t>
            </a: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00ffff"/>
                </a:solidFill>
                <a:uFill>
                  <a:solidFill>
                    <a:srgbClr val="ffffff"/>
                  </a:solidFill>
                </a:uFill>
                <a:latin typeface="Courier New"/>
                <a:ea typeface="Courier New"/>
              </a:rPr>
              <a:t>thing</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00ff00"/>
                </a:solidFill>
                <a:uFill>
                  <a:solidFill>
                    <a:srgbClr val="ffffff"/>
                  </a:solidFill>
                </a:uFill>
                <a:latin typeface="Courier New"/>
                <a:ea typeface="Courier New"/>
              </a:rPr>
              <a:t>zork</a:t>
            </a: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00ffff"/>
                </a:solidFill>
                <a:uFill>
                  <a:solidFill>
                    <a:srgbClr val="ffffff"/>
                  </a:solidFill>
                </a:uFill>
                <a:latin typeface="Courier New"/>
                <a:ea typeface="Courier New"/>
              </a:rPr>
              <a:t>thing</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ffff"/>
                </a:solidFill>
                <a:uFill>
                  <a:solidFill>
                    <a:srgbClr val="ffffff"/>
                  </a:solidFill>
                </a:uFill>
                <a:latin typeface="Courier New"/>
                <a:ea typeface="Courier New"/>
              </a:rPr>
              <a:t>'After', </a:t>
            </a:r>
            <a:r>
              <a:rPr b="1" lang="en-US" sz="2600" spc="-1" strike="noStrike">
                <a:solidFill>
                  <a:srgbClr val="00ff00"/>
                </a:solidFill>
                <a:uFill>
                  <a:solidFill>
                    <a:srgbClr val="ffffff"/>
                  </a:solidFill>
                </a:uFill>
                <a:latin typeface="Courier New"/>
                <a:ea typeface="Courier New"/>
              </a:rPr>
              <a:t>zork</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474" name="CustomShape 3"/>
          <p:cNvSpPr/>
          <p:nvPr/>
        </p:nvSpPr>
        <p:spPr>
          <a:xfrm>
            <a:off x="10261440" y="2209680"/>
            <a:ext cx="4218840" cy="4985640"/>
          </a:xfrm>
          <a:prstGeom prst="rect">
            <a:avLst/>
          </a:prstGeom>
          <a:noFill/>
          <a:ln>
            <a:noFill/>
          </a:ln>
        </p:spPr>
        <p:style>
          <a:lnRef idx="0"/>
          <a:fillRef idx="0"/>
          <a:effectRef idx="0"/>
          <a:fontRef idx="minor"/>
        </p:style>
        <p:txBody>
          <a:bodyPr lIns="0" rIns="0" tIns="0" bIns="0" anchor="ctr"/>
          <a:p>
            <a:pPr>
              <a:lnSpc>
                <a:spcPct val="100000"/>
              </a:lnSpc>
            </a:pPr>
            <a:r>
              <a:rPr b="0" lang="en-US" sz="3000" spc="-1" strike="noStrike">
                <a:solidFill>
                  <a:srgbClr val="ffffff"/>
                </a:solidFill>
                <a:uFill>
                  <a:solidFill>
                    <a:srgbClr val="ffffff"/>
                  </a:solidFill>
                </a:uFill>
                <a:latin typeface="Arial"/>
                <a:ea typeface="Arial"/>
              </a:rPr>
              <a:t>$</a:t>
            </a:r>
            <a:r>
              <a:rPr b="0" lang="en-US" sz="3000" spc="-1" strike="noStrike">
                <a:solidFill>
                  <a:srgbClr val="ffff00"/>
                </a:solidFill>
                <a:uFill>
                  <a:solidFill>
                    <a:srgbClr val="ffffff"/>
                  </a:solidFill>
                </a:uFill>
                <a:latin typeface="Arial"/>
                <a:ea typeface="Arial"/>
              </a:rPr>
              <a:t> python countloop.py</a:t>
            </a:r>
            <a:r>
              <a:rPr b="0" lang="en-US" sz="3000" spc="-1" strike="noStrike">
                <a:solidFill>
                  <a:srgbClr val="ff7f00"/>
                </a:solidFill>
                <a:uFill>
                  <a:solidFill>
                    <a:srgbClr val="ffffff"/>
                  </a:solidFill>
                </a:uFill>
                <a:latin typeface="Arial"/>
                <a:ea typeface="Arial"/>
              </a:rPr>
              <a:t> </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Before </a:t>
            </a:r>
            <a:r>
              <a:rPr b="0" lang="en-US" sz="3000" spc="-1" strike="noStrike">
                <a:solidFill>
                  <a:srgbClr val="00ff00"/>
                </a:solidFill>
                <a:uFill>
                  <a:solidFill>
                    <a:srgbClr val="ffffff"/>
                  </a:solidFill>
                </a:uFill>
                <a:latin typeface="Arial"/>
                <a:ea typeface="Arial"/>
              </a:rPr>
              <a:t>0</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9</a:t>
            </a:r>
            <a:r>
              <a:rPr b="0" lang="en-US" sz="3000" spc="-1" strike="noStrike">
                <a:solidFill>
                  <a:srgbClr val="ff00ff"/>
                </a:solidFill>
                <a:uFill>
                  <a:solidFill>
                    <a:srgbClr val="ffffff"/>
                  </a:solidFill>
                </a:uFill>
                <a:latin typeface="Arial"/>
                <a:ea typeface="Arial"/>
              </a:rPr>
              <a:t> </a:t>
            </a:r>
            <a:r>
              <a:rPr b="0" lang="en-US" sz="3000" spc="-1" strike="noStrike">
                <a:solidFill>
                  <a:srgbClr val="00ffff"/>
                </a:solidFill>
                <a:uFill>
                  <a:solidFill>
                    <a:srgbClr val="ffffff"/>
                  </a:solidFill>
                </a:uFill>
                <a:latin typeface="Arial"/>
                <a:ea typeface="Arial"/>
              </a:rPr>
              <a:t>9</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50</a:t>
            </a:r>
            <a:r>
              <a:rPr b="0" lang="en-US" sz="3000" spc="-1" strike="noStrike">
                <a:solidFill>
                  <a:srgbClr val="ff00ff"/>
                </a:solidFill>
                <a:uFill>
                  <a:solidFill>
                    <a:srgbClr val="ffffff"/>
                  </a:solidFill>
                </a:uFill>
                <a:latin typeface="Arial"/>
                <a:ea typeface="Arial"/>
              </a:rPr>
              <a:t> </a:t>
            </a:r>
            <a:r>
              <a:rPr b="0" lang="en-US" sz="3000" spc="-1" strike="noStrike">
                <a:solidFill>
                  <a:srgbClr val="00ffff"/>
                </a:solidFill>
                <a:uFill>
                  <a:solidFill>
                    <a:srgbClr val="ffffff"/>
                  </a:solidFill>
                </a:uFill>
                <a:latin typeface="Arial"/>
                <a:ea typeface="Arial"/>
              </a:rPr>
              <a:t>41</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62</a:t>
            </a:r>
            <a:r>
              <a:rPr b="0" lang="en-US" sz="3000" spc="-1" strike="noStrike">
                <a:solidFill>
                  <a:srgbClr val="ff00ff"/>
                </a:solidFill>
                <a:uFill>
                  <a:solidFill>
                    <a:srgbClr val="ffffff"/>
                  </a:solidFill>
                </a:uFill>
                <a:latin typeface="Arial"/>
                <a:ea typeface="Arial"/>
              </a:rPr>
              <a:t> </a:t>
            </a:r>
            <a:r>
              <a:rPr b="0" lang="en-US" sz="3000" spc="-1" strike="noStrike">
                <a:solidFill>
                  <a:srgbClr val="00ffff"/>
                </a:solidFill>
                <a:uFill>
                  <a:solidFill>
                    <a:srgbClr val="ffffff"/>
                  </a:solidFill>
                </a:uFill>
                <a:latin typeface="Arial"/>
                <a:ea typeface="Arial"/>
              </a:rPr>
              <a:t>12</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65</a:t>
            </a:r>
            <a:r>
              <a:rPr b="0" lang="en-US" sz="3000" spc="-1" strike="noStrike">
                <a:solidFill>
                  <a:srgbClr val="ff00ff"/>
                </a:solidFill>
                <a:uFill>
                  <a:solidFill>
                    <a:srgbClr val="ffffff"/>
                  </a:solidFill>
                </a:uFill>
                <a:latin typeface="Arial"/>
                <a:ea typeface="Arial"/>
              </a:rPr>
              <a:t> </a:t>
            </a:r>
            <a:r>
              <a:rPr b="0" lang="en-US" sz="3000" spc="-1" strike="noStrike">
                <a:solidFill>
                  <a:srgbClr val="00ffff"/>
                </a:solidFill>
                <a:uFill>
                  <a:solidFill>
                    <a:srgbClr val="ffffff"/>
                  </a:solidFill>
                </a:uFill>
                <a:latin typeface="Arial"/>
                <a:ea typeface="Arial"/>
              </a:rPr>
              <a:t>3</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139</a:t>
            </a:r>
            <a:r>
              <a:rPr b="0" lang="en-US" sz="3000" spc="-1" strike="noStrike">
                <a:solidFill>
                  <a:srgbClr val="ff00ff"/>
                </a:solidFill>
                <a:uFill>
                  <a:solidFill>
                    <a:srgbClr val="ffffff"/>
                  </a:solidFill>
                </a:uFill>
                <a:latin typeface="Arial"/>
                <a:ea typeface="Arial"/>
              </a:rPr>
              <a:t> </a:t>
            </a:r>
            <a:r>
              <a:rPr b="0" lang="en-US" sz="3000" spc="-1" strike="noStrike">
                <a:solidFill>
                  <a:srgbClr val="00ffff"/>
                </a:solidFill>
                <a:uFill>
                  <a:solidFill>
                    <a:srgbClr val="ffffff"/>
                  </a:solidFill>
                </a:uFill>
                <a:latin typeface="Arial"/>
                <a:ea typeface="Arial"/>
              </a:rPr>
              <a:t>74</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154</a:t>
            </a:r>
            <a:r>
              <a:rPr b="0" lang="en-US" sz="3000" spc="-1" strike="noStrike">
                <a:solidFill>
                  <a:srgbClr val="ff00ff"/>
                </a:solidFill>
                <a:uFill>
                  <a:solidFill>
                    <a:srgbClr val="ffffff"/>
                  </a:solidFill>
                </a:uFill>
                <a:latin typeface="Arial"/>
                <a:ea typeface="Arial"/>
              </a:rPr>
              <a:t> </a:t>
            </a:r>
            <a:r>
              <a:rPr b="0" lang="en-US" sz="3000" spc="-1" strike="noStrike">
                <a:solidFill>
                  <a:srgbClr val="00ffff"/>
                </a:solidFill>
                <a:uFill>
                  <a:solidFill>
                    <a:srgbClr val="ffffff"/>
                  </a:solidFill>
                </a:uFill>
                <a:latin typeface="Arial"/>
                <a:ea typeface="Arial"/>
              </a:rPr>
              <a:t>15</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After </a:t>
            </a:r>
            <a:r>
              <a:rPr b="0" lang="en-US" sz="3000" spc="-1" strike="noStrike">
                <a:solidFill>
                  <a:srgbClr val="00ff00"/>
                </a:solidFill>
                <a:uFill>
                  <a:solidFill>
                    <a:srgbClr val="ffffff"/>
                  </a:solidFill>
                </a:uFill>
                <a:latin typeface="Arial"/>
                <a:ea typeface="Arial"/>
              </a:rPr>
              <a:t>154</a:t>
            </a:r>
            <a:endParaRPr b="0" lang="en-US" sz="1800" spc="-1" strike="noStrike">
              <a:solidFill>
                <a:srgbClr val="ffffff"/>
              </a:solidFill>
              <a:uFill>
                <a:solidFill>
                  <a:srgbClr val="ffffff"/>
                </a:solidFill>
              </a:uFill>
              <a:latin typeface="Arial"/>
            </a:endParaRPr>
          </a:p>
        </p:txBody>
      </p:sp>
      <p:sp>
        <p:nvSpPr>
          <p:cNvPr id="475" name="CustomShape 4"/>
          <p:cNvSpPr/>
          <p:nvPr/>
        </p:nvSpPr>
        <p:spPr>
          <a:xfrm>
            <a:off x="1050840" y="7162920"/>
            <a:ext cx="14642280" cy="1142280"/>
          </a:xfrm>
          <a:prstGeom prst="rect">
            <a:avLst/>
          </a:prstGeom>
          <a:noFill/>
          <a:ln>
            <a:noFill/>
          </a:ln>
        </p:spPr>
        <p:style>
          <a:lnRef idx="0"/>
          <a:fillRef idx="0"/>
          <a:effectRef idx="0"/>
          <a:fontRef idx="minor"/>
        </p:style>
        <p:txBody>
          <a:bodyPr lIns="0" rIns="0" tIns="0" bIns="0" anchor="ctr"/>
          <a:p>
            <a:pPr algn="ctr">
              <a:lnSpc>
                <a:spcPct val="115000"/>
              </a:lnSpc>
            </a:pPr>
            <a:r>
              <a:rPr b="0" lang="en-US" sz="3200" spc="-1" strike="noStrike">
                <a:solidFill>
                  <a:srgbClr val="ffffff"/>
                </a:solidFill>
                <a:uFill>
                  <a:solidFill>
                    <a:srgbClr val="ffffff"/>
                  </a:solidFill>
                </a:uFill>
                <a:latin typeface="Arial"/>
                <a:ea typeface="Arial"/>
              </a:rPr>
              <a:t>To </a:t>
            </a:r>
            <a:r>
              <a:rPr b="0" lang="en-US" sz="3200" spc="-1" strike="noStrike">
                <a:solidFill>
                  <a:srgbClr val="00ff00"/>
                </a:solidFill>
                <a:uFill>
                  <a:solidFill>
                    <a:srgbClr val="ffffff"/>
                  </a:solidFill>
                </a:uFill>
                <a:latin typeface="Arial"/>
                <a:ea typeface="Arial"/>
              </a:rPr>
              <a:t>add up </a:t>
            </a:r>
            <a:r>
              <a:rPr b="0" lang="en-US" sz="3200" spc="-1" strike="noStrike">
                <a:solidFill>
                  <a:srgbClr val="ffffff"/>
                </a:solidFill>
                <a:uFill>
                  <a:solidFill>
                    <a:srgbClr val="ffffff"/>
                  </a:solidFill>
                </a:uFill>
                <a:latin typeface="Arial"/>
                <a:ea typeface="Arial"/>
              </a:rPr>
              <a:t>a </a:t>
            </a:r>
            <a:r>
              <a:rPr b="0" lang="en-US" sz="3200" spc="-1" strike="noStrike">
                <a:solidFill>
                  <a:srgbClr val="00ffff"/>
                </a:solidFill>
                <a:uFill>
                  <a:solidFill>
                    <a:srgbClr val="ffffff"/>
                  </a:solidFill>
                </a:uFill>
                <a:latin typeface="Arial"/>
                <a:ea typeface="Arial"/>
              </a:rPr>
              <a:t>value</a:t>
            </a:r>
            <a:r>
              <a:rPr b="0" lang="en-US" sz="3200" spc="-1" strike="noStrike">
                <a:solidFill>
                  <a:srgbClr val="ffffff"/>
                </a:solidFill>
                <a:uFill>
                  <a:solidFill>
                    <a:srgbClr val="ffffff"/>
                  </a:solidFill>
                </a:uFill>
                <a:latin typeface="Arial"/>
                <a:ea typeface="Arial"/>
              </a:rPr>
              <a:t> we encounter in a loop,  we introduce a </a:t>
            </a:r>
            <a:r>
              <a:rPr b="0" lang="en-US" sz="3200" spc="-1" strike="noStrike">
                <a:solidFill>
                  <a:srgbClr val="00ff00"/>
                </a:solidFill>
                <a:uFill>
                  <a:solidFill>
                    <a:srgbClr val="ffffff"/>
                  </a:solidFill>
                </a:uFill>
                <a:latin typeface="Arial"/>
                <a:ea typeface="Arial"/>
              </a:rPr>
              <a:t>sum variable that starts at 0</a:t>
            </a:r>
            <a:r>
              <a:rPr b="0" lang="en-US" sz="3200" spc="-1" strike="noStrike">
                <a:solidFill>
                  <a:srgbClr val="ffffff"/>
                </a:solidFill>
                <a:uFill>
                  <a:solidFill>
                    <a:srgbClr val="ffffff"/>
                  </a:solidFill>
                </a:uFill>
                <a:latin typeface="Arial"/>
                <a:ea typeface="Arial"/>
              </a:rPr>
              <a:t> and we add the </a:t>
            </a:r>
            <a:r>
              <a:rPr b="0" lang="en-US" sz="3200" spc="-1" strike="noStrike">
                <a:solidFill>
                  <a:srgbClr val="00ffff"/>
                </a:solidFill>
                <a:uFill>
                  <a:solidFill>
                    <a:srgbClr val="ffffff"/>
                  </a:solidFill>
                </a:uFill>
                <a:latin typeface="Arial"/>
                <a:ea typeface="Arial"/>
              </a:rPr>
              <a:t>value</a:t>
            </a:r>
            <a:r>
              <a:rPr b="0" lang="en-US" sz="3200" spc="-1" strike="noStrike">
                <a:solidFill>
                  <a:srgbClr val="ffffff"/>
                </a:solidFill>
                <a:uFill>
                  <a:solidFill>
                    <a:srgbClr val="ffffff"/>
                  </a:solidFill>
                </a:uFill>
                <a:latin typeface="Arial"/>
                <a:ea typeface="Arial"/>
              </a:rPr>
              <a:t> to the sum each time through the loop.</a:t>
            </a:r>
            <a:endParaRPr b="0" lang="en-US" sz="1800" spc="-1" strike="noStrike">
              <a:solidFill>
                <a:srgbClr val="ffffff"/>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Finding the Average in a Loop</a:t>
            </a:r>
            <a:endParaRPr b="0" lang="en-US" sz="1800" spc="-1" strike="noStrike">
              <a:solidFill>
                <a:srgbClr val="ffffff"/>
              </a:solidFill>
              <a:uFill>
                <a:solidFill>
                  <a:srgbClr val="ffffff"/>
                </a:solidFill>
              </a:uFill>
              <a:latin typeface="Arial"/>
            </a:endParaRPr>
          </a:p>
        </p:txBody>
      </p:sp>
      <p:sp>
        <p:nvSpPr>
          <p:cNvPr id="477" name="CustomShape 2"/>
          <p:cNvSpPr/>
          <p:nvPr/>
        </p:nvSpPr>
        <p:spPr>
          <a:xfrm>
            <a:off x="838440" y="2718000"/>
            <a:ext cx="7983360" cy="4060800"/>
          </a:xfrm>
          <a:prstGeom prst="rect">
            <a:avLst/>
          </a:prstGeom>
          <a:noFill/>
          <a:ln>
            <a:noFill/>
          </a:ln>
        </p:spPr>
        <p:style>
          <a:lnRef idx="0"/>
          <a:fillRef idx="0"/>
          <a:effectRef idx="0"/>
          <a:fontRef idx="minor"/>
        </p:style>
        <p:txBody>
          <a:bodyPr lIns="0" rIns="0" tIns="0" bIns="0" anchor="ctr"/>
          <a:p>
            <a:pPr>
              <a:lnSpc>
                <a:spcPct val="100000"/>
              </a:lnSpc>
            </a:pPr>
            <a:r>
              <a:rPr b="1" lang="en-US" sz="2600" spc="-1" strike="noStrike">
                <a:solidFill>
                  <a:srgbClr val="00ffff"/>
                </a:solidFill>
                <a:uFill>
                  <a:solidFill>
                    <a:srgbClr val="ffffff"/>
                  </a:solidFill>
                </a:uFill>
                <a:latin typeface="Courier New"/>
                <a:ea typeface="Courier New"/>
              </a:rPr>
              <a:t>count = 0</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00ff00"/>
                </a:solidFill>
                <a:uFill>
                  <a:solidFill>
                    <a:srgbClr val="ffffff"/>
                  </a:solidFill>
                </a:uFill>
                <a:latin typeface="Courier New"/>
                <a:ea typeface="Courier New"/>
              </a:rPr>
              <a:t>sum = 0</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'Before', </a:t>
            </a:r>
            <a:r>
              <a:rPr b="1" lang="en-US" sz="2600" spc="-1" strike="noStrike">
                <a:solidFill>
                  <a:srgbClr val="00ffff"/>
                </a:solidFill>
                <a:uFill>
                  <a:solidFill>
                    <a:srgbClr val="ffffff"/>
                  </a:solidFill>
                </a:uFill>
                <a:latin typeface="Courier New"/>
                <a:ea typeface="Courier New"/>
              </a:rPr>
              <a:t>count</a:t>
            </a:r>
            <a:r>
              <a:rPr b="1" lang="en-US" sz="2600" spc="-1" strike="noStrike">
                <a:solidFill>
                  <a:srgbClr val="ff7f00"/>
                </a:solidFill>
                <a:uFill>
                  <a:solidFill>
                    <a:srgbClr val="ffffff"/>
                  </a:solidFill>
                </a:uFill>
                <a:latin typeface="Courier New"/>
                <a:ea typeface="Courier New"/>
              </a:rPr>
              <a:t>, </a:t>
            </a:r>
            <a:r>
              <a:rPr b="1" lang="en-US" sz="2600" spc="-1" strike="noStrike">
                <a:solidFill>
                  <a:srgbClr val="00ff00"/>
                </a:solidFill>
                <a:uFill>
                  <a:solidFill>
                    <a:srgbClr val="ffffff"/>
                  </a:solidFill>
                </a:uFill>
                <a:latin typeface="Courier New"/>
                <a:ea typeface="Courier New"/>
              </a:rPr>
              <a:t>sum</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for</a:t>
            </a:r>
            <a:r>
              <a:rPr b="1" lang="en-US" sz="2600" spc="-1" strike="noStrike">
                <a:solidFill>
                  <a:srgbClr val="ff00ff"/>
                </a:solidFill>
                <a:uFill>
                  <a:solidFill>
                    <a:srgbClr val="ffffff"/>
                  </a:solidFill>
                </a:uFill>
                <a:latin typeface="Courier New"/>
                <a:ea typeface="Courier New"/>
              </a:rPr>
              <a:t> value </a:t>
            </a:r>
            <a:r>
              <a:rPr b="1" lang="en-US" sz="2600" spc="-1" strike="noStrike">
                <a:solidFill>
                  <a:srgbClr val="ffff00"/>
                </a:solidFill>
                <a:uFill>
                  <a:solidFill>
                    <a:srgbClr val="ffffff"/>
                  </a:solidFill>
                </a:uFill>
                <a:latin typeface="Courier New"/>
                <a:ea typeface="Courier New"/>
              </a:rPr>
              <a:t>in</a:t>
            </a:r>
            <a:r>
              <a:rPr b="1" lang="en-US" sz="2600" spc="-1" strike="noStrike">
                <a:solidFill>
                  <a:srgbClr val="ff00ff"/>
                </a:solidFill>
                <a:uFill>
                  <a:solidFill>
                    <a:srgbClr val="ffffff"/>
                  </a:solidFill>
                </a:uFill>
                <a:latin typeface="Courier New"/>
                <a:ea typeface="Courier New"/>
              </a:rPr>
              <a:t> [9, 41, 12, 3, 74, 15]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ffffff"/>
                </a:solidFill>
                <a:uFill>
                  <a:solidFill>
                    <a:srgbClr val="ffffff"/>
                  </a:solidFill>
                </a:uFill>
                <a:latin typeface="Courier New"/>
                <a:ea typeface="Courier New"/>
              </a:rPr>
              <a:t>count = count + 1</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00ff00"/>
                </a:solidFill>
                <a:uFill>
                  <a:solidFill>
                    <a:srgbClr val="ffffff"/>
                  </a:solidFill>
                </a:uFill>
                <a:latin typeface="Courier New"/>
                <a:ea typeface="Courier New"/>
              </a:rPr>
              <a:t>    </a:t>
            </a:r>
            <a:r>
              <a:rPr b="1" lang="en-US" sz="2600" spc="-1" strike="noStrike">
                <a:solidFill>
                  <a:srgbClr val="ffffff"/>
                </a:solidFill>
                <a:uFill>
                  <a:solidFill>
                    <a:srgbClr val="ffffff"/>
                  </a:solidFill>
                </a:uFill>
                <a:latin typeface="Courier New"/>
                <a:ea typeface="Courier New"/>
              </a:rPr>
              <a:t>sum = sum + value</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00ffff"/>
                </a:solidFill>
                <a:uFill>
                  <a:solidFill>
                    <a:srgbClr val="ffffff"/>
                  </a:solidFill>
                </a:uFill>
                <a:latin typeface="Courier New"/>
                <a:ea typeface="Courier New"/>
              </a:rPr>
              <a:t>count</a:t>
            </a: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00ff00"/>
                </a:solidFill>
                <a:uFill>
                  <a:solidFill>
                    <a:srgbClr val="ffffff"/>
                  </a:solidFill>
                </a:uFill>
                <a:latin typeface="Courier New"/>
                <a:ea typeface="Courier New"/>
              </a:rPr>
              <a:t>sum</a:t>
            </a: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ff00ff"/>
                </a:solidFill>
                <a:uFill>
                  <a:solidFill>
                    <a:srgbClr val="ffffff"/>
                  </a:solidFill>
                </a:uFill>
                <a:latin typeface="Courier New"/>
                <a:ea typeface="Courier New"/>
              </a:rPr>
              <a:t>value</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'After', </a:t>
            </a:r>
            <a:r>
              <a:rPr b="1" lang="en-US" sz="2600" spc="-1" strike="noStrike">
                <a:solidFill>
                  <a:srgbClr val="00ffff"/>
                </a:solidFill>
                <a:uFill>
                  <a:solidFill>
                    <a:srgbClr val="ffffff"/>
                  </a:solidFill>
                </a:uFill>
                <a:latin typeface="Courier New"/>
                <a:ea typeface="Courier New"/>
              </a:rPr>
              <a:t>count</a:t>
            </a:r>
            <a:r>
              <a:rPr b="1" lang="en-US" sz="2600" spc="-1" strike="noStrike">
                <a:solidFill>
                  <a:srgbClr val="ff7f00"/>
                </a:solidFill>
                <a:uFill>
                  <a:solidFill>
                    <a:srgbClr val="ffffff"/>
                  </a:solidFill>
                </a:uFill>
                <a:latin typeface="Courier New"/>
                <a:ea typeface="Courier New"/>
              </a:rPr>
              <a:t>, </a:t>
            </a:r>
            <a:r>
              <a:rPr b="1" lang="en-US" sz="2600" spc="-1" strike="noStrike">
                <a:solidFill>
                  <a:srgbClr val="00ff00"/>
                </a:solidFill>
                <a:uFill>
                  <a:solidFill>
                    <a:srgbClr val="ffffff"/>
                  </a:solidFill>
                </a:uFill>
                <a:latin typeface="Courier New"/>
                <a:ea typeface="Courier New"/>
              </a:rPr>
              <a:t>sum</a:t>
            </a:r>
            <a:r>
              <a:rPr b="1" lang="en-US" sz="2600" spc="-1" strike="noStrike">
                <a:solidFill>
                  <a:srgbClr val="ff7f00"/>
                </a:solidFill>
                <a:uFill>
                  <a:solidFill>
                    <a:srgbClr val="ffffff"/>
                  </a:solidFill>
                </a:uFill>
                <a:latin typeface="Courier New"/>
                <a:ea typeface="Courier New"/>
              </a:rPr>
              <a:t>,</a:t>
            </a: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ff0000"/>
                </a:solidFill>
                <a:uFill>
                  <a:solidFill>
                    <a:srgbClr val="ffffff"/>
                  </a:solidFill>
                </a:uFill>
                <a:latin typeface="Courier New"/>
                <a:ea typeface="Courier New"/>
              </a:rPr>
              <a:t>sum / count</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478" name="CustomShape 3"/>
          <p:cNvSpPr/>
          <p:nvPr/>
        </p:nvSpPr>
        <p:spPr>
          <a:xfrm>
            <a:off x="10034640" y="2441520"/>
            <a:ext cx="4539600" cy="4745880"/>
          </a:xfrm>
          <a:prstGeom prst="rect">
            <a:avLst/>
          </a:prstGeom>
          <a:noFill/>
          <a:ln>
            <a:noFill/>
          </a:ln>
        </p:spPr>
        <p:style>
          <a:lnRef idx="0"/>
          <a:fillRef idx="0"/>
          <a:effectRef idx="0"/>
          <a:fontRef idx="minor"/>
        </p:style>
        <p:txBody>
          <a:bodyPr lIns="0" rIns="0" tIns="0" bIns="0" anchor="ctr"/>
          <a:p>
            <a:pPr>
              <a:lnSpc>
                <a:spcPct val="100000"/>
              </a:lnSpc>
            </a:pPr>
            <a:r>
              <a:rPr b="0" lang="en-US" sz="3000" spc="-1" strike="noStrike">
                <a:solidFill>
                  <a:srgbClr val="ffffff"/>
                </a:solidFill>
                <a:uFill>
                  <a:solidFill>
                    <a:srgbClr val="ffffff"/>
                  </a:solidFill>
                </a:uFill>
                <a:latin typeface="Arial"/>
                <a:ea typeface="Arial"/>
              </a:rPr>
              <a:t>$ </a:t>
            </a:r>
            <a:r>
              <a:rPr b="0" lang="en-US" sz="3000" spc="-1" strike="noStrike">
                <a:solidFill>
                  <a:srgbClr val="ffff00"/>
                </a:solidFill>
                <a:uFill>
                  <a:solidFill>
                    <a:srgbClr val="ffffff"/>
                  </a:solidFill>
                </a:uFill>
                <a:latin typeface="Arial"/>
                <a:ea typeface="Arial"/>
              </a:rPr>
              <a:t>python averageloop.py </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Before </a:t>
            </a:r>
            <a:r>
              <a:rPr b="0" lang="en-US" sz="3000" spc="-1" strike="noStrike">
                <a:solidFill>
                  <a:srgbClr val="00ffff"/>
                </a:solidFill>
                <a:uFill>
                  <a:solidFill>
                    <a:srgbClr val="ffffff"/>
                  </a:solidFill>
                </a:uFill>
                <a:latin typeface="Arial"/>
                <a:ea typeface="Arial"/>
              </a:rPr>
              <a:t>0</a:t>
            </a:r>
            <a:r>
              <a:rPr b="0" lang="en-US" sz="3000" spc="-1" strike="noStrike">
                <a:solidFill>
                  <a:srgbClr val="ff7f00"/>
                </a:solidFill>
                <a:uFill>
                  <a:solidFill>
                    <a:srgbClr val="ffffff"/>
                  </a:solidFill>
                </a:uFill>
                <a:latin typeface="Arial"/>
                <a:ea typeface="Arial"/>
              </a:rPr>
              <a:t> </a:t>
            </a:r>
            <a:r>
              <a:rPr b="0" lang="en-US" sz="3000" spc="-1" strike="noStrike">
                <a:solidFill>
                  <a:srgbClr val="00ff00"/>
                </a:solidFill>
                <a:uFill>
                  <a:solidFill>
                    <a:srgbClr val="ffffff"/>
                  </a:solidFill>
                </a:uFill>
                <a:latin typeface="Arial"/>
                <a:ea typeface="Arial"/>
              </a:rPr>
              <a:t>0</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ff"/>
                </a:solidFill>
                <a:uFill>
                  <a:solidFill>
                    <a:srgbClr val="ffffff"/>
                  </a:solidFill>
                </a:uFill>
                <a:latin typeface="Arial"/>
                <a:ea typeface="Arial"/>
              </a:rPr>
              <a:t>1</a:t>
            </a:r>
            <a:r>
              <a:rPr b="0" lang="en-US" sz="3000" spc="-1" strike="noStrike">
                <a:solidFill>
                  <a:srgbClr val="ff00ff"/>
                </a:solidFill>
                <a:uFill>
                  <a:solidFill>
                    <a:srgbClr val="ffffff"/>
                  </a:solidFill>
                </a:uFill>
                <a:latin typeface="Arial"/>
                <a:ea typeface="Arial"/>
              </a:rPr>
              <a:t> </a:t>
            </a:r>
            <a:r>
              <a:rPr b="0" lang="en-US" sz="3000" spc="-1" strike="noStrike">
                <a:solidFill>
                  <a:srgbClr val="00ff00"/>
                </a:solidFill>
                <a:uFill>
                  <a:solidFill>
                    <a:srgbClr val="ffffff"/>
                  </a:solidFill>
                </a:uFill>
                <a:latin typeface="Arial"/>
                <a:ea typeface="Arial"/>
              </a:rPr>
              <a:t>9</a:t>
            </a:r>
            <a:r>
              <a:rPr b="0" lang="en-US" sz="3000" spc="-1" strike="noStrike">
                <a:solidFill>
                  <a:srgbClr val="ff00ff"/>
                </a:solidFill>
                <a:uFill>
                  <a:solidFill>
                    <a:srgbClr val="ffffff"/>
                  </a:solidFill>
                </a:uFill>
                <a:latin typeface="Arial"/>
                <a:ea typeface="Arial"/>
              </a:rPr>
              <a:t> 9</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ff"/>
                </a:solidFill>
                <a:uFill>
                  <a:solidFill>
                    <a:srgbClr val="ffffff"/>
                  </a:solidFill>
                </a:uFill>
                <a:latin typeface="Arial"/>
                <a:ea typeface="Arial"/>
              </a:rPr>
              <a:t>2</a:t>
            </a:r>
            <a:r>
              <a:rPr b="0" lang="en-US" sz="3000" spc="-1" strike="noStrike">
                <a:solidFill>
                  <a:srgbClr val="ff00ff"/>
                </a:solidFill>
                <a:uFill>
                  <a:solidFill>
                    <a:srgbClr val="ffffff"/>
                  </a:solidFill>
                </a:uFill>
                <a:latin typeface="Arial"/>
                <a:ea typeface="Arial"/>
              </a:rPr>
              <a:t> </a:t>
            </a:r>
            <a:r>
              <a:rPr b="0" lang="en-US" sz="3000" spc="-1" strike="noStrike">
                <a:solidFill>
                  <a:srgbClr val="00ff00"/>
                </a:solidFill>
                <a:uFill>
                  <a:solidFill>
                    <a:srgbClr val="ffffff"/>
                  </a:solidFill>
                </a:uFill>
                <a:latin typeface="Arial"/>
                <a:ea typeface="Arial"/>
              </a:rPr>
              <a:t>50</a:t>
            </a:r>
            <a:r>
              <a:rPr b="0" lang="en-US" sz="3000" spc="-1" strike="noStrike">
                <a:solidFill>
                  <a:srgbClr val="ff00ff"/>
                </a:solidFill>
                <a:uFill>
                  <a:solidFill>
                    <a:srgbClr val="ffffff"/>
                  </a:solidFill>
                </a:uFill>
                <a:latin typeface="Arial"/>
                <a:ea typeface="Arial"/>
              </a:rPr>
              <a:t> 41</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ff"/>
                </a:solidFill>
                <a:uFill>
                  <a:solidFill>
                    <a:srgbClr val="ffffff"/>
                  </a:solidFill>
                </a:uFill>
                <a:latin typeface="Arial"/>
                <a:ea typeface="Arial"/>
              </a:rPr>
              <a:t>3</a:t>
            </a:r>
            <a:r>
              <a:rPr b="0" lang="en-US" sz="3000" spc="-1" strike="noStrike">
                <a:solidFill>
                  <a:srgbClr val="ff00ff"/>
                </a:solidFill>
                <a:uFill>
                  <a:solidFill>
                    <a:srgbClr val="ffffff"/>
                  </a:solidFill>
                </a:uFill>
                <a:latin typeface="Arial"/>
                <a:ea typeface="Arial"/>
              </a:rPr>
              <a:t> </a:t>
            </a:r>
            <a:r>
              <a:rPr b="0" lang="en-US" sz="3000" spc="-1" strike="noStrike">
                <a:solidFill>
                  <a:srgbClr val="00ff00"/>
                </a:solidFill>
                <a:uFill>
                  <a:solidFill>
                    <a:srgbClr val="ffffff"/>
                  </a:solidFill>
                </a:uFill>
                <a:latin typeface="Arial"/>
                <a:ea typeface="Arial"/>
              </a:rPr>
              <a:t>62</a:t>
            </a:r>
            <a:r>
              <a:rPr b="0" lang="en-US" sz="3000" spc="-1" strike="noStrike">
                <a:solidFill>
                  <a:srgbClr val="ff00ff"/>
                </a:solidFill>
                <a:uFill>
                  <a:solidFill>
                    <a:srgbClr val="ffffff"/>
                  </a:solidFill>
                </a:uFill>
                <a:latin typeface="Arial"/>
                <a:ea typeface="Arial"/>
              </a:rPr>
              <a:t> 12</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ff"/>
                </a:solidFill>
                <a:uFill>
                  <a:solidFill>
                    <a:srgbClr val="ffffff"/>
                  </a:solidFill>
                </a:uFill>
                <a:latin typeface="Arial"/>
                <a:ea typeface="Arial"/>
              </a:rPr>
              <a:t>4</a:t>
            </a:r>
            <a:r>
              <a:rPr b="0" lang="en-US" sz="3000" spc="-1" strike="noStrike">
                <a:solidFill>
                  <a:srgbClr val="ff00ff"/>
                </a:solidFill>
                <a:uFill>
                  <a:solidFill>
                    <a:srgbClr val="ffffff"/>
                  </a:solidFill>
                </a:uFill>
                <a:latin typeface="Arial"/>
                <a:ea typeface="Arial"/>
              </a:rPr>
              <a:t> </a:t>
            </a:r>
            <a:r>
              <a:rPr b="0" lang="en-US" sz="3000" spc="-1" strike="noStrike">
                <a:solidFill>
                  <a:srgbClr val="00ff00"/>
                </a:solidFill>
                <a:uFill>
                  <a:solidFill>
                    <a:srgbClr val="ffffff"/>
                  </a:solidFill>
                </a:uFill>
                <a:latin typeface="Arial"/>
                <a:ea typeface="Arial"/>
              </a:rPr>
              <a:t>65</a:t>
            </a:r>
            <a:r>
              <a:rPr b="0" lang="en-US" sz="3000" spc="-1" strike="noStrike">
                <a:solidFill>
                  <a:srgbClr val="ff00ff"/>
                </a:solidFill>
                <a:uFill>
                  <a:solidFill>
                    <a:srgbClr val="ffffff"/>
                  </a:solidFill>
                </a:uFill>
                <a:latin typeface="Arial"/>
                <a:ea typeface="Arial"/>
              </a:rPr>
              <a:t> 3</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ff"/>
                </a:solidFill>
                <a:uFill>
                  <a:solidFill>
                    <a:srgbClr val="ffffff"/>
                  </a:solidFill>
                </a:uFill>
                <a:latin typeface="Arial"/>
                <a:ea typeface="Arial"/>
              </a:rPr>
              <a:t>5</a:t>
            </a:r>
            <a:r>
              <a:rPr b="0" lang="en-US" sz="3000" spc="-1" strike="noStrike">
                <a:solidFill>
                  <a:srgbClr val="ff00ff"/>
                </a:solidFill>
                <a:uFill>
                  <a:solidFill>
                    <a:srgbClr val="ffffff"/>
                  </a:solidFill>
                </a:uFill>
                <a:latin typeface="Arial"/>
                <a:ea typeface="Arial"/>
              </a:rPr>
              <a:t> </a:t>
            </a:r>
            <a:r>
              <a:rPr b="0" lang="en-US" sz="3000" spc="-1" strike="noStrike">
                <a:solidFill>
                  <a:srgbClr val="00ff00"/>
                </a:solidFill>
                <a:uFill>
                  <a:solidFill>
                    <a:srgbClr val="ffffff"/>
                  </a:solidFill>
                </a:uFill>
                <a:latin typeface="Arial"/>
                <a:ea typeface="Arial"/>
              </a:rPr>
              <a:t>139</a:t>
            </a:r>
            <a:r>
              <a:rPr b="0" lang="en-US" sz="3000" spc="-1" strike="noStrike">
                <a:solidFill>
                  <a:srgbClr val="ff00ff"/>
                </a:solidFill>
                <a:uFill>
                  <a:solidFill>
                    <a:srgbClr val="ffffff"/>
                  </a:solidFill>
                </a:uFill>
                <a:latin typeface="Arial"/>
                <a:ea typeface="Arial"/>
              </a:rPr>
              <a:t> 74</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ff"/>
                </a:solidFill>
                <a:uFill>
                  <a:solidFill>
                    <a:srgbClr val="ffffff"/>
                  </a:solidFill>
                </a:uFill>
                <a:latin typeface="Arial"/>
                <a:ea typeface="Arial"/>
              </a:rPr>
              <a:t>6</a:t>
            </a:r>
            <a:r>
              <a:rPr b="0" lang="en-US" sz="3000" spc="-1" strike="noStrike">
                <a:solidFill>
                  <a:srgbClr val="ff00ff"/>
                </a:solidFill>
                <a:uFill>
                  <a:solidFill>
                    <a:srgbClr val="ffffff"/>
                  </a:solidFill>
                </a:uFill>
                <a:latin typeface="Arial"/>
                <a:ea typeface="Arial"/>
              </a:rPr>
              <a:t> </a:t>
            </a:r>
            <a:r>
              <a:rPr b="0" lang="en-US" sz="3000" spc="-1" strike="noStrike">
                <a:solidFill>
                  <a:srgbClr val="00ff00"/>
                </a:solidFill>
                <a:uFill>
                  <a:solidFill>
                    <a:srgbClr val="ffffff"/>
                  </a:solidFill>
                </a:uFill>
                <a:latin typeface="Arial"/>
                <a:ea typeface="Arial"/>
              </a:rPr>
              <a:t>154</a:t>
            </a:r>
            <a:r>
              <a:rPr b="0" lang="en-US" sz="3000" spc="-1" strike="noStrike">
                <a:solidFill>
                  <a:srgbClr val="ff00ff"/>
                </a:solidFill>
                <a:uFill>
                  <a:solidFill>
                    <a:srgbClr val="ffffff"/>
                  </a:solidFill>
                </a:uFill>
                <a:latin typeface="Arial"/>
                <a:ea typeface="Arial"/>
              </a:rPr>
              <a:t> 15</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After </a:t>
            </a:r>
            <a:r>
              <a:rPr b="0" lang="en-US" sz="3000" spc="-1" strike="noStrike">
                <a:solidFill>
                  <a:srgbClr val="00ffff"/>
                </a:solidFill>
                <a:uFill>
                  <a:solidFill>
                    <a:srgbClr val="ffffff"/>
                  </a:solidFill>
                </a:uFill>
                <a:latin typeface="Arial"/>
                <a:ea typeface="Arial"/>
              </a:rPr>
              <a:t>6</a:t>
            </a:r>
            <a:r>
              <a:rPr b="0" lang="en-US" sz="3000" spc="-1" strike="noStrike">
                <a:solidFill>
                  <a:srgbClr val="ff7f00"/>
                </a:solidFill>
                <a:uFill>
                  <a:solidFill>
                    <a:srgbClr val="ffffff"/>
                  </a:solidFill>
                </a:uFill>
                <a:latin typeface="Arial"/>
                <a:ea typeface="Arial"/>
              </a:rPr>
              <a:t> </a:t>
            </a:r>
            <a:r>
              <a:rPr b="0" lang="en-US" sz="3000" spc="-1" strike="noStrike">
                <a:solidFill>
                  <a:srgbClr val="00ff00"/>
                </a:solidFill>
                <a:uFill>
                  <a:solidFill>
                    <a:srgbClr val="ffffff"/>
                  </a:solidFill>
                </a:uFill>
                <a:latin typeface="Arial"/>
                <a:ea typeface="Arial"/>
              </a:rPr>
              <a:t>154</a:t>
            </a:r>
            <a:r>
              <a:rPr b="0" lang="en-US" sz="3000" spc="-1" strike="noStrike">
                <a:solidFill>
                  <a:srgbClr val="ffffff"/>
                </a:solidFill>
                <a:uFill>
                  <a:solidFill>
                    <a:srgbClr val="ffffff"/>
                  </a:solidFill>
                </a:uFill>
                <a:latin typeface="Arial"/>
                <a:ea typeface="Arial"/>
              </a:rPr>
              <a:t> </a:t>
            </a:r>
            <a:r>
              <a:rPr b="0" lang="en-US" sz="3000" spc="-1" strike="noStrike">
                <a:solidFill>
                  <a:srgbClr val="ffff00"/>
                </a:solidFill>
                <a:uFill>
                  <a:solidFill>
                    <a:srgbClr val="ffffff"/>
                  </a:solidFill>
                </a:uFill>
                <a:latin typeface="Arial"/>
                <a:ea typeface="Arial"/>
              </a:rPr>
              <a:t>25</a:t>
            </a:r>
            <a:endParaRPr b="0" lang="en-US" sz="1800" spc="-1" strike="noStrike">
              <a:solidFill>
                <a:srgbClr val="ffffff"/>
              </a:solidFill>
              <a:uFill>
                <a:solidFill>
                  <a:srgbClr val="ffffff"/>
                </a:solidFill>
              </a:uFill>
              <a:latin typeface="Arial"/>
            </a:endParaRPr>
          </a:p>
        </p:txBody>
      </p:sp>
      <p:sp>
        <p:nvSpPr>
          <p:cNvPr id="479" name="CustomShape 4"/>
          <p:cNvSpPr/>
          <p:nvPr/>
        </p:nvSpPr>
        <p:spPr>
          <a:xfrm>
            <a:off x="2952720" y="7188120"/>
            <a:ext cx="11086200" cy="1142280"/>
          </a:xfrm>
          <a:prstGeom prst="rect">
            <a:avLst/>
          </a:prstGeom>
          <a:noFill/>
          <a:ln>
            <a:noFill/>
          </a:ln>
        </p:spPr>
        <p:style>
          <a:lnRef idx="0"/>
          <a:fillRef idx="0"/>
          <a:effectRef idx="0"/>
          <a:fontRef idx="minor"/>
        </p:style>
        <p:txBody>
          <a:bodyPr lIns="0" rIns="0" tIns="0" bIns="0" anchor="ctr"/>
          <a:p>
            <a:pPr algn="ctr">
              <a:lnSpc>
                <a:spcPct val="115000"/>
              </a:lnSpc>
            </a:pPr>
            <a:r>
              <a:rPr b="0" lang="en-US" sz="3200" spc="-1" strike="noStrike">
                <a:solidFill>
                  <a:srgbClr val="ffffff"/>
                </a:solidFill>
                <a:uFill>
                  <a:solidFill>
                    <a:srgbClr val="ffffff"/>
                  </a:solidFill>
                </a:uFill>
                <a:latin typeface="Arial"/>
                <a:ea typeface="Arial"/>
              </a:rPr>
              <a:t>An </a:t>
            </a:r>
            <a:r>
              <a:rPr b="0" lang="en-US" sz="3200" spc="-1" strike="noStrike">
                <a:solidFill>
                  <a:srgbClr val="ffff00"/>
                </a:solidFill>
                <a:uFill>
                  <a:solidFill>
                    <a:srgbClr val="ffffff"/>
                  </a:solidFill>
                </a:uFill>
                <a:latin typeface="Arial"/>
                <a:ea typeface="Arial"/>
              </a:rPr>
              <a:t>average</a:t>
            </a:r>
            <a:r>
              <a:rPr b="0" lang="en-US" sz="3200" spc="-1" strike="noStrike">
                <a:solidFill>
                  <a:srgbClr val="ffffff"/>
                </a:solidFill>
                <a:uFill>
                  <a:solidFill>
                    <a:srgbClr val="ffffff"/>
                  </a:solidFill>
                </a:uFill>
                <a:latin typeface="Arial"/>
                <a:ea typeface="Arial"/>
              </a:rPr>
              <a:t> just combines the </a:t>
            </a:r>
            <a:r>
              <a:rPr b="0" lang="en-US" sz="3200" spc="-1" strike="noStrike">
                <a:solidFill>
                  <a:srgbClr val="00ffff"/>
                </a:solidFill>
                <a:uFill>
                  <a:solidFill>
                    <a:srgbClr val="ffffff"/>
                  </a:solidFill>
                </a:uFill>
                <a:latin typeface="Arial"/>
                <a:ea typeface="Arial"/>
              </a:rPr>
              <a:t>counting</a:t>
            </a:r>
            <a:r>
              <a:rPr b="0" lang="en-US" sz="3200" spc="-1" strike="noStrike">
                <a:solidFill>
                  <a:srgbClr val="ffffff"/>
                </a:solidFill>
                <a:uFill>
                  <a:solidFill>
                    <a:srgbClr val="ffffff"/>
                  </a:solidFill>
                </a:uFill>
                <a:latin typeface="Arial"/>
                <a:ea typeface="Arial"/>
              </a:rPr>
              <a:t> and </a:t>
            </a:r>
            <a:r>
              <a:rPr b="0" lang="en-US" sz="3200" spc="-1" strike="noStrike">
                <a:solidFill>
                  <a:srgbClr val="00ff00"/>
                </a:solidFill>
                <a:uFill>
                  <a:solidFill>
                    <a:srgbClr val="ffffff"/>
                  </a:solidFill>
                </a:uFill>
                <a:latin typeface="Arial"/>
                <a:ea typeface="Arial"/>
              </a:rPr>
              <a:t>sum</a:t>
            </a:r>
            <a:r>
              <a:rPr b="0" lang="en-US" sz="3200" spc="-1" strike="noStrike">
                <a:solidFill>
                  <a:srgbClr val="ffffff"/>
                </a:solidFill>
                <a:uFill>
                  <a:solidFill>
                    <a:srgbClr val="ffffff"/>
                  </a:solidFill>
                </a:uFill>
                <a:latin typeface="Arial"/>
                <a:ea typeface="Arial"/>
              </a:rPr>
              <a:t> patterns and </a:t>
            </a:r>
            <a:r>
              <a:rPr b="0" lang="en-US" sz="3200" spc="-1" strike="noStrike">
                <a:solidFill>
                  <a:srgbClr val="ffff00"/>
                </a:solidFill>
                <a:uFill>
                  <a:solidFill>
                    <a:srgbClr val="ffffff"/>
                  </a:solidFill>
                </a:uFill>
                <a:latin typeface="Arial"/>
                <a:ea typeface="Arial"/>
              </a:rPr>
              <a:t>divides when the loop is done</a:t>
            </a:r>
            <a:r>
              <a:rPr b="0" lang="en-US" sz="32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Filtering in a Loop</a:t>
            </a:r>
            <a:endParaRPr b="0" lang="en-US" sz="1800" spc="-1" strike="noStrike">
              <a:solidFill>
                <a:srgbClr val="ffffff"/>
              </a:solidFill>
              <a:uFill>
                <a:solidFill>
                  <a:srgbClr val="ffffff"/>
                </a:solidFill>
              </a:uFill>
              <a:latin typeface="Arial"/>
            </a:endParaRPr>
          </a:p>
        </p:txBody>
      </p:sp>
      <p:sp>
        <p:nvSpPr>
          <p:cNvPr id="481" name="CustomShape 2"/>
          <p:cNvSpPr/>
          <p:nvPr/>
        </p:nvSpPr>
        <p:spPr>
          <a:xfrm>
            <a:off x="1703520" y="3219480"/>
            <a:ext cx="7686720" cy="2768040"/>
          </a:xfrm>
          <a:prstGeom prst="rect">
            <a:avLst/>
          </a:prstGeom>
          <a:noFill/>
          <a:ln>
            <a:noFill/>
          </a:ln>
        </p:spPr>
        <p:style>
          <a:lnRef idx="0"/>
          <a:fillRef idx="0"/>
          <a:effectRef idx="0"/>
          <a:fontRef idx="minor"/>
        </p:style>
        <p:txBody>
          <a:bodyPr lIns="0" rIns="0" tIns="0" bIns="0" anchor="ctr"/>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'Before'</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for</a:t>
            </a:r>
            <a:r>
              <a:rPr b="1" lang="en-US" sz="2600" spc="-1" strike="noStrike">
                <a:solidFill>
                  <a:srgbClr val="ff00ff"/>
                </a:solidFill>
                <a:uFill>
                  <a:solidFill>
                    <a:srgbClr val="ffffff"/>
                  </a:solidFill>
                </a:uFill>
                <a:latin typeface="Courier New"/>
                <a:ea typeface="Courier New"/>
              </a:rPr>
              <a:t> value </a:t>
            </a:r>
            <a:r>
              <a:rPr b="1" lang="en-US" sz="2600" spc="-1" strike="noStrike">
                <a:solidFill>
                  <a:srgbClr val="ffff00"/>
                </a:solidFill>
                <a:uFill>
                  <a:solidFill>
                    <a:srgbClr val="ffffff"/>
                  </a:solidFill>
                </a:uFill>
                <a:latin typeface="Courier New"/>
                <a:ea typeface="Courier New"/>
              </a:rPr>
              <a:t>in</a:t>
            </a:r>
            <a:r>
              <a:rPr b="1" lang="en-US" sz="2600" spc="-1" strike="noStrike">
                <a:solidFill>
                  <a:srgbClr val="ff00ff"/>
                </a:solidFill>
                <a:uFill>
                  <a:solidFill>
                    <a:srgbClr val="ffffff"/>
                  </a:solidFill>
                </a:uFill>
                <a:latin typeface="Courier New"/>
                <a:ea typeface="Courier New"/>
              </a:rPr>
              <a:t> [9, 41, 12, 3, 74, 15]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00ff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if</a:t>
            </a:r>
            <a:r>
              <a:rPr b="1" lang="en-US" sz="2600" spc="-1" strike="noStrike">
                <a:solidFill>
                  <a:srgbClr val="00ffff"/>
                </a:solidFill>
                <a:uFill>
                  <a:solidFill>
                    <a:srgbClr val="ffffff"/>
                  </a:solidFill>
                </a:uFill>
                <a:latin typeface="Courier New"/>
                <a:ea typeface="Courier New"/>
              </a:rPr>
              <a:t> </a:t>
            </a:r>
            <a:r>
              <a:rPr b="1" lang="en-US" sz="2600" spc="-1" strike="noStrike">
                <a:solidFill>
                  <a:srgbClr val="ff00ff"/>
                </a:solidFill>
                <a:uFill>
                  <a:solidFill>
                    <a:srgbClr val="ffffff"/>
                  </a:solidFill>
                </a:uFill>
                <a:latin typeface="Courier New"/>
                <a:ea typeface="Courier New"/>
              </a:rPr>
              <a:t>value</a:t>
            </a:r>
            <a:r>
              <a:rPr b="1" lang="en-US" sz="2600" spc="-1" strike="noStrike">
                <a:solidFill>
                  <a:srgbClr val="00ffff"/>
                </a:solidFill>
                <a:uFill>
                  <a:solidFill>
                    <a:srgbClr val="ffffff"/>
                  </a:solidFill>
                </a:uFill>
                <a:latin typeface="Courier New"/>
                <a:ea typeface="Courier New"/>
              </a:rPr>
              <a:t> &gt; 20:</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00ffff"/>
                </a:solidFill>
                <a:uFill>
                  <a:solidFill>
                    <a:srgbClr val="ffffff"/>
                  </a:solidFill>
                </a:uFill>
                <a:latin typeface="Courier New"/>
                <a:ea typeface="Courier New"/>
              </a:rPr>
              <a:t> </a:t>
            </a:r>
            <a:r>
              <a:rPr b="1" lang="en-US" sz="2600" spc="-1" strike="noStrike">
                <a:solidFill>
                  <a:srgbClr val="00ffff"/>
                </a:solidFill>
                <a:uFill>
                  <a:solidFill>
                    <a:srgbClr val="ffffff"/>
                  </a:solidFill>
                </a:uFill>
                <a:latin typeface="Courier New"/>
                <a:ea typeface="Courier New"/>
              </a:rPr>
              <a:t>	</a:t>
            </a:r>
            <a:r>
              <a:rPr b="1" lang="en-US" sz="2600" spc="-1" strike="noStrike">
                <a:solidFill>
                  <a:srgbClr val="00ffff"/>
                </a:solidFill>
                <a:uFill>
                  <a:solidFill>
                    <a:srgbClr val="ffffff"/>
                  </a:solidFill>
                </a:uFill>
                <a:latin typeface="Courier New"/>
                <a:ea typeface="Courier New"/>
              </a:rPr>
              <a:t>    </a:t>
            </a:r>
            <a:r>
              <a:rPr b="1" lang="en-US" sz="2600" spc="-1" strike="noStrike">
                <a:solidFill>
                  <a:srgbClr val="00ffff"/>
                </a:solidFill>
                <a:uFill>
                  <a:solidFill>
                    <a:srgbClr val="ffffff"/>
                  </a:solidFill>
                </a:uFill>
                <a:latin typeface="Courier New"/>
                <a:ea typeface="Courier New"/>
              </a:rPr>
              <a:t>print('Large number',value)</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'After'</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482" name="CustomShape 3"/>
          <p:cNvSpPr/>
          <p:nvPr/>
        </p:nvSpPr>
        <p:spPr>
          <a:xfrm>
            <a:off x="10034640" y="3321000"/>
            <a:ext cx="3744000" cy="2768040"/>
          </a:xfrm>
          <a:prstGeom prst="rect">
            <a:avLst/>
          </a:prstGeom>
          <a:noFill/>
          <a:ln>
            <a:noFill/>
          </a:ln>
        </p:spPr>
        <p:style>
          <a:lnRef idx="0"/>
          <a:fillRef idx="0"/>
          <a:effectRef idx="0"/>
          <a:fontRef idx="minor"/>
        </p:style>
        <p:txBody>
          <a:bodyPr lIns="0" rIns="0" tIns="0" bIns="0" anchor="ctr"/>
          <a:p>
            <a:pPr>
              <a:lnSpc>
                <a:spcPct val="100000"/>
              </a:lnSpc>
            </a:pPr>
            <a:r>
              <a:rPr b="0" lang="en-US" sz="3000" spc="-1" strike="noStrike">
                <a:solidFill>
                  <a:srgbClr val="ffffff"/>
                </a:solidFill>
                <a:uFill>
                  <a:solidFill>
                    <a:srgbClr val="ffffff"/>
                  </a:solidFill>
                </a:uFill>
                <a:latin typeface="Arial"/>
                <a:ea typeface="Arial"/>
              </a:rPr>
              <a:t>$ </a:t>
            </a:r>
            <a:r>
              <a:rPr b="0" lang="en-US" sz="3000" spc="-1" strike="noStrike">
                <a:solidFill>
                  <a:srgbClr val="ffff00"/>
                </a:solidFill>
                <a:uFill>
                  <a:solidFill>
                    <a:srgbClr val="ffffff"/>
                  </a:solidFill>
                </a:uFill>
                <a:latin typeface="Arial"/>
                <a:ea typeface="Arial"/>
              </a:rPr>
              <a:t>python search1.py</a:t>
            </a:r>
            <a:r>
              <a:rPr b="0" lang="en-US" sz="3000" spc="-1" strike="noStrike">
                <a:solidFill>
                  <a:srgbClr val="ffffff"/>
                </a:solidFill>
                <a:uFill>
                  <a:solidFill>
                    <a:srgbClr val="ffffff"/>
                  </a:solidFill>
                </a:uFill>
                <a:latin typeface="Arial"/>
                <a:ea typeface="Arial"/>
              </a:rPr>
              <a:t> </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Before</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ff"/>
                </a:solidFill>
                <a:uFill>
                  <a:solidFill>
                    <a:srgbClr val="ffffff"/>
                  </a:solidFill>
                </a:uFill>
                <a:latin typeface="Arial"/>
                <a:ea typeface="Arial"/>
              </a:rPr>
              <a:t>Large number 41</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ff"/>
                </a:solidFill>
                <a:uFill>
                  <a:solidFill>
                    <a:srgbClr val="ffffff"/>
                  </a:solidFill>
                </a:uFill>
                <a:latin typeface="Arial"/>
                <a:ea typeface="Arial"/>
              </a:rPr>
              <a:t>Large number 74</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After</a:t>
            </a:r>
            <a:endParaRPr b="0" lang="en-US" sz="1800" spc="-1" strike="noStrike">
              <a:solidFill>
                <a:srgbClr val="ffffff"/>
              </a:solidFill>
              <a:uFill>
                <a:solidFill>
                  <a:srgbClr val="ffffff"/>
                </a:solidFill>
              </a:uFill>
              <a:latin typeface="Arial"/>
            </a:endParaRPr>
          </a:p>
        </p:txBody>
      </p:sp>
      <p:sp>
        <p:nvSpPr>
          <p:cNvPr id="483" name="CustomShape 4"/>
          <p:cNvSpPr/>
          <p:nvPr/>
        </p:nvSpPr>
        <p:spPr>
          <a:xfrm>
            <a:off x="2692440" y="7047000"/>
            <a:ext cx="11086200" cy="114228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We use an </a:t>
            </a:r>
            <a:r>
              <a:rPr b="0" lang="en-US" sz="3600" spc="-1" strike="noStrike">
                <a:solidFill>
                  <a:srgbClr val="ffff00"/>
                </a:solidFill>
                <a:uFill>
                  <a:solidFill>
                    <a:srgbClr val="ffffff"/>
                  </a:solidFill>
                </a:uFill>
                <a:latin typeface="Arial"/>
                <a:ea typeface="Arial"/>
              </a:rPr>
              <a:t>if</a:t>
            </a:r>
            <a:r>
              <a:rPr b="0" lang="en-US" sz="3600" spc="-1" strike="noStrike">
                <a:solidFill>
                  <a:srgbClr val="ffffff"/>
                </a:solidFill>
                <a:uFill>
                  <a:solidFill>
                    <a:srgbClr val="ffffff"/>
                  </a:solidFill>
                </a:uFill>
                <a:latin typeface="Arial"/>
                <a:ea typeface="Arial"/>
              </a:rPr>
              <a:t> statement in the </a:t>
            </a:r>
            <a:r>
              <a:rPr b="0" lang="en-US" sz="3600" spc="-1" strike="noStrike">
                <a:solidFill>
                  <a:srgbClr val="ff00ff"/>
                </a:solidFill>
                <a:uFill>
                  <a:solidFill>
                    <a:srgbClr val="ffffff"/>
                  </a:solidFill>
                </a:uFill>
                <a:latin typeface="Arial"/>
                <a:ea typeface="Arial"/>
              </a:rPr>
              <a:t>loop</a:t>
            </a:r>
            <a:r>
              <a:rPr b="0" lang="en-US" sz="3600" spc="-1" strike="noStrike">
                <a:solidFill>
                  <a:srgbClr val="ffffff"/>
                </a:solidFill>
                <a:uFill>
                  <a:solidFill>
                    <a:srgbClr val="ffffff"/>
                  </a:solidFill>
                </a:uFill>
                <a:latin typeface="Arial"/>
                <a:ea typeface="Arial"/>
              </a:rPr>
              <a:t> to catch / filter the values we are looking for.</a:t>
            </a:r>
            <a:endParaRPr b="0" lang="en-US" sz="1800" spc="-1" strike="noStrike">
              <a:solidFill>
                <a:srgbClr val="ffffff"/>
              </a:solidFill>
              <a:uFill>
                <a:solidFill>
                  <a:srgbClr val="ffffff"/>
                </a:solidFill>
              </a:uFill>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6600" spc="-1" strike="noStrike">
                <a:solidFill>
                  <a:srgbClr val="ffff00"/>
                </a:solidFill>
                <a:uFill>
                  <a:solidFill>
                    <a:srgbClr val="ffffff"/>
                  </a:solidFill>
                </a:uFill>
                <a:latin typeface="Arial"/>
                <a:ea typeface="Arial"/>
              </a:rPr>
              <a:t>Search Using a Boolean Variable</a:t>
            </a:r>
            <a:endParaRPr b="0" lang="en-US" sz="1800" spc="-1" strike="noStrike">
              <a:solidFill>
                <a:srgbClr val="ffffff"/>
              </a:solidFill>
              <a:uFill>
                <a:solidFill>
                  <a:srgbClr val="ffffff"/>
                </a:solidFill>
              </a:uFill>
              <a:latin typeface="Arial"/>
            </a:endParaRPr>
          </a:p>
        </p:txBody>
      </p:sp>
      <p:sp>
        <p:nvSpPr>
          <p:cNvPr id="485" name="CustomShape 2"/>
          <p:cNvSpPr/>
          <p:nvPr/>
        </p:nvSpPr>
        <p:spPr>
          <a:xfrm>
            <a:off x="1703520" y="2970360"/>
            <a:ext cx="7707240" cy="3875760"/>
          </a:xfrm>
          <a:prstGeom prst="rect">
            <a:avLst/>
          </a:prstGeom>
          <a:noFill/>
          <a:ln>
            <a:noFill/>
          </a:ln>
        </p:spPr>
        <p:style>
          <a:lnRef idx="0"/>
          <a:fillRef idx="0"/>
          <a:effectRef idx="0"/>
          <a:fontRef idx="minor"/>
        </p:style>
        <p:txBody>
          <a:bodyPr lIns="0" rIns="0" tIns="0" bIns="0" anchor="ctr"/>
          <a:p>
            <a:pPr>
              <a:lnSpc>
                <a:spcPct val="100000"/>
              </a:lnSpc>
            </a:pPr>
            <a:r>
              <a:rPr b="1" lang="en-US" sz="2600" spc="-1" strike="noStrike">
                <a:solidFill>
                  <a:srgbClr val="00ff00"/>
                </a:solidFill>
                <a:uFill>
                  <a:solidFill>
                    <a:srgbClr val="ffffff"/>
                  </a:solidFill>
                </a:uFill>
                <a:latin typeface="Courier New"/>
                <a:ea typeface="Courier New"/>
              </a:rPr>
              <a:t>found = </a:t>
            </a:r>
            <a:r>
              <a:rPr b="1" lang="en-US" sz="2600" spc="-1" strike="noStrike">
                <a:solidFill>
                  <a:srgbClr val="ffff00"/>
                </a:solidFill>
                <a:uFill>
                  <a:solidFill>
                    <a:srgbClr val="ffffff"/>
                  </a:solidFill>
                </a:uFill>
                <a:latin typeface="Courier New"/>
                <a:ea typeface="Courier New"/>
              </a:rPr>
              <a:t>False</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'Before', </a:t>
            </a:r>
            <a:r>
              <a:rPr b="1" lang="en-US" sz="2600" spc="-1" strike="noStrike">
                <a:solidFill>
                  <a:srgbClr val="00ff00"/>
                </a:solidFill>
                <a:uFill>
                  <a:solidFill>
                    <a:srgbClr val="ffffff"/>
                  </a:solidFill>
                </a:uFill>
                <a:latin typeface="Courier New"/>
                <a:ea typeface="Courier New"/>
              </a:rPr>
              <a:t>found</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for</a:t>
            </a:r>
            <a:r>
              <a:rPr b="1" lang="en-US" sz="2600" spc="-1" strike="noStrike">
                <a:solidFill>
                  <a:srgbClr val="ff00ff"/>
                </a:solidFill>
                <a:uFill>
                  <a:solidFill>
                    <a:srgbClr val="ffffff"/>
                  </a:solidFill>
                </a:uFill>
                <a:latin typeface="Courier New"/>
                <a:ea typeface="Courier New"/>
              </a:rPr>
              <a:t> value </a:t>
            </a:r>
            <a:r>
              <a:rPr b="1" lang="en-US" sz="2600" spc="-1" strike="noStrike">
                <a:solidFill>
                  <a:srgbClr val="ffff00"/>
                </a:solidFill>
                <a:uFill>
                  <a:solidFill>
                    <a:srgbClr val="ffffff"/>
                  </a:solidFill>
                </a:uFill>
                <a:latin typeface="Courier New"/>
                <a:ea typeface="Courier New"/>
              </a:rPr>
              <a:t>in</a:t>
            </a:r>
            <a:r>
              <a:rPr b="1" lang="en-US" sz="2600" spc="-1" strike="noStrike">
                <a:solidFill>
                  <a:srgbClr val="ff00ff"/>
                </a:solidFill>
                <a:uFill>
                  <a:solidFill>
                    <a:srgbClr val="ffffff"/>
                  </a:solidFill>
                </a:uFill>
                <a:latin typeface="Courier New"/>
                <a:ea typeface="Courier New"/>
              </a:rPr>
              <a:t> [9, 41, 12, 3, 74, 15] :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if</a:t>
            </a:r>
            <a:r>
              <a:rPr b="1" lang="en-US" sz="2600" spc="-1" strike="noStrike">
                <a:solidFill>
                  <a:srgbClr val="ff00ff"/>
                </a:solidFill>
                <a:uFill>
                  <a:solidFill>
                    <a:srgbClr val="ffffff"/>
                  </a:solidFill>
                </a:uFill>
                <a:latin typeface="Courier New"/>
                <a:ea typeface="Courier New"/>
              </a:rPr>
              <a:t> value == 3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00ff00"/>
                </a:solidFill>
                <a:uFill>
                  <a:solidFill>
                    <a:srgbClr val="ffffff"/>
                  </a:solidFill>
                </a:uFill>
                <a:latin typeface="Courier New"/>
                <a:ea typeface="Courier New"/>
              </a:rPr>
              <a:t>      </a:t>
            </a:r>
            <a:r>
              <a:rPr b="1" lang="en-US" sz="2600" spc="-1" strike="noStrike">
                <a:solidFill>
                  <a:srgbClr val="00ff00"/>
                </a:solidFill>
                <a:uFill>
                  <a:solidFill>
                    <a:srgbClr val="ffffff"/>
                  </a:solidFill>
                </a:uFill>
                <a:latin typeface="Courier New"/>
                <a:ea typeface="Courier New"/>
              </a:rPr>
              <a:t>found = </a:t>
            </a:r>
            <a:r>
              <a:rPr b="1" lang="en-US" sz="2600" spc="-1" strike="noStrike">
                <a:solidFill>
                  <a:srgbClr val="ffff00"/>
                </a:solidFill>
                <a:uFill>
                  <a:solidFill>
                    <a:srgbClr val="ffffff"/>
                  </a:solidFill>
                </a:uFill>
                <a:latin typeface="Courier New"/>
                <a:ea typeface="Courier New"/>
              </a:rPr>
              <a:t>True</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00ff00"/>
                </a:solidFill>
                <a:uFill>
                  <a:solidFill>
                    <a:srgbClr val="ffffff"/>
                  </a:solidFill>
                </a:uFill>
                <a:latin typeface="Courier New"/>
                <a:ea typeface="Courier New"/>
              </a:rPr>
              <a:t>found</a:t>
            </a:r>
            <a:r>
              <a:rPr b="1" lang="en-US" sz="2600" spc="-1" strike="noStrike">
                <a:solidFill>
                  <a:srgbClr val="ff00ff"/>
                </a:solidFill>
                <a:uFill>
                  <a:solidFill>
                    <a:srgbClr val="ffffff"/>
                  </a:solidFill>
                </a:uFill>
                <a:latin typeface="Courier New"/>
                <a:ea typeface="Courier New"/>
              </a:rPr>
              <a:t>, value</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'After', </a:t>
            </a:r>
            <a:r>
              <a:rPr b="1" lang="en-US" sz="2600" spc="-1" strike="noStrike">
                <a:solidFill>
                  <a:srgbClr val="00ff00"/>
                </a:solidFill>
                <a:uFill>
                  <a:solidFill>
                    <a:srgbClr val="ffffff"/>
                  </a:solidFill>
                </a:uFill>
                <a:latin typeface="Courier New"/>
                <a:ea typeface="Courier New"/>
              </a:rPr>
              <a:t>found</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486" name="CustomShape 3"/>
          <p:cNvSpPr/>
          <p:nvPr/>
        </p:nvSpPr>
        <p:spPr>
          <a:xfrm>
            <a:off x="10034640" y="2365200"/>
            <a:ext cx="3744000" cy="4984200"/>
          </a:xfrm>
          <a:prstGeom prst="rect">
            <a:avLst/>
          </a:prstGeom>
          <a:noFill/>
          <a:ln>
            <a:noFill/>
          </a:ln>
        </p:spPr>
        <p:style>
          <a:lnRef idx="0"/>
          <a:fillRef idx="0"/>
          <a:effectRef idx="0"/>
          <a:fontRef idx="minor"/>
        </p:style>
        <p:txBody>
          <a:bodyPr lIns="0" rIns="0" tIns="0" bIns="0" anchor="ctr"/>
          <a:p>
            <a:pPr>
              <a:lnSpc>
                <a:spcPct val="100000"/>
              </a:lnSpc>
            </a:pPr>
            <a:r>
              <a:rPr b="0" lang="en-US" sz="3000" spc="-1" strike="noStrike">
                <a:solidFill>
                  <a:srgbClr val="ffffff"/>
                </a:solidFill>
                <a:uFill>
                  <a:solidFill>
                    <a:srgbClr val="ffffff"/>
                  </a:solidFill>
                </a:uFill>
                <a:latin typeface="Arial"/>
                <a:ea typeface="Arial"/>
              </a:rPr>
              <a:t>$ </a:t>
            </a:r>
            <a:r>
              <a:rPr b="0" lang="en-US" sz="3000" spc="-1" strike="noStrike">
                <a:solidFill>
                  <a:srgbClr val="ffff00"/>
                </a:solidFill>
                <a:uFill>
                  <a:solidFill>
                    <a:srgbClr val="ffffff"/>
                  </a:solidFill>
                </a:uFill>
                <a:latin typeface="Arial"/>
                <a:ea typeface="Arial"/>
              </a:rPr>
              <a:t>python search1.py</a:t>
            </a:r>
            <a:r>
              <a:rPr b="0" lang="en-US" sz="3000" spc="-1" strike="noStrike">
                <a:solidFill>
                  <a:srgbClr val="ffffff"/>
                </a:solidFill>
                <a:uFill>
                  <a:solidFill>
                    <a:srgbClr val="ffffff"/>
                  </a:solidFill>
                </a:uFill>
                <a:latin typeface="Arial"/>
                <a:ea typeface="Arial"/>
              </a:rPr>
              <a:t> </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Before </a:t>
            </a:r>
            <a:r>
              <a:rPr b="0" lang="en-US" sz="3000" spc="-1" strike="noStrike">
                <a:solidFill>
                  <a:srgbClr val="00ff00"/>
                </a:solidFill>
                <a:uFill>
                  <a:solidFill>
                    <a:srgbClr val="ffffff"/>
                  </a:solidFill>
                </a:uFill>
                <a:latin typeface="Arial"/>
                <a:ea typeface="Arial"/>
              </a:rPr>
              <a:t>False</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False</a:t>
            </a:r>
            <a:r>
              <a:rPr b="0" lang="en-US" sz="3000" spc="-1" strike="noStrike">
                <a:solidFill>
                  <a:srgbClr val="ff00ff"/>
                </a:solidFill>
                <a:uFill>
                  <a:solidFill>
                    <a:srgbClr val="ffffff"/>
                  </a:solidFill>
                </a:uFill>
                <a:latin typeface="Arial"/>
                <a:ea typeface="Arial"/>
              </a:rPr>
              <a:t> 9</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False</a:t>
            </a:r>
            <a:r>
              <a:rPr b="0" lang="en-US" sz="3000" spc="-1" strike="noStrike">
                <a:solidFill>
                  <a:srgbClr val="ff00ff"/>
                </a:solidFill>
                <a:uFill>
                  <a:solidFill>
                    <a:srgbClr val="ffffff"/>
                  </a:solidFill>
                </a:uFill>
                <a:latin typeface="Arial"/>
                <a:ea typeface="Arial"/>
              </a:rPr>
              <a:t> 41</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False</a:t>
            </a:r>
            <a:r>
              <a:rPr b="0" lang="en-US" sz="3000" spc="-1" strike="noStrike">
                <a:solidFill>
                  <a:srgbClr val="ff00ff"/>
                </a:solidFill>
                <a:uFill>
                  <a:solidFill>
                    <a:srgbClr val="ffffff"/>
                  </a:solidFill>
                </a:uFill>
                <a:latin typeface="Arial"/>
                <a:ea typeface="Arial"/>
              </a:rPr>
              <a:t> 12</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True</a:t>
            </a:r>
            <a:r>
              <a:rPr b="0" lang="en-US" sz="3000" spc="-1" strike="noStrike">
                <a:solidFill>
                  <a:srgbClr val="ff00ff"/>
                </a:solidFill>
                <a:uFill>
                  <a:solidFill>
                    <a:srgbClr val="ffffff"/>
                  </a:solidFill>
                </a:uFill>
                <a:latin typeface="Arial"/>
                <a:ea typeface="Arial"/>
              </a:rPr>
              <a:t> 3</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True</a:t>
            </a:r>
            <a:r>
              <a:rPr b="0" lang="en-US" sz="3000" spc="-1" strike="noStrike">
                <a:solidFill>
                  <a:srgbClr val="ff00ff"/>
                </a:solidFill>
                <a:uFill>
                  <a:solidFill>
                    <a:srgbClr val="ffffff"/>
                  </a:solidFill>
                </a:uFill>
                <a:latin typeface="Arial"/>
                <a:ea typeface="Arial"/>
              </a:rPr>
              <a:t> 74</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True</a:t>
            </a:r>
            <a:r>
              <a:rPr b="0" lang="en-US" sz="3000" spc="-1" strike="noStrike">
                <a:solidFill>
                  <a:srgbClr val="ff00ff"/>
                </a:solidFill>
                <a:uFill>
                  <a:solidFill>
                    <a:srgbClr val="ffffff"/>
                  </a:solidFill>
                </a:uFill>
                <a:latin typeface="Arial"/>
                <a:ea typeface="Arial"/>
              </a:rPr>
              <a:t> 15</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After </a:t>
            </a:r>
            <a:r>
              <a:rPr b="0" lang="en-US" sz="3000" spc="-1" strike="noStrike">
                <a:solidFill>
                  <a:srgbClr val="00ff00"/>
                </a:solidFill>
                <a:uFill>
                  <a:solidFill>
                    <a:srgbClr val="ffffff"/>
                  </a:solidFill>
                </a:uFill>
                <a:latin typeface="Arial"/>
                <a:ea typeface="Arial"/>
              </a:rPr>
              <a:t>True</a:t>
            </a:r>
            <a:endParaRPr b="0" lang="en-US" sz="1800" spc="-1" strike="noStrike">
              <a:solidFill>
                <a:srgbClr val="ffffff"/>
              </a:solidFill>
              <a:uFill>
                <a:solidFill>
                  <a:srgbClr val="ffffff"/>
                </a:solidFill>
              </a:uFill>
              <a:latin typeface="Arial"/>
            </a:endParaRPr>
          </a:p>
        </p:txBody>
      </p:sp>
      <p:sp>
        <p:nvSpPr>
          <p:cNvPr id="487" name="CustomShape 4"/>
          <p:cNvSpPr/>
          <p:nvPr/>
        </p:nvSpPr>
        <p:spPr>
          <a:xfrm>
            <a:off x="968040" y="7209000"/>
            <a:ext cx="14118840" cy="1142280"/>
          </a:xfrm>
          <a:prstGeom prst="rect">
            <a:avLst/>
          </a:prstGeom>
          <a:noFill/>
          <a:ln>
            <a:noFill/>
          </a:ln>
        </p:spPr>
        <p:style>
          <a:lnRef idx="0"/>
          <a:fillRef idx="0"/>
          <a:effectRef idx="0"/>
          <a:fontRef idx="minor"/>
        </p:style>
        <p:txBody>
          <a:bodyPr lIns="0" rIns="0" tIns="0" bIns="0" anchor="ctr"/>
          <a:p>
            <a:pPr algn="ctr">
              <a:lnSpc>
                <a:spcPct val="115000"/>
              </a:lnSpc>
            </a:pPr>
            <a:r>
              <a:rPr b="0" lang="en-US" sz="3200" spc="-1" strike="noStrike">
                <a:solidFill>
                  <a:srgbClr val="ffffff"/>
                </a:solidFill>
                <a:uFill>
                  <a:solidFill>
                    <a:srgbClr val="ffffff"/>
                  </a:solidFill>
                </a:uFill>
                <a:latin typeface="Arial"/>
                <a:ea typeface="Arial"/>
              </a:rPr>
              <a:t>If we just want to search and</a:t>
            </a:r>
            <a:r>
              <a:rPr b="0" lang="en-US" sz="3200" spc="-1" strike="noStrike">
                <a:solidFill>
                  <a:srgbClr val="ff0000"/>
                </a:solidFill>
                <a:uFill>
                  <a:solidFill>
                    <a:srgbClr val="ffffff"/>
                  </a:solidFill>
                </a:uFill>
                <a:latin typeface="Arial"/>
                <a:ea typeface="Arial"/>
              </a:rPr>
              <a:t> </a:t>
            </a:r>
            <a:r>
              <a:rPr b="0" lang="en-US" sz="3200" spc="-1" strike="noStrike">
                <a:solidFill>
                  <a:srgbClr val="00ff00"/>
                </a:solidFill>
                <a:uFill>
                  <a:solidFill>
                    <a:srgbClr val="ffffff"/>
                  </a:solidFill>
                </a:uFill>
                <a:latin typeface="Arial"/>
                <a:ea typeface="Arial"/>
              </a:rPr>
              <a:t>know if a value was found</a:t>
            </a:r>
            <a:r>
              <a:rPr b="0" lang="en-US" sz="3200" spc="-1" strike="noStrike">
                <a:solidFill>
                  <a:srgbClr val="ffffff"/>
                </a:solidFill>
                <a:uFill>
                  <a:solidFill>
                    <a:srgbClr val="ffffff"/>
                  </a:solidFill>
                </a:uFill>
                <a:latin typeface="Arial"/>
                <a:ea typeface="Arial"/>
              </a:rPr>
              <a:t>, we use a </a:t>
            </a:r>
            <a:r>
              <a:rPr b="0" lang="en-US" sz="3200" spc="-1" strike="noStrike">
                <a:solidFill>
                  <a:srgbClr val="00ff00"/>
                </a:solidFill>
                <a:uFill>
                  <a:solidFill>
                    <a:srgbClr val="ffffff"/>
                  </a:solidFill>
                </a:uFill>
                <a:latin typeface="Arial"/>
                <a:ea typeface="Arial"/>
              </a:rPr>
              <a:t>variable</a:t>
            </a:r>
            <a:r>
              <a:rPr b="0" lang="en-US" sz="3200" spc="-1" strike="noStrike">
                <a:solidFill>
                  <a:srgbClr val="ffffff"/>
                </a:solidFill>
                <a:uFill>
                  <a:solidFill>
                    <a:srgbClr val="ffffff"/>
                  </a:solidFill>
                </a:uFill>
                <a:latin typeface="Arial"/>
                <a:ea typeface="Arial"/>
              </a:rPr>
              <a:t> that starts at </a:t>
            </a:r>
            <a:r>
              <a:rPr b="0" lang="en-US" sz="3200" spc="-1" strike="noStrike">
                <a:solidFill>
                  <a:srgbClr val="ffff00"/>
                </a:solidFill>
                <a:uFill>
                  <a:solidFill>
                    <a:srgbClr val="ffffff"/>
                  </a:solidFill>
                </a:uFill>
                <a:latin typeface="Arial"/>
                <a:ea typeface="Arial"/>
              </a:rPr>
              <a:t>False</a:t>
            </a:r>
            <a:r>
              <a:rPr b="0" lang="en-US" sz="3200" spc="-1" strike="noStrike">
                <a:solidFill>
                  <a:srgbClr val="ffffff"/>
                </a:solidFill>
                <a:uFill>
                  <a:solidFill>
                    <a:srgbClr val="ffffff"/>
                  </a:solidFill>
                </a:uFill>
                <a:latin typeface="Arial"/>
                <a:ea typeface="Arial"/>
              </a:rPr>
              <a:t> and is set to </a:t>
            </a:r>
            <a:r>
              <a:rPr b="0" lang="en-US" sz="3200" spc="-1" strike="noStrike">
                <a:solidFill>
                  <a:srgbClr val="ffff00"/>
                </a:solidFill>
                <a:uFill>
                  <a:solidFill>
                    <a:srgbClr val="ffffff"/>
                  </a:solidFill>
                </a:uFill>
                <a:latin typeface="Arial"/>
                <a:ea typeface="Arial"/>
              </a:rPr>
              <a:t>True</a:t>
            </a:r>
            <a:r>
              <a:rPr b="0" lang="en-US" sz="3200" spc="-1" strike="noStrike">
                <a:solidFill>
                  <a:srgbClr val="ffffff"/>
                </a:solidFill>
                <a:uFill>
                  <a:solidFill>
                    <a:srgbClr val="ffffff"/>
                  </a:solidFill>
                </a:uFill>
                <a:latin typeface="Arial"/>
                <a:ea typeface="Arial"/>
              </a:rPr>
              <a:t> as soon as we </a:t>
            </a:r>
            <a:r>
              <a:rPr b="0" lang="en-US" sz="3200" spc="-1" strike="noStrike">
                <a:solidFill>
                  <a:srgbClr val="00ff00"/>
                </a:solidFill>
                <a:uFill>
                  <a:solidFill>
                    <a:srgbClr val="ffffff"/>
                  </a:solidFill>
                </a:uFill>
                <a:latin typeface="Arial"/>
                <a:ea typeface="Arial"/>
              </a:rPr>
              <a:t>find</a:t>
            </a:r>
            <a:r>
              <a:rPr b="0" lang="en-US" sz="3200" spc="-1" strike="noStrike">
                <a:solidFill>
                  <a:srgbClr val="ffffff"/>
                </a:solidFill>
                <a:uFill>
                  <a:solidFill>
                    <a:srgbClr val="ffffff"/>
                  </a:solidFill>
                </a:uFill>
                <a:latin typeface="Arial"/>
                <a:ea typeface="Arial"/>
              </a:rPr>
              <a:t> what we are looking for.</a:t>
            </a:r>
            <a:endParaRPr b="0" lang="en-US" sz="1800" spc="-1" strike="noStrike">
              <a:solidFill>
                <a:srgbClr val="ffffff"/>
              </a:solidFill>
              <a:uFill>
                <a:solidFill>
                  <a:srgbClr val="ffffff"/>
                </a:solidFill>
              </a:uFill>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How to find the smallest value</a:t>
            </a:r>
            <a:endParaRPr b="0" lang="en-US" sz="1800" spc="-1" strike="noStrike">
              <a:solidFill>
                <a:srgbClr val="ffffff"/>
              </a:solidFill>
              <a:uFill>
                <a:solidFill>
                  <a:srgbClr val="ffffff"/>
                </a:solidFill>
              </a:uFill>
              <a:latin typeface="Arial"/>
            </a:endParaRPr>
          </a:p>
        </p:txBody>
      </p:sp>
      <p:sp>
        <p:nvSpPr>
          <p:cNvPr id="489" name="CustomShape 2"/>
          <p:cNvSpPr/>
          <p:nvPr/>
        </p:nvSpPr>
        <p:spPr>
          <a:xfrm>
            <a:off x="1620360" y="3009240"/>
            <a:ext cx="7995240" cy="3323520"/>
          </a:xfrm>
          <a:prstGeom prst="rect">
            <a:avLst/>
          </a:prstGeom>
          <a:noFill/>
          <a:ln>
            <a:noFill/>
          </a:ln>
        </p:spPr>
        <p:style>
          <a:lnRef idx="0"/>
          <a:fillRef idx="0"/>
          <a:effectRef idx="0"/>
          <a:fontRef idx="minor"/>
        </p:style>
        <p:txBody>
          <a:bodyPr lIns="0" rIns="0" tIns="0" bIns="0" anchor="ctr"/>
          <a:p>
            <a:pPr>
              <a:lnSpc>
                <a:spcPct val="100000"/>
              </a:lnSpc>
            </a:pPr>
            <a:r>
              <a:rPr b="1" lang="en-US" sz="2600" spc="-1" strike="noStrike">
                <a:solidFill>
                  <a:srgbClr val="00ff00"/>
                </a:solidFill>
                <a:uFill>
                  <a:solidFill>
                    <a:srgbClr val="ffffff"/>
                  </a:solidFill>
                </a:uFill>
                <a:latin typeface="Courier New"/>
                <a:ea typeface="Courier New"/>
              </a:rPr>
              <a:t>largest_so_far = -1</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'Before', </a:t>
            </a:r>
            <a:r>
              <a:rPr b="1" lang="en-US" sz="2600" spc="-1" strike="noStrike">
                <a:solidFill>
                  <a:srgbClr val="00ff00"/>
                </a:solidFill>
                <a:uFill>
                  <a:solidFill>
                    <a:srgbClr val="ffffff"/>
                  </a:solidFill>
                </a:uFill>
                <a:latin typeface="Courier New"/>
                <a:ea typeface="Courier New"/>
              </a:rPr>
              <a:t>largest_so_far</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for</a:t>
            </a:r>
            <a:r>
              <a:rPr b="1" lang="en-US" sz="2600" spc="-1" strike="noStrike">
                <a:solidFill>
                  <a:srgbClr val="ff00ff"/>
                </a:solidFill>
                <a:uFill>
                  <a:solidFill>
                    <a:srgbClr val="ffffff"/>
                  </a:solidFill>
                </a:uFill>
                <a:latin typeface="Courier New"/>
                <a:ea typeface="Courier New"/>
              </a:rPr>
              <a:t> the_num </a:t>
            </a:r>
            <a:r>
              <a:rPr b="1" lang="en-US" sz="2600" spc="-1" strike="noStrike">
                <a:solidFill>
                  <a:srgbClr val="ffff00"/>
                </a:solidFill>
                <a:uFill>
                  <a:solidFill>
                    <a:srgbClr val="ffffff"/>
                  </a:solidFill>
                </a:uFill>
                <a:latin typeface="Courier New"/>
                <a:ea typeface="Courier New"/>
              </a:rPr>
              <a:t>in</a:t>
            </a:r>
            <a:r>
              <a:rPr b="1" lang="en-US" sz="2600" spc="-1" strike="noStrike">
                <a:solidFill>
                  <a:srgbClr val="ff00ff"/>
                </a:solidFill>
                <a:uFill>
                  <a:solidFill>
                    <a:srgbClr val="ffffff"/>
                  </a:solidFill>
                </a:uFill>
                <a:latin typeface="Courier New"/>
                <a:ea typeface="Courier New"/>
              </a:rPr>
              <a:t> [9, 41, 12, 3, 74, 15]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ff00ff"/>
                </a:solidFill>
                <a:uFill>
                  <a:solidFill>
                    <a:srgbClr val="ffffff"/>
                  </a:solidFill>
                </a:uFill>
                <a:latin typeface="Courier New"/>
                <a:ea typeface="Courier New"/>
              </a:rPr>
              <a:t>if the_num &gt; </a:t>
            </a:r>
            <a:r>
              <a:rPr b="1" lang="en-US" sz="2600" spc="-1" strike="noStrike">
                <a:solidFill>
                  <a:srgbClr val="00ff00"/>
                </a:solidFill>
                <a:uFill>
                  <a:solidFill>
                    <a:srgbClr val="ffffff"/>
                  </a:solidFill>
                </a:uFill>
                <a:latin typeface="Courier New"/>
                <a:ea typeface="Courier New"/>
              </a:rPr>
              <a:t>largest_so_far</a:t>
            </a:r>
            <a:r>
              <a:rPr b="1" lang="en-US" sz="2600" spc="-1" strike="noStrike">
                <a:solidFill>
                  <a:srgbClr val="ff00ff"/>
                </a:solidFill>
                <a:uFill>
                  <a:solidFill>
                    <a:srgbClr val="ffffff"/>
                  </a:solidFill>
                </a:uFill>
                <a:latin typeface="Courier New"/>
                <a:ea typeface="Courier New"/>
              </a:rPr>
              <a:t>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00ff00"/>
                </a:solidFill>
                <a:uFill>
                  <a:solidFill>
                    <a:srgbClr val="ffffff"/>
                  </a:solidFill>
                </a:uFill>
                <a:latin typeface="Courier New"/>
                <a:ea typeface="Courier New"/>
              </a:rPr>
              <a:t>largest_so_far = </a:t>
            </a:r>
            <a:r>
              <a:rPr b="1" lang="en-US" sz="2600" spc="-1" strike="noStrike">
                <a:solidFill>
                  <a:srgbClr val="ff00ff"/>
                </a:solidFill>
                <a:uFill>
                  <a:solidFill>
                    <a:srgbClr val="ffffff"/>
                  </a:solidFill>
                </a:uFill>
                <a:latin typeface="Courier New"/>
                <a:ea typeface="Courier New"/>
              </a:rPr>
              <a:t>the_num</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00ff00"/>
                </a:solidFill>
                <a:uFill>
                  <a:solidFill>
                    <a:srgbClr val="ffffff"/>
                  </a:solidFill>
                </a:uFill>
                <a:latin typeface="Courier New"/>
                <a:ea typeface="Courier New"/>
              </a:rPr>
              <a:t>largest_so_far,</a:t>
            </a:r>
            <a:r>
              <a:rPr b="1" lang="en-US" sz="2600" spc="-1" strike="noStrike">
                <a:solidFill>
                  <a:srgbClr val="ff00ff"/>
                </a:solidFill>
                <a:uFill>
                  <a:solidFill>
                    <a:srgbClr val="ffffff"/>
                  </a:solidFill>
                </a:uFill>
                <a:latin typeface="Courier New"/>
                <a:ea typeface="Courier New"/>
              </a:rPr>
              <a:t> the_num</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'After', </a:t>
            </a:r>
            <a:r>
              <a:rPr b="1" lang="en-US" sz="2600" spc="-1" strike="noStrike">
                <a:solidFill>
                  <a:srgbClr val="00ff00"/>
                </a:solidFill>
                <a:uFill>
                  <a:solidFill>
                    <a:srgbClr val="ffffff"/>
                  </a:solidFill>
                </a:uFill>
                <a:latin typeface="Courier New"/>
                <a:ea typeface="Courier New"/>
              </a:rPr>
              <a:t>largest_so_far</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490" name="CustomShape 3"/>
          <p:cNvSpPr/>
          <p:nvPr/>
        </p:nvSpPr>
        <p:spPr>
          <a:xfrm>
            <a:off x="10261440" y="2286000"/>
            <a:ext cx="4218840" cy="4985640"/>
          </a:xfrm>
          <a:prstGeom prst="rect">
            <a:avLst/>
          </a:prstGeom>
          <a:noFill/>
          <a:ln>
            <a:noFill/>
          </a:ln>
        </p:spPr>
        <p:style>
          <a:lnRef idx="0"/>
          <a:fillRef idx="0"/>
          <a:effectRef idx="0"/>
          <a:fontRef idx="minor"/>
        </p:style>
        <p:txBody>
          <a:bodyPr lIns="0" rIns="0" tIns="0" bIns="0" anchor="ctr"/>
          <a:p>
            <a:pPr>
              <a:lnSpc>
                <a:spcPct val="100000"/>
              </a:lnSpc>
            </a:pPr>
            <a:r>
              <a:rPr b="0" lang="en-US" sz="3000" spc="-1" strike="noStrike">
                <a:solidFill>
                  <a:srgbClr val="ffffff"/>
                </a:solidFill>
                <a:uFill>
                  <a:solidFill>
                    <a:srgbClr val="ffffff"/>
                  </a:solidFill>
                </a:uFill>
                <a:latin typeface="Arial"/>
                <a:ea typeface="Arial"/>
              </a:rPr>
              <a:t>$</a:t>
            </a:r>
            <a:r>
              <a:rPr b="0" lang="en-US" sz="3000" spc="-1" strike="noStrike">
                <a:solidFill>
                  <a:srgbClr val="ffff00"/>
                </a:solidFill>
                <a:uFill>
                  <a:solidFill>
                    <a:srgbClr val="ffffff"/>
                  </a:solidFill>
                </a:uFill>
                <a:latin typeface="Arial"/>
                <a:ea typeface="Arial"/>
              </a:rPr>
              <a:t> python largest.py</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Before </a:t>
            </a:r>
            <a:r>
              <a:rPr b="0" lang="en-US" sz="3000" spc="-1" strike="noStrike">
                <a:solidFill>
                  <a:srgbClr val="00ffff"/>
                </a:solidFill>
                <a:uFill>
                  <a:solidFill>
                    <a:srgbClr val="ffffff"/>
                  </a:solidFill>
                </a:uFill>
                <a:latin typeface="Arial"/>
                <a:ea typeface="Arial"/>
              </a:rPr>
              <a:t>-1</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9</a:t>
            </a:r>
            <a:r>
              <a:rPr b="0" lang="en-US" sz="3000" spc="-1" strike="noStrike">
                <a:solidFill>
                  <a:srgbClr val="00ffff"/>
                </a:solidFill>
                <a:uFill>
                  <a:solidFill>
                    <a:srgbClr val="ffffff"/>
                  </a:solidFill>
                </a:uFill>
                <a:latin typeface="Arial"/>
                <a:ea typeface="Arial"/>
              </a:rPr>
              <a:t>  </a:t>
            </a:r>
            <a:r>
              <a:rPr b="0" lang="en-US" sz="3000" spc="-1" strike="noStrike">
                <a:solidFill>
                  <a:srgbClr val="ff00ff"/>
                </a:solidFill>
                <a:uFill>
                  <a:solidFill>
                    <a:srgbClr val="ffffff"/>
                  </a:solidFill>
                </a:uFill>
                <a:latin typeface="Arial"/>
                <a:ea typeface="Arial"/>
              </a:rPr>
              <a:t>9</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41</a:t>
            </a:r>
            <a:r>
              <a:rPr b="0" lang="en-US" sz="3000" spc="-1" strike="noStrike">
                <a:solidFill>
                  <a:srgbClr val="ff00ff"/>
                </a:solidFill>
                <a:uFill>
                  <a:solidFill>
                    <a:srgbClr val="ffffff"/>
                  </a:solidFill>
                </a:uFill>
                <a:latin typeface="Arial"/>
                <a:ea typeface="Arial"/>
              </a:rPr>
              <a:t>  41</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41</a:t>
            </a:r>
            <a:r>
              <a:rPr b="0" lang="en-US" sz="3000" spc="-1" strike="noStrike">
                <a:solidFill>
                  <a:srgbClr val="ff00ff"/>
                </a:solidFill>
                <a:uFill>
                  <a:solidFill>
                    <a:srgbClr val="ffffff"/>
                  </a:solidFill>
                </a:uFill>
                <a:latin typeface="Arial"/>
                <a:ea typeface="Arial"/>
              </a:rPr>
              <a:t> 12</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41</a:t>
            </a:r>
            <a:r>
              <a:rPr b="0" lang="en-US" sz="3000" spc="-1" strike="noStrike">
                <a:solidFill>
                  <a:srgbClr val="00ffff"/>
                </a:solidFill>
                <a:uFill>
                  <a:solidFill>
                    <a:srgbClr val="ffffff"/>
                  </a:solidFill>
                </a:uFill>
                <a:latin typeface="Arial"/>
                <a:ea typeface="Arial"/>
              </a:rPr>
              <a:t>  </a:t>
            </a:r>
            <a:r>
              <a:rPr b="0" lang="en-US" sz="3000" spc="-1" strike="noStrike">
                <a:solidFill>
                  <a:srgbClr val="ff00ff"/>
                </a:solidFill>
                <a:uFill>
                  <a:solidFill>
                    <a:srgbClr val="ffffff"/>
                  </a:solidFill>
                </a:uFill>
                <a:latin typeface="Arial"/>
                <a:ea typeface="Arial"/>
              </a:rPr>
              <a:t>3</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74</a:t>
            </a:r>
            <a:r>
              <a:rPr b="0" lang="en-US" sz="3000" spc="-1" strike="noStrike">
                <a:solidFill>
                  <a:srgbClr val="00ffff"/>
                </a:solidFill>
                <a:uFill>
                  <a:solidFill>
                    <a:srgbClr val="ffffff"/>
                  </a:solidFill>
                </a:uFill>
                <a:latin typeface="Arial"/>
                <a:ea typeface="Arial"/>
              </a:rPr>
              <a:t>  </a:t>
            </a:r>
            <a:r>
              <a:rPr b="0" lang="en-US" sz="3000" spc="-1" strike="noStrike">
                <a:solidFill>
                  <a:srgbClr val="ff00ff"/>
                </a:solidFill>
                <a:uFill>
                  <a:solidFill>
                    <a:srgbClr val="ffffff"/>
                  </a:solidFill>
                </a:uFill>
                <a:latin typeface="Arial"/>
                <a:ea typeface="Arial"/>
              </a:rPr>
              <a:t>74</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74</a:t>
            </a:r>
            <a:r>
              <a:rPr b="0" lang="en-US" sz="3000" spc="-1" strike="noStrike">
                <a:solidFill>
                  <a:srgbClr val="00ffff"/>
                </a:solidFill>
                <a:uFill>
                  <a:solidFill>
                    <a:srgbClr val="ffffff"/>
                  </a:solidFill>
                </a:uFill>
                <a:latin typeface="Arial"/>
                <a:ea typeface="Arial"/>
              </a:rPr>
              <a:t>  </a:t>
            </a:r>
            <a:r>
              <a:rPr b="0" lang="en-US" sz="3000" spc="-1" strike="noStrike">
                <a:solidFill>
                  <a:srgbClr val="ff00ff"/>
                </a:solidFill>
                <a:uFill>
                  <a:solidFill>
                    <a:srgbClr val="ffffff"/>
                  </a:solidFill>
                </a:uFill>
                <a:latin typeface="Arial"/>
                <a:ea typeface="Arial"/>
              </a:rPr>
              <a:t>15</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After </a:t>
            </a:r>
            <a:r>
              <a:rPr b="0" lang="en-US" sz="3000" spc="-1" strike="noStrike">
                <a:solidFill>
                  <a:srgbClr val="00ffff"/>
                </a:solidFill>
                <a:uFill>
                  <a:solidFill>
                    <a:srgbClr val="ffffff"/>
                  </a:solidFill>
                </a:uFill>
                <a:latin typeface="Arial"/>
                <a:ea typeface="Arial"/>
              </a:rPr>
              <a:t>74</a:t>
            </a:r>
            <a:endParaRPr b="0" lang="en-US" sz="1800" spc="-1" strike="noStrike">
              <a:solidFill>
                <a:srgbClr val="ffffff"/>
              </a:solidFill>
              <a:uFill>
                <a:solidFill>
                  <a:srgbClr val="ffffff"/>
                </a:solidFill>
              </a:uFill>
              <a:latin typeface="Arial"/>
            </a:endParaRPr>
          </a:p>
        </p:txBody>
      </p:sp>
      <p:sp>
        <p:nvSpPr>
          <p:cNvPr id="491" name="CustomShape 4"/>
          <p:cNvSpPr/>
          <p:nvPr/>
        </p:nvSpPr>
        <p:spPr>
          <a:xfrm>
            <a:off x="906480" y="7194600"/>
            <a:ext cx="14756760" cy="1110600"/>
          </a:xfrm>
          <a:prstGeom prst="rect">
            <a:avLst/>
          </a:prstGeom>
          <a:noFill/>
          <a:ln>
            <a:noFill/>
          </a:ln>
        </p:spPr>
        <p:style>
          <a:lnRef idx="0"/>
          <a:fillRef idx="0"/>
          <a:effectRef idx="0"/>
          <a:fontRef idx="minor"/>
        </p:style>
        <p:txBody>
          <a:bodyPr lIns="0" rIns="0" tIns="0" bIns="0" anchor="ctr"/>
          <a:p>
            <a:pPr algn="ctr">
              <a:lnSpc>
                <a:spcPct val="115000"/>
              </a:lnSpc>
            </a:pPr>
            <a:r>
              <a:rPr b="0" lang="en-US" sz="3200" spc="-1" strike="noStrike">
                <a:solidFill>
                  <a:srgbClr val="ffffff"/>
                </a:solidFill>
                <a:uFill>
                  <a:solidFill>
                    <a:srgbClr val="ffffff"/>
                  </a:solidFill>
                </a:uFill>
                <a:latin typeface="Arial"/>
                <a:ea typeface="Arial"/>
              </a:rPr>
              <a:t>How would we change this to make it find the smallest value in the list?</a:t>
            </a:r>
            <a:endParaRPr b="0" lang="en-US" sz="1800" spc="-1" strike="noStrike">
              <a:solidFill>
                <a:srgbClr val="ffffff"/>
              </a:solidFill>
              <a:uFill>
                <a:solidFill>
                  <a:srgbClr val="ffffff"/>
                </a:solidFill>
              </a:uFill>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Finding the smallest value</a:t>
            </a:r>
            <a:endParaRPr b="0" lang="en-US" sz="1800" spc="-1" strike="noStrike">
              <a:solidFill>
                <a:srgbClr val="ffffff"/>
              </a:solidFill>
              <a:uFill>
                <a:solidFill>
                  <a:srgbClr val="ffffff"/>
                </a:solidFill>
              </a:uFill>
              <a:latin typeface="Arial"/>
            </a:endParaRPr>
          </a:p>
        </p:txBody>
      </p:sp>
      <p:sp>
        <p:nvSpPr>
          <p:cNvPr id="493" name="CustomShape 2"/>
          <p:cNvSpPr/>
          <p:nvPr/>
        </p:nvSpPr>
        <p:spPr>
          <a:xfrm>
            <a:off x="1620360" y="3009240"/>
            <a:ext cx="7995240" cy="3323520"/>
          </a:xfrm>
          <a:prstGeom prst="rect">
            <a:avLst/>
          </a:prstGeom>
          <a:noFill/>
          <a:ln>
            <a:noFill/>
          </a:ln>
        </p:spPr>
        <p:style>
          <a:lnRef idx="0"/>
          <a:fillRef idx="0"/>
          <a:effectRef idx="0"/>
          <a:fontRef idx="minor"/>
        </p:style>
        <p:txBody>
          <a:bodyPr lIns="0" rIns="0" tIns="0" bIns="0" anchor="ctr"/>
          <a:p>
            <a:pPr>
              <a:lnSpc>
                <a:spcPct val="100000"/>
              </a:lnSpc>
            </a:pPr>
            <a:r>
              <a:rPr b="1" lang="en-US" sz="2600" spc="-1" strike="noStrike">
                <a:solidFill>
                  <a:srgbClr val="00ff00"/>
                </a:solidFill>
                <a:uFill>
                  <a:solidFill>
                    <a:srgbClr val="ffffff"/>
                  </a:solidFill>
                </a:uFill>
                <a:latin typeface="Courier New"/>
                <a:ea typeface="Courier New"/>
              </a:rPr>
              <a:t>smallest_so_far = </a:t>
            </a:r>
            <a:r>
              <a:rPr b="1" lang="en-US" sz="2600" spc="-1" strike="noStrike">
                <a:solidFill>
                  <a:srgbClr val="ffff00"/>
                </a:solidFill>
                <a:uFill>
                  <a:solidFill>
                    <a:srgbClr val="ffffff"/>
                  </a:solidFill>
                </a:uFill>
                <a:latin typeface="Courier New"/>
                <a:ea typeface="Courier New"/>
              </a:rPr>
              <a:t>None</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'Before', </a:t>
            </a:r>
            <a:r>
              <a:rPr b="1" lang="en-US" sz="2600" spc="-1" strike="noStrike">
                <a:solidFill>
                  <a:srgbClr val="00ff00"/>
                </a:solidFill>
                <a:uFill>
                  <a:solidFill>
                    <a:srgbClr val="ffffff"/>
                  </a:solidFill>
                </a:uFill>
                <a:latin typeface="Courier New"/>
                <a:ea typeface="Courier New"/>
              </a:rPr>
              <a:t>smallest_so_far</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for</a:t>
            </a:r>
            <a:r>
              <a:rPr b="1" lang="en-US" sz="2600" spc="-1" strike="noStrike">
                <a:solidFill>
                  <a:srgbClr val="ff00ff"/>
                </a:solidFill>
                <a:uFill>
                  <a:solidFill>
                    <a:srgbClr val="ffffff"/>
                  </a:solidFill>
                </a:uFill>
                <a:latin typeface="Courier New"/>
                <a:ea typeface="Courier New"/>
              </a:rPr>
              <a:t> the_num </a:t>
            </a:r>
            <a:r>
              <a:rPr b="1" lang="en-US" sz="2600" spc="-1" strike="noStrike">
                <a:solidFill>
                  <a:srgbClr val="ffff00"/>
                </a:solidFill>
                <a:uFill>
                  <a:solidFill>
                    <a:srgbClr val="ffffff"/>
                  </a:solidFill>
                </a:uFill>
                <a:latin typeface="Courier New"/>
                <a:ea typeface="Courier New"/>
              </a:rPr>
              <a:t>in</a:t>
            </a:r>
            <a:r>
              <a:rPr b="1" lang="en-US" sz="2600" spc="-1" strike="noStrike">
                <a:solidFill>
                  <a:srgbClr val="ff00ff"/>
                </a:solidFill>
                <a:uFill>
                  <a:solidFill>
                    <a:srgbClr val="ffffff"/>
                  </a:solidFill>
                </a:uFill>
                <a:latin typeface="Courier New"/>
                <a:ea typeface="Courier New"/>
              </a:rPr>
              <a:t> [9, 41, 12, 3, 74, 15]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ff00ff"/>
                </a:solidFill>
                <a:uFill>
                  <a:solidFill>
                    <a:srgbClr val="ffffff"/>
                  </a:solidFill>
                </a:uFill>
                <a:latin typeface="Courier New"/>
                <a:ea typeface="Courier New"/>
              </a:rPr>
              <a:t>if the_num &lt; </a:t>
            </a:r>
            <a:r>
              <a:rPr b="1" lang="en-US" sz="2600" spc="-1" strike="noStrike">
                <a:solidFill>
                  <a:srgbClr val="00ff00"/>
                </a:solidFill>
                <a:uFill>
                  <a:solidFill>
                    <a:srgbClr val="ffffff"/>
                  </a:solidFill>
                </a:uFill>
                <a:latin typeface="Courier New"/>
                <a:ea typeface="Courier New"/>
              </a:rPr>
              <a:t>smallest_so_far</a:t>
            </a:r>
            <a:r>
              <a:rPr b="1" lang="en-US" sz="2600" spc="-1" strike="noStrike">
                <a:solidFill>
                  <a:srgbClr val="ff00ff"/>
                </a:solidFill>
                <a:uFill>
                  <a:solidFill>
                    <a:srgbClr val="ffffff"/>
                  </a:solidFill>
                </a:uFill>
                <a:latin typeface="Courier New"/>
                <a:ea typeface="Courier New"/>
              </a:rPr>
              <a:t>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00ff00"/>
                </a:solidFill>
                <a:uFill>
                  <a:solidFill>
                    <a:srgbClr val="ffffff"/>
                  </a:solidFill>
                </a:uFill>
                <a:latin typeface="Courier New"/>
                <a:ea typeface="Courier New"/>
              </a:rPr>
              <a:t>smallest_so_far = </a:t>
            </a:r>
            <a:r>
              <a:rPr b="1" lang="en-US" sz="2600" spc="-1" strike="noStrike">
                <a:solidFill>
                  <a:srgbClr val="ff00ff"/>
                </a:solidFill>
                <a:uFill>
                  <a:solidFill>
                    <a:srgbClr val="ffffff"/>
                  </a:solidFill>
                </a:uFill>
                <a:latin typeface="Courier New"/>
                <a:ea typeface="Courier New"/>
              </a:rPr>
              <a:t>the_num</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00ff00"/>
                </a:solidFill>
                <a:uFill>
                  <a:solidFill>
                    <a:srgbClr val="ffffff"/>
                  </a:solidFill>
                </a:uFill>
                <a:latin typeface="Courier New"/>
                <a:ea typeface="Courier New"/>
              </a:rPr>
              <a:t>smallest_so_far,</a:t>
            </a:r>
            <a:r>
              <a:rPr b="1" lang="en-US" sz="2600" spc="-1" strike="noStrike">
                <a:solidFill>
                  <a:srgbClr val="ff00ff"/>
                </a:solidFill>
                <a:uFill>
                  <a:solidFill>
                    <a:srgbClr val="ffffff"/>
                  </a:solidFill>
                </a:uFill>
                <a:latin typeface="Courier New"/>
                <a:ea typeface="Courier New"/>
              </a:rPr>
              <a:t> the_num</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'After', </a:t>
            </a:r>
            <a:r>
              <a:rPr b="1" lang="en-US" sz="2600" spc="-1" strike="noStrike">
                <a:solidFill>
                  <a:srgbClr val="00ff00"/>
                </a:solidFill>
                <a:uFill>
                  <a:solidFill>
                    <a:srgbClr val="ffffff"/>
                  </a:solidFill>
                </a:uFill>
                <a:latin typeface="Courier New"/>
                <a:ea typeface="Courier New"/>
              </a:rPr>
              <a:t>smallest_so_far</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494" name="CustomShape 3"/>
          <p:cNvSpPr/>
          <p:nvPr/>
        </p:nvSpPr>
        <p:spPr>
          <a:xfrm>
            <a:off x="906480" y="7194600"/>
            <a:ext cx="14756760" cy="991440"/>
          </a:xfrm>
          <a:prstGeom prst="rect">
            <a:avLst/>
          </a:prstGeom>
          <a:noFill/>
          <a:ln>
            <a:noFill/>
          </a:ln>
        </p:spPr>
        <p:style>
          <a:lnRef idx="0"/>
          <a:fillRef idx="0"/>
          <a:effectRef idx="0"/>
          <a:fontRef idx="minor"/>
        </p:style>
        <p:txBody>
          <a:bodyPr lIns="0" rIns="0" tIns="0" bIns="0" anchor="ctr"/>
          <a:p>
            <a:pPr algn="ctr">
              <a:lnSpc>
                <a:spcPct val="115000"/>
              </a:lnSpc>
            </a:pPr>
            <a:r>
              <a:rPr b="0" lang="en-US" sz="3200" spc="-1" strike="noStrike">
                <a:solidFill>
                  <a:srgbClr val="ffffff"/>
                </a:solidFill>
                <a:uFill>
                  <a:solidFill>
                    <a:srgbClr val="ffffff"/>
                  </a:solidFill>
                </a:uFill>
                <a:latin typeface="Arial"/>
                <a:ea typeface="Arial"/>
              </a:rPr>
              <a:t>We switched the variable name to </a:t>
            </a:r>
            <a:r>
              <a:rPr b="0" lang="en-US" sz="3200" spc="-1" strike="noStrike">
                <a:solidFill>
                  <a:srgbClr val="00ff00"/>
                </a:solidFill>
                <a:uFill>
                  <a:solidFill>
                    <a:srgbClr val="ffffff"/>
                  </a:solidFill>
                </a:uFill>
                <a:latin typeface="Arial"/>
                <a:ea typeface="Arial"/>
              </a:rPr>
              <a:t>smallest_so_far</a:t>
            </a:r>
            <a:r>
              <a:rPr b="0" lang="en-US" sz="3200" spc="-1" strike="noStrike">
                <a:solidFill>
                  <a:srgbClr val="ffffff"/>
                </a:solidFill>
                <a:uFill>
                  <a:solidFill>
                    <a:srgbClr val="ffffff"/>
                  </a:solidFill>
                </a:uFill>
                <a:latin typeface="Arial"/>
                <a:ea typeface="Arial"/>
              </a:rPr>
              <a:t> and switch the </a:t>
            </a:r>
            <a:r>
              <a:rPr b="0" lang="en-US" sz="3200" spc="-1" strike="noStrike">
                <a:solidFill>
                  <a:srgbClr val="00ffff"/>
                </a:solidFill>
                <a:uFill>
                  <a:solidFill>
                    <a:srgbClr val="ffffff"/>
                  </a:solidFill>
                </a:uFill>
                <a:latin typeface="Arial"/>
                <a:ea typeface="Arial"/>
              </a:rPr>
              <a:t>&gt;</a:t>
            </a:r>
            <a:r>
              <a:rPr b="0" lang="en-US" sz="3200" spc="-1" strike="noStrike">
                <a:solidFill>
                  <a:srgbClr val="ffffff"/>
                </a:solidFill>
                <a:uFill>
                  <a:solidFill>
                    <a:srgbClr val="ffffff"/>
                  </a:solidFill>
                </a:uFill>
                <a:latin typeface="Arial"/>
                <a:ea typeface="Arial"/>
              </a:rPr>
              <a:t> to </a:t>
            </a:r>
            <a:r>
              <a:rPr b="0" lang="en-US" sz="3200" spc="-1" strike="noStrike">
                <a:solidFill>
                  <a:srgbClr val="00ffff"/>
                </a:solidFill>
                <a:uFill>
                  <a:solidFill>
                    <a:srgbClr val="ffffff"/>
                  </a:solidFill>
                </a:uFill>
                <a:latin typeface="Arial"/>
                <a:ea typeface="Arial"/>
              </a:rPr>
              <a:t>&lt;</a:t>
            </a:r>
            <a:endParaRPr b="0" lang="en-US" sz="1800" spc="-1" strike="noStrike">
              <a:solidFill>
                <a:srgbClr val="ffffff"/>
              </a:solidFill>
              <a:uFill>
                <a:solidFill>
                  <a:srgbClr val="ffffff"/>
                </a:solidFill>
              </a:uFill>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Finding the smallest value</a:t>
            </a:r>
            <a:endParaRPr b="0" lang="en-US" sz="1800" spc="-1" strike="noStrike">
              <a:solidFill>
                <a:srgbClr val="ffffff"/>
              </a:solidFill>
              <a:uFill>
                <a:solidFill>
                  <a:srgbClr val="ffffff"/>
                </a:solidFill>
              </a:uFill>
              <a:latin typeface="Arial"/>
            </a:endParaRPr>
          </a:p>
        </p:txBody>
      </p:sp>
      <p:sp>
        <p:nvSpPr>
          <p:cNvPr id="496" name="CustomShape 2"/>
          <p:cNvSpPr/>
          <p:nvPr/>
        </p:nvSpPr>
        <p:spPr>
          <a:xfrm>
            <a:off x="1620360" y="3009240"/>
            <a:ext cx="7995240" cy="3323520"/>
          </a:xfrm>
          <a:prstGeom prst="rect">
            <a:avLst/>
          </a:prstGeom>
          <a:noFill/>
          <a:ln>
            <a:noFill/>
          </a:ln>
        </p:spPr>
        <p:style>
          <a:lnRef idx="0"/>
          <a:fillRef idx="0"/>
          <a:effectRef idx="0"/>
          <a:fontRef idx="minor"/>
        </p:style>
        <p:txBody>
          <a:bodyPr lIns="0" rIns="0" tIns="0" bIns="0" anchor="ctr"/>
          <a:p>
            <a:pPr>
              <a:lnSpc>
                <a:spcPct val="100000"/>
              </a:lnSpc>
            </a:pPr>
            <a:r>
              <a:rPr b="1" lang="en-US" sz="2600" spc="-1" strike="noStrike">
                <a:solidFill>
                  <a:srgbClr val="00ff00"/>
                </a:solidFill>
                <a:uFill>
                  <a:solidFill>
                    <a:srgbClr val="ffffff"/>
                  </a:solidFill>
                </a:uFill>
                <a:latin typeface="Courier New"/>
                <a:ea typeface="Courier New"/>
              </a:rPr>
              <a:t>smallest_so_far = -1</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'Before', </a:t>
            </a:r>
            <a:r>
              <a:rPr b="1" lang="en-US" sz="2600" spc="-1" strike="noStrike">
                <a:solidFill>
                  <a:srgbClr val="00ff00"/>
                </a:solidFill>
                <a:uFill>
                  <a:solidFill>
                    <a:srgbClr val="ffffff"/>
                  </a:solidFill>
                </a:uFill>
                <a:latin typeface="Courier New"/>
                <a:ea typeface="Courier New"/>
              </a:rPr>
              <a:t>smallest_so_far</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for</a:t>
            </a:r>
            <a:r>
              <a:rPr b="1" lang="en-US" sz="2600" spc="-1" strike="noStrike">
                <a:solidFill>
                  <a:srgbClr val="ff00ff"/>
                </a:solidFill>
                <a:uFill>
                  <a:solidFill>
                    <a:srgbClr val="ffffff"/>
                  </a:solidFill>
                </a:uFill>
                <a:latin typeface="Courier New"/>
                <a:ea typeface="Courier New"/>
              </a:rPr>
              <a:t> the_num </a:t>
            </a:r>
            <a:r>
              <a:rPr b="1" lang="en-US" sz="2600" spc="-1" strike="noStrike">
                <a:solidFill>
                  <a:srgbClr val="ffff00"/>
                </a:solidFill>
                <a:uFill>
                  <a:solidFill>
                    <a:srgbClr val="ffffff"/>
                  </a:solidFill>
                </a:uFill>
                <a:latin typeface="Courier New"/>
                <a:ea typeface="Courier New"/>
              </a:rPr>
              <a:t>in</a:t>
            </a:r>
            <a:r>
              <a:rPr b="1" lang="en-US" sz="2600" spc="-1" strike="noStrike">
                <a:solidFill>
                  <a:srgbClr val="ff00ff"/>
                </a:solidFill>
                <a:uFill>
                  <a:solidFill>
                    <a:srgbClr val="ffffff"/>
                  </a:solidFill>
                </a:uFill>
                <a:latin typeface="Courier New"/>
                <a:ea typeface="Courier New"/>
              </a:rPr>
              <a:t> [9, 41, 12, 3, 74, 15]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ff00ff"/>
                </a:solidFill>
                <a:uFill>
                  <a:solidFill>
                    <a:srgbClr val="ffffff"/>
                  </a:solidFill>
                </a:uFill>
                <a:latin typeface="Courier New"/>
                <a:ea typeface="Courier New"/>
              </a:rPr>
              <a:t>if the_num &lt; </a:t>
            </a:r>
            <a:r>
              <a:rPr b="1" lang="en-US" sz="2600" spc="-1" strike="noStrike">
                <a:solidFill>
                  <a:srgbClr val="00ff00"/>
                </a:solidFill>
                <a:uFill>
                  <a:solidFill>
                    <a:srgbClr val="ffffff"/>
                  </a:solidFill>
                </a:uFill>
                <a:latin typeface="Courier New"/>
                <a:ea typeface="Courier New"/>
              </a:rPr>
              <a:t>smallest_so_far</a:t>
            </a:r>
            <a:r>
              <a:rPr b="1" lang="en-US" sz="2600" spc="-1" strike="noStrike">
                <a:solidFill>
                  <a:srgbClr val="ff00ff"/>
                </a:solidFill>
                <a:uFill>
                  <a:solidFill>
                    <a:srgbClr val="ffffff"/>
                  </a:solidFill>
                </a:uFill>
                <a:latin typeface="Courier New"/>
                <a:ea typeface="Courier New"/>
              </a:rPr>
              <a:t>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00ff00"/>
                </a:solidFill>
                <a:uFill>
                  <a:solidFill>
                    <a:srgbClr val="ffffff"/>
                  </a:solidFill>
                </a:uFill>
                <a:latin typeface="Courier New"/>
                <a:ea typeface="Courier New"/>
              </a:rPr>
              <a:t>smallest_so_far = </a:t>
            </a:r>
            <a:r>
              <a:rPr b="1" lang="en-US" sz="2600" spc="-1" strike="noStrike">
                <a:solidFill>
                  <a:srgbClr val="ff00ff"/>
                </a:solidFill>
                <a:uFill>
                  <a:solidFill>
                    <a:srgbClr val="ffffff"/>
                  </a:solidFill>
                </a:uFill>
                <a:latin typeface="Courier New"/>
                <a:ea typeface="Courier New"/>
              </a:rPr>
              <a:t>the_num</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00ff00"/>
                </a:solidFill>
                <a:uFill>
                  <a:solidFill>
                    <a:srgbClr val="ffffff"/>
                  </a:solidFill>
                </a:uFill>
                <a:latin typeface="Courier New"/>
                <a:ea typeface="Courier New"/>
              </a:rPr>
              <a:t>smallest_so_far,</a:t>
            </a:r>
            <a:r>
              <a:rPr b="1" lang="en-US" sz="2600" spc="-1" strike="noStrike">
                <a:solidFill>
                  <a:srgbClr val="ff00ff"/>
                </a:solidFill>
                <a:uFill>
                  <a:solidFill>
                    <a:srgbClr val="ffffff"/>
                  </a:solidFill>
                </a:uFill>
                <a:latin typeface="Courier New"/>
                <a:ea typeface="Courier New"/>
              </a:rPr>
              <a:t> the_num</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'After', </a:t>
            </a:r>
            <a:r>
              <a:rPr b="1" lang="en-US" sz="2600" spc="-1" strike="noStrike">
                <a:solidFill>
                  <a:srgbClr val="00ff00"/>
                </a:solidFill>
                <a:uFill>
                  <a:solidFill>
                    <a:srgbClr val="ffffff"/>
                  </a:solidFill>
                </a:uFill>
                <a:latin typeface="Courier New"/>
                <a:ea typeface="Courier New"/>
              </a:rPr>
              <a:t>smallest_so_far</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497" name="CustomShape 3"/>
          <p:cNvSpPr/>
          <p:nvPr/>
        </p:nvSpPr>
        <p:spPr>
          <a:xfrm>
            <a:off x="906480" y="7194600"/>
            <a:ext cx="14756760" cy="991440"/>
          </a:xfrm>
          <a:prstGeom prst="rect">
            <a:avLst/>
          </a:prstGeom>
          <a:noFill/>
          <a:ln>
            <a:noFill/>
          </a:ln>
        </p:spPr>
        <p:style>
          <a:lnRef idx="0"/>
          <a:fillRef idx="0"/>
          <a:effectRef idx="0"/>
          <a:fontRef idx="minor"/>
        </p:style>
        <p:txBody>
          <a:bodyPr lIns="0" rIns="0" tIns="0" bIns="0" anchor="ctr"/>
          <a:p>
            <a:pPr algn="ctr">
              <a:lnSpc>
                <a:spcPct val="115000"/>
              </a:lnSpc>
            </a:pPr>
            <a:r>
              <a:rPr b="0" lang="en-US" sz="3200" spc="-1" strike="noStrike">
                <a:solidFill>
                  <a:srgbClr val="ffffff"/>
                </a:solidFill>
                <a:uFill>
                  <a:solidFill>
                    <a:srgbClr val="ffffff"/>
                  </a:solidFill>
                </a:uFill>
                <a:latin typeface="Arial"/>
                <a:ea typeface="Arial"/>
              </a:rPr>
              <a:t>We switched the variable name to </a:t>
            </a:r>
            <a:r>
              <a:rPr b="0" lang="en-US" sz="3200" spc="-1" strike="noStrike">
                <a:solidFill>
                  <a:srgbClr val="00ff00"/>
                </a:solidFill>
                <a:uFill>
                  <a:solidFill>
                    <a:srgbClr val="ffffff"/>
                  </a:solidFill>
                </a:uFill>
                <a:latin typeface="Arial"/>
                <a:ea typeface="Arial"/>
              </a:rPr>
              <a:t>smallest_so_far</a:t>
            </a:r>
            <a:r>
              <a:rPr b="0" lang="en-US" sz="3200" spc="-1" strike="noStrike">
                <a:solidFill>
                  <a:srgbClr val="ffffff"/>
                </a:solidFill>
                <a:uFill>
                  <a:solidFill>
                    <a:srgbClr val="ffffff"/>
                  </a:solidFill>
                </a:uFill>
                <a:latin typeface="Arial"/>
                <a:ea typeface="Arial"/>
              </a:rPr>
              <a:t> and switch the </a:t>
            </a:r>
            <a:r>
              <a:rPr b="0" lang="en-US" sz="3200" spc="-1" strike="noStrike">
                <a:solidFill>
                  <a:srgbClr val="00ffff"/>
                </a:solidFill>
                <a:uFill>
                  <a:solidFill>
                    <a:srgbClr val="ffffff"/>
                  </a:solidFill>
                </a:uFill>
                <a:latin typeface="Arial"/>
                <a:ea typeface="Arial"/>
              </a:rPr>
              <a:t>&gt;</a:t>
            </a:r>
            <a:r>
              <a:rPr b="0" lang="en-US" sz="3200" spc="-1" strike="noStrike">
                <a:solidFill>
                  <a:srgbClr val="ffffff"/>
                </a:solidFill>
                <a:uFill>
                  <a:solidFill>
                    <a:srgbClr val="ffffff"/>
                  </a:solidFill>
                </a:uFill>
                <a:latin typeface="Arial"/>
                <a:ea typeface="Arial"/>
              </a:rPr>
              <a:t> to </a:t>
            </a:r>
            <a:r>
              <a:rPr b="0" lang="en-US" sz="3200" spc="-1" strike="noStrike">
                <a:solidFill>
                  <a:srgbClr val="00ffff"/>
                </a:solidFill>
                <a:uFill>
                  <a:solidFill>
                    <a:srgbClr val="ffffff"/>
                  </a:solidFill>
                </a:uFill>
                <a:latin typeface="Arial"/>
                <a:ea typeface="Arial"/>
              </a:rPr>
              <a:t>&lt;</a:t>
            </a:r>
            <a:endParaRPr b="0" lang="en-US" sz="1800" spc="-1" strike="noStrike">
              <a:solidFill>
                <a:srgbClr val="ffffff"/>
              </a:solidFill>
              <a:uFill>
                <a:solidFill>
                  <a:srgbClr val="ffffff"/>
                </a:solidFill>
              </a:uFill>
              <a:latin typeface="Arial"/>
            </a:endParaRPr>
          </a:p>
        </p:txBody>
      </p:sp>
      <p:sp>
        <p:nvSpPr>
          <p:cNvPr id="498" name="CustomShape 4"/>
          <p:cNvSpPr/>
          <p:nvPr/>
        </p:nvSpPr>
        <p:spPr>
          <a:xfrm>
            <a:off x="10261440" y="2286000"/>
            <a:ext cx="4218840" cy="4985640"/>
          </a:xfrm>
          <a:prstGeom prst="rect">
            <a:avLst/>
          </a:prstGeom>
          <a:noFill/>
          <a:ln>
            <a:noFill/>
          </a:ln>
        </p:spPr>
        <p:style>
          <a:lnRef idx="0"/>
          <a:fillRef idx="0"/>
          <a:effectRef idx="0"/>
          <a:fontRef idx="minor"/>
        </p:style>
        <p:txBody>
          <a:bodyPr lIns="0" rIns="0" tIns="0" bIns="0" anchor="ctr"/>
          <a:p>
            <a:pPr>
              <a:lnSpc>
                <a:spcPct val="100000"/>
              </a:lnSpc>
            </a:pPr>
            <a:r>
              <a:rPr b="0" lang="en-US" sz="3000" spc="-1" strike="noStrike">
                <a:solidFill>
                  <a:srgbClr val="ffffff"/>
                </a:solidFill>
                <a:uFill>
                  <a:solidFill>
                    <a:srgbClr val="ffffff"/>
                  </a:solidFill>
                </a:uFill>
                <a:latin typeface="Arial"/>
                <a:ea typeface="Arial"/>
              </a:rPr>
              <a:t>$</a:t>
            </a:r>
            <a:r>
              <a:rPr b="0" lang="en-US" sz="3000" spc="-1" strike="noStrike">
                <a:solidFill>
                  <a:srgbClr val="ffff00"/>
                </a:solidFill>
                <a:uFill>
                  <a:solidFill>
                    <a:srgbClr val="ffffff"/>
                  </a:solidFill>
                </a:uFill>
                <a:latin typeface="Arial"/>
                <a:ea typeface="Arial"/>
              </a:rPr>
              <a:t> python smallbad.py</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Before </a:t>
            </a:r>
            <a:r>
              <a:rPr b="0" lang="en-US" sz="3000" spc="-1" strike="noStrike">
                <a:solidFill>
                  <a:srgbClr val="00ffff"/>
                </a:solidFill>
                <a:uFill>
                  <a:solidFill>
                    <a:srgbClr val="ffffff"/>
                  </a:solidFill>
                </a:uFill>
                <a:latin typeface="Arial"/>
                <a:ea typeface="Arial"/>
              </a:rPr>
              <a:t>-1</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-1</a:t>
            </a:r>
            <a:r>
              <a:rPr b="0" lang="en-US" sz="3000" spc="-1" strike="noStrike">
                <a:solidFill>
                  <a:srgbClr val="00ffff"/>
                </a:solidFill>
                <a:uFill>
                  <a:solidFill>
                    <a:srgbClr val="ffffff"/>
                  </a:solidFill>
                </a:uFill>
                <a:latin typeface="Arial"/>
                <a:ea typeface="Arial"/>
              </a:rPr>
              <a:t>  </a:t>
            </a:r>
            <a:r>
              <a:rPr b="0" lang="en-US" sz="3000" spc="-1" strike="noStrike">
                <a:solidFill>
                  <a:srgbClr val="ff00ff"/>
                </a:solidFill>
                <a:uFill>
                  <a:solidFill>
                    <a:srgbClr val="ffffff"/>
                  </a:solidFill>
                </a:uFill>
                <a:latin typeface="Arial"/>
                <a:ea typeface="Arial"/>
              </a:rPr>
              <a:t>9</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-1</a:t>
            </a:r>
            <a:r>
              <a:rPr b="0" lang="en-US" sz="3000" spc="-1" strike="noStrike">
                <a:solidFill>
                  <a:srgbClr val="ff00ff"/>
                </a:solidFill>
                <a:uFill>
                  <a:solidFill>
                    <a:srgbClr val="ffffff"/>
                  </a:solidFill>
                </a:uFill>
                <a:latin typeface="Arial"/>
                <a:ea typeface="Arial"/>
              </a:rPr>
              <a:t>  41</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-1</a:t>
            </a:r>
            <a:r>
              <a:rPr b="0" lang="en-US" sz="3000" spc="-1" strike="noStrike">
                <a:solidFill>
                  <a:srgbClr val="ff00ff"/>
                </a:solidFill>
                <a:uFill>
                  <a:solidFill>
                    <a:srgbClr val="ffffff"/>
                  </a:solidFill>
                </a:uFill>
                <a:latin typeface="Arial"/>
                <a:ea typeface="Arial"/>
              </a:rPr>
              <a:t> 12</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-1</a:t>
            </a:r>
            <a:r>
              <a:rPr b="0" lang="en-US" sz="3000" spc="-1" strike="noStrike">
                <a:solidFill>
                  <a:srgbClr val="00ffff"/>
                </a:solidFill>
                <a:uFill>
                  <a:solidFill>
                    <a:srgbClr val="ffffff"/>
                  </a:solidFill>
                </a:uFill>
                <a:latin typeface="Arial"/>
                <a:ea typeface="Arial"/>
              </a:rPr>
              <a:t>  </a:t>
            </a:r>
            <a:r>
              <a:rPr b="0" lang="en-US" sz="3000" spc="-1" strike="noStrike">
                <a:solidFill>
                  <a:srgbClr val="ff00ff"/>
                </a:solidFill>
                <a:uFill>
                  <a:solidFill>
                    <a:srgbClr val="ffffff"/>
                  </a:solidFill>
                </a:uFill>
                <a:latin typeface="Arial"/>
                <a:ea typeface="Arial"/>
              </a:rPr>
              <a:t>3</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-1</a:t>
            </a:r>
            <a:r>
              <a:rPr b="0" lang="en-US" sz="3000" spc="-1" strike="noStrike">
                <a:solidFill>
                  <a:srgbClr val="00ffff"/>
                </a:solidFill>
                <a:uFill>
                  <a:solidFill>
                    <a:srgbClr val="ffffff"/>
                  </a:solidFill>
                </a:uFill>
                <a:latin typeface="Arial"/>
                <a:ea typeface="Arial"/>
              </a:rPr>
              <a:t>  </a:t>
            </a:r>
            <a:r>
              <a:rPr b="0" lang="en-US" sz="3000" spc="-1" strike="noStrike">
                <a:solidFill>
                  <a:srgbClr val="ff00ff"/>
                </a:solidFill>
                <a:uFill>
                  <a:solidFill>
                    <a:srgbClr val="ffffff"/>
                  </a:solidFill>
                </a:uFill>
                <a:latin typeface="Arial"/>
                <a:ea typeface="Arial"/>
              </a:rPr>
              <a:t>74</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-1</a:t>
            </a:r>
            <a:r>
              <a:rPr b="0" lang="en-US" sz="3000" spc="-1" strike="noStrike">
                <a:solidFill>
                  <a:srgbClr val="00ffff"/>
                </a:solidFill>
                <a:uFill>
                  <a:solidFill>
                    <a:srgbClr val="ffffff"/>
                  </a:solidFill>
                </a:uFill>
                <a:latin typeface="Arial"/>
                <a:ea typeface="Arial"/>
              </a:rPr>
              <a:t>  </a:t>
            </a:r>
            <a:r>
              <a:rPr b="0" lang="en-US" sz="3000" spc="-1" strike="noStrike">
                <a:solidFill>
                  <a:srgbClr val="ff00ff"/>
                </a:solidFill>
                <a:uFill>
                  <a:solidFill>
                    <a:srgbClr val="ffffff"/>
                  </a:solidFill>
                </a:uFill>
                <a:latin typeface="Arial"/>
                <a:ea typeface="Arial"/>
              </a:rPr>
              <a:t>15</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After </a:t>
            </a:r>
            <a:r>
              <a:rPr b="0" lang="en-US" sz="3000" spc="-1" strike="noStrike">
                <a:solidFill>
                  <a:srgbClr val="00ffff"/>
                </a:solidFill>
                <a:uFill>
                  <a:solidFill>
                    <a:srgbClr val="ffffff"/>
                  </a:solidFill>
                </a:uFill>
                <a:latin typeface="Arial"/>
                <a:ea typeface="Arial"/>
              </a:rPr>
              <a:t>-1</a:t>
            </a:r>
            <a:endParaRPr b="0" lang="en-US" sz="1800" spc="-1" strike="noStrike">
              <a:solidFill>
                <a:srgbClr val="ffffff"/>
              </a:solidFill>
              <a:uFill>
                <a:solidFill>
                  <a:srgbClr val="ffffff"/>
                </a:solidFill>
              </a:uFill>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CustomShape 1"/>
          <p:cNvSpPr/>
          <p:nvPr/>
        </p:nvSpPr>
        <p:spPr>
          <a:xfrm>
            <a:off x="1459080" y="2133360"/>
            <a:ext cx="7747560" cy="4984200"/>
          </a:xfrm>
          <a:prstGeom prst="rect">
            <a:avLst/>
          </a:prstGeom>
          <a:noFill/>
          <a:ln>
            <a:noFill/>
          </a:ln>
        </p:spPr>
        <p:style>
          <a:lnRef idx="0"/>
          <a:fillRef idx="0"/>
          <a:effectRef idx="0"/>
          <a:fontRef idx="minor"/>
        </p:style>
        <p:txBody>
          <a:bodyPr lIns="0" rIns="0" tIns="0" bIns="0" anchor="ctr"/>
          <a:p>
            <a:pPr>
              <a:lnSpc>
                <a:spcPct val="100000"/>
              </a:lnSpc>
            </a:pPr>
            <a:r>
              <a:rPr b="1" lang="en-US" sz="2600" spc="-1" strike="noStrike">
                <a:solidFill>
                  <a:srgbClr val="00ff00"/>
                </a:solidFill>
                <a:uFill>
                  <a:solidFill>
                    <a:srgbClr val="ffffff"/>
                  </a:solidFill>
                </a:uFill>
                <a:latin typeface="Courier New"/>
                <a:ea typeface="Courier New"/>
              </a:rPr>
              <a:t>smallest =</a:t>
            </a:r>
            <a:r>
              <a:rPr b="1" lang="en-US" sz="2600" spc="-1" strike="noStrike">
                <a:solidFill>
                  <a:srgbClr val="ff7f00"/>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None</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'Before'</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for</a:t>
            </a:r>
            <a:r>
              <a:rPr b="1" lang="en-US" sz="2600" spc="-1" strike="noStrike">
                <a:solidFill>
                  <a:srgbClr val="ff00ff"/>
                </a:solidFill>
                <a:uFill>
                  <a:solidFill>
                    <a:srgbClr val="ffffff"/>
                  </a:solidFill>
                </a:uFill>
                <a:latin typeface="Courier New"/>
                <a:ea typeface="Courier New"/>
              </a:rPr>
              <a:t> value </a:t>
            </a:r>
            <a:r>
              <a:rPr b="1" lang="en-US" sz="2600" spc="-1" strike="noStrike">
                <a:solidFill>
                  <a:srgbClr val="ffffff"/>
                </a:solidFill>
                <a:uFill>
                  <a:solidFill>
                    <a:srgbClr val="ffffff"/>
                  </a:solidFill>
                </a:uFill>
                <a:latin typeface="Courier New"/>
                <a:ea typeface="Courier New"/>
              </a:rPr>
              <a:t>in</a:t>
            </a:r>
            <a:r>
              <a:rPr b="1" lang="en-US" sz="2600" spc="-1" strike="noStrike">
                <a:solidFill>
                  <a:srgbClr val="ff00ff"/>
                </a:solidFill>
                <a:uFill>
                  <a:solidFill>
                    <a:srgbClr val="ffffff"/>
                  </a:solidFill>
                </a:uFill>
                <a:latin typeface="Courier New"/>
                <a:ea typeface="Courier New"/>
              </a:rPr>
              <a:t> [9, 41, 12, 3, 74, 15]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if</a:t>
            </a:r>
            <a:r>
              <a:rPr b="1" lang="en-US" sz="2600" spc="-1" strike="noStrike">
                <a:solidFill>
                  <a:srgbClr val="00ff00"/>
                </a:solidFill>
                <a:uFill>
                  <a:solidFill>
                    <a:srgbClr val="ffffff"/>
                  </a:solidFill>
                </a:uFill>
                <a:latin typeface="Courier New"/>
                <a:ea typeface="Courier New"/>
              </a:rPr>
              <a:t> smallest </a:t>
            </a:r>
            <a:r>
              <a:rPr b="1" lang="en-US" sz="2600" spc="-1" strike="noStrike">
                <a:solidFill>
                  <a:srgbClr val="ffff00"/>
                </a:solidFill>
                <a:uFill>
                  <a:solidFill>
                    <a:srgbClr val="ffffff"/>
                  </a:solidFill>
                </a:uFill>
                <a:latin typeface="Courier New"/>
                <a:ea typeface="Courier New"/>
              </a:rPr>
              <a:t>is</a:t>
            </a:r>
            <a:r>
              <a:rPr b="1" lang="en-US" sz="2600" spc="-1" strike="noStrike">
                <a:solidFill>
                  <a:srgbClr val="00ff00"/>
                </a:solidFill>
                <a:uFill>
                  <a:solidFill>
                    <a:srgbClr val="ffffff"/>
                  </a:solidFill>
                </a:uFill>
                <a:latin typeface="Courier New"/>
                <a:ea typeface="Courier New"/>
              </a:rPr>
              <a:t> None</a:t>
            </a: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ff00ff"/>
                </a:solidFill>
                <a:uFill>
                  <a:solidFill>
                    <a:srgbClr val="ffffff"/>
                  </a:solidFill>
                </a:uFill>
                <a:latin typeface="Courier New"/>
                <a:ea typeface="Courier New"/>
              </a:rPr>
              <a:t>: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00ff00"/>
                </a:solidFill>
                <a:uFill>
                  <a:solidFill>
                    <a:srgbClr val="ffffff"/>
                  </a:solidFill>
                </a:uFill>
                <a:latin typeface="Courier New"/>
                <a:ea typeface="Courier New"/>
              </a:rPr>
              <a:t>        </a:t>
            </a:r>
            <a:r>
              <a:rPr b="1" lang="en-US" sz="2600" spc="-1" strike="noStrike">
                <a:solidFill>
                  <a:srgbClr val="00ff00"/>
                </a:solidFill>
                <a:uFill>
                  <a:solidFill>
                    <a:srgbClr val="ffffff"/>
                  </a:solidFill>
                </a:uFill>
                <a:latin typeface="Courier New"/>
                <a:ea typeface="Courier New"/>
              </a:rPr>
              <a:t>smallest </a:t>
            </a:r>
            <a:r>
              <a:rPr b="1" lang="en-US" sz="2600" spc="-1" strike="noStrike">
                <a:solidFill>
                  <a:srgbClr val="ff00ff"/>
                </a:solidFill>
                <a:uFill>
                  <a:solidFill>
                    <a:srgbClr val="ffffff"/>
                  </a:solidFill>
                </a:uFill>
                <a:latin typeface="Courier New"/>
                <a:ea typeface="Courier New"/>
              </a:rPr>
              <a:t>= value</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elif</a:t>
            </a:r>
            <a:r>
              <a:rPr b="1" lang="en-US" sz="2600" spc="-1" strike="noStrike">
                <a:solidFill>
                  <a:srgbClr val="ff00ff"/>
                </a:solidFill>
                <a:uFill>
                  <a:solidFill>
                    <a:srgbClr val="ffffff"/>
                  </a:solidFill>
                </a:uFill>
                <a:latin typeface="Courier New"/>
                <a:ea typeface="Courier New"/>
              </a:rPr>
              <a:t> value &lt; </a:t>
            </a:r>
            <a:r>
              <a:rPr b="1" lang="en-US" sz="2600" spc="-1" strike="noStrike">
                <a:solidFill>
                  <a:srgbClr val="00ff00"/>
                </a:solidFill>
                <a:uFill>
                  <a:solidFill>
                    <a:srgbClr val="ffffff"/>
                  </a:solidFill>
                </a:uFill>
                <a:latin typeface="Courier New"/>
                <a:ea typeface="Courier New"/>
              </a:rPr>
              <a:t>smallest</a:t>
            </a:r>
            <a:r>
              <a:rPr b="1" lang="en-US" sz="2600" spc="-1" strike="noStrike">
                <a:solidFill>
                  <a:srgbClr val="ff00ff"/>
                </a:solidFill>
                <a:uFill>
                  <a:solidFill>
                    <a:srgbClr val="ffffff"/>
                  </a:solidFill>
                </a:uFill>
                <a:latin typeface="Courier New"/>
                <a:ea typeface="Courier New"/>
              </a:rPr>
              <a:t> :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00ff00"/>
                </a:solidFill>
                <a:uFill>
                  <a:solidFill>
                    <a:srgbClr val="ffffff"/>
                  </a:solidFill>
                </a:uFill>
                <a:latin typeface="Courier New"/>
                <a:ea typeface="Courier New"/>
              </a:rPr>
              <a:t>        </a:t>
            </a:r>
            <a:r>
              <a:rPr b="1" lang="en-US" sz="2600" spc="-1" strike="noStrike">
                <a:solidFill>
                  <a:srgbClr val="00ff00"/>
                </a:solidFill>
                <a:uFill>
                  <a:solidFill>
                    <a:srgbClr val="ffffff"/>
                  </a:solidFill>
                </a:uFill>
                <a:latin typeface="Courier New"/>
                <a:ea typeface="Courier New"/>
              </a:rPr>
              <a:t>smallest</a:t>
            </a:r>
            <a:r>
              <a:rPr b="1" lang="en-US" sz="2600" spc="-1" strike="noStrike">
                <a:solidFill>
                  <a:srgbClr val="ff00ff"/>
                </a:solidFill>
                <a:uFill>
                  <a:solidFill>
                    <a:srgbClr val="ffffff"/>
                  </a:solidFill>
                </a:uFill>
                <a:latin typeface="Courier New"/>
                <a:ea typeface="Courier New"/>
              </a:rPr>
              <a:t> = value</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00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00ff00"/>
                </a:solidFill>
                <a:uFill>
                  <a:solidFill>
                    <a:srgbClr val="ffffff"/>
                  </a:solidFill>
                </a:uFill>
                <a:latin typeface="Courier New"/>
                <a:ea typeface="Courier New"/>
              </a:rPr>
              <a:t>smallest, </a:t>
            </a:r>
            <a:r>
              <a:rPr b="1" lang="en-US" sz="2600" spc="-1" strike="noStrike">
                <a:solidFill>
                  <a:srgbClr val="ff00ff"/>
                </a:solidFill>
                <a:uFill>
                  <a:solidFill>
                    <a:srgbClr val="ffffff"/>
                  </a:solidFill>
                </a:uFill>
                <a:latin typeface="Courier New"/>
                <a:ea typeface="Courier New"/>
              </a:rPr>
              <a:t>value</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7f00"/>
                </a:solidFill>
                <a:uFill>
                  <a:solidFill>
                    <a:srgbClr val="ffffff"/>
                  </a:solidFill>
                </a:uFill>
                <a:latin typeface="Courier New"/>
                <a:ea typeface="Courier New"/>
              </a:rPr>
              <a:t>'After', </a:t>
            </a:r>
            <a:r>
              <a:rPr b="1" lang="en-US" sz="2600" spc="-1" strike="noStrike">
                <a:solidFill>
                  <a:srgbClr val="00ff00"/>
                </a:solidFill>
                <a:uFill>
                  <a:solidFill>
                    <a:srgbClr val="ffffff"/>
                  </a:solidFill>
                </a:uFill>
                <a:latin typeface="Courier New"/>
                <a:ea typeface="Courier New"/>
              </a:rPr>
              <a:t>smallest</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500" name="CustomShape 2"/>
          <p:cNvSpPr/>
          <p:nvPr/>
        </p:nvSpPr>
        <p:spPr>
          <a:xfrm>
            <a:off x="10225080" y="2327400"/>
            <a:ext cx="3796560" cy="4984200"/>
          </a:xfrm>
          <a:prstGeom prst="rect">
            <a:avLst/>
          </a:prstGeom>
          <a:noFill/>
          <a:ln>
            <a:noFill/>
          </a:ln>
        </p:spPr>
        <p:style>
          <a:lnRef idx="0"/>
          <a:fillRef idx="0"/>
          <a:effectRef idx="0"/>
          <a:fontRef idx="minor"/>
        </p:style>
        <p:txBody>
          <a:bodyPr lIns="0" rIns="0" tIns="0" bIns="0" anchor="ctr"/>
          <a:p>
            <a:pPr>
              <a:lnSpc>
                <a:spcPct val="100000"/>
              </a:lnSpc>
            </a:pPr>
            <a:r>
              <a:rPr b="0" lang="en-US" sz="3000" spc="-1" strike="noStrike">
                <a:solidFill>
                  <a:srgbClr val="ffffff"/>
                </a:solidFill>
                <a:uFill>
                  <a:solidFill>
                    <a:srgbClr val="ffffff"/>
                  </a:solidFill>
                </a:uFill>
                <a:latin typeface="Arial"/>
                <a:ea typeface="Arial"/>
              </a:rPr>
              <a:t>$</a:t>
            </a:r>
            <a:r>
              <a:rPr b="0" lang="en-US" sz="3000" spc="-1" strike="noStrike">
                <a:solidFill>
                  <a:srgbClr val="ffff00"/>
                </a:solidFill>
                <a:uFill>
                  <a:solidFill>
                    <a:srgbClr val="ffffff"/>
                  </a:solidFill>
                </a:uFill>
                <a:latin typeface="Arial"/>
                <a:ea typeface="Arial"/>
              </a:rPr>
              <a:t> python smallest.py </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Before</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9</a:t>
            </a:r>
            <a:r>
              <a:rPr b="0" lang="en-US" sz="3000" spc="-1" strike="noStrike">
                <a:solidFill>
                  <a:srgbClr val="ff00ff"/>
                </a:solidFill>
                <a:uFill>
                  <a:solidFill>
                    <a:srgbClr val="ffffff"/>
                  </a:solidFill>
                </a:uFill>
                <a:latin typeface="Arial"/>
                <a:ea typeface="Arial"/>
              </a:rPr>
              <a:t> 9</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9</a:t>
            </a:r>
            <a:r>
              <a:rPr b="0" lang="en-US" sz="3000" spc="-1" strike="noStrike">
                <a:solidFill>
                  <a:srgbClr val="ff00ff"/>
                </a:solidFill>
                <a:uFill>
                  <a:solidFill>
                    <a:srgbClr val="ffffff"/>
                  </a:solidFill>
                </a:uFill>
                <a:latin typeface="Arial"/>
                <a:ea typeface="Arial"/>
              </a:rPr>
              <a:t> 41</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9</a:t>
            </a:r>
            <a:r>
              <a:rPr b="0" lang="en-US" sz="3000" spc="-1" strike="noStrike">
                <a:solidFill>
                  <a:srgbClr val="ff00ff"/>
                </a:solidFill>
                <a:uFill>
                  <a:solidFill>
                    <a:srgbClr val="ffffff"/>
                  </a:solidFill>
                </a:uFill>
                <a:latin typeface="Arial"/>
                <a:ea typeface="Arial"/>
              </a:rPr>
              <a:t> 12</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3</a:t>
            </a:r>
            <a:r>
              <a:rPr b="0" lang="en-US" sz="3000" spc="-1" strike="noStrike">
                <a:solidFill>
                  <a:srgbClr val="ff00ff"/>
                </a:solidFill>
                <a:uFill>
                  <a:solidFill>
                    <a:srgbClr val="ffffff"/>
                  </a:solidFill>
                </a:uFill>
                <a:latin typeface="Arial"/>
                <a:ea typeface="Arial"/>
              </a:rPr>
              <a:t> 3</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3</a:t>
            </a:r>
            <a:r>
              <a:rPr b="0" lang="en-US" sz="3000" spc="-1" strike="noStrike">
                <a:solidFill>
                  <a:srgbClr val="ff00ff"/>
                </a:solidFill>
                <a:uFill>
                  <a:solidFill>
                    <a:srgbClr val="ffffff"/>
                  </a:solidFill>
                </a:uFill>
                <a:latin typeface="Arial"/>
                <a:ea typeface="Arial"/>
              </a:rPr>
              <a:t> 74</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00ff00"/>
                </a:solidFill>
                <a:uFill>
                  <a:solidFill>
                    <a:srgbClr val="ffffff"/>
                  </a:solidFill>
                </a:uFill>
                <a:latin typeface="Arial"/>
                <a:ea typeface="Arial"/>
              </a:rPr>
              <a:t>3</a:t>
            </a:r>
            <a:r>
              <a:rPr b="0" lang="en-US" sz="3000" spc="-1" strike="noStrike">
                <a:solidFill>
                  <a:srgbClr val="ff00ff"/>
                </a:solidFill>
                <a:uFill>
                  <a:solidFill>
                    <a:srgbClr val="ffffff"/>
                  </a:solidFill>
                </a:uFill>
                <a:latin typeface="Arial"/>
                <a:ea typeface="Arial"/>
              </a:rPr>
              <a:t> 15</a:t>
            </a:r>
            <a:endParaRPr b="0" lang="en-US" sz="1800" spc="-1" strike="noStrike">
              <a:solidFill>
                <a:srgbClr val="ffffff"/>
              </a:solidFill>
              <a:uFill>
                <a:solidFill>
                  <a:srgbClr val="ffffff"/>
                </a:solidFill>
              </a:uFill>
              <a:latin typeface="Arial"/>
            </a:endParaRPr>
          </a:p>
          <a:p>
            <a:pPr>
              <a:lnSpc>
                <a:spcPct val="100000"/>
              </a:lnSpc>
            </a:pPr>
            <a:r>
              <a:rPr b="0" lang="en-US" sz="3000" spc="-1" strike="noStrike">
                <a:solidFill>
                  <a:srgbClr val="ff7f00"/>
                </a:solidFill>
                <a:uFill>
                  <a:solidFill>
                    <a:srgbClr val="ffffff"/>
                  </a:solidFill>
                </a:uFill>
                <a:latin typeface="Arial"/>
                <a:ea typeface="Arial"/>
              </a:rPr>
              <a:t>After </a:t>
            </a:r>
            <a:r>
              <a:rPr b="0" lang="en-US" sz="3000" spc="-1" strike="noStrike">
                <a:solidFill>
                  <a:srgbClr val="00ff00"/>
                </a:solidFill>
                <a:uFill>
                  <a:solidFill>
                    <a:srgbClr val="ffffff"/>
                  </a:solidFill>
                </a:uFill>
                <a:latin typeface="Arial"/>
                <a:ea typeface="Arial"/>
              </a:rPr>
              <a:t>3</a:t>
            </a:r>
            <a:endParaRPr b="0" lang="en-US" sz="1800" spc="-1" strike="noStrike">
              <a:solidFill>
                <a:srgbClr val="ffffff"/>
              </a:solidFill>
              <a:uFill>
                <a:solidFill>
                  <a:srgbClr val="ffffff"/>
                </a:solidFill>
              </a:uFill>
              <a:latin typeface="Arial"/>
            </a:endParaRPr>
          </a:p>
        </p:txBody>
      </p:sp>
      <p:sp>
        <p:nvSpPr>
          <p:cNvPr id="501" name="CustomShape 3"/>
          <p:cNvSpPr/>
          <p:nvPr/>
        </p:nvSpPr>
        <p:spPr>
          <a:xfrm>
            <a:off x="695160" y="7118280"/>
            <a:ext cx="14858280" cy="1167840"/>
          </a:xfrm>
          <a:prstGeom prst="rect">
            <a:avLst/>
          </a:prstGeom>
          <a:noFill/>
          <a:ln>
            <a:noFill/>
          </a:ln>
        </p:spPr>
        <p:style>
          <a:lnRef idx="0"/>
          <a:fillRef idx="0"/>
          <a:effectRef idx="0"/>
          <a:fontRef idx="minor"/>
        </p:style>
        <p:txBody>
          <a:bodyPr lIns="0" rIns="0" tIns="0" bIns="0" anchor="ctr"/>
          <a:p>
            <a:pPr algn="ctr">
              <a:lnSpc>
                <a:spcPct val="115000"/>
              </a:lnSpc>
            </a:pPr>
            <a:r>
              <a:rPr b="0" lang="en-US" sz="3200" spc="-1" strike="noStrike">
                <a:solidFill>
                  <a:srgbClr val="ffffff"/>
                </a:solidFill>
                <a:uFill>
                  <a:solidFill>
                    <a:srgbClr val="ffffff"/>
                  </a:solidFill>
                </a:uFill>
                <a:latin typeface="Arial"/>
                <a:ea typeface="Arial"/>
              </a:rPr>
              <a:t>We still have a variable that is the </a:t>
            </a:r>
            <a:r>
              <a:rPr b="0" lang="en-US" sz="3200" spc="-1" strike="noStrike">
                <a:solidFill>
                  <a:srgbClr val="00ff00"/>
                </a:solidFill>
                <a:uFill>
                  <a:solidFill>
                    <a:srgbClr val="ffffff"/>
                  </a:solidFill>
                </a:uFill>
                <a:latin typeface="Arial"/>
                <a:ea typeface="Arial"/>
              </a:rPr>
              <a:t>smallest</a:t>
            </a:r>
            <a:r>
              <a:rPr b="0" lang="en-US" sz="3200" spc="-1" strike="noStrike">
                <a:solidFill>
                  <a:srgbClr val="ffffff"/>
                </a:solidFill>
                <a:uFill>
                  <a:solidFill>
                    <a:srgbClr val="ffffff"/>
                  </a:solidFill>
                </a:uFill>
                <a:latin typeface="Arial"/>
                <a:ea typeface="Arial"/>
              </a:rPr>
              <a:t> so far.  The first time through the loop </a:t>
            </a:r>
            <a:r>
              <a:rPr b="0" lang="en-US" sz="3200" spc="-1" strike="noStrike">
                <a:solidFill>
                  <a:srgbClr val="00ff00"/>
                </a:solidFill>
                <a:uFill>
                  <a:solidFill>
                    <a:srgbClr val="ffffff"/>
                  </a:solidFill>
                </a:uFill>
                <a:latin typeface="Arial"/>
                <a:ea typeface="Arial"/>
              </a:rPr>
              <a:t>smallest</a:t>
            </a:r>
            <a:r>
              <a:rPr b="0" lang="en-US" sz="3200" spc="-1" strike="noStrike">
                <a:solidFill>
                  <a:srgbClr val="ffffff"/>
                </a:solidFill>
                <a:uFill>
                  <a:solidFill>
                    <a:srgbClr val="ffffff"/>
                  </a:solidFill>
                </a:uFill>
                <a:latin typeface="Arial"/>
                <a:ea typeface="Arial"/>
              </a:rPr>
              <a:t> is </a:t>
            </a:r>
            <a:r>
              <a:rPr b="0" lang="en-US" sz="3200" spc="-1" strike="noStrike">
                <a:solidFill>
                  <a:srgbClr val="ffff00"/>
                </a:solidFill>
                <a:uFill>
                  <a:solidFill>
                    <a:srgbClr val="ffffff"/>
                  </a:solidFill>
                </a:uFill>
                <a:latin typeface="Arial"/>
                <a:ea typeface="Arial"/>
              </a:rPr>
              <a:t>None</a:t>
            </a:r>
            <a:r>
              <a:rPr b="0" lang="en-US" sz="3200" spc="-1" strike="noStrike">
                <a:solidFill>
                  <a:srgbClr val="ffffff"/>
                </a:solidFill>
                <a:uFill>
                  <a:solidFill>
                    <a:srgbClr val="ffffff"/>
                  </a:solidFill>
                </a:uFill>
                <a:latin typeface="Arial"/>
                <a:ea typeface="Arial"/>
              </a:rPr>
              <a:t>, so we take the first </a:t>
            </a:r>
            <a:r>
              <a:rPr b="0" lang="en-US" sz="3200" spc="-1" strike="noStrike">
                <a:solidFill>
                  <a:srgbClr val="ff00ff"/>
                </a:solidFill>
                <a:uFill>
                  <a:solidFill>
                    <a:srgbClr val="ffffff"/>
                  </a:solidFill>
                </a:uFill>
                <a:latin typeface="Arial"/>
                <a:ea typeface="Arial"/>
              </a:rPr>
              <a:t>value</a:t>
            </a:r>
            <a:r>
              <a:rPr b="0" lang="en-US" sz="3200" spc="-1" strike="noStrike">
                <a:solidFill>
                  <a:srgbClr val="ffffff"/>
                </a:solidFill>
                <a:uFill>
                  <a:solidFill>
                    <a:srgbClr val="ffffff"/>
                  </a:solidFill>
                </a:uFill>
                <a:latin typeface="Arial"/>
                <a:ea typeface="Arial"/>
              </a:rPr>
              <a:t> to be the </a:t>
            </a:r>
            <a:r>
              <a:rPr b="0" lang="en-US" sz="3200" spc="-1" strike="noStrike">
                <a:solidFill>
                  <a:srgbClr val="00ff00"/>
                </a:solidFill>
                <a:uFill>
                  <a:solidFill>
                    <a:srgbClr val="ffffff"/>
                  </a:solidFill>
                </a:uFill>
                <a:latin typeface="Arial"/>
                <a:ea typeface="Arial"/>
              </a:rPr>
              <a:t>smallest</a:t>
            </a:r>
            <a:r>
              <a:rPr b="0" lang="en-US" sz="32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502" name="CustomShape 4"/>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Finding the smallest value</a:t>
            </a:r>
            <a:endParaRPr b="0" lang="en-US" sz="1800" spc="-1" strike="noStrike">
              <a:solidFill>
                <a:srgbClr val="ffffff"/>
              </a:solidFill>
              <a:uFill>
                <a:solidFill>
                  <a:srgbClr val="ffffff"/>
                </a:solidFill>
              </a:uFill>
              <a:latin typeface="Arial"/>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Breaking Out of a Loop</a:t>
            </a:r>
            <a:endParaRPr b="0" lang="en-US" sz="1800" spc="-1" strike="noStrike">
              <a:solidFill>
                <a:srgbClr val="ffffff"/>
              </a:solidFill>
              <a:uFill>
                <a:solidFill>
                  <a:srgbClr val="ffffff"/>
                </a:solidFill>
              </a:uFill>
              <a:latin typeface="Arial"/>
            </a:endParaRPr>
          </a:p>
        </p:txBody>
      </p:sp>
      <p:sp>
        <p:nvSpPr>
          <p:cNvPr id="229" name="CustomShape 2"/>
          <p:cNvSpPr/>
          <p:nvPr/>
        </p:nvSpPr>
        <p:spPr>
          <a:xfrm>
            <a:off x="1155600" y="2603520"/>
            <a:ext cx="13931280" cy="2700360"/>
          </a:xfrm>
          <a:prstGeom prst="rect">
            <a:avLst/>
          </a:prstGeom>
          <a:noFill/>
          <a:ln>
            <a:noFill/>
          </a:ln>
        </p:spPr>
        <p:style>
          <a:lnRef idx="0"/>
          <a:fillRef idx="0"/>
          <a:effectRef idx="0"/>
          <a:fontRef idx="minor"/>
        </p:style>
        <p:txBody>
          <a:bodyPr lIns="38160" rIns="38160" tIns="38160" bIns="38160" anchor="ctr"/>
          <a:p>
            <a:pPr marL="749160" indent="-532800">
              <a:lnSpc>
                <a:spcPct val="100000"/>
              </a:lnSpc>
              <a:buClr>
                <a:srgbClr val="ffffff"/>
              </a:buClr>
              <a:buSzPct val="171000"/>
              <a:buFont typeface="Cabin"/>
              <a:buChar char="•"/>
            </a:pPr>
            <a:r>
              <a:rPr b="0" lang="en-US" sz="3600" spc="-1" strike="noStrike">
                <a:solidFill>
                  <a:srgbClr val="ffffff"/>
                </a:solidFill>
                <a:uFill>
                  <a:solidFill>
                    <a:srgbClr val="ffffff"/>
                  </a:solidFill>
                </a:uFill>
                <a:latin typeface="Arial"/>
                <a:ea typeface="Arial"/>
              </a:rPr>
              <a:t>The </a:t>
            </a:r>
            <a:r>
              <a:rPr b="0" lang="en-US" sz="3600" spc="-1" strike="noStrike">
                <a:solidFill>
                  <a:srgbClr val="ffff00"/>
                </a:solidFill>
                <a:uFill>
                  <a:solidFill>
                    <a:srgbClr val="ffffff"/>
                  </a:solidFill>
                </a:uFill>
                <a:latin typeface="Arial"/>
                <a:ea typeface="Arial"/>
              </a:rPr>
              <a:t>break</a:t>
            </a:r>
            <a:r>
              <a:rPr b="0" lang="en-US" sz="3600" spc="-1" strike="noStrike">
                <a:solidFill>
                  <a:srgbClr val="ffffff"/>
                </a:solidFill>
                <a:uFill>
                  <a:solidFill>
                    <a:srgbClr val="ffffff"/>
                  </a:solidFill>
                </a:uFill>
                <a:latin typeface="Arial"/>
                <a:ea typeface="Arial"/>
              </a:rPr>
              <a:t> statement ends the current loop and jumps to the statement immediately following the loop</a:t>
            </a:r>
            <a:endParaRPr b="0" lang="en-US" sz="1800" spc="-1" strike="noStrike">
              <a:solidFill>
                <a:srgbClr val="ffffff"/>
              </a:solidFill>
              <a:uFill>
                <a:solidFill>
                  <a:srgbClr val="ffffff"/>
                </a:solidFill>
              </a:uFill>
              <a:latin typeface="Arial"/>
            </a:endParaRPr>
          </a:p>
          <a:p>
            <a:pPr marL="749160" indent="-532800">
              <a:lnSpc>
                <a:spcPct val="100000"/>
              </a:lnSpc>
              <a:buClr>
                <a:srgbClr val="ffffff"/>
              </a:buClr>
              <a:buSzPct val="171000"/>
              <a:buFont typeface="Cabin"/>
              <a:buChar char="•"/>
            </a:pPr>
            <a:r>
              <a:rPr b="0" lang="en-US" sz="3600" spc="-1" strike="noStrike">
                <a:solidFill>
                  <a:srgbClr val="ffffff"/>
                </a:solidFill>
                <a:uFill>
                  <a:solidFill>
                    <a:srgbClr val="ffffff"/>
                  </a:solidFill>
                </a:uFill>
                <a:latin typeface="Arial"/>
                <a:ea typeface="Arial"/>
              </a:rPr>
              <a:t>It is like a loop test that can happen anywhere in the body of the loop</a:t>
            </a:r>
            <a:endParaRPr b="0" lang="en-US" sz="1800" spc="-1" strike="noStrike">
              <a:solidFill>
                <a:srgbClr val="ffffff"/>
              </a:solidFill>
              <a:uFill>
                <a:solidFill>
                  <a:srgbClr val="ffffff"/>
                </a:solidFill>
              </a:uFill>
              <a:latin typeface="Arial"/>
            </a:endParaRPr>
          </a:p>
        </p:txBody>
      </p:sp>
      <p:sp>
        <p:nvSpPr>
          <p:cNvPr id="230" name="CustomShape 3"/>
          <p:cNvSpPr/>
          <p:nvPr/>
        </p:nvSpPr>
        <p:spPr>
          <a:xfrm>
            <a:off x="10817280" y="5202360"/>
            <a:ext cx="2434320" cy="295524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solidFill>
                  <a:srgbClr val="ffffff"/>
                </a:solidFill>
                <a:uFill>
                  <a:solidFill>
                    <a:srgbClr val="ffffff"/>
                  </a:solidFill>
                </a:uFill>
                <a:latin typeface="Arial"/>
                <a:ea typeface="Arial"/>
              </a:rPr>
              <a:t>&gt; </a:t>
            </a:r>
            <a:r>
              <a:rPr b="0" lang="en-US" sz="3200" spc="-1" strike="noStrike">
                <a:solidFill>
                  <a:srgbClr val="00ff00"/>
                </a:solidFill>
                <a:uFill>
                  <a:solidFill>
                    <a:srgbClr val="ffffff"/>
                  </a:solidFill>
                </a:uFill>
                <a:latin typeface="Arial"/>
                <a:ea typeface="Arial"/>
              </a:rPr>
              <a:t>hello there</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hello there</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&gt; </a:t>
            </a:r>
            <a:r>
              <a:rPr b="0" lang="en-US" sz="3200" spc="-1" strike="noStrike">
                <a:solidFill>
                  <a:srgbClr val="00ff00"/>
                </a:solidFill>
                <a:uFill>
                  <a:solidFill>
                    <a:srgbClr val="ffffff"/>
                  </a:solidFill>
                </a:uFill>
                <a:latin typeface="Arial"/>
                <a:ea typeface="Arial"/>
              </a:rPr>
              <a:t>finished</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finished</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&gt; </a:t>
            </a:r>
            <a:r>
              <a:rPr b="0" lang="en-US" sz="3200" spc="-1" strike="noStrike">
                <a:solidFill>
                  <a:srgbClr val="00ff00"/>
                </a:solidFill>
                <a:uFill>
                  <a:solidFill>
                    <a:srgbClr val="ffffff"/>
                  </a:solidFill>
                </a:uFill>
                <a:latin typeface="Arial"/>
                <a:ea typeface="Arial"/>
              </a:rPr>
              <a:t>done</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Done!</a:t>
            </a:r>
            <a:endParaRPr b="0" lang="en-US" sz="1800" spc="-1" strike="noStrike">
              <a:solidFill>
                <a:srgbClr val="ffffff"/>
              </a:solidFill>
              <a:uFill>
                <a:solidFill>
                  <a:srgbClr val="ffffff"/>
                </a:solidFill>
              </a:uFill>
              <a:latin typeface="Arial"/>
            </a:endParaRPr>
          </a:p>
        </p:txBody>
      </p:sp>
      <p:sp>
        <p:nvSpPr>
          <p:cNvPr id="231" name="CustomShape 4"/>
          <p:cNvSpPr/>
          <p:nvPr/>
        </p:nvSpPr>
        <p:spPr>
          <a:xfrm>
            <a:off x="3774600" y="5304600"/>
            <a:ext cx="6429960" cy="2981520"/>
          </a:xfrm>
          <a:prstGeom prst="rect">
            <a:avLst/>
          </a:prstGeom>
          <a:noFill/>
          <a:ln>
            <a:noFill/>
          </a:ln>
        </p:spPr>
        <p:style>
          <a:lnRef idx="0"/>
          <a:fillRef idx="0"/>
          <a:effectRef idx="0"/>
          <a:fontRef idx="minor"/>
        </p:style>
        <p:txBody>
          <a:bodyPr lIns="0" rIns="0" tIns="0" bIns="0" anchor="ctr"/>
          <a:p>
            <a:pPr>
              <a:lnSpc>
                <a:spcPct val="100000"/>
              </a:lnSpc>
            </a:pPr>
            <a:r>
              <a:rPr b="1" lang="en-US" sz="3000" spc="-1" strike="noStrike">
                <a:solidFill>
                  <a:srgbClr val="ffff00"/>
                </a:solidFill>
                <a:uFill>
                  <a:solidFill>
                    <a:srgbClr val="ffffff"/>
                  </a:solidFill>
                </a:uFill>
                <a:latin typeface="Courier New"/>
                <a:ea typeface="Courier New"/>
              </a:rPr>
              <a:t>while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True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input(</a:t>
            </a:r>
            <a:r>
              <a:rPr b="1" lang="en-US" sz="3000" spc="-1" strike="noStrike">
                <a:solidFill>
                  <a:srgbClr val="ffffff"/>
                </a:solidFill>
                <a:uFill>
                  <a:solidFill>
                    <a:srgbClr val="ffffff"/>
                  </a:solidFill>
                </a:uFill>
                <a:latin typeface="Courier New"/>
                <a:ea typeface="Courier New"/>
              </a:rPr>
              <a:t>'&gt; '</a:t>
            </a:r>
            <a:r>
              <a:rPr b="1" lang="en-US" sz="3000" spc="-1" strike="noStrike">
                <a:solidFill>
                  <a:srgbClr val="ff99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if </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9900"/>
                </a:solidFill>
                <a:uFill>
                  <a:solidFill>
                    <a:srgbClr val="ffffff"/>
                  </a:solidFill>
                </a:uFill>
                <a:latin typeface="Courier New"/>
                <a:ea typeface="Courier New"/>
              </a:rPr>
              <a:t> </a:t>
            </a:r>
            <a:r>
              <a:rPr b="1" lang="en-US" sz="3000" spc="-1" strike="noStrike">
                <a:solidFill>
                  <a:srgbClr val="ffffff"/>
                </a:solidFill>
                <a:uFill>
                  <a:solidFill>
                    <a:srgbClr val="ffffff"/>
                  </a:solidFill>
                </a:uFill>
                <a:latin typeface="Courier New"/>
                <a:ea typeface="Courier New"/>
              </a:rPr>
              <a:t>'done'</a:t>
            </a:r>
            <a:r>
              <a:rPr b="1" lang="en-US" sz="3000" spc="-1" strike="noStrike">
                <a:solidFill>
                  <a:srgbClr val="ff7f00"/>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break</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ffffff"/>
                </a:solidFill>
                <a:uFill>
                  <a:solidFill>
                    <a:srgbClr val="ffffff"/>
                  </a:solidFill>
                </a:uFill>
                <a:latin typeface="Courier New"/>
                <a:ea typeface="Courier New"/>
              </a:rPr>
              <a:t>'Done!'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The “</a:t>
            </a:r>
            <a:r>
              <a:rPr b="0" lang="en-US" sz="7600" spc="-1" strike="noStrike">
                <a:solidFill>
                  <a:srgbClr val="00ffff"/>
                </a:solidFill>
                <a:uFill>
                  <a:solidFill>
                    <a:srgbClr val="ffffff"/>
                  </a:solidFill>
                </a:uFill>
                <a:latin typeface="Arial"/>
                <a:ea typeface="Arial"/>
              </a:rPr>
              <a:t>is</a:t>
            </a:r>
            <a:r>
              <a:rPr b="0" lang="en-US" sz="7600" spc="-1" strike="noStrike">
                <a:solidFill>
                  <a:srgbClr val="ffff00"/>
                </a:solidFill>
                <a:uFill>
                  <a:solidFill>
                    <a:srgbClr val="ffffff"/>
                  </a:solidFill>
                </a:uFill>
                <a:latin typeface="Arial"/>
                <a:ea typeface="Arial"/>
              </a:rPr>
              <a:t>” and “</a:t>
            </a:r>
            <a:r>
              <a:rPr b="0" lang="en-US" sz="7600" spc="-1" strike="noStrike">
                <a:solidFill>
                  <a:srgbClr val="ff9900"/>
                </a:solidFill>
                <a:uFill>
                  <a:solidFill>
                    <a:srgbClr val="ffffff"/>
                  </a:solidFill>
                </a:uFill>
                <a:latin typeface="Arial"/>
                <a:ea typeface="Arial"/>
              </a:rPr>
              <a:t>is not</a:t>
            </a:r>
            <a:r>
              <a:rPr b="0" lang="en-US" sz="7600" spc="-1" strike="noStrike">
                <a:solidFill>
                  <a:srgbClr val="ffff00"/>
                </a:solidFill>
                <a:uFill>
                  <a:solidFill>
                    <a:srgbClr val="ffffff"/>
                  </a:solidFill>
                </a:uFill>
                <a:latin typeface="Arial"/>
                <a:ea typeface="Arial"/>
              </a:rPr>
              <a:t>” Operators</a:t>
            </a:r>
            <a:endParaRPr b="0" lang="en-US" sz="1800" spc="-1" strike="noStrike">
              <a:solidFill>
                <a:srgbClr val="ffffff"/>
              </a:solidFill>
              <a:uFill>
                <a:solidFill>
                  <a:srgbClr val="ffffff"/>
                </a:solidFill>
              </a:uFill>
              <a:latin typeface="Arial"/>
            </a:endParaRPr>
          </a:p>
        </p:txBody>
      </p:sp>
      <p:sp>
        <p:nvSpPr>
          <p:cNvPr id="504" name="CustomShape 2"/>
          <p:cNvSpPr/>
          <p:nvPr/>
        </p:nvSpPr>
        <p:spPr>
          <a:xfrm>
            <a:off x="8616960" y="2603520"/>
            <a:ext cx="7110360" cy="5701680"/>
          </a:xfrm>
          <a:prstGeom prst="rect">
            <a:avLst/>
          </a:prstGeom>
          <a:noFill/>
          <a:ln>
            <a:noFill/>
          </a:ln>
        </p:spPr>
        <p:style>
          <a:lnRef idx="0"/>
          <a:fillRef idx="0"/>
          <a:effectRef idx="0"/>
          <a:fontRef idx="minor"/>
        </p:style>
        <p:txBody>
          <a:bodyPr lIns="38160" rIns="38160" tIns="38160" bIns="38160" anchor="ctr"/>
          <a:p>
            <a:pPr marL="749160" indent="-357840">
              <a:lnSpc>
                <a:spcPct val="100000"/>
              </a:lnSpc>
              <a:buClr>
                <a:srgbClr val="ffffff"/>
              </a:buClr>
              <a:buFont typeface="Cabin"/>
              <a:buChar char="•"/>
            </a:pPr>
            <a:r>
              <a:rPr b="0" lang="en-US" sz="3400" spc="-1" strike="noStrike">
                <a:solidFill>
                  <a:srgbClr val="ffffff"/>
                </a:solidFill>
                <a:uFill>
                  <a:solidFill>
                    <a:srgbClr val="ffffff"/>
                  </a:solidFill>
                </a:uFill>
                <a:latin typeface="Arial"/>
                <a:ea typeface="Arial"/>
              </a:rPr>
              <a:t>Python has an </a:t>
            </a:r>
            <a:r>
              <a:rPr b="0" lang="en-US" sz="3400" spc="-1" strike="noStrike">
                <a:solidFill>
                  <a:srgbClr val="00ffff"/>
                </a:solidFill>
                <a:uFill>
                  <a:solidFill>
                    <a:srgbClr val="ffffff"/>
                  </a:solidFill>
                </a:uFill>
                <a:latin typeface="Arial"/>
                <a:ea typeface="Arial"/>
              </a:rPr>
              <a:t>is</a:t>
            </a:r>
            <a:r>
              <a:rPr b="0" lang="en-US" sz="3400" spc="-1" strike="noStrike">
                <a:solidFill>
                  <a:srgbClr val="ffffff"/>
                </a:solidFill>
                <a:uFill>
                  <a:solidFill>
                    <a:srgbClr val="ffffff"/>
                  </a:solidFill>
                </a:uFill>
                <a:latin typeface="Arial"/>
                <a:ea typeface="Arial"/>
              </a:rPr>
              <a:t> operator that can be used in logical expressions</a:t>
            </a:r>
            <a:endParaRPr b="0" lang="en-US" sz="1800" spc="-1" strike="noStrike">
              <a:solidFill>
                <a:srgbClr val="ffffff"/>
              </a:solidFill>
              <a:uFill>
                <a:solidFill>
                  <a:srgbClr val="ffffff"/>
                </a:solidFill>
              </a:uFill>
              <a:latin typeface="Arial"/>
            </a:endParaRPr>
          </a:p>
          <a:p>
            <a:pPr marL="749160" indent="-357840">
              <a:lnSpc>
                <a:spcPct val="100000"/>
              </a:lnSpc>
              <a:buClr>
                <a:srgbClr val="ffffff"/>
              </a:buClr>
              <a:buFont typeface="Cabin"/>
              <a:buChar char="•"/>
            </a:pPr>
            <a:r>
              <a:rPr b="0" lang="en-US" sz="3400" spc="-1" strike="noStrike">
                <a:solidFill>
                  <a:srgbClr val="ffffff"/>
                </a:solidFill>
                <a:uFill>
                  <a:solidFill>
                    <a:srgbClr val="ffffff"/>
                  </a:solidFill>
                </a:uFill>
                <a:latin typeface="Arial"/>
                <a:ea typeface="Arial"/>
              </a:rPr>
              <a:t>Implies “</a:t>
            </a:r>
            <a:r>
              <a:rPr b="0" lang="en-US" sz="3400" spc="-1" strike="noStrike">
                <a:solidFill>
                  <a:srgbClr val="00ffff"/>
                </a:solidFill>
                <a:uFill>
                  <a:solidFill>
                    <a:srgbClr val="ffffff"/>
                  </a:solidFill>
                </a:uFill>
                <a:latin typeface="Arial"/>
                <a:ea typeface="Arial"/>
              </a:rPr>
              <a:t>is the same as</a:t>
            </a:r>
            <a:r>
              <a:rPr b="0" lang="en-US" sz="34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a:p>
            <a:pPr marL="749160" indent="-357840">
              <a:lnSpc>
                <a:spcPct val="100000"/>
              </a:lnSpc>
              <a:buClr>
                <a:srgbClr val="ffffff"/>
              </a:buClr>
              <a:buFont typeface="Cabin"/>
              <a:buChar char="•"/>
            </a:pPr>
            <a:r>
              <a:rPr b="0" lang="en-US" sz="3400" spc="-1" strike="noStrike">
                <a:solidFill>
                  <a:srgbClr val="ffffff"/>
                </a:solidFill>
                <a:uFill>
                  <a:solidFill>
                    <a:srgbClr val="ffffff"/>
                  </a:solidFill>
                </a:uFill>
                <a:latin typeface="Arial"/>
                <a:ea typeface="Arial"/>
              </a:rPr>
              <a:t>Similar to, but stronger than </a:t>
            </a:r>
            <a:r>
              <a:rPr b="0" lang="en-US" sz="3400" spc="-1" strike="noStrike">
                <a:solidFill>
                  <a:srgbClr val="00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a:p>
            <a:pPr marL="749160" indent="-357840">
              <a:lnSpc>
                <a:spcPct val="100000"/>
              </a:lnSpc>
              <a:buClr>
                <a:srgbClr val="ffffff"/>
              </a:buClr>
              <a:buFont typeface="Cabin"/>
              <a:buChar char="•"/>
            </a:pPr>
            <a:r>
              <a:rPr b="0" lang="en-US" sz="3400" spc="-1" strike="noStrike">
                <a:solidFill>
                  <a:srgbClr val="ff7f00"/>
                </a:solidFill>
                <a:uFill>
                  <a:solidFill>
                    <a:srgbClr val="ffffff"/>
                  </a:solidFill>
                </a:uFill>
                <a:latin typeface="Arial"/>
                <a:ea typeface="Arial"/>
              </a:rPr>
              <a:t>is not</a:t>
            </a:r>
            <a:r>
              <a:rPr b="0" lang="en-US" sz="3400" spc="-1" strike="noStrike">
                <a:solidFill>
                  <a:srgbClr val="ffffff"/>
                </a:solidFill>
                <a:uFill>
                  <a:solidFill>
                    <a:srgbClr val="ffffff"/>
                  </a:solidFill>
                </a:uFill>
                <a:latin typeface="Arial"/>
                <a:ea typeface="Arial"/>
              </a:rPr>
              <a:t>  also is a logical operator</a:t>
            </a:r>
            <a:endParaRPr b="0" lang="en-US" sz="1800" spc="-1" strike="noStrike">
              <a:solidFill>
                <a:srgbClr val="ffffff"/>
              </a:solidFill>
              <a:uFill>
                <a:solidFill>
                  <a:srgbClr val="ffffff"/>
                </a:solidFill>
              </a:uFill>
              <a:latin typeface="Arial"/>
            </a:endParaRPr>
          </a:p>
          <a:p>
            <a:pPr marL="749160" indent="-357840">
              <a:lnSpc>
                <a:spcPct val="100000"/>
              </a:lnSpc>
              <a:buClr>
                <a:srgbClr val="ffffff"/>
              </a:buClr>
              <a:buFont typeface="Cabin"/>
              <a:buChar char="•"/>
            </a:pPr>
            <a:r>
              <a:rPr b="0" lang="en-US" sz="3400" spc="-1" strike="noStrike">
                <a:solidFill>
                  <a:srgbClr val="ffffff"/>
                </a:solidFill>
                <a:uFill>
                  <a:solidFill>
                    <a:srgbClr val="ffffff"/>
                  </a:solidFill>
                </a:uFill>
                <a:latin typeface="Arial"/>
                <a:ea typeface="Arial"/>
              </a:rPr>
              <a:t>Use only for non-numeric constants: </a:t>
            </a:r>
            <a:r>
              <a:rPr b="0" lang="en-US" sz="3400" spc="-1" strike="noStrike">
                <a:solidFill>
                  <a:srgbClr val="ff0000"/>
                </a:solidFill>
                <a:uFill>
                  <a:solidFill>
                    <a:srgbClr val="ffffff"/>
                  </a:solidFill>
                </a:uFill>
                <a:latin typeface="Arial"/>
                <a:ea typeface="Arial"/>
              </a:rPr>
              <a:t>False</a:t>
            </a:r>
            <a:r>
              <a:rPr b="0" lang="en-US" sz="3400" spc="-1" strike="noStrike">
                <a:solidFill>
                  <a:srgbClr val="ffffff"/>
                </a:solidFill>
                <a:uFill>
                  <a:solidFill>
                    <a:srgbClr val="ffffff"/>
                  </a:solidFill>
                </a:uFill>
                <a:latin typeface="Arial"/>
                <a:ea typeface="Arial"/>
              </a:rPr>
              <a:t>, </a:t>
            </a:r>
            <a:r>
              <a:rPr b="0" lang="en-US" sz="3400" spc="-1" strike="noStrike">
                <a:solidFill>
                  <a:srgbClr val="ff0000"/>
                </a:solidFill>
                <a:uFill>
                  <a:solidFill>
                    <a:srgbClr val="ffffff"/>
                  </a:solidFill>
                </a:uFill>
                <a:latin typeface="Arial"/>
                <a:ea typeface="Arial"/>
              </a:rPr>
              <a:t>True</a:t>
            </a:r>
            <a:r>
              <a:rPr b="0" lang="en-US" sz="3400" spc="-1" strike="noStrike">
                <a:solidFill>
                  <a:srgbClr val="ffffff"/>
                </a:solidFill>
                <a:uFill>
                  <a:solidFill>
                    <a:srgbClr val="ffffff"/>
                  </a:solidFill>
                </a:uFill>
                <a:latin typeface="Arial"/>
                <a:ea typeface="Arial"/>
              </a:rPr>
              <a:t>, </a:t>
            </a:r>
            <a:r>
              <a:rPr b="0" lang="en-US" sz="3400" spc="-1" strike="noStrike">
                <a:solidFill>
                  <a:srgbClr val="ff0000"/>
                </a:solidFill>
                <a:uFill>
                  <a:solidFill>
                    <a:srgbClr val="ffffff"/>
                  </a:solidFill>
                </a:uFill>
                <a:latin typeface="Arial"/>
                <a:ea typeface="Arial"/>
              </a:rPr>
              <a:t>Null</a:t>
            </a:r>
            <a:endParaRPr b="0" lang="en-US" sz="1800" spc="-1" strike="noStrike">
              <a:solidFill>
                <a:srgbClr val="ffffff"/>
              </a:solidFill>
              <a:uFill>
                <a:solidFill>
                  <a:srgbClr val="ffffff"/>
                </a:solidFill>
              </a:uFill>
              <a:latin typeface="Arial"/>
            </a:endParaRPr>
          </a:p>
        </p:txBody>
      </p:sp>
      <p:sp>
        <p:nvSpPr>
          <p:cNvPr id="505" name="CustomShape 3"/>
          <p:cNvSpPr/>
          <p:nvPr/>
        </p:nvSpPr>
        <p:spPr>
          <a:xfrm>
            <a:off x="874440" y="2962080"/>
            <a:ext cx="7741800" cy="4984200"/>
          </a:xfrm>
          <a:prstGeom prst="rect">
            <a:avLst/>
          </a:prstGeom>
          <a:noFill/>
          <a:ln>
            <a:noFill/>
          </a:ln>
        </p:spPr>
        <p:style>
          <a:lnRef idx="0"/>
          <a:fillRef idx="0"/>
          <a:effectRef idx="0"/>
          <a:fontRef idx="minor"/>
        </p:style>
        <p:txBody>
          <a:bodyPr lIns="0" rIns="0" tIns="0" bIns="0" anchor="ctr"/>
          <a:p>
            <a:pPr>
              <a:lnSpc>
                <a:spcPct val="100000"/>
              </a:lnSpc>
            </a:pPr>
            <a:r>
              <a:rPr b="1" lang="en-US" sz="2600" spc="-1" strike="noStrike">
                <a:solidFill>
                  <a:srgbClr val="00ff00"/>
                </a:solidFill>
                <a:uFill>
                  <a:solidFill>
                    <a:srgbClr val="ffffff"/>
                  </a:solidFill>
                </a:uFill>
                <a:latin typeface="Courier New"/>
                <a:ea typeface="Courier New"/>
              </a:rPr>
              <a:t>smallest</a:t>
            </a:r>
            <a:r>
              <a:rPr b="1" lang="en-US" sz="2600" spc="-1" strike="noStrike">
                <a:solidFill>
                  <a:srgbClr val="ffffff"/>
                </a:solidFill>
                <a:uFill>
                  <a:solidFill>
                    <a:srgbClr val="ffffff"/>
                  </a:solidFill>
                </a:uFill>
                <a:latin typeface="Courier New"/>
                <a:ea typeface="Courier New"/>
              </a:rPr>
              <a:t> = </a:t>
            </a:r>
            <a:r>
              <a:rPr b="1" lang="en-US" sz="2600" spc="-1" strike="noStrike">
                <a:solidFill>
                  <a:srgbClr val="ffff00"/>
                </a:solidFill>
                <a:uFill>
                  <a:solidFill>
                    <a:srgbClr val="ffffff"/>
                  </a:solidFill>
                </a:uFill>
                <a:latin typeface="Courier New"/>
                <a:ea typeface="Courier New"/>
              </a:rPr>
              <a:t>None</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ffff"/>
                </a:solidFill>
                <a:uFill>
                  <a:solidFill>
                    <a:srgbClr val="ffffff"/>
                  </a:solidFill>
                </a:uFill>
                <a:latin typeface="Courier New"/>
                <a:ea typeface="Courier New"/>
              </a:rPr>
              <a:t>'Before'</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for</a:t>
            </a:r>
            <a:r>
              <a:rPr b="1" lang="en-US" sz="2600" spc="-1" strike="noStrike">
                <a:solidFill>
                  <a:srgbClr val="ffffff"/>
                </a:solidFill>
                <a:uFill>
                  <a:solidFill>
                    <a:srgbClr val="ffffff"/>
                  </a:solidFill>
                </a:uFill>
                <a:latin typeface="Courier New"/>
                <a:ea typeface="Courier New"/>
              </a:rPr>
              <a:t> value </a:t>
            </a:r>
            <a:r>
              <a:rPr b="1" lang="en-US" sz="2600" spc="-1" strike="noStrike">
                <a:solidFill>
                  <a:srgbClr val="ffff00"/>
                </a:solidFill>
                <a:uFill>
                  <a:solidFill>
                    <a:srgbClr val="ffffff"/>
                  </a:solidFill>
                </a:uFill>
                <a:latin typeface="Courier New"/>
                <a:ea typeface="Courier New"/>
              </a:rPr>
              <a:t>in</a:t>
            </a:r>
            <a:r>
              <a:rPr b="1" lang="en-US" sz="2600" spc="-1" strike="noStrike">
                <a:solidFill>
                  <a:srgbClr val="ffffff"/>
                </a:solidFill>
                <a:uFill>
                  <a:solidFill>
                    <a:srgbClr val="ffffff"/>
                  </a:solidFill>
                </a:uFill>
                <a:latin typeface="Courier New"/>
                <a:ea typeface="Courier New"/>
              </a:rPr>
              <a:t> [3, 41, 12, 9, 74, 15]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if</a:t>
            </a: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00ff00"/>
                </a:solidFill>
                <a:uFill>
                  <a:solidFill>
                    <a:srgbClr val="ffffff"/>
                  </a:solidFill>
                </a:uFill>
                <a:latin typeface="Courier New"/>
                <a:ea typeface="Courier New"/>
              </a:rPr>
              <a:t>smallest</a:t>
            </a: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00ffff"/>
                </a:solidFill>
                <a:uFill>
                  <a:solidFill>
                    <a:srgbClr val="ffffff"/>
                  </a:solidFill>
                </a:uFill>
                <a:latin typeface="Courier New"/>
                <a:ea typeface="Courier New"/>
              </a:rPr>
              <a:t>is</a:t>
            </a: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None</a:t>
            </a:r>
            <a:r>
              <a:rPr b="1" lang="en-US" sz="2600" spc="-1" strike="noStrike">
                <a:solidFill>
                  <a:srgbClr val="ffffff"/>
                </a:solidFill>
                <a:uFill>
                  <a:solidFill>
                    <a:srgbClr val="ffffff"/>
                  </a:solidFill>
                </a:uFill>
                <a:latin typeface="Courier New"/>
                <a:ea typeface="Courier New"/>
              </a:rPr>
              <a:t> :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00ff00"/>
                </a:solidFill>
                <a:uFill>
                  <a:solidFill>
                    <a:srgbClr val="ffffff"/>
                  </a:solidFill>
                </a:uFill>
                <a:latin typeface="Courier New"/>
                <a:ea typeface="Courier New"/>
              </a:rPr>
              <a:t>smallest</a:t>
            </a:r>
            <a:r>
              <a:rPr b="1" lang="en-US" sz="2600" spc="-1" strike="noStrike">
                <a:solidFill>
                  <a:srgbClr val="ffffff"/>
                </a:solidFill>
                <a:uFill>
                  <a:solidFill>
                    <a:srgbClr val="ffffff"/>
                  </a:solidFill>
                </a:uFill>
                <a:latin typeface="Courier New"/>
                <a:ea typeface="Courier New"/>
              </a:rPr>
              <a:t> = value</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elif</a:t>
            </a:r>
            <a:r>
              <a:rPr b="1" lang="en-US" sz="2600" spc="-1" strike="noStrike">
                <a:solidFill>
                  <a:srgbClr val="ffffff"/>
                </a:solidFill>
                <a:uFill>
                  <a:solidFill>
                    <a:srgbClr val="ffffff"/>
                  </a:solidFill>
                </a:uFill>
                <a:latin typeface="Courier New"/>
                <a:ea typeface="Courier New"/>
              </a:rPr>
              <a:t> value &lt; </a:t>
            </a:r>
            <a:r>
              <a:rPr b="1" lang="en-US" sz="2600" spc="-1" strike="noStrike">
                <a:solidFill>
                  <a:srgbClr val="00ff00"/>
                </a:solidFill>
                <a:uFill>
                  <a:solidFill>
                    <a:srgbClr val="ffffff"/>
                  </a:solidFill>
                </a:uFill>
                <a:latin typeface="Courier New"/>
                <a:ea typeface="Courier New"/>
              </a:rPr>
              <a:t>smallest</a:t>
            </a:r>
            <a:r>
              <a:rPr b="1" lang="en-US" sz="2600" spc="-1" strike="noStrike">
                <a:solidFill>
                  <a:srgbClr val="ffffff"/>
                </a:solidFill>
                <a:uFill>
                  <a:solidFill>
                    <a:srgbClr val="ffffff"/>
                  </a:solidFill>
                </a:uFill>
                <a:latin typeface="Courier New"/>
                <a:ea typeface="Courier New"/>
              </a:rPr>
              <a:t> : </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00ff00"/>
                </a:solidFill>
                <a:uFill>
                  <a:solidFill>
                    <a:srgbClr val="ffffff"/>
                  </a:solidFill>
                </a:uFill>
                <a:latin typeface="Courier New"/>
                <a:ea typeface="Courier New"/>
              </a:rPr>
              <a:t>smallest</a:t>
            </a:r>
            <a:r>
              <a:rPr b="1" lang="en-US" sz="2600" spc="-1" strike="noStrike">
                <a:solidFill>
                  <a:srgbClr val="ffffff"/>
                </a:solidFill>
                <a:uFill>
                  <a:solidFill>
                    <a:srgbClr val="ffffff"/>
                  </a:solidFill>
                </a:uFill>
                <a:latin typeface="Courier New"/>
                <a:ea typeface="Courier New"/>
              </a:rPr>
              <a:t> = value</a:t>
            </a: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ff"/>
                </a:solidFill>
                <a:uFill>
                  <a:solidFill>
                    <a:srgbClr val="ffffff"/>
                  </a:solidFill>
                </a:uFill>
                <a:latin typeface="Courier New"/>
                <a:ea typeface="Courier New"/>
              </a:rPr>
              <a:t>    </a:t>
            </a: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00ff00"/>
                </a:solidFill>
                <a:uFill>
                  <a:solidFill>
                    <a:srgbClr val="ffffff"/>
                  </a:solidFill>
                </a:uFill>
                <a:latin typeface="Courier New"/>
                <a:ea typeface="Courier New"/>
              </a:rPr>
              <a:t>smallest</a:t>
            </a:r>
            <a:r>
              <a:rPr b="1" lang="en-US" sz="2600" spc="-1" strike="noStrike">
                <a:solidFill>
                  <a:srgbClr val="ffffff"/>
                </a:solidFill>
                <a:uFill>
                  <a:solidFill>
                    <a:srgbClr val="ffffff"/>
                  </a:solidFill>
                </a:uFill>
                <a:latin typeface="Courier New"/>
                <a:ea typeface="Courier New"/>
              </a:rPr>
              <a:t>, value</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1" lang="en-US" sz="2600" spc="-1" strike="noStrike">
                <a:solidFill>
                  <a:srgbClr val="ffff00"/>
                </a:solidFill>
                <a:uFill>
                  <a:solidFill>
                    <a:srgbClr val="ffffff"/>
                  </a:solidFill>
                </a:uFill>
                <a:latin typeface="Courier New"/>
                <a:ea typeface="Courier New"/>
              </a:rPr>
              <a:t>print(</a:t>
            </a:r>
            <a:r>
              <a:rPr b="1" lang="en-US" sz="2600" spc="-1" strike="noStrike">
                <a:solidFill>
                  <a:srgbClr val="ffffff"/>
                </a:solidFill>
                <a:uFill>
                  <a:solidFill>
                    <a:srgbClr val="ffffff"/>
                  </a:solidFill>
                </a:uFill>
                <a:latin typeface="Courier New"/>
                <a:ea typeface="Courier New"/>
              </a:rPr>
              <a:t>'After', </a:t>
            </a:r>
            <a:r>
              <a:rPr b="1" lang="en-US" sz="2600" spc="-1" strike="noStrike">
                <a:solidFill>
                  <a:srgbClr val="00ff00"/>
                </a:solidFill>
                <a:uFill>
                  <a:solidFill>
                    <a:srgbClr val="ffffff"/>
                  </a:solidFill>
                </a:uFill>
                <a:latin typeface="Courier New"/>
                <a:ea typeface="Courier New"/>
              </a:rPr>
              <a:t>smallest</a:t>
            </a:r>
            <a:r>
              <a:rPr b="1" lang="en-US" sz="26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Summary</a:t>
            </a:r>
            <a:endParaRPr b="0" lang="en-US" sz="1800" spc="-1" strike="noStrike">
              <a:solidFill>
                <a:srgbClr val="ffffff"/>
              </a:solidFill>
              <a:uFill>
                <a:solidFill>
                  <a:srgbClr val="ffffff"/>
                </a:solidFill>
              </a:uFill>
              <a:latin typeface="Arial"/>
            </a:endParaRPr>
          </a:p>
        </p:txBody>
      </p:sp>
      <p:sp>
        <p:nvSpPr>
          <p:cNvPr id="507" name="CustomShape 2"/>
          <p:cNvSpPr/>
          <p:nvPr/>
        </p:nvSpPr>
        <p:spPr>
          <a:xfrm>
            <a:off x="1155600" y="2603520"/>
            <a:ext cx="13931280" cy="5701680"/>
          </a:xfrm>
          <a:prstGeom prst="rect">
            <a:avLst/>
          </a:prstGeom>
          <a:noFill/>
          <a:ln>
            <a:noFill/>
          </a:ln>
        </p:spPr>
        <p:style>
          <a:lnRef idx="0"/>
          <a:fillRef idx="0"/>
          <a:effectRef idx="0"/>
          <a:fontRef idx="minor"/>
        </p:style>
        <p:txBody>
          <a:bodyPr lIns="38160" rIns="38160" tIns="38160" bIns="38160"/>
          <a:p>
            <a:pPr marL="685800" indent="-3938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While loops (indefinite)</a:t>
            </a:r>
            <a:endParaRPr b="0" lang="en-US" sz="1800" spc="-1" strike="noStrike">
              <a:solidFill>
                <a:srgbClr val="ffffff"/>
              </a:solidFill>
              <a:uFill>
                <a:solidFill>
                  <a:srgbClr val="ffffff"/>
                </a:solidFill>
              </a:uFill>
              <a:latin typeface="Arial"/>
            </a:endParaRPr>
          </a:p>
          <a:p>
            <a:pPr marL="685800" indent="-3938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Infinite loops</a:t>
            </a:r>
            <a:endParaRPr b="0" lang="en-US" sz="1800" spc="-1" strike="noStrike">
              <a:solidFill>
                <a:srgbClr val="ffffff"/>
              </a:solidFill>
              <a:uFill>
                <a:solidFill>
                  <a:srgbClr val="ffffff"/>
                </a:solidFill>
              </a:uFill>
              <a:latin typeface="Arial"/>
            </a:endParaRPr>
          </a:p>
          <a:p>
            <a:pPr marL="685800" indent="-3938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Using break</a:t>
            </a:r>
            <a:endParaRPr b="0" lang="en-US" sz="1800" spc="-1" strike="noStrike">
              <a:solidFill>
                <a:srgbClr val="ffffff"/>
              </a:solidFill>
              <a:uFill>
                <a:solidFill>
                  <a:srgbClr val="ffffff"/>
                </a:solidFill>
              </a:uFill>
              <a:latin typeface="Arial"/>
            </a:endParaRPr>
          </a:p>
          <a:p>
            <a:pPr marL="685800" indent="-3938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Using continue</a:t>
            </a:r>
            <a:endParaRPr b="0" lang="en-US" sz="1800" spc="-1" strike="noStrike">
              <a:solidFill>
                <a:srgbClr val="ffffff"/>
              </a:solidFill>
              <a:uFill>
                <a:solidFill>
                  <a:srgbClr val="ffffff"/>
                </a:solidFill>
              </a:uFill>
              <a:latin typeface="Arial"/>
            </a:endParaRPr>
          </a:p>
        </p:txBody>
      </p:sp>
      <p:sp>
        <p:nvSpPr>
          <p:cNvPr id="508" name="CustomShape 3"/>
          <p:cNvSpPr/>
          <p:nvPr/>
        </p:nvSpPr>
        <p:spPr>
          <a:xfrm>
            <a:off x="9353520" y="2755800"/>
            <a:ext cx="6901560" cy="5701680"/>
          </a:xfrm>
          <a:prstGeom prst="rect">
            <a:avLst/>
          </a:prstGeom>
          <a:noFill/>
          <a:ln>
            <a:noFill/>
          </a:ln>
        </p:spPr>
        <p:style>
          <a:lnRef idx="0"/>
          <a:fillRef idx="0"/>
          <a:effectRef idx="0"/>
          <a:fontRef idx="minor"/>
        </p:style>
        <p:txBody>
          <a:bodyPr lIns="38160" rIns="38160" tIns="38160" bIns="38160"/>
          <a:p>
            <a:pPr marL="685800" indent="-3938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For loops (definite)</a:t>
            </a:r>
            <a:endParaRPr b="0" lang="en-US" sz="1800" spc="-1" strike="noStrike">
              <a:solidFill>
                <a:srgbClr val="ffffff"/>
              </a:solidFill>
              <a:uFill>
                <a:solidFill>
                  <a:srgbClr val="ffffff"/>
                </a:solidFill>
              </a:uFill>
              <a:latin typeface="Arial"/>
            </a:endParaRPr>
          </a:p>
          <a:p>
            <a:pPr marL="685800" indent="-3938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Iteration variables</a:t>
            </a:r>
            <a:endParaRPr b="0" lang="en-US" sz="1800" spc="-1" strike="noStrike">
              <a:solidFill>
                <a:srgbClr val="ffffff"/>
              </a:solidFill>
              <a:uFill>
                <a:solidFill>
                  <a:srgbClr val="ffffff"/>
                </a:solidFill>
              </a:uFill>
              <a:latin typeface="Arial"/>
            </a:endParaRPr>
          </a:p>
          <a:p>
            <a:pPr marL="685800" indent="-3938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Loop idioms</a:t>
            </a:r>
            <a:endParaRPr b="0" lang="en-US" sz="1800" spc="-1" strike="noStrike">
              <a:solidFill>
                <a:srgbClr val="ffffff"/>
              </a:solidFill>
              <a:uFill>
                <a:solidFill>
                  <a:srgbClr val="ffffff"/>
                </a:solidFill>
              </a:uFill>
              <a:latin typeface="Arial"/>
            </a:endParaRPr>
          </a:p>
          <a:p>
            <a:pPr marL="685800" indent="-393840">
              <a:lnSpc>
                <a:spcPct val="100000"/>
              </a:lnSpc>
              <a:buClr>
                <a:srgbClr val="ffffff"/>
              </a:buClr>
              <a:buFont typeface="Cabin"/>
              <a:buChar char="•"/>
            </a:pPr>
            <a:r>
              <a:rPr b="0" lang="en-US" sz="3600" spc="-1" strike="noStrike">
                <a:solidFill>
                  <a:srgbClr val="ffffff"/>
                </a:solidFill>
                <a:uFill>
                  <a:solidFill>
                    <a:srgbClr val="ffffff"/>
                  </a:solidFill>
                </a:uFill>
                <a:latin typeface="Arial"/>
                <a:ea typeface="Arial"/>
              </a:rPr>
              <a:t>Largest or smallest</a:t>
            </a:r>
            <a:endParaRPr b="0" lang="en-US" sz="1800" spc="-1" strike="noStrike">
              <a:solidFill>
                <a:srgbClr val="ffffff"/>
              </a:solidFill>
              <a:uFill>
                <a:solidFill>
                  <a:srgbClr val="ffffff"/>
                </a:solidFill>
              </a:uFill>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1155600" y="817560"/>
            <a:ext cx="13931280" cy="1127160"/>
          </a:xfrm>
          <a:prstGeom prst="rect">
            <a:avLst/>
          </a:prstGeom>
          <a:noFill/>
          <a:ln>
            <a:noFill/>
          </a:ln>
        </p:spPr>
        <p:style>
          <a:lnRef idx="0"/>
          <a:fillRef idx="0"/>
          <a:effectRef idx="0"/>
          <a:fontRef idx="minor"/>
        </p:style>
        <p:txBody>
          <a:bodyPr lIns="90000" rIns="90000" tIns="91440" bIns="91440" anchor="ctr"/>
          <a:p>
            <a:pPr algn="ctr">
              <a:lnSpc>
                <a:spcPct val="100000"/>
              </a:lnSpc>
            </a:pPr>
            <a:r>
              <a:rPr b="0" lang="en-US" sz="3600" spc="-1" strike="noStrike">
                <a:solidFill>
                  <a:srgbClr val="ffff00"/>
                </a:solidFill>
                <a:uFill>
                  <a:solidFill>
                    <a:srgbClr val="ffffff"/>
                  </a:solidFill>
                </a:uFill>
                <a:latin typeface="Arial"/>
                <a:ea typeface="Arial"/>
              </a:rPr>
              <a:t>Acknowledgements / Contributions</a:t>
            </a:r>
            <a:endParaRPr b="0" lang="en-US" sz="1800" spc="-1" strike="noStrike">
              <a:solidFill>
                <a:srgbClr val="ffffff"/>
              </a:solidFill>
              <a:uFill>
                <a:solidFill>
                  <a:srgbClr val="ffffff"/>
                </a:solidFill>
              </a:uFill>
              <a:latin typeface="Arial"/>
            </a:endParaRPr>
          </a:p>
        </p:txBody>
      </p:sp>
      <p:sp>
        <p:nvSpPr>
          <p:cNvPr id="510" name="CustomShape 2"/>
          <p:cNvSpPr/>
          <p:nvPr/>
        </p:nvSpPr>
        <p:spPr>
          <a:xfrm>
            <a:off x="1155600" y="2143080"/>
            <a:ext cx="6796800" cy="598356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a:solidFill>
                  <a:srgbClr val="ffffff"/>
                </a:solidFill>
                <a:uFill>
                  <a:solidFill>
                    <a:srgbClr val="ffffff"/>
                  </a:solidFill>
                </a:uFill>
                <a:latin typeface="Arial"/>
                <a:ea typeface="Arial"/>
              </a:rPr>
              <a:t>These slides are Copyright 2010-  Charles R. Severance (</a:t>
            </a:r>
            <a:r>
              <a:rPr b="0" lang="en-US" sz="1800" spc="-1" strike="noStrike" u="sng">
                <a:solidFill>
                  <a:srgbClr val="0000ff"/>
                </a:solidFill>
                <a:uFill>
                  <a:solidFill>
                    <a:srgbClr val="ffffff"/>
                  </a:solidFill>
                </a:uFill>
                <a:latin typeface="Arial"/>
                <a:ea typeface="Arial"/>
                <a:hlinkClick r:id="rId1"/>
              </a:rPr>
              <a:t>www.dr-chuck.com</a:t>
            </a:r>
            <a:r>
              <a:rPr b="0" lang="en-US" sz="1800" spc="-1" strike="noStrike">
                <a:solidFill>
                  <a:srgbClr val="ffffff"/>
                </a:solidFill>
                <a:uFill>
                  <a:solidFill>
                    <a:srgbClr val="ffffff"/>
                  </a:solidFill>
                </a:uFill>
                <a:latin typeface="Arial"/>
                <a:ea typeface="Arial"/>
              </a:rPr>
              <a:t>) of the University of Michigan School of Information and </a:t>
            </a:r>
            <a:r>
              <a:rPr b="0" lang="en-US" sz="1800" spc="-1" strike="noStrike" u="sng">
                <a:solidFill>
                  <a:srgbClr val="0000ff"/>
                </a:solidFill>
                <a:uFill>
                  <a:solidFill>
                    <a:srgbClr val="ffffff"/>
                  </a:solidFill>
                </a:uFill>
                <a:latin typeface="Arial"/>
                <a:ea typeface="Arial"/>
                <a:hlinkClick r:id="rId2"/>
              </a:rPr>
              <a:t>open.umich.edu</a:t>
            </a:r>
            <a:r>
              <a:rPr b="0" lang="en-US" sz="1800" spc="-1" strike="noStrike">
                <a:solidFill>
                  <a:srgbClr val="ffffff"/>
                </a:solidFill>
                <a:uFill>
                  <a:solidFill>
                    <a:srgbClr val="ffffff"/>
                  </a:solidFill>
                </a:uFill>
                <a:latin typeface="Arial"/>
                <a:ea typeface="Aria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Arial"/>
                <a:ea typeface="Arial"/>
              </a:rPr>
              <a:t>Initial Development: Charles Severance, University of Michigan School of Information</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Arial"/>
                <a:ea typeface="Arial"/>
              </a:rPr>
              <a:t>… </a:t>
            </a:r>
            <a:r>
              <a:rPr b="0" lang="en-US" sz="1800" spc="-1" strike="noStrike">
                <a:solidFill>
                  <a:srgbClr val="ffffff"/>
                </a:solidFill>
                <a:uFill>
                  <a:solidFill>
                    <a:srgbClr val="ffffff"/>
                  </a:solidFill>
                </a:uFill>
                <a:latin typeface="Arial"/>
                <a:ea typeface="Arial"/>
              </a:rPr>
              <a:t>Insert new Contributors and Translators here </a:t>
            </a:r>
            <a:endParaRPr b="0" lang="en-US" sz="1800" spc="-1" strike="noStrike">
              <a:solidFill>
                <a:srgbClr val="ffffff"/>
              </a:solidFill>
              <a:uFill>
                <a:solidFill>
                  <a:srgbClr val="ffffff"/>
                </a:solidFill>
              </a:uFill>
              <a:latin typeface="Arial"/>
            </a:endParaRPr>
          </a:p>
        </p:txBody>
      </p:sp>
      <p:pic>
        <p:nvPicPr>
          <p:cNvPr id="511" name="Shape 767" descr=""/>
          <p:cNvPicPr/>
          <p:nvPr/>
        </p:nvPicPr>
        <p:blipFill>
          <a:blip r:embed="rId3"/>
          <a:stretch/>
        </p:blipFill>
        <p:spPr>
          <a:xfrm>
            <a:off x="437760" y="920520"/>
            <a:ext cx="1024200" cy="1024200"/>
          </a:xfrm>
          <a:prstGeom prst="rect">
            <a:avLst/>
          </a:prstGeom>
          <a:ln>
            <a:noFill/>
          </a:ln>
        </p:spPr>
      </p:pic>
      <p:pic>
        <p:nvPicPr>
          <p:cNvPr id="512" name="Shape 768" descr=""/>
          <p:cNvPicPr/>
          <p:nvPr/>
        </p:nvPicPr>
        <p:blipFill>
          <a:blip r:embed="rId4"/>
          <a:stretch/>
        </p:blipFill>
        <p:spPr>
          <a:xfrm>
            <a:off x="13836960" y="1098720"/>
            <a:ext cx="1967760" cy="667800"/>
          </a:xfrm>
          <a:prstGeom prst="rect">
            <a:avLst/>
          </a:prstGeom>
          <a:ln>
            <a:noFill/>
          </a:ln>
        </p:spPr>
      </p:pic>
      <p:sp>
        <p:nvSpPr>
          <p:cNvPr id="513" name="CustomShape 3"/>
          <p:cNvSpPr/>
          <p:nvPr/>
        </p:nvSpPr>
        <p:spPr>
          <a:xfrm>
            <a:off x="8704440" y="2143080"/>
            <a:ext cx="6796800" cy="598356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600" spc="-1" strike="noStrike">
                <a:solidFill>
                  <a:srgbClr val="ffff00"/>
                </a:solidFill>
                <a:uFill>
                  <a:solidFill>
                    <a:srgbClr val="ffffff"/>
                  </a:solidFill>
                </a:uFill>
                <a:latin typeface="Arial"/>
                <a:ea typeface="Arial"/>
              </a:rPr>
              <a:t>Breaking Out of a Loop</a:t>
            </a:r>
            <a:endParaRPr b="0" lang="en-US" sz="1800" spc="-1" strike="noStrike">
              <a:solidFill>
                <a:srgbClr val="ffffff"/>
              </a:solidFill>
              <a:uFill>
                <a:solidFill>
                  <a:srgbClr val="ffffff"/>
                </a:solidFill>
              </a:uFill>
              <a:latin typeface="Arial"/>
            </a:endParaRPr>
          </a:p>
        </p:txBody>
      </p:sp>
      <p:sp>
        <p:nvSpPr>
          <p:cNvPr id="233" name="CustomShape 2"/>
          <p:cNvSpPr/>
          <p:nvPr/>
        </p:nvSpPr>
        <p:spPr>
          <a:xfrm>
            <a:off x="1155600" y="2603520"/>
            <a:ext cx="13931280" cy="2700360"/>
          </a:xfrm>
          <a:prstGeom prst="rect">
            <a:avLst/>
          </a:prstGeom>
          <a:noFill/>
          <a:ln>
            <a:noFill/>
          </a:ln>
        </p:spPr>
        <p:style>
          <a:lnRef idx="0"/>
          <a:fillRef idx="0"/>
          <a:effectRef idx="0"/>
          <a:fontRef idx="minor"/>
        </p:style>
        <p:txBody>
          <a:bodyPr lIns="38160" rIns="38160" tIns="38160" bIns="38160" anchor="ctr"/>
          <a:p>
            <a:pPr marL="749160" indent="-532800">
              <a:lnSpc>
                <a:spcPct val="100000"/>
              </a:lnSpc>
              <a:buClr>
                <a:srgbClr val="ffffff"/>
              </a:buClr>
              <a:buSzPct val="171000"/>
              <a:buFont typeface="Cabin"/>
              <a:buChar char="•"/>
            </a:pPr>
            <a:r>
              <a:rPr b="0" lang="en-US" sz="3600" spc="-1" strike="noStrike">
                <a:solidFill>
                  <a:srgbClr val="ffffff"/>
                </a:solidFill>
                <a:uFill>
                  <a:solidFill>
                    <a:srgbClr val="ffffff"/>
                  </a:solidFill>
                </a:uFill>
                <a:latin typeface="Arial"/>
                <a:ea typeface="Arial"/>
              </a:rPr>
              <a:t>The </a:t>
            </a:r>
            <a:r>
              <a:rPr b="0" lang="en-US" sz="3600" spc="-1" strike="noStrike">
                <a:solidFill>
                  <a:srgbClr val="ffff00"/>
                </a:solidFill>
                <a:uFill>
                  <a:solidFill>
                    <a:srgbClr val="ffffff"/>
                  </a:solidFill>
                </a:uFill>
                <a:latin typeface="Arial"/>
                <a:ea typeface="Arial"/>
              </a:rPr>
              <a:t>break</a:t>
            </a:r>
            <a:r>
              <a:rPr b="0" lang="en-US" sz="3600" spc="-1" strike="noStrike">
                <a:solidFill>
                  <a:srgbClr val="ffffff"/>
                </a:solidFill>
                <a:uFill>
                  <a:solidFill>
                    <a:srgbClr val="ffffff"/>
                  </a:solidFill>
                </a:uFill>
                <a:latin typeface="Arial"/>
                <a:ea typeface="Arial"/>
              </a:rPr>
              <a:t> statement ends the current loop and jumps to the statement immediately following the loop</a:t>
            </a:r>
            <a:endParaRPr b="0" lang="en-US" sz="1800" spc="-1" strike="noStrike">
              <a:solidFill>
                <a:srgbClr val="ffffff"/>
              </a:solidFill>
              <a:uFill>
                <a:solidFill>
                  <a:srgbClr val="ffffff"/>
                </a:solidFill>
              </a:uFill>
              <a:latin typeface="Arial"/>
            </a:endParaRPr>
          </a:p>
          <a:p>
            <a:pPr marL="749160" indent="-532800">
              <a:lnSpc>
                <a:spcPct val="100000"/>
              </a:lnSpc>
              <a:buClr>
                <a:srgbClr val="ffffff"/>
              </a:buClr>
              <a:buSzPct val="171000"/>
              <a:buFont typeface="Cabin"/>
              <a:buChar char="•"/>
            </a:pPr>
            <a:r>
              <a:rPr b="0" lang="en-US" sz="3600" spc="-1" strike="noStrike">
                <a:solidFill>
                  <a:srgbClr val="ffffff"/>
                </a:solidFill>
                <a:uFill>
                  <a:solidFill>
                    <a:srgbClr val="ffffff"/>
                  </a:solidFill>
                </a:uFill>
                <a:latin typeface="Arial"/>
                <a:ea typeface="Arial"/>
              </a:rPr>
              <a:t>It is like a loop test that can happen anywhere in the body of the loop</a:t>
            </a:r>
            <a:endParaRPr b="0" lang="en-US" sz="1800" spc="-1" strike="noStrike">
              <a:solidFill>
                <a:srgbClr val="ffffff"/>
              </a:solidFill>
              <a:uFill>
                <a:solidFill>
                  <a:srgbClr val="ffffff"/>
                </a:solidFill>
              </a:uFill>
              <a:latin typeface="Arial"/>
            </a:endParaRPr>
          </a:p>
        </p:txBody>
      </p:sp>
      <p:sp>
        <p:nvSpPr>
          <p:cNvPr id="234" name="CustomShape 3"/>
          <p:cNvSpPr/>
          <p:nvPr/>
        </p:nvSpPr>
        <p:spPr>
          <a:xfrm>
            <a:off x="10817280" y="5202360"/>
            <a:ext cx="2434320" cy="3323520"/>
          </a:xfrm>
          <a:prstGeom prst="rect">
            <a:avLst/>
          </a:prstGeom>
          <a:noFill/>
          <a:ln>
            <a:noFill/>
          </a:ln>
        </p:spPr>
        <p:style>
          <a:lnRef idx="0"/>
          <a:fillRef idx="0"/>
          <a:effectRef idx="0"/>
          <a:fontRef idx="minor"/>
        </p:style>
        <p:txBody>
          <a:bodyPr lIns="0" rIns="0" tIns="0" bIns="0" anchor="ctr"/>
          <a:p>
            <a:pPr>
              <a:lnSpc>
                <a:spcPct val="100000"/>
              </a:lnSpc>
            </a:pPr>
            <a:r>
              <a:rPr b="0" lang="en-US" sz="3200" spc="-1" strike="noStrike">
                <a:solidFill>
                  <a:srgbClr val="ffffff"/>
                </a:solidFill>
                <a:uFill>
                  <a:solidFill>
                    <a:srgbClr val="ffffff"/>
                  </a:solidFill>
                </a:uFill>
                <a:latin typeface="Arial"/>
                <a:ea typeface="Arial"/>
              </a:rPr>
              <a:t>&gt; </a:t>
            </a:r>
            <a:r>
              <a:rPr b="0" lang="en-US" sz="3200" spc="-1" strike="noStrike">
                <a:solidFill>
                  <a:srgbClr val="00ff00"/>
                </a:solidFill>
                <a:uFill>
                  <a:solidFill>
                    <a:srgbClr val="ffffff"/>
                  </a:solidFill>
                </a:uFill>
                <a:latin typeface="Arial"/>
                <a:ea typeface="Arial"/>
              </a:rPr>
              <a:t>hello there</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hello there</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&gt; </a:t>
            </a:r>
            <a:r>
              <a:rPr b="0" lang="en-US" sz="3200" spc="-1" strike="noStrike">
                <a:solidFill>
                  <a:srgbClr val="00ff00"/>
                </a:solidFill>
                <a:uFill>
                  <a:solidFill>
                    <a:srgbClr val="ffffff"/>
                  </a:solidFill>
                </a:uFill>
                <a:latin typeface="Arial"/>
                <a:ea typeface="Arial"/>
              </a:rPr>
              <a:t>finished</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finished</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&gt; </a:t>
            </a:r>
            <a:r>
              <a:rPr b="0" lang="en-US" sz="3200" spc="-1" strike="noStrike">
                <a:solidFill>
                  <a:srgbClr val="00ff00"/>
                </a:solidFill>
                <a:uFill>
                  <a:solidFill>
                    <a:srgbClr val="ffffff"/>
                  </a:solidFill>
                </a:uFill>
                <a:latin typeface="Arial"/>
                <a:ea typeface="Arial"/>
              </a:rPr>
              <a:t>done</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Done!</a:t>
            </a:r>
            <a:endParaRPr b="0" lang="en-US" sz="1800" spc="-1" strike="noStrike">
              <a:solidFill>
                <a:srgbClr val="ffffff"/>
              </a:solidFill>
              <a:uFill>
                <a:solidFill>
                  <a:srgbClr val="ffffff"/>
                </a:solidFill>
              </a:uFill>
              <a:latin typeface="Arial"/>
            </a:endParaRPr>
          </a:p>
        </p:txBody>
      </p:sp>
      <p:sp>
        <p:nvSpPr>
          <p:cNvPr id="235" name="CustomShape 4"/>
          <p:cNvSpPr/>
          <p:nvPr/>
        </p:nvSpPr>
        <p:spPr>
          <a:xfrm flipH="1" flipV="1">
            <a:off x="3081960" y="7565400"/>
            <a:ext cx="574200" cy="348480"/>
          </a:xfrm>
          <a:custGeom>
            <a:avLst/>
            <a:gdLst/>
            <a:ahLst/>
            <a:rect l="l" t="t" r="r" b="b"/>
            <a:pathLst>
              <a:path w="21600" h="21600">
                <a:moveTo>
                  <a:pt x="0" y="0"/>
                </a:moveTo>
                <a:lnTo>
                  <a:pt x="21600" y="21600"/>
                </a:lnTo>
              </a:path>
            </a:pathLst>
          </a:custGeom>
          <a:noFill/>
          <a:ln w="50760">
            <a:solidFill>
              <a:srgbClr val="ffff00"/>
            </a:solidFill>
            <a:miter/>
            <a:headEnd len="med" type="stealth" w="med"/>
          </a:ln>
        </p:spPr>
        <p:style>
          <a:lnRef idx="0"/>
          <a:fillRef idx="0"/>
          <a:effectRef idx="0"/>
          <a:fontRef idx="minor"/>
        </p:style>
      </p:sp>
      <p:sp>
        <p:nvSpPr>
          <p:cNvPr id="236" name="CustomShape 5"/>
          <p:cNvSpPr/>
          <p:nvPr/>
        </p:nvSpPr>
        <p:spPr>
          <a:xfrm flipV="1">
            <a:off x="3025800" y="7014600"/>
            <a:ext cx="2331360" cy="532800"/>
          </a:xfrm>
          <a:custGeom>
            <a:avLst/>
            <a:gdLst/>
            <a:ahLst/>
            <a:rect l="l" t="t" r="r" b="b"/>
            <a:pathLst>
              <a:path w="21600" h="21600">
                <a:moveTo>
                  <a:pt x="0" y="0"/>
                </a:moveTo>
                <a:lnTo>
                  <a:pt x="21600" y="21600"/>
                </a:lnTo>
              </a:path>
            </a:pathLst>
          </a:custGeom>
          <a:noFill/>
          <a:ln w="50760">
            <a:solidFill>
              <a:srgbClr val="ffff00"/>
            </a:solidFill>
            <a:miter/>
            <a:headEnd len="med" type="stealth" w="med"/>
          </a:ln>
        </p:spPr>
        <p:style>
          <a:lnRef idx="0"/>
          <a:fillRef idx="0"/>
          <a:effectRef idx="0"/>
          <a:fontRef idx="minor"/>
        </p:style>
      </p:sp>
      <p:sp>
        <p:nvSpPr>
          <p:cNvPr id="237" name="CustomShape 6"/>
          <p:cNvSpPr/>
          <p:nvPr/>
        </p:nvSpPr>
        <p:spPr>
          <a:xfrm>
            <a:off x="3774600" y="5304600"/>
            <a:ext cx="6429960" cy="2981520"/>
          </a:xfrm>
          <a:prstGeom prst="rect">
            <a:avLst/>
          </a:prstGeom>
          <a:noFill/>
          <a:ln>
            <a:noFill/>
          </a:ln>
        </p:spPr>
        <p:style>
          <a:lnRef idx="0"/>
          <a:fillRef idx="0"/>
          <a:effectRef idx="0"/>
          <a:fontRef idx="minor"/>
        </p:style>
        <p:txBody>
          <a:bodyPr lIns="0" rIns="0" tIns="0" bIns="0" anchor="ctr"/>
          <a:p>
            <a:pPr>
              <a:lnSpc>
                <a:spcPct val="100000"/>
              </a:lnSpc>
            </a:pPr>
            <a:r>
              <a:rPr b="1" lang="en-US" sz="3000" spc="-1" strike="noStrike">
                <a:solidFill>
                  <a:srgbClr val="ffff00"/>
                </a:solidFill>
                <a:uFill>
                  <a:solidFill>
                    <a:srgbClr val="ffffff"/>
                  </a:solidFill>
                </a:uFill>
                <a:latin typeface="Courier New"/>
                <a:ea typeface="Courier New"/>
              </a:rPr>
              <a:t>while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True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input(</a:t>
            </a:r>
            <a:r>
              <a:rPr b="1" lang="en-US" sz="3000" spc="-1" strike="noStrike">
                <a:solidFill>
                  <a:srgbClr val="ffffff"/>
                </a:solidFill>
                <a:uFill>
                  <a:solidFill>
                    <a:srgbClr val="ffffff"/>
                  </a:solidFill>
                </a:uFill>
                <a:latin typeface="Courier New"/>
                <a:ea typeface="Courier New"/>
              </a:rPr>
              <a:t>'&gt; '</a:t>
            </a:r>
            <a:r>
              <a:rPr b="1" lang="en-US" sz="3000" spc="-1" strike="noStrike">
                <a:solidFill>
                  <a:srgbClr val="ff99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if </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9900"/>
                </a:solidFill>
                <a:uFill>
                  <a:solidFill>
                    <a:srgbClr val="ffffff"/>
                  </a:solidFill>
                </a:uFill>
                <a:latin typeface="Courier New"/>
                <a:ea typeface="Courier New"/>
              </a:rPr>
              <a:t> </a:t>
            </a:r>
            <a:r>
              <a:rPr b="1" lang="en-US" sz="3000" spc="-1" strike="noStrike">
                <a:solidFill>
                  <a:srgbClr val="ffffff"/>
                </a:solidFill>
                <a:uFill>
                  <a:solidFill>
                    <a:srgbClr val="ffffff"/>
                  </a:solidFill>
                </a:uFill>
                <a:latin typeface="Courier New"/>
                <a:ea typeface="Courier New"/>
              </a:rPr>
              <a:t>'done'</a:t>
            </a:r>
            <a:r>
              <a:rPr b="1" lang="en-US" sz="3000" spc="-1" strike="noStrike">
                <a:solidFill>
                  <a:srgbClr val="ff7f00"/>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break</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ffffff"/>
                </a:solidFill>
                <a:uFill>
                  <a:solidFill>
                    <a:srgbClr val="ffffff"/>
                  </a:solidFill>
                </a:uFill>
                <a:latin typeface="Courier New"/>
                <a:ea typeface="Courier New"/>
              </a:rPr>
              <a:t>'Done!'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rot="10800000">
            <a:off x="11045520" y="1690200"/>
            <a:ext cx="13680" cy="5659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239" name="CustomShape 2"/>
          <p:cNvSpPr/>
          <p:nvPr/>
        </p:nvSpPr>
        <p:spPr>
          <a:xfrm>
            <a:off x="9601200" y="1117440"/>
            <a:ext cx="2869560" cy="1269000"/>
          </a:xfrm>
          <a:prstGeom prst="diamond">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600" spc="-1" strike="noStrike">
                <a:solidFill>
                  <a:srgbClr val="ff9900"/>
                </a:solidFill>
                <a:uFill>
                  <a:solidFill>
                    <a:srgbClr val="ffffff"/>
                  </a:solidFill>
                </a:uFill>
                <a:latin typeface="Arial"/>
                <a:ea typeface="Arial"/>
              </a:rPr>
              <a:t>True ?</a:t>
            </a:r>
            <a:endParaRPr b="0" lang="en-US" sz="1800" spc="-1" strike="noStrike">
              <a:solidFill>
                <a:srgbClr val="ffffff"/>
              </a:solidFill>
              <a:uFill>
                <a:solidFill>
                  <a:srgbClr val="ffffff"/>
                </a:solidFill>
              </a:uFill>
              <a:latin typeface="Arial"/>
            </a:endParaRPr>
          </a:p>
        </p:txBody>
      </p:sp>
      <p:sp>
        <p:nvSpPr>
          <p:cNvPr id="240" name="CustomShape 3"/>
          <p:cNvSpPr/>
          <p:nvPr/>
        </p:nvSpPr>
        <p:spPr>
          <a:xfrm flipH="1" rot="10800000">
            <a:off x="11086920" y="10334520"/>
            <a:ext cx="50760" cy="395388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241" name="CustomShape 4"/>
          <p:cNvSpPr/>
          <p:nvPr/>
        </p:nvSpPr>
        <p:spPr>
          <a:xfrm rot="10800000">
            <a:off x="13938120" y="1777680"/>
            <a:ext cx="777240" cy="1512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242" name="CustomShape 5"/>
          <p:cNvSpPr/>
          <p:nvPr/>
        </p:nvSpPr>
        <p:spPr>
          <a:xfrm flipH="1" rot="10800000">
            <a:off x="13270320" y="7238520"/>
            <a:ext cx="50040" cy="204372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243" name="CustomShape 6"/>
          <p:cNvSpPr/>
          <p:nvPr/>
        </p:nvSpPr>
        <p:spPr>
          <a:xfrm>
            <a:off x="10973160" y="6380280"/>
            <a:ext cx="2223000" cy="3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244" name="CustomShape 7"/>
          <p:cNvSpPr/>
          <p:nvPr/>
        </p:nvSpPr>
        <p:spPr>
          <a:xfrm flipH="1">
            <a:off x="9244800" y="1762200"/>
            <a:ext cx="396360" cy="252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245" name="CustomShape 8"/>
          <p:cNvSpPr/>
          <p:nvPr/>
        </p:nvSpPr>
        <p:spPr>
          <a:xfrm flipH="1" rot="10800000">
            <a:off x="10973160" y="8178480"/>
            <a:ext cx="15120" cy="6436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246" name="CustomShape 9"/>
          <p:cNvSpPr/>
          <p:nvPr/>
        </p:nvSpPr>
        <p:spPr>
          <a:xfrm flipH="1" rot="10800000">
            <a:off x="9318960" y="12061440"/>
            <a:ext cx="57960" cy="515376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247" name="CustomShape 10"/>
          <p:cNvSpPr/>
          <p:nvPr/>
        </p:nvSpPr>
        <p:spPr>
          <a:xfrm>
            <a:off x="9216000" y="6870240"/>
            <a:ext cx="1722600" cy="3600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248" name="CustomShape 11"/>
          <p:cNvSpPr/>
          <p:nvPr/>
        </p:nvSpPr>
        <p:spPr>
          <a:xfrm>
            <a:off x="8721720" y="1003320"/>
            <a:ext cx="72324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No</a:t>
            </a:r>
            <a:endParaRPr b="0" lang="en-US" sz="1800" spc="-1" strike="noStrike">
              <a:solidFill>
                <a:srgbClr val="ffffff"/>
              </a:solidFill>
              <a:uFill>
                <a:solidFill>
                  <a:srgbClr val="ffffff"/>
                </a:solidFill>
              </a:uFill>
              <a:latin typeface="Arial"/>
            </a:endParaRPr>
          </a:p>
        </p:txBody>
      </p:sp>
      <p:sp>
        <p:nvSpPr>
          <p:cNvPr id="249" name="CustomShape 12"/>
          <p:cNvSpPr/>
          <p:nvPr/>
        </p:nvSpPr>
        <p:spPr>
          <a:xfrm>
            <a:off x="9499680" y="7505640"/>
            <a:ext cx="292032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print 'Done'</a:t>
            </a:r>
            <a:endParaRPr b="0" lang="en-US" sz="1800" spc="-1" strike="noStrike">
              <a:solidFill>
                <a:srgbClr val="ffffff"/>
              </a:solidFill>
              <a:uFill>
                <a:solidFill>
                  <a:srgbClr val="ffffff"/>
                </a:solidFill>
              </a:uFill>
              <a:latin typeface="Arial"/>
            </a:endParaRPr>
          </a:p>
        </p:txBody>
      </p:sp>
      <p:sp>
        <p:nvSpPr>
          <p:cNvPr id="250" name="CustomShape 13"/>
          <p:cNvSpPr/>
          <p:nvPr/>
        </p:nvSpPr>
        <p:spPr>
          <a:xfrm>
            <a:off x="12837960" y="1003320"/>
            <a:ext cx="1048320" cy="62136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ffffff"/>
                </a:solidFill>
                <a:uFill>
                  <a:solidFill>
                    <a:srgbClr val="ffffff"/>
                  </a:solidFill>
                </a:uFill>
                <a:latin typeface="Arial"/>
                <a:ea typeface="Arial"/>
              </a:rPr>
              <a:t>Yes</a:t>
            </a:r>
            <a:endParaRPr b="0" lang="en-US" sz="1800" spc="-1" strike="noStrike">
              <a:solidFill>
                <a:srgbClr val="ffffff"/>
              </a:solidFill>
              <a:uFill>
                <a:solidFill>
                  <a:srgbClr val="ffffff"/>
                </a:solidFill>
              </a:uFill>
              <a:latin typeface="Arial"/>
            </a:endParaRPr>
          </a:p>
        </p:txBody>
      </p:sp>
      <p:sp>
        <p:nvSpPr>
          <p:cNvPr id="251" name="CustomShape 14"/>
          <p:cNvSpPr/>
          <p:nvPr/>
        </p:nvSpPr>
        <p:spPr>
          <a:xfrm>
            <a:off x="11760120" y="2400480"/>
            <a:ext cx="292032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252" name="CustomShape 15"/>
          <p:cNvSpPr/>
          <p:nvPr/>
        </p:nvSpPr>
        <p:spPr>
          <a:xfrm>
            <a:off x="11709360" y="5194440"/>
            <a:ext cx="292032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a:t>
            </a:r>
            <a:endParaRPr b="0" lang="en-US" sz="1800" spc="-1" strike="noStrike">
              <a:solidFill>
                <a:srgbClr val="ffffff"/>
              </a:solidFill>
              <a:uFill>
                <a:solidFill>
                  <a:srgbClr val="ffffff"/>
                </a:solidFill>
              </a:uFill>
              <a:latin typeface="Arial"/>
            </a:endParaRPr>
          </a:p>
        </p:txBody>
      </p:sp>
      <p:sp>
        <p:nvSpPr>
          <p:cNvPr id="253" name="CustomShape 16"/>
          <p:cNvSpPr/>
          <p:nvPr/>
        </p:nvSpPr>
        <p:spPr>
          <a:xfrm rot="10800000">
            <a:off x="16847640" y="7661160"/>
            <a:ext cx="1015200" cy="1490040"/>
          </a:xfrm>
          <a:custGeom>
            <a:avLst/>
            <a:gdLst/>
            <a:ahLst/>
            <a:rect l="l" t="t" r="r" b="b"/>
            <a:pathLst>
              <a:path w="21600" h="21600">
                <a:moveTo>
                  <a:pt x="0" y="0"/>
                </a:moveTo>
                <a:lnTo>
                  <a:pt x="21600" y="21600"/>
                </a:lnTo>
              </a:path>
            </a:pathLst>
          </a:custGeom>
          <a:noFill/>
          <a:ln w="76320">
            <a:solidFill>
              <a:srgbClr val="ffff00"/>
            </a:solidFill>
            <a:miter/>
            <a:headEnd len="med" type="stealth" w="med"/>
          </a:ln>
        </p:spPr>
        <p:style>
          <a:lnRef idx="0"/>
          <a:fillRef idx="0"/>
          <a:effectRef idx="0"/>
          <a:fontRef idx="minor"/>
        </p:style>
      </p:sp>
      <p:sp>
        <p:nvSpPr>
          <p:cNvPr id="254" name="CustomShape 17"/>
          <p:cNvSpPr/>
          <p:nvPr/>
        </p:nvSpPr>
        <p:spPr>
          <a:xfrm flipH="1" rot="10800000">
            <a:off x="19650240" y="8836920"/>
            <a:ext cx="3848760" cy="1345320"/>
          </a:xfrm>
          <a:custGeom>
            <a:avLst/>
            <a:gdLst/>
            <a:ahLst/>
            <a:rect l="l" t="t" r="r" b="b"/>
            <a:pathLst>
              <a:path w="21600" h="21600">
                <a:moveTo>
                  <a:pt x="0" y="0"/>
                </a:moveTo>
                <a:lnTo>
                  <a:pt x="21600" y="21600"/>
                </a:lnTo>
              </a:path>
            </a:pathLst>
          </a:custGeom>
          <a:noFill/>
          <a:ln w="76320">
            <a:solidFill>
              <a:srgbClr val="ffff00"/>
            </a:solidFill>
            <a:miter/>
            <a:headEnd len="med" type="stealth" w="med"/>
          </a:ln>
        </p:spPr>
        <p:style>
          <a:lnRef idx="0"/>
          <a:fillRef idx="0"/>
          <a:effectRef idx="0"/>
          <a:fontRef idx="minor"/>
        </p:style>
      </p:sp>
      <p:sp>
        <p:nvSpPr>
          <p:cNvPr id="255" name="CustomShape 18"/>
          <p:cNvSpPr/>
          <p:nvPr/>
        </p:nvSpPr>
        <p:spPr>
          <a:xfrm>
            <a:off x="1752480" y="1195200"/>
            <a:ext cx="6557400" cy="3323520"/>
          </a:xfrm>
          <a:prstGeom prst="rect">
            <a:avLst/>
          </a:prstGeom>
          <a:noFill/>
          <a:ln>
            <a:noFill/>
          </a:ln>
        </p:spPr>
        <p:style>
          <a:lnRef idx="0"/>
          <a:fillRef idx="0"/>
          <a:effectRef idx="0"/>
          <a:fontRef idx="minor"/>
        </p:style>
        <p:txBody>
          <a:bodyPr lIns="0" rIns="0" tIns="0" bIns="0" anchor="ctr"/>
          <a:p>
            <a:pPr>
              <a:lnSpc>
                <a:spcPct val="100000"/>
              </a:lnSpc>
            </a:pPr>
            <a:r>
              <a:rPr b="1" lang="en-US" sz="3000" spc="-1" strike="noStrike">
                <a:solidFill>
                  <a:srgbClr val="ffff00"/>
                </a:solidFill>
                <a:uFill>
                  <a:solidFill>
                    <a:srgbClr val="ffffff"/>
                  </a:solidFill>
                </a:uFill>
                <a:latin typeface="Courier New"/>
                <a:ea typeface="Courier New"/>
              </a:rPr>
              <a:t>while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True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input(</a:t>
            </a:r>
            <a:r>
              <a:rPr b="1" lang="en-US" sz="3000" spc="-1" strike="noStrike">
                <a:solidFill>
                  <a:srgbClr val="ffffff"/>
                </a:solidFill>
                <a:uFill>
                  <a:solidFill>
                    <a:srgbClr val="ffffff"/>
                  </a:solidFill>
                </a:uFill>
                <a:latin typeface="Courier New"/>
                <a:ea typeface="Courier New"/>
              </a:rPr>
              <a:t>'&gt; '</a:t>
            </a:r>
            <a:r>
              <a:rPr b="1" lang="en-US" sz="3000" spc="-1" strike="noStrike">
                <a:solidFill>
                  <a:srgbClr val="ff99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if </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ffff"/>
                </a:solidFill>
                <a:uFill>
                  <a:solidFill>
                    <a:srgbClr val="ffffff"/>
                  </a:solidFill>
                </a:uFill>
                <a:latin typeface="Courier New"/>
                <a:ea typeface="Courier New"/>
              </a:rPr>
              <a:t> 'done'</a:t>
            </a:r>
            <a:r>
              <a:rPr b="1" lang="en-US" sz="3000" spc="-1" strike="noStrike">
                <a:solidFill>
                  <a:srgbClr val="ffff00"/>
                </a:solidFill>
                <a:uFill>
                  <a:solidFill>
                    <a:srgbClr val="ffffff"/>
                  </a:solidFill>
                </a:uFill>
                <a:latin typeface="Courier New"/>
                <a:ea typeface="Courier New"/>
              </a:rPr>
              <a:t> :</a:t>
            </a:r>
            <a:r>
              <a:rPr b="1" lang="en-US" sz="3000" spc="-1" strike="noStrike">
                <a:solidFill>
                  <a:srgbClr val="ffffff"/>
                </a:solidFill>
                <a:uFill>
                  <a:solidFill>
                    <a:srgbClr val="ffffff"/>
                  </a:solidFill>
                </a:uFill>
                <a:latin typeface="Courier New"/>
                <a:ea typeface="Courier New"/>
              </a:rPr>
              <a:t> </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break</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ffffff"/>
                </a:solidFill>
                <a:uFill>
                  <a:solidFill>
                    <a:srgbClr val="ffffff"/>
                  </a:solidFill>
                </a:uFill>
                <a:latin typeface="Courier New"/>
                <a:ea typeface="Courier New"/>
              </a:rPr>
              <a:t>'Done!'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256" name="CustomShape 19"/>
          <p:cNvSpPr/>
          <p:nvPr/>
        </p:nvSpPr>
        <p:spPr>
          <a:xfrm rot="10800000">
            <a:off x="2016360" y="4592880"/>
            <a:ext cx="348120" cy="543960"/>
          </a:xfrm>
          <a:custGeom>
            <a:avLst/>
            <a:gdLst/>
            <a:ahLst/>
            <a:rect l="l" t="t" r="r" b="b"/>
            <a:pathLst>
              <a:path w="21600" h="21600">
                <a:moveTo>
                  <a:pt x="0" y="0"/>
                </a:moveTo>
                <a:lnTo>
                  <a:pt x="21600" y="21600"/>
                </a:lnTo>
              </a:path>
            </a:pathLst>
          </a:custGeom>
          <a:noFill/>
          <a:ln w="50760">
            <a:solidFill>
              <a:srgbClr val="ffff00"/>
            </a:solidFill>
            <a:miter/>
            <a:headEnd len="med" type="stealth" w="med"/>
          </a:ln>
        </p:spPr>
        <p:style>
          <a:lnRef idx="0"/>
          <a:fillRef idx="0"/>
          <a:effectRef idx="0"/>
          <a:fontRef idx="minor"/>
        </p:style>
      </p:sp>
      <p:sp>
        <p:nvSpPr>
          <p:cNvPr id="257" name="CustomShape 20"/>
          <p:cNvSpPr/>
          <p:nvPr/>
        </p:nvSpPr>
        <p:spPr>
          <a:xfrm flipH="1" rot="10800000">
            <a:off x="4885560" y="3839040"/>
            <a:ext cx="1786320" cy="376200"/>
          </a:xfrm>
          <a:custGeom>
            <a:avLst/>
            <a:gdLst/>
            <a:ahLst/>
            <a:rect l="l" t="t" r="r" b="b"/>
            <a:pathLst>
              <a:path w="21600" h="21600">
                <a:moveTo>
                  <a:pt x="0" y="0"/>
                </a:moveTo>
                <a:lnTo>
                  <a:pt x="21600" y="21600"/>
                </a:lnTo>
              </a:path>
            </a:pathLst>
          </a:custGeom>
          <a:noFill/>
          <a:ln w="50760">
            <a:solidFill>
              <a:srgbClr val="ffff00"/>
            </a:solidFill>
            <a:miter/>
            <a:headEnd len="med" type="stealth" w="med"/>
          </a:ln>
        </p:spPr>
        <p:style>
          <a:lnRef idx="0"/>
          <a:fillRef idx="0"/>
          <a:effectRef idx="0"/>
          <a:fontRef idx="minor"/>
        </p:style>
      </p:sp>
      <p:sp>
        <p:nvSpPr>
          <p:cNvPr id="258" name="CustomShape 21"/>
          <p:cNvSpPr/>
          <p:nvPr/>
        </p:nvSpPr>
        <p:spPr>
          <a:xfrm rot="10800000">
            <a:off x="15262560" y="4425480"/>
            <a:ext cx="1026000" cy="61920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pic>
        <p:nvPicPr>
          <p:cNvPr id="259" name="Shape 331" descr=""/>
          <p:cNvPicPr/>
          <p:nvPr/>
        </p:nvPicPr>
        <p:blipFill>
          <a:blip r:embed="rId1"/>
          <a:stretch/>
        </p:blipFill>
        <p:spPr>
          <a:xfrm>
            <a:off x="3066480" y="5150520"/>
            <a:ext cx="2183760" cy="2039040"/>
          </a:xfrm>
          <a:prstGeom prst="rect">
            <a:avLst/>
          </a:prstGeom>
          <a:ln>
            <a:noFill/>
          </a:ln>
        </p:spPr>
      </p:pic>
      <p:sp>
        <p:nvSpPr>
          <p:cNvPr id="260" name="CustomShape 22"/>
          <p:cNvSpPr/>
          <p:nvPr/>
        </p:nvSpPr>
        <p:spPr>
          <a:xfrm>
            <a:off x="415080" y="7362000"/>
            <a:ext cx="8614800" cy="532800"/>
          </a:xfrm>
          <a:prstGeom prst="rect">
            <a:avLst/>
          </a:prstGeom>
          <a:noFill/>
          <a:ln>
            <a:noFill/>
          </a:ln>
        </p:spPr>
        <p:style>
          <a:lnRef idx="0"/>
          <a:fillRef idx="0"/>
          <a:effectRef idx="0"/>
          <a:fontRef idx="minor"/>
        </p:style>
        <p:txBody>
          <a:bodyPr lIns="0" rIns="0" tIns="0" bIns="0" anchor="ctr"/>
          <a:p>
            <a:pPr algn="ctr">
              <a:lnSpc>
                <a:spcPct val="100000"/>
              </a:lnSpc>
            </a:pPr>
            <a:r>
              <a:rPr b="0" lang="en-US" sz="2400" spc="-1" strike="noStrike" u="sng">
                <a:solidFill>
                  <a:srgbClr val="0000ff"/>
                </a:solidFill>
                <a:uFill>
                  <a:solidFill>
                    <a:srgbClr val="ffffff"/>
                  </a:solidFill>
                </a:uFill>
                <a:latin typeface="Arial"/>
                <a:ea typeface="Arial"/>
                <a:hlinkClick r:id="rId2"/>
              </a:rPr>
              <a:t>http://en.wikipedia.org/wiki/Transporter_(Star_Trek)</a:t>
            </a:r>
            <a:endParaRPr b="0" lang="en-US" sz="1800" spc="-1" strike="noStrike">
              <a:solidFill>
                <a:srgbClr val="ffffff"/>
              </a:solidFill>
              <a:uFill>
                <a:solidFill>
                  <a:srgbClr val="ffffff"/>
                </a:solidFill>
              </a:uFill>
              <a:latin typeface="Arial"/>
            </a:endParaRPr>
          </a:p>
        </p:txBody>
      </p:sp>
      <p:sp>
        <p:nvSpPr>
          <p:cNvPr id="261" name="CustomShape 23"/>
          <p:cNvSpPr/>
          <p:nvPr/>
        </p:nvSpPr>
        <p:spPr>
          <a:xfrm>
            <a:off x="13665240" y="3873600"/>
            <a:ext cx="2183760" cy="748800"/>
          </a:xfrm>
          <a:prstGeom prst="rect">
            <a:avLst/>
          </a:prstGeom>
          <a:noFill/>
          <a:ln w="76320">
            <a:solidFill>
              <a:srgbClr val="00ffff"/>
            </a:solidFill>
            <a:round/>
          </a:ln>
        </p:spPr>
        <p:style>
          <a:lnRef idx="0"/>
          <a:fillRef idx="0"/>
          <a:effectRef idx="0"/>
          <a:fontRef idx="minor"/>
        </p:style>
        <p:txBody>
          <a:bodyPr lIns="0" rIns="0" tIns="0" bIns="0" anchor="ctr"/>
          <a:p>
            <a:pPr algn="ctr">
              <a:lnSpc>
                <a:spcPct val="100000"/>
              </a:lnSpc>
            </a:pPr>
            <a:r>
              <a:rPr b="0" lang="en-US" sz="3500" spc="-1" strike="noStrike">
                <a:solidFill>
                  <a:srgbClr val="ffffff"/>
                </a:solidFill>
                <a:uFill>
                  <a:solidFill>
                    <a:srgbClr val="ffffff"/>
                  </a:solidFill>
                </a:uFill>
                <a:latin typeface="Arial"/>
                <a:ea typeface="Arial"/>
              </a:rPr>
              <a:t>break</a:t>
            </a:r>
            <a:endParaRPr b="0" lang="en-US" sz="1800" spc="-1" strike="noStrike">
              <a:solidFill>
                <a:srgbClr val="ffffff"/>
              </a:solidFill>
              <a:uFill>
                <a:solidFill>
                  <a:srgbClr val="ffffff"/>
                </a:solidFill>
              </a:uFill>
              <a:latin typeface="Arial"/>
            </a:endParaRPr>
          </a:p>
        </p:txBody>
      </p:sp>
      <p:sp>
        <p:nvSpPr>
          <p:cNvPr id="262" name="CustomShape 24"/>
          <p:cNvSpPr/>
          <p:nvPr/>
        </p:nvSpPr>
        <p:spPr>
          <a:xfrm rot="10800000">
            <a:off x="13241880" y="7054200"/>
            <a:ext cx="13680" cy="5659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263" name="CustomShape 25"/>
          <p:cNvSpPr/>
          <p:nvPr/>
        </p:nvSpPr>
        <p:spPr>
          <a:xfrm rot="10800000">
            <a:off x="13156920" y="2938680"/>
            <a:ext cx="13680" cy="5659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200" spc="-1" strike="noStrike">
                <a:solidFill>
                  <a:srgbClr val="ffff00"/>
                </a:solidFill>
                <a:uFill>
                  <a:solidFill>
                    <a:srgbClr val="ffffff"/>
                  </a:solidFill>
                </a:uFill>
                <a:latin typeface="Arial"/>
                <a:ea typeface="Arial"/>
              </a:rPr>
              <a:t>Finishing an Iteration with continue</a:t>
            </a:r>
            <a:endParaRPr b="0" lang="en-US" sz="1800" spc="-1" strike="noStrike">
              <a:solidFill>
                <a:srgbClr val="ffffff"/>
              </a:solidFill>
              <a:uFill>
                <a:solidFill>
                  <a:srgbClr val="ffffff"/>
                </a:solidFill>
              </a:uFill>
              <a:latin typeface="Arial"/>
            </a:endParaRPr>
          </a:p>
        </p:txBody>
      </p:sp>
      <p:sp>
        <p:nvSpPr>
          <p:cNvPr id="265" name="CustomShape 2"/>
          <p:cNvSpPr/>
          <p:nvPr/>
        </p:nvSpPr>
        <p:spPr>
          <a:xfrm>
            <a:off x="1155600" y="2603520"/>
            <a:ext cx="13931280" cy="1653480"/>
          </a:xfrm>
          <a:prstGeom prst="rect">
            <a:avLst/>
          </a:prstGeom>
          <a:noFill/>
          <a:ln>
            <a:noFill/>
          </a:ln>
        </p:spPr>
        <p:style>
          <a:lnRef idx="0"/>
          <a:fillRef idx="0"/>
          <a:effectRef idx="0"/>
          <a:fontRef idx="minor"/>
        </p:style>
        <p:txBody>
          <a:bodyPr lIns="38160" rIns="38160" tIns="38160" bIns="38160" anchor="ctr"/>
          <a:p>
            <a:pPr>
              <a:lnSpc>
                <a:spcPct val="100000"/>
              </a:lnSpc>
            </a:pPr>
            <a:r>
              <a:rPr b="0" lang="en-US" sz="3600" spc="-1" strike="noStrike">
                <a:solidFill>
                  <a:srgbClr val="ffffff"/>
                </a:solidFill>
                <a:uFill>
                  <a:solidFill>
                    <a:srgbClr val="ffffff"/>
                  </a:solidFill>
                </a:uFill>
                <a:latin typeface="Arial"/>
                <a:ea typeface="Arial"/>
              </a:rPr>
              <a:t>The </a:t>
            </a:r>
            <a:r>
              <a:rPr b="0" lang="en-US" sz="3600" spc="-1" strike="noStrike">
                <a:solidFill>
                  <a:srgbClr val="ffff00"/>
                </a:solidFill>
                <a:uFill>
                  <a:solidFill>
                    <a:srgbClr val="ffffff"/>
                  </a:solidFill>
                </a:uFill>
                <a:latin typeface="Arial"/>
                <a:ea typeface="Arial"/>
              </a:rPr>
              <a:t>continue</a:t>
            </a:r>
            <a:r>
              <a:rPr b="0" lang="en-US" sz="3600" spc="-1" strike="noStrike">
                <a:solidFill>
                  <a:srgbClr val="ffffff"/>
                </a:solidFill>
                <a:uFill>
                  <a:solidFill>
                    <a:srgbClr val="ffffff"/>
                  </a:solidFill>
                </a:uFill>
                <a:latin typeface="Arial"/>
                <a:ea typeface="Arial"/>
              </a:rPr>
              <a:t> statement ends the current iteration and jumps to the top of the loop and starts the next iteration</a:t>
            </a:r>
            <a:endParaRPr b="0" lang="en-US" sz="1800" spc="-1" strike="noStrike">
              <a:solidFill>
                <a:srgbClr val="ffffff"/>
              </a:solidFill>
              <a:uFill>
                <a:solidFill>
                  <a:srgbClr val="ffffff"/>
                </a:solidFill>
              </a:uFill>
              <a:latin typeface="Arial"/>
            </a:endParaRPr>
          </a:p>
        </p:txBody>
      </p:sp>
      <p:sp>
        <p:nvSpPr>
          <p:cNvPr id="266" name="CustomShape 3"/>
          <p:cNvSpPr/>
          <p:nvPr/>
        </p:nvSpPr>
        <p:spPr>
          <a:xfrm>
            <a:off x="3098880" y="4146480"/>
            <a:ext cx="6031800" cy="4431600"/>
          </a:xfrm>
          <a:prstGeom prst="rect">
            <a:avLst/>
          </a:prstGeom>
          <a:noFill/>
          <a:ln>
            <a:noFill/>
          </a:ln>
        </p:spPr>
        <p:style>
          <a:lnRef idx="0"/>
          <a:fillRef idx="0"/>
          <a:effectRef idx="0"/>
          <a:fontRef idx="minor"/>
        </p:style>
        <p:txBody>
          <a:bodyPr lIns="0" rIns="0" tIns="0" bIns="0" anchor="ctr"/>
          <a:p>
            <a:pPr>
              <a:lnSpc>
                <a:spcPct val="100000"/>
              </a:lnSpc>
            </a:pPr>
            <a:r>
              <a:rPr b="1" lang="en-US" sz="3000" spc="-1" strike="noStrike">
                <a:solidFill>
                  <a:srgbClr val="ffff00"/>
                </a:solidFill>
                <a:uFill>
                  <a:solidFill>
                    <a:srgbClr val="ffffff"/>
                  </a:solidFill>
                </a:uFill>
                <a:latin typeface="Courier New"/>
                <a:ea typeface="Courier New"/>
              </a:rPr>
              <a:t>while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True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input(</a:t>
            </a:r>
            <a:r>
              <a:rPr b="1" lang="en-US" sz="3000" spc="-1" strike="noStrike">
                <a:solidFill>
                  <a:srgbClr val="ffffff"/>
                </a:solidFill>
                <a:uFill>
                  <a:solidFill>
                    <a:srgbClr val="ffffff"/>
                  </a:solidFill>
                </a:uFill>
                <a:latin typeface="Courier New"/>
                <a:ea typeface="Courier New"/>
              </a:rPr>
              <a:t>'&gt; '</a:t>
            </a:r>
            <a:r>
              <a:rPr b="1" lang="en-US" sz="3000" spc="-1" strike="noStrike">
                <a:solidFill>
                  <a:srgbClr val="ff99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if</a:t>
            </a:r>
            <a:r>
              <a:rPr b="1" lang="en-US" sz="3000" spc="-1" strike="noStrike">
                <a:solidFill>
                  <a:srgbClr val="00ff00"/>
                </a:solidFill>
                <a:uFill>
                  <a:solidFill>
                    <a:srgbClr val="ffffff"/>
                  </a:solidFill>
                </a:uFill>
                <a:latin typeface="Courier New"/>
                <a:ea typeface="Courier New"/>
              </a:rPr>
              <a:t> line[0]</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 </a:t>
            </a:r>
            <a:r>
              <a:rPr b="1" lang="en-US" sz="3000" spc="-1" strike="noStrike">
                <a:solidFill>
                  <a:srgbClr val="ffffff"/>
                </a:solidFill>
                <a:uFill>
                  <a:solidFill>
                    <a:srgbClr val="ffffff"/>
                  </a:solidFill>
                </a:uFill>
                <a:latin typeface="Courier New"/>
                <a:ea typeface="Courier New"/>
              </a:rPr>
              <a:t>'#'</a:t>
            </a:r>
            <a:r>
              <a:rPr b="1" lang="en-US" sz="3000" spc="-1" strike="noStrike">
                <a:solidFill>
                  <a:srgbClr val="ff7f00"/>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continue</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elif </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ffff"/>
                </a:solidFill>
                <a:uFill>
                  <a:solidFill>
                    <a:srgbClr val="ffffff"/>
                  </a:solidFill>
                </a:uFill>
                <a:latin typeface="Courier New"/>
                <a:ea typeface="Courier New"/>
              </a:rPr>
              <a:t> 'done'</a:t>
            </a:r>
            <a:r>
              <a:rPr b="1" lang="en-US" sz="3000" spc="-1" strike="noStrike">
                <a:solidFill>
                  <a:srgbClr val="ff7f00"/>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break</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ffffff"/>
                </a:solidFill>
                <a:uFill>
                  <a:solidFill>
                    <a:srgbClr val="ffffff"/>
                  </a:solidFill>
                </a:uFill>
                <a:latin typeface="Courier New"/>
                <a:ea typeface="Courier New"/>
              </a:rPr>
              <a:t>'Done!'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267" name="CustomShape 4"/>
          <p:cNvSpPr/>
          <p:nvPr/>
        </p:nvSpPr>
        <p:spPr>
          <a:xfrm>
            <a:off x="10639440" y="4494240"/>
            <a:ext cx="3575880" cy="3875760"/>
          </a:xfrm>
          <a:prstGeom prst="rect">
            <a:avLst/>
          </a:prstGeom>
          <a:noFill/>
          <a:ln>
            <a:noFill/>
          </a:ln>
        </p:spPr>
        <p:style>
          <a:lnRef idx="0"/>
          <a:fillRef idx="0"/>
          <a:effectRef idx="0"/>
          <a:fontRef idx="minor"/>
        </p:style>
        <p:txBody>
          <a:bodyPr lIns="0" rIns="0" tIns="0" bIns="0" anchor="ctr"/>
          <a:p>
            <a:pPr>
              <a:lnSpc>
                <a:spcPct val="100000"/>
              </a:lnSpc>
            </a:pPr>
            <a:r>
              <a:rPr b="0" lang="en-US" sz="3200" spc="-1" strike="noStrike">
                <a:solidFill>
                  <a:srgbClr val="ffffff"/>
                </a:solidFill>
                <a:uFill>
                  <a:solidFill>
                    <a:srgbClr val="ffffff"/>
                  </a:solidFill>
                </a:uFill>
                <a:latin typeface="Arial"/>
                <a:ea typeface="Arial"/>
              </a:rPr>
              <a:t>&gt; </a:t>
            </a:r>
            <a:r>
              <a:rPr b="0" lang="en-US" sz="3200" spc="-1" strike="noStrike">
                <a:solidFill>
                  <a:srgbClr val="00ff00"/>
                </a:solidFill>
                <a:uFill>
                  <a:solidFill>
                    <a:srgbClr val="ffffff"/>
                  </a:solidFill>
                </a:uFill>
                <a:latin typeface="Arial"/>
                <a:ea typeface="Arial"/>
              </a:rPr>
              <a:t>hello there</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hello there</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&gt; </a:t>
            </a:r>
            <a:r>
              <a:rPr b="0" lang="en-US" sz="3200" spc="-1" strike="noStrike">
                <a:solidFill>
                  <a:srgbClr val="00ff00"/>
                </a:solidFill>
                <a:uFill>
                  <a:solidFill>
                    <a:srgbClr val="ffffff"/>
                  </a:solidFill>
                </a:uFill>
                <a:latin typeface="Arial"/>
                <a:ea typeface="Arial"/>
              </a:rPr>
              <a:t># don't print this</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&gt; </a:t>
            </a:r>
            <a:r>
              <a:rPr b="0" lang="en-US" sz="3200" spc="-1" strike="noStrike">
                <a:solidFill>
                  <a:srgbClr val="00ff00"/>
                </a:solidFill>
                <a:uFill>
                  <a:solidFill>
                    <a:srgbClr val="ffffff"/>
                  </a:solidFill>
                </a:uFill>
                <a:latin typeface="Arial"/>
                <a:ea typeface="Arial"/>
              </a:rPr>
              <a:t>print this!</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print this!</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&gt; </a:t>
            </a:r>
            <a:r>
              <a:rPr b="0" lang="en-US" sz="3200" spc="-1" strike="noStrike">
                <a:solidFill>
                  <a:srgbClr val="00ff00"/>
                </a:solidFill>
                <a:uFill>
                  <a:solidFill>
                    <a:srgbClr val="ffffff"/>
                  </a:solidFill>
                </a:uFill>
                <a:latin typeface="Arial"/>
                <a:ea typeface="Arial"/>
              </a:rPr>
              <a:t>done</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Done!</a:t>
            </a:r>
            <a:endParaRPr b="0" lang="en-US" sz="1800" spc="-1" strike="noStrike">
              <a:solidFill>
                <a:srgbClr val="ffffff"/>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1155600" y="817560"/>
            <a:ext cx="13931280" cy="1721880"/>
          </a:xfrm>
          <a:prstGeom prst="rect">
            <a:avLst/>
          </a:prstGeom>
          <a:noFill/>
          <a:ln>
            <a:noFill/>
          </a:ln>
        </p:spPr>
        <p:style>
          <a:lnRef idx="0"/>
          <a:fillRef idx="0"/>
          <a:effectRef idx="0"/>
          <a:fontRef idx="minor"/>
        </p:style>
        <p:txBody>
          <a:bodyPr lIns="38160" rIns="38160" tIns="38160" bIns="38160" anchor="ctr"/>
          <a:p>
            <a:pPr algn="ctr">
              <a:lnSpc>
                <a:spcPct val="100000"/>
              </a:lnSpc>
            </a:pPr>
            <a:r>
              <a:rPr b="0" lang="en-US" sz="7200" spc="-1" strike="noStrike">
                <a:solidFill>
                  <a:srgbClr val="ffff00"/>
                </a:solidFill>
                <a:uFill>
                  <a:solidFill>
                    <a:srgbClr val="ffffff"/>
                  </a:solidFill>
                </a:uFill>
                <a:latin typeface="Arial"/>
                <a:ea typeface="Arial"/>
              </a:rPr>
              <a:t>Finishing an Iteration with continue</a:t>
            </a:r>
            <a:endParaRPr b="0" lang="en-US" sz="1800" spc="-1" strike="noStrike">
              <a:solidFill>
                <a:srgbClr val="ffffff"/>
              </a:solidFill>
              <a:uFill>
                <a:solidFill>
                  <a:srgbClr val="ffffff"/>
                </a:solidFill>
              </a:uFill>
              <a:latin typeface="Arial"/>
            </a:endParaRPr>
          </a:p>
        </p:txBody>
      </p:sp>
      <p:sp>
        <p:nvSpPr>
          <p:cNvPr id="269" name="CustomShape 2"/>
          <p:cNvSpPr/>
          <p:nvPr/>
        </p:nvSpPr>
        <p:spPr>
          <a:xfrm>
            <a:off x="1155600" y="2603520"/>
            <a:ext cx="13931280" cy="1767600"/>
          </a:xfrm>
          <a:prstGeom prst="rect">
            <a:avLst/>
          </a:prstGeom>
          <a:noFill/>
          <a:ln>
            <a:noFill/>
          </a:ln>
        </p:spPr>
        <p:style>
          <a:lnRef idx="0"/>
          <a:fillRef idx="0"/>
          <a:effectRef idx="0"/>
          <a:fontRef idx="minor"/>
        </p:style>
        <p:txBody>
          <a:bodyPr lIns="38160" rIns="38160" tIns="38160" bIns="38160" anchor="ctr"/>
          <a:p>
            <a:pPr>
              <a:lnSpc>
                <a:spcPct val="100000"/>
              </a:lnSpc>
            </a:pPr>
            <a:r>
              <a:rPr b="0" lang="en-US" sz="3600" spc="-1" strike="noStrike">
                <a:solidFill>
                  <a:srgbClr val="ffffff"/>
                </a:solidFill>
                <a:uFill>
                  <a:solidFill>
                    <a:srgbClr val="ffffff"/>
                  </a:solidFill>
                </a:uFill>
                <a:latin typeface="Arial"/>
                <a:ea typeface="Arial"/>
              </a:rPr>
              <a:t>The </a:t>
            </a:r>
            <a:r>
              <a:rPr b="0" lang="en-US" sz="3600" spc="-1" strike="noStrike">
                <a:solidFill>
                  <a:srgbClr val="ffff00"/>
                </a:solidFill>
                <a:uFill>
                  <a:solidFill>
                    <a:srgbClr val="ffffff"/>
                  </a:solidFill>
                </a:uFill>
                <a:latin typeface="Arial"/>
                <a:ea typeface="Arial"/>
              </a:rPr>
              <a:t>continue</a:t>
            </a:r>
            <a:r>
              <a:rPr b="0" lang="en-US" sz="3600" spc="-1" strike="noStrike">
                <a:solidFill>
                  <a:srgbClr val="ffffff"/>
                </a:solidFill>
                <a:uFill>
                  <a:solidFill>
                    <a:srgbClr val="ffffff"/>
                  </a:solidFill>
                </a:uFill>
                <a:latin typeface="Arial"/>
                <a:ea typeface="Arial"/>
              </a:rPr>
              <a:t> statement ends the </a:t>
            </a:r>
            <a:r>
              <a:rPr b="0" lang="en-US" sz="3600" spc="-1" strike="noStrike">
                <a:solidFill>
                  <a:srgbClr val="00ffff"/>
                </a:solidFill>
                <a:uFill>
                  <a:solidFill>
                    <a:srgbClr val="ffffff"/>
                  </a:solidFill>
                </a:uFill>
                <a:latin typeface="Arial"/>
                <a:ea typeface="Arial"/>
              </a:rPr>
              <a:t>current iteration</a:t>
            </a:r>
            <a:r>
              <a:rPr b="0" lang="en-US" sz="3600" spc="-1" strike="noStrike">
                <a:solidFill>
                  <a:srgbClr val="ffffff"/>
                </a:solidFill>
                <a:uFill>
                  <a:solidFill>
                    <a:srgbClr val="ffffff"/>
                  </a:solidFill>
                </a:uFill>
                <a:latin typeface="Arial"/>
                <a:ea typeface="Arial"/>
              </a:rPr>
              <a:t> and jumps to the </a:t>
            </a:r>
            <a:r>
              <a:rPr b="0" lang="en-US" sz="3600" spc="-1" strike="noStrike">
                <a:solidFill>
                  <a:srgbClr val="ffff00"/>
                </a:solidFill>
                <a:uFill>
                  <a:solidFill>
                    <a:srgbClr val="ffffff"/>
                  </a:solidFill>
                </a:uFill>
                <a:latin typeface="Arial"/>
                <a:ea typeface="Arial"/>
              </a:rPr>
              <a:t>top of the loop</a:t>
            </a:r>
            <a:r>
              <a:rPr b="0" lang="en-US" sz="3600" spc="-1" strike="noStrike">
                <a:solidFill>
                  <a:srgbClr val="ffffff"/>
                </a:solidFill>
                <a:uFill>
                  <a:solidFill>
                    <a:srgbClr val="ffffff"/>
                  </a:solidFill>
                </a:uFill>
                <a:latin typeface="Arial"/>
                <a:ea typeface="Arial"/>
              </a:rPr>
              <a:t> and starts the next iteration</a:t>
            </a:r>
            <a:endParaRPr b="0" lang="en-US" sz="1800" spc="-1" strike="noStrike">
              <a:solidFill>
                <a:srgbClr val="ffffff"/>
              </a:solidFill>
              <a:uFill>
                <a:solidFill>
                  <a:srgbClr val="ffffff"/>
                </a:solidFill>
              </a:uFill>
              <a:latin typeface="Arial"/>
            </a:endParaRPr>
          </a:p>
        </p:txBody>
      </p:sp>
      <p:sp>
        <p:nvSpPr>
          <p:cNvPr id="270" name="CustomShape 3"/>
          <p:cNvSpPr/>
          <p:nvPr/>
        </p:nvSpPr>
        <p:spPr>
          <a:xfrm>
            <a:off x="3098880" y="4146480"/>
            <a:ext cx="6498720" cy="4431600"/>
          </a:xfrm>
          <a:prstGeom prst="rect">
            <a:avLst/>
          </a:prstGeom>
          <a:noFill/>
          <a:ln>
            <a:noFill/>
          </a:ln>
        </p:spPr>
        <p:style>
          <a:lnRef idx="0"/>
          <a:fillRef idx="0"/>
          <a:effectRef idx="0"/>
          <a:fontRef idx="minor"/>
        </p:style>
        <p:txBody>
          <a:bodyPr lIns="0" rIns="0" tIns="0" bIns="0" anchor="ctr"/>
          <a:p>
            <a:pPr>
              <a:lnSpc>
                <a:spcPct val="100000"/>
              </a:lnSpc>
            </a:pPr>
            <a:r>
              <a:rPr b="1" lang="en-US" sz="3000" spc="-1" strike="noStrike">
                <a:solidFill>
                  <a:srgbClr val="ffff00"/>
                </a:solidFill>
                <a:uFill>
                  <a:solidFill>
                    <a:srgbClr val="ffffff"/>
                  </a:solidFill>
                </a:uFill>
                <a:latin typeface="Courier New"/>
                <a:ea typeface="Courier New"/>
              </a:rPr>
              <a:t>while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True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9900"/>
                </a:solidFill>
                <a:uFill>
                  <a:solidFill>
                    <a:srgbClr val="ffffff"/>
                  </a:solidFill>
                </a:uFill>
                <a:latin typeface="Courier New"/>
                <a:ea typeface="Courier New"/>
              </a:rPr>
              <a:t>input(</a:t>
            </a:r>
            <a:r>
              <a:rPr b="1" lang="en-US" sz="3000" spc="-1" strike="noStrike">
                <a:solidFill>
                  <a:srgbClr val="ffffff"/>
                </a:solidFill>
                <a:uFill>
                  <a:solidFill>
                    <a:srgbClr val="ffffff"/>
                  </a:solidFill>
                </a:uFill>
                <a:latin typeface="Courier New"/>
                <a:ea typeface="Courier New"/>
              </a:rPr>
              <a:t>'&gt; '</a:t>
            </a:r>
            <a:r>
              <a:rPr b="1" lang="en-US" sz="3000" spc="-1" strike="noStrike">
                <a:solidFill>
                  <a:srgbClr val="ff99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if</a:t>
            </a:r>
            <a:r>
              <a:rPr b="1" lang="en-US" sz="3000" spc="-1" strike="noStrike">
                <a:solidFill>
                  <a:srgbClr val="00ff00"/>
                </a:solidFill>
                <a:uFill>
                  <a:solidFill>
                    <a:srgbClr val="ffffff"/>
                  </a:solidFill>
                </a:uFill>
                <a:latin typeface="Courier New"/>
                <a:ea typeface="Courier New"/>
              </a:rPr>
              <a:t> line[0]</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 </a:t>
            </a:r>
            <a:r>
              <a:rPr b="1" lang="en-US" sz="3000" spc="-1" strike="noStrike">
                <a:solidFill>
                  <a:srgbClr val="ffffff"/>
                </a:solidFill>
                <a:uFill>
                  <a:solidFill>
                    <a:srgbClr val="ffffff"/>
                  </a:solidFill>
                </a:uFill>
                <a:latin typeface="Courier New"/>
                <a:ea typeface="Courier New"/>
              </a:rPr>
              <a:t>'#'</a:t>
            </a:r>
            <a:r>
              <a:rPr b="1" lang="en-US" sz="3000" spc="-1" strike="noStrike">
                <a:solidFill>
                  <a:srgbClr val="ff7f00"/>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a:t>
            </a:r>
            <a:r>
              <a:rPr b="1" lang="en-US" sz="3000" spc="-1" strike="noStrike">
                <a:solidFill>
                  <a:srgbClr val="ffffff"/>
                </a:solidFill>
                <a:uFill>
                  <a:solidFill>
                    <a:srgbClr val="ffffff"/>
                  </a:solidFill>
                </a:uFill>
                <a:latin typeface="Courier New"/>
                <a:ea typeface="Courier New"/>
              </a:rPr>
              <a:t> </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continue</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elif </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00ffff"/>
                </a:solidFill>
                <a:uFill>
                  <a:solidFill>
                    <a:srgbClr val="ffffff"/>
                  </a:solidFill>
                </a:uFill>
                <a:latin typeface="Courier New"/>
                <a:ea typeface="Courier New"/>
              </a:rPr>
              <a:t>==</a:t>
            </a:r>
            <a:r>
              <a:rPr b="1" lang="en-US" sz="3000" spc="-1" strike="noStrike">
                <a:solidFill>
                  <a:srgbClr val="ffffff"/>
                </a:solidFill>
                <a:uFill>
                  <a:solidFill>
                    <a:srgbClr val="ffffff"/>
                  </a:solidFill>
                </a:uFill>
                <a:latin typeface="Courier New"/>
                <a:ea typeface="Courier New"/>
              </a:rPr>
              <a:t> 'done'</a:t>
            </a:r>
            <a:r>
              <a:rPr b="1" lang="en-US" sz="3000" spc="-1" strike="noStrike">
                <a:solidFill>
                  <a:srgbClr val="ff7f00"/>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break</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ff"/>
                </a:solidFill>
                <a:uFill>
                  <a:solidFill>
                    <a:srgbClr val="ffffff"/>
                  </a:solidFill>
                </a:uFill>
                <a:latin typeface="Courier New"/>
                <a:ea typeface="Courier New"/>
              </a:rPr>
              <a:t>    </a:t>
            </a: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00ff00"/>
                </a:solidFill>
                <a:uFill>
                  <a:solidFill>
                    <a:srgbClr val="ffffff"/>
                  </a:solidFill>
                </a:uFill>
                <a:latin typeface="Courier New"/>
                <a:ea typeface="Courier New"/>
              </a:rPr>
              <a:t>line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a:p>
            <a:pPr>
              <a:lnSpc>
                <a:spcPct val="100000"/>
              </a:lnSpc>
            </a:pPr>
            <a:r>
              <a:rPr b="1" lang="en-US" sz="3000" spc="-1" strike="noStrike">
                <a:solidFill>
                  <a:srgbClr val="ffff00"/>
                </a:solidFill>
                <a:uFill>
                  <a:solidFill>
                    <a:srgbClr val="ffffff"/>
                  </a:solidFill>
                </a:uFill>
                <a:latin typeface="Courier New"/>
                <a:ea typeface="Courier New"/>
              </a:rPr>
              <a:t>print(</a:t>
            </a:r>
            <a:r>
              <a:rPr b="1" lang="en-US" sz="3000" spc="-1" strike="noStrike">
                <a:solidFill>
                  <a:srgbClr val="ffffff"/>
                </a:solidFill>
                <a:uFill>
                  <a:solidFill>
                    <a:srgbClr val="ffffff"/>
                  </a:solidFill>
                </a:uFill>
                <a:latin typeface="Courier New"/>
                <a:ea typeface="Courier New"/>
              </a:rPr>
              <a:t>'Done!'</a:t>
            </a:r>
            <a:r>
              <a:rPr b="1" lang="en-US" sz="3000" spc="-1" strike="noStrike">
                <a:solidFill>
                  <a:srgbClr val="ffff00"/>
                </a:solidFill>
                <a:uFill>
                  <a:solidFill>
                    <a:srgbClr val="ffffff"/>
                  </a:solidFill>
                </a:uFill>
                <a:latin typeface="Courier New"/>
                <a:ea typeface="Courier New"/>
              </a:rPr>
              <a:t>)</a:t>
            </a:r>
            <a:endParaRPr b="0" lang="en-US" sz="1800" spc="-1" strike="noStrike">
              <a:solidFill>
                <a:srgbClr val="ffffff"/>
              </a:solidFill>
              <a:uFill>
                <a:solidFill>
                  <a:srgbClr val="ffffff"/>
                </a:solidFill>
              </a:uFill>
              <a:latin typeface="Arial"/>
            </a:endParaRPr>
          </a:p>
        </p:txBody>
      </p:sp>
      <p:sp>
        <p:nvSpPr>
          <p:cNvPr id="271" name="CustomShape 4"/>
          <p:cNvSpPr/>
          <p:nvPr/>
        </p:nvSpPr>
        <p:spPr>
          <a:xfrm>
            <a:off x="11172960" y="4494240"/>
            <a:ext cx="3575880" cy="3876120"/>
          </a:xfrm>
          <a:prstGeom prst="rect">
            <a:avLst/>
          </a:prstGeom>
          <a:noFill/>
          <a:ln>
            <a:noFill/>
          </a:ln>
        </p:spPr>
        <p:style>
          <a:lnRef idx="0"/>
          <a:fillRef idx="0"/>
          <a:effectRef idx="0"/>
          <a:fontRef idx="minor"/>
        </p:style>
        <p:txBody>
          <a:bodyPr lIns="0" rIns="0" tIns="0" bIns="0" anchor="ctr"/>
          <a:p>
            <a:pPr>
              <a:lnSpc>
                <a:spcPct val="100000"/>
              </a:lnSpc>
            </a:pPr>
            <a:r>
              <a:rPr b="0" lang="en-US" sz="3200" spc="-1" strike="noStrike">
                <a:solidFill>
                  <a:srgbClr val="ffffff"/>
                </a:solidFill>
                <a:uFill>
                  <a:solidFill>
                    <a:srgbClr val="ffffff"/>
                  </a:solidFill>
                </a:uFill>
                <a:latin typeface="Arial"/>
                <a:ea typeface="Arial"/>
              </a:rPr>
              <a:t>&gt; </a:t>
            </a:r>
            <a:r>
              <a:rPr b="0" lang="en-US" sz="3200" spc="-1" strike="noStrike">
                <a:solidFill>
                  <a:srgbClr val="00ff00"/>
                </a:solidFill>
                <a:uFill>
                  <a:solidFill>
                    <a:srgbClr val="ffffff"/>
                  </a:solidFill>
                </a:uFill>
                <a:latin typeface="Arial"/>
                <a:ea typeface="Arial"/>
              </a:rPr>
              <a:t>hello there</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hello there</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&gt; </a:t>
            </a:r>
            <a:r>
              <a:rPr b="0" lang="en-US" sz="3200" spc="-1" strike="noStrike">
                <a:solidFill>
                  <a:srgbClr val="00ff00"/>
                </a:solidFill>
                <a:uFill>
                  <a:solidFill>
                    <a:srgbClr val="ffffff"/>
                  </a:solidFill>
                </a:uFill>
                <a:latin typeface="Arial"/>
                <a:ea typeface="Arial"/>
              </a:rPr>
              <a:t># don't print this</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&gt; </a:t>
            </a:r>
            <a:r>
              <a:rPr b="0" lang="en-US" sz="3200" spc="-1" strike="noStrike">
                <a:solidFill>
                  <a:srgbClr val="00ff00"/>
                </a:solidFill>
                <a:uFill>
                  <a:solidFill>
                    <a:srgbClr val="ffffff"/>
                  </a:solidFill>
                </a:uFill>
                <a:latin typeface="Arial"/>
                <a:ea typeface="Arial"/>
              </a:rPr>
              <a:t>print this!</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print this!</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&gt; </a:t>
            </a:r>
            <a:r>
              <a:rPr b="0" lang="en-US" sz="3200" spc="-1" strike="noStrike">
                <a:solidFill>
                  <a:srgbClr val="00ff00"/>
                </a:solidFill>
                <a:uFill>
                  <a:solidFill>
                    <a:srgbClr val="ffffff"/>
                  </a:solidFill>
                </a:uFill>
                <a:latin typeface="Arial"/>
                <a:ea typeface="Arial"/>
              </a:rPr>
              <a:t>done</a:t>
            </a:r>
            <a:endParaRPr b="0" lang="en-US" sz="1800" spc="-1" strike="noStrike">
              <a:solidFill>
                <a:srgbClr val="ffffff"/>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Arial"/>
                <a:ea typeface="Arial"/>
              </a:rPr>
              <a:t>Done!</a:t>
            </a:r>
            <a:endParaRPr b="0" lang="en-US" sz="1800" spc="-1" strike="noStrike">
              <a:solidFill>
                <a:srgbClr val="ffffff"/>
              </a:solidFill>
              <a:uFill>
                <a:solidFill>
                  <a:srgbClr val="ffffff"/>
                </a:solidFill>
              </a:uFill>
              <a:latin typeface="Arial"/>
            </a:endParaRPr>
          </a:p>
        </p:txBody>
      </p:sp>
      <p:sp>
        <p:nvSpPr>
          <p:cNvPr id="272" name="CustomShape 5"/>
          <p:cNvSpPr/>
          <p:nvPr/>
        </p:nvSpPr>
        <p:spPr>
          <a:xfrm flipH="1">
            <a:off x="2929680" y="4975920"/>
            <a:ext cx="150120" cy="719280"/>
          </a:xfrm>
          <a:custGeom>
            <a:avLst/>
            <a:gdLst/>
            <a:ahLst/>
            <a:rect l="l" t="t" r="r" b="b"/>
            <a:pathLst>
              <a:path w="21600" h="21600">
                <a:moveTo>
                  <a:pt x="0" y="0"/>
                </a:moveTo>
                <a:lnTo>
                  <a:pt x="21600" y="21600"/>
                </a:lnTo>
              </a:path>
            </a:pathLst>
          </a:custGeom>
          <a:noFill/>
          <a:ln w="50760">
            <a:solidFill>
              <a:srgbClr val="ffff00"/>
            </a:solidFill>
            <a:miter/>
            <a:headEnd len="med" type="stealth" w="med"/>
          </a:ln>
        </p:spPr>
        <p:style>
          <a:lnRef idx="0"/>
          <a:fillRef idx="0"/>
          <a:effectRef idx="0"/>
          <a:fontRef idx="minor"/>
        </p:style>
      </p:sp>
      <p:sp>
        <p:nvSpPr>
          <p:cNvPr id="273" name="CustomShape 6"/>
          <p:cNvSpPr/>
          <p:nvPr/>
        </p:nvSpPr>
        <p:spPr>
          <a:xfrm>
            <a:off x="2874960" y="5695920"/>
            <a:ext cx="1906200" cy="439560"/>
          </a:xfrm>
          <a:custGeom>
            <a:avLst/>
            <a:gdLst/>
            <a:ahLst/>
            <a:rect l="l" t="t" r="r" b="b"/>
            <a:pathLst>
              <a:path w="21600" h="21600">
                <a:moveTo>
                  <a:pt x="0" y="0"/>
                </a:moveTo>
                <a:lnTo>
                  <a:pt x="21600" y="21600"/>
                </a:lnTo>
              </a:path>
            </a:pathLst>
          </a:custGeom>
          <a:noFill/>
          <a:ln w="50760">
            <a:solidFill>
              <a:srgbClr val="ffff00"/>
            </a:solidFill>
            <a:miter/>
            <a:headEnd len="med" type="stealth" w="med"/>
          </a:ln>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334</TotalTime>
  <Application>LibreOffice/5.1.4.2$Windows_x86 LibreOffice_project/f99d75f39f1c57ebdd7ffc5f42867c12031db97a</Application>
  <Words>2620</Words>
  <Paragraphs>520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Allan Martell</cp:lastModifiedBy>
  <dcterms:modified xsi:type="dcterms:W3CDTF">2016-09-28T14:27:54Z</dcterms:modified>
  <cp:revision>120</cp:revision>
  <dc:subject/>
  <dc:title>Loops and Iteration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52</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52</vt:i4>
  </property>
</Properties>
</file>