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 id="2147483704" r:id="rId2"/>
    <p:sldMasterId id="2147483705" r:id="rId3"/>
    <p:sldMasterId id="2147483706" r:id="rId4"/>
    <p:sldMasterId id="2147483707" r:id="rId5"/>
  </p:sldMasterIdLst>
  <p:notesMasterIdLst>
    <p:notesMasterId r:id="rId3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89" d="100"/>
          <a:sy n="89" d="100"/>
        </p:scale>
        <p:origin x="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430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880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513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38096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
        <p:cNvGrpSpPr/>
        <p:nvPr/>
      </p:nvGrpSpPr>
      <p:grpSpPr>
        <a:xfrm>
          <a:off x="0" y="0"/>
          <a:ext cx="0" cy="0"/>
          <a:chOff x="0" y="0"/>
          <a:chExt cx="0" cy="0"/>
        </a:xfrm>
      </p:grpSpPr>
      <p:sp>
        <p:nvSpPr>
          <p:cNvPr id="9" name="Shape 9"/>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0" name="Shape 10"/>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3" name="Shape 4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9" name="Shape 49"/>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2" name="Shape 52"/>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a:spLocks noGrp="1"/>
          </p:cNvSpPr>
          <p:nvPr>
            <p:ph type="pic" idx="2"/>
          </p:nvPr>
        </p:nvSpPr>
        <p:spPr>
          <a:xfrm>
            <a:off x="3186113" y="817562"/>
            <a:ext cx="9753599" cy="5486399"/>
          </a:xfrm>
          <a:prstGeom prst="rect">
            <a:avLst/>
          </a:prstGeom>
          <a:noFill/>
          <a:ln>
            <a:noFill/>
          </a:ln>
        </p:spPr>
      </p:sp>
      <p:sp>
        <p:nvSpPr>
          <p:cNvPr id="56" name="Shape 56"/>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7" name="Shape 67"/>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9" name="Shape 69"/>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2" name="Shape 72"/>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 name="Shape 13"/>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9" name="Shape 79"/>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2" name="Shape 8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rot="5400000">
            <a:off x="10597356" y="3321843"/>
            <a:ext cx="6034087" cy="3657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7" name="Shape 87"/>
          <p:cNvSpPr txBox="1">
            <a:spLocks noGrp="1"/>
          </p:cNvSpPr>
          <p:nvPr>
            <p:ph type="body" idx="1"/>
          </p:nvPr>
        </p:nvSpPr>
        <p:spPr>
          <a:xfrm rot="5400000">
            <a:off x="3205956" y="-259556"/>
            <a:ext cx="6034087" cy="108204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0" name="Shape 90"/>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3" name="Shape 93"/>
          <p:cNvSpPr>
            <a:spLocks noGrp="1"/>
          </p:cNvSpPr>
          <p:nvPr>
            <p:ph type="pic" idx="2"/>
          </p:nvPr>
        </p:nvSpPr>
        <p:spPr>
          <a:xfrm>
            <a:off x="3186113" y="817562"/>
            <a:ext cx="9753599" cy="5486399"/>
          </a:xfrm>
          <a:prstGeom prst="rect">
            <a:avLst/>
          </a:prstGeom>
          <a:noFill/>
          <a:ln>
            <a:noFill/>
          </a:ln>
        </p:spPr>
      </p:sp>
      <p:sp>
        <p:nvSpPr>
          <p:cNvPr id="94" name="Shape 94"/>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7" name="Shape 97"/>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4" name="Shape 104"/>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5" name="Shape 105"/>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6" name="Shape 106"/>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7" name="Shape 107"/>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a:spLocks noGrp="1"/>
          </p:cNvSpPr>
          <p:nvPr>
            <p:ph type="pic" idx="2"/>
          </p:nvPr>
        </p:nvSpPr>
        <p:spPr>
          <a:xfrm>
            <a:off x="3186113" y="817562"/>
            <a:ext cx="9753599" cy="5486399"/>
          </a:xfrm>
          <a:prstGeom prst="rect">
            <a:avLst/>
          </a:prstGeom>
          <a:noFill/>
          <a:ln>
            <a:noFill/>
          </a:ln>
        </p:spPr>
      </p:sp>
      <p:sp>
        <p:nvSpPr>
          <p:cNvPr id="17" name="Shape 17"/>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0" name="Shape 110"/>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1" name="Shape 111"/>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4" name="Shape 114"/>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7" name="Shape 117"/>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0" name="Shape 120"/>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6" name="Shape 126"/>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9" name="Shape 129"/>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2" name="Shape 132"/>
          <p:cNvSpPr>
            <a:spLocks noGrp="1"/>
          </p:cNvSpPr>
          <p:nvPr>
            <p:ph type="pic" idx="2"/>
          </p:nvPr>
        </p:nvSpPr>
        <p:spPr>
          <a:xfrm>
            <a:off x="3186113" y="817562"/>
            <a:ext cx="9753599" cy="5486399"/>
          </a:xfrm>
          <a:prstGeom prst="rect">
            <a:avLst/>
          </a:prstGeom>
          <a:noFill/>
          <a:ln>
            <a:noFill/>
          </a:ln>
        </p:spPr>
      </p:sp>
      <p:sp>
        <p:nvSpPr>
          <p:cNvPr id="133" name="Shape 133"/>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6" name="Shape 136"/>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7" name="Shape 137"/>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3" name="Shape 143"/>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4" name="Shape 144"/>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5" name="Shape 145"/>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6" name="Shape 146"/>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9" name="Shape 149"/>
          <p:cNvSpPr txBox="1">
            <a:spLocks noGrp="1"/>
          </p:cNvSpPr>
          <p:nvPr>
            <p:ph type="body" idx="1"/>
          </p:nvPr>
        </p:nvSpPr>
        <p:spPr>
          <a:xfrm>
            <a:off x="115570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0" name="Shape 150"/>
          <p:cNvSpPr txBox="1">
            <a:spLocks noGrp="1"/>
          </p:cNvSpPr>
          <p:nvPr>
            <p:ph type="body" idx="2"/>
          </p:nvPr>
        </p:nvSpPr>
        <p:spPr>
          <a:xfrm>
            <a:off x="819785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3" name="Shape 153"/>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6" name="Shape 156"/>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7"/>
        <p:cNvGrpSpPr/>
        <p:nvPr/>
      </p:nvGrpSpPr>
      <p:grpSpPr>
        <a:xfrm>
          <a:off x="0" y="0"/>
          <a:ext cx="0" cy="0"/>
          <a:chOff x="0" y="0"/>
          <a:chExt cx="0" cy="0"/>
        </a:xfrm>
      </p:grpSpPr>
      <p:sp>
        <p:nvSpPr>
          <p:cNvPr id="158" name="Shape 158"/>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59" name="Shape 159"/>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rot="5400000">
            <a:off x="9313799" y="2532099"/>
            <a:ext cx="8064599" cy="3483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5" name="Shape 165"/>
          <p:cNvSpPr txBox="1">
            <a:spLocks noGrp="1"/>
          </p:cNvSpPr>
          <p:nvPr>
            <p:ph type="body" idx="1"/>
          </p:nvPr>
        </p:nvSpPr>
        <p:spPr>
          <a:xfrm rot="5400000">
            <a:off x="2271625" y="-874699"/>
            <a:ext cx="8064599" cy="102965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8" name="Shape 168"/>
          <p:cNvSpPr txBox="1">
            <a:spLocks noGrp="1"/>
          </p:cNvSpPr>
          <p:nvPr>
            <p:ph type="body" idx="1"/>
          </p:nvPr>
        </p:nvSpPr>
        <p:spPr>
          <a:xfrm rot="5400000">
            <a:off x="5270399" y="-1511300"/>
            <a:ext cx="5702399" cy="139320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86113" y="6400800"/>
            <a:ext cx="9753599" cy="7556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1" name="Shape 171"/>
          <p:cNvSpPr>
            <a:spLocks noGrp="1"/>
          </p:cNvSpPr>
          <p:nvPr>
            <p:ph type="pic" idx="2"/>
          </p:nvPr>
        </p:nvSpPr>
        <p:spPr>
          <a:xfrm>
            <a:off x="3186113" y="817562"/>
            <a:ext cx="9753599" cy="5486399"/>
          </a:xfrm>
          <a:prstGeom prst="rect">
            <a:avLst/>
          </a:prstGeom>
          <a:noFill/>
          <a:ln>
            <a:noFill/>
          </a:ln>
        </p:spPr>
      </p:sp>
      <p:sp>
        <p:nvSpPr>
          <p:cNvPr id="172" name="Shape 172"/>
          <p:cNvSpPr txBox="1">
            <a:spLocks noGrp="1"/>
          </p:cNvSpPr>
          <p:nvPr>
            <p:ph type="body" idx="1"/>
          </p:nvPr>
        </p:nvSpPr>
        <p:spPr>
          <a:xfrm>
            <a:off x="3186113" y="7156450"/>
            <a:ext cx="9753599" cy="10730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812800" y="363537"/>
            <a:ext cx="5348399" cy="15494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txBox="1">
            <a:spLocks noGrp="1"/>
          </p:cNvSpPr>
          <p:nvPr>
            <p:ph type="body" idx="1"/>
          </p:nvPr>
        </p:nvSpPr>
        <p:spPr>
          <a:xfrm>
            <a:off x="6356350" y="363537"/>
            <a:ext cx="9086699" cy="7804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6" name="Shape 176"/>
          <p:cNvSpPr txBox="1">
            <a:spLocks noGrp="1"/>
          </p:cNvSpPr>
          <p:nvPr>
            <p:ph type="body" idx="2"/>
          </p:nvPr>
        </p:nvSpPr>
        <p:spPr>
          <a:xfrm>
            <a:off x="812800" y="1912938"/>
            <a:ext cx="5348399" cy="62546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2" name="Shape 182"/>
          <p:cNvSpPr txBox="1">
            <a:spLocks noGrp="1"/>
          </p:cNvSpPr>
          <p:nvPr>
            <p:ph type="body" idx="1"/>
          </p:nvPr>
        </p:nvSpPr>
        <p:spPr>
          <a:xfrm>
            <a:off x="812800" y="2046288"/>
            <a:ext cx="71816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3" name="Shape 183"/>
          <p:cNvSpPr txBox="1">
            <a:spLocks noGrp="1"/>
          </p:cNvSpPr>
          <p:nvPr>
            <p:ph type="body" idx="2"/>
          </p:nvPr>
        </p:nvSpPr>
        <p:spPr>
          <a:xfrm>
            <a:off x="812800" y="2900363"/>
            <a:ext cx="71816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4" name="Shape 184"/>
          <p:cNvSpPr txBox="1">
            <a:spLocks noGrp="1"/>
          </p:cNvSpPr>
          <p:nvPr>
            <p:ph type="body" idx="3"/>
          </p:nvPr>
        </p:nvSpPr>
        <p:spPr>
          <a:xfrm>
            <a:off x="8258175" y="2046288"/>
            <a:ext cx="71849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5" name="Shape 185"/>
          <p:cNvSpPr txBox="1">
            <a:spLocks noGrp="1"/>
          </p:cNvSpPr>
          <p:nvPr>
            <p:ph type="body" idx="4"/>
          </p:nvPr>
        </p:nvSpPr>
        <p:spPr>
          <a:xfrm>
            <a:off x="8258175" y="2900363"/>
            <a:ext cx="71849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88" name="Shape 188"/>
          <p:cNvSpPr txBox="1">
            <a:spLocks noGrp="1"/>
          </p:cNvSpPr>
          <p:nvPr>
            <p:ph type="body" idx="1"/>
          </p:nvPr>
        </p:nvSpPr>
        <p:spPr>
          <a:xfrm>
            <a:off x="115570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9" name="Shape 189"/>
          <p:cNvSpPr txBox="1">
            <a:spLocks noGrp="1"/>
          </p:cNvSpPr>
          <p:nvPr>
            <p:ph type="body" idx="2"/>
          </p:nvPr>
        </p:nvSpPr>
        <p:spPr>
          <a:xfrm>
            <a:off x="819785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284287" y="5875337"/>
            <a:ext cx="13817699" cy="1816200"/>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2" name="Shape 192"/>
          <p:cNvSpPr txBox="1">
            <a:spLocks noGrp="1"/>
          </p:cNvSpPr>
          <p:nvPr>
            <p:ph type="body" idx="1"/>
          </p:nvPr>
        </p:nvSpPr>
        <p:spPr>
          <a:xfrm>
            <a:off x="1284287" y="3875087"/>
            <a:ext cx="13817699" cy="20004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5" name="Shape 195"/>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6"/>
        <p:cNvGrpSpPr/>
        <p:nvPr/>
      </p:nvGrpSpPr>
      <p:grpSpPr>
        <a:xfrm>
          <a:off x="0" y="0"/>
          <a:ext cx="0" cy="0"/>
          <a:chOff x="0" y="0"/>
          <a:chExt cx="0" cy="0"/>
        </a:xfrm>
      </p:grpSpPr>
      <p:sp>
        <p:nvSpPr>
          <p:cNvPr id="197" name="Shape 197"/>
          <p:cNvSpPr txBox="1">
            <a:spLocks noGrp="1"/>
          </p:cNvSpPr>
          <p:nvPr>
            <p:ph type="ctrTitle"/>
          </p:nvPr>
        </p:nvSpPr>
        <p:spPr>
          <a:xfrm>
            <a:off x="1219200" y="2840038"/>
            <a:ext cx="13817699" cy="19605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98" name="Shape 198"/>
          <p:cNvSpPr txBox="1">
            <a:spLocks noGrp="1"/>
          </p:cNvSpPr>
          <p:nvPr>
            <p:ph type="subTitle" idx="1"/>
          </p:nvPr>
        </p:nvSpPr>
        <p:spPr>
          <a:xfrm>
            <a:off x="2438400" y="5181600"/>
            <a:ext cx="11379300" cy="23367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8" name="Shape 28"/>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0" name="Shape 30"/>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3" name="Shape 33"/>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6" name="Shape 46"/>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3" name="Shape 123"/>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marR="0" lvl="0" indent="-165861" algn="l" rtl="0">
              <a:spcBef>
                <a:spcPts val="3500"/>
              </a:spcBef>
              <a:spcAft>
                <a:spcPts val="0"/>
              </a:spcAft>
              <a:buClr>
                <a:schemeClr val="lt1"/>
              </a:buClr>
              <a:buFont typeface="Cabin"/>
              <a:buChar char="•"/>
              <a:defRPr/>
            </a:lvl1pPr>
            <a:lvl2pPr marL="939800" marR="0" lvl="1" indent="-165861" algn="l" rtl="0">
              <a:spcBef>
                <a:spcPts val="3500"/>
              </a:spcBef>
              <a:spcAft>
                <a:spcPts val="0"/>
              </a:spcAft>
              <a:buClr>
                <a:schemeClr val="lt1"/>
              </a:buClr>
              <a:buFont typeface="Cabin"/>
              <a:buChar char="•"/>
              <a:defRPr/>
            </a:lvl2pPr>
            <a:lvl3pPr marL="1231900" marR="0" lvl="2" indent="-165861" algn="l" rtl="0">
              <a:spcBef>
                <a:spcPts val="3500"/>
              </a:spcBef>
              <a:spcAft>
                <a:spcPts val="0"/>
              </a:spcAft>
              <a:buClr>
                <a:schemeClr val="lt1"/>
              </a:buClr>
              <a:buFont typeface="Cabin"/>
              <a:buChar char="•"/>
              <a:defRPr/>
            </a:lvl3pPr>
            <a:lvl4pPr marL="1536700" marR="0" lvl="3" indent="-165861" algn="l" rtl="0">
              <a:spcBef>
                <a:spcPts val="3500"/>
              </a:spcBef>
              <a:spcAft>
                <a:spcPts val="0"/>
              </a:spcAft>
              <a:buClr>
                <a:schemeClr val="lt1"/>
              </a:buClr>
              <a:buFont typeface="Cabin"/>
              <a:buChar char="•"/>
              <a:defRPr/>
            </a:lvl4pPr>
            <a:lvl5pPr marL="1828800" marR="0" lvl="4" indent="-165861" algn="l" rtl="0">
              <a:spcBef>
                <a:spcPts val="3500"/>
              </a:spcBef>
              <a:spcAft>
                <a:spcPts val="0"/>
              </a:spcAft>
              <a:buClr>
                <a:schemeClr val="lt1"/>
              </a:buClr>
              <a:buFont typeface="Cabin"/>
              <a:buChar char="•"/>
              <a:defRPr/>
            </a:lvl5pPr>
            <a:lvl6pPr marL="2286000" marR="0" lvl="5" indent="-165861" algn="l" rtl="0">
              <a:spcBef>
                <a:spcPts val="3500"/>
              </a:spcBef>
              <a:spcAft>
                <a:spcPts val="0"/>
              </a:spcAft>
              <a:buClr>
                <a:schemeClr val="lt1"/>
              </a:buClr>
              <a:buFont typeface="Cabin"/>
              <a:buChar char="•"/>
              <a:defRPr/>
            </a:lvl6pPr>
            <a:lvl7pPr marL="2743200" marR="0" lvl="6" indent="-165861" algn="l" rtl="0">
              <a:spcBef>
                <a:spcPts val="3500"/>
              </a:spcBef>
              <a:spcAft>
                <a:spcPts val="0"/>
              </a:spcAft>
              <a:buClr>
                <a:schemeClr val="lt1"/>
              </a:buClr>
              <a:buFont typeface="Cabin"/>
              <a:buChar char="•"/>
              <a:defRPr/>
            </a:lvl7pPr>
            <a:lvl8pPr marL="3200400" marR="0" lvl="7" indent="-165861" algn="l" rtl="0">
              <a:spcBef>
                <a:spcPts val="3500"/>
              </a:spcBef>
              <a:spcAft>
                <a:spcPts val="0"/>
              </a:spcAft>
              <a:buClr>
                <a:schemeClr val="lt1"/>
              </a:buClr>
              <a:buFont typeface="Cabin"/>
              <a:buChar char="•"/>
              <a:defRPr/>
            </a:lvl8pPr>
            <a:lvl9pPr marL="3657600" marR="0" lvl="8" indent="-165861"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2" name="Shape 162"/>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EHJ9uYx5L58" TargetMode="External"/><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11.png"/><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5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hyperlink" Target="http://en.wikipedia.org/wiki/Associative_array" TargetMode="External"/><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Associative_array" TargetMode="External"/><Relationship Id="rId4" Type="http://schemas.openxmlformats.org/officeDocument/2006/relationships/image" Target="../media/image6.jpg"/><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7759700"/>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www.pythonlearn.com</a:t>
            </a:r>
          </a:p>
        </p:txBody>
      </p:sp>
      <p:pic>
        <p:nvPicPr>
          <p:cNvPr id="206" name="Shape 206"/>
          <p:cNvPicPr preferRelativeResize="0"/>
          <p:nvPr/>
        </p:nvPicPr>
        <p:blipFill rotWithShape="1">
          <a:blip r:embed="rId4">
            <a:alphaModFix/>
          </a:blip>
          <a:srcRect/>
          <a:stretch/>
        </p:blipFill>
        <p:spPr>
          <a:xfrm>
            <a:off x="13130212" y="8118475"/>
            <a:ext cx="1968500" cy="668337"/>
          </a:xfrm>
          <a:prstGeom prst="rect">
            <a:avLst/>
          </a:prstGeom>
          <a:noFill/>
          <a:ln>
            <a:noFill/>
          </a:ln>
        </p:spPr>
      </p:pic>
      <p:pic>
        <p:nvPicPr>
          <p:cNvPr id="207" name="Shape 207"/>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0"/>
            <a:ext cx="13931900" cy="1727199"/>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Dictionary literals use curly braces and have a list of </a:t>
            </a:r>
            <a:r>
              <a:rPr lang="en-US" sz="3600" u="none" strike="noStrike" cap="none">
                <a:solidFill>
                  <a:srgbClr val="00FF00"/>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 </a:t>
            </a:r>
            <a:r>
              <a:rPr lang="en-US" sz="3600" u="none" strike="noStrike" cap="none">
                <a:solidFill>
                  <a:srgbClr val="FF00FF"/>
                </a:solidFill>
                <a:latin typeface="Arial" charset="0"/>
                <a:ea typeface="Arial" charset="0"/>
                <a:cs typeface="Arial" charset="0"/>
                <a:sym typeface="Cabin"/>
              </a:rPr>
              <a:t>value</a:t>
            </a:r>
            <a:r>
              <a:rPr lang="en-US" sz="3600" u="none" strike="noStrike" cap="none">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You can make an </a:t>
            </a:r>
            <a:r>
              <a:rPr lang="en-US" sz="3600" u="none" strike="noStrike" cap="none">
                <a:solidFill>
                  <a:srgbClr val="FF7F00"/>
                </a:solidFill>
                <a:latin typeface="Arial" charset="0"/>
                <a:ea typeface="Arial" charset="0"/>
                <a:cs typeface="Arial" charset="0"/>
                <a:sym typeface="Cabin"/>
              </a:rPr>
              <a:t>empty dictionary</a:t>
            </a:r>
            <a:r>
              <a:rPr lang="en-US" sz="3600" u="none" strike="noStrike" cap="none">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771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jjj = { '</a:t>
            </a:r>
            <a:r>
              <a:rPr lang="en-US" sz="3000" b="1" i="0" u="none" strike="noStrike" cap="none">
                <a:solidFill>
                  <a:srgbClr val="00FF00"/>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00FF00"/>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42</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100</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jjj</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00"/>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100</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42</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ooo = </a:t>
            </a:r>
            <a:r>
              <a:rPr lang="en-US" sz="3000" b="1" i="0" u="none" strike="noStrike" cap="none">
                <a:solidFill>
                  <a:srgbClr val="0000FF"/>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ooo</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1155700" y="241300"/>
            <a:ext cx="13932000" cy="2298600"/>
          </a:xfrm>
          <a:prstGeom prst="rect">
            <a:avLst/>
          </a:prstGeom>
        </p:spPr>
        <p:txBody>
          <a:bodyPr lIns="91425" tIns="91425" rIns="91425" bIns="91425" anchor="ctr" anchorCtr="0">
            <a:noAutofit/>
          </a:bodyPr>
          <a:lstStyle/>
          <a:p>
            <a:pPr lvl="0">
              <a:spcBef>
                <a:spcPts val="0"/>
              </a:spcBef>
              <a:buNone/>
            </a:pPr>
            <a:endParaRPr/>
          </a:p>
        </p:txBody>
      </p:sp>
      <p:sp>
        <p:nvSpPr>
          <p:cNvPr id="303" name="Shape 303"/>
          <p:cNvSpPr txBox="1">
            <a:spLocks noGrp="1"/>
          </p:cNvSpPr>
          <p:nvPr>
            <p:ph type="body" idx="1"/>
          </p:nvPr>
        </p:nvSpPr>
        <p:spPr>
          <a:xfrm>
            <a:off x="1155700" y="2603500"/>
            <a:ext cx="13932000" cy="5702399"/>
          </a:xfrm>
          <a:prstGeom prst="rect">
            <a:avLst/>
          </a:prstGeom>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11620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09" name="Shape 309"/>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10" name="Shape 310"/>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11" name="Shape 311"/>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12" name="Shape 312"/>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13" name="Shape 313"/>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14" name="Shape 314"/>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cwen</a:t>
            </a:r>
          </a:p>
        </p:txBody>
      </p:sp>
      <p:sp>
        <p:nvSpPr>
          <p:cNvPr id="315" name="Shape 315"/>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16" name="Shape 316"/>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17" name="Shape 317"/>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18" name="Shape 318"/>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19" name="Shape 319"/>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20" name="Shape 320"/>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cwen</a:t>
            </a:r>
          </a:p>
        </p:txBody>
      </p:sp>
      <p:sp>
        <p:nvSpPr>
          <p:cNvPr id="321" name="Shape 321"/>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12"/>
                                        </p:tgtEl>
                                      </p:cBhvr>
                                    </p:animEffect>
                                    <p:set>
                                      <p:cBhvr>
                                        <p:cTn id="7" dur="1" fill="hold">
                                          <p:stCondLst>
                                            <p:cond delay="1000"/>
                                          </p:stCondLst>
                                        </p:cTn>
                                        <p:tgtEl>
                                          <p:spTgt spid="31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10"/>
                                        </p:tgtEl>
                                        <p:attrNameLst>
                                          <p:attrName>style.visibility</p:attrName>
                                        </p:attrNameLst>
                                      </p:cBhvr>
                                      <p:to>
                                        <p:strVal val="visible"/>
                                      </p:to>
                                    </p:set>
                                    <p:animEffect transition="in" filter="fade">
                                      <p:cBhvr>
                                        <p:cTn id="10" dur="1000"/>
                                        <p:tgtEl>
                                          <p:spTgt spid="3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310"/>
                                        </p:tgtEl>
                                      </p:cBhvr>
                                    </p:animEffect>
                                    <p:set>
                                      <p:cBhvr>
                                        <p:cTn id="15" dur="1" fill="hold">
                                          <p:stCondLst>
                                            <p:cond delay="1000"/>
                                          </p:stCondLst>
                                        </p:cTn>
                                        <p:tgtEl>
                                          <p:spTgt spid="31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309"/>
                                        </p:tgtEl>
                                        <p:attrNameLst>
                                          <p:attrName>style.visibility</p:attrName>
                                        </p:attrNameLst>
                                      </p:cBhvr>
                                      <p:to>
                                        <p:strVal val="visible"/>
                                      </p:to>
                                    </p:set>
                                    <p:animEffect transition="in" filter="fade">
                                      <p:cBhvr>
                                        <p:cTn id="18" dur="1000"/>
                                        <p:tgtEl>
                                          <p:spTgt spid="30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000"/>
                                        <p:tgtEl>
                                          <p:spTgt spid="309"/>
                                        </p:tgtEl>
                                      </p:cBhvr>
                                    </p:animEffect>
                                    <p:set>
                                      <p:cBhvr>
                                        <p:cTn id="23" dur="1" fill="hold">
                                          <p:stCondLst>
                                            <p:cond delay="1000"/>
                                          </p:stCondLst>
                                        </p:cTn>
                                        <p:tgtEl>
                                          <p:spTgt spid="30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fade">
                                      <p:cBhvr>
                                        <p:cTn id="26" dur="1000"/>
                                        <p:tgtEl>
                                          <p:spTgt spid="3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311"/>
                                        </p:tgtEl>
                                      </p:cBhvr>
                                    </p:animEffect>
                                    <p:set>
                                      <p:cBhvr>
                                        <p:cTn id="31" dur="1" fill="hold">
                                          <p:stCondLst>
                                            <p:cond delay="1000"/>
                                          </p:stCondLst>
                                        </p:cTn>
                                        <p:tgtEl>
                                          <p:spTgt spid="311"/>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320"/>
                                        </p:tgtEl>
                                        <p:attrNameLst>
                                          <p:attrName>style.visibility</p:attrName>
                                        </p:attrNameLst>
                                      </p:cBhvr>
                                      <p:to>
                                        <p:strVal val="visible"/>
                                      </p:to>
                                    </p:set>
                                    <p:animEffect transition="in" filter="fade">
                                      <p:cBhvr>
                                        <p:cTn id="34" dur="1000"/>
                                        <p:tgtEl>
                                          <p:spTgt spid="3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00"/>
                                        <p:tgtEl>
                                          <p:spTgt spid="320"/>
                                        </p:tgtEl>
                                      </p:cBhvr>
                                    </p:animEffect>
                                    <p:set>
                                      <p:cBhvr>
                                        <p:cTn id="39" dur="1" fill="hold">
                                          <p:stCondLst>
                                            <p:cond delay="1000"/>
                                          </p:stCondLst>
                                        </p:cTn>
                                        <p:tgtEl>
                                          <p:spTgt spid="320"/>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318"/>
                                        </p:tgtEl>
                                        <p:attrNameLst>
                                          <p:attrName>style.visibility</p:attrName>
                                        </p:attrNameLst>
                                      </p:cBhvr>
                                      <p:to>
                                        <p:strVal val="visible"/>
                                      </p:to>
                                    </p:set>
                                    <p:animEffect transition="in" filter="fade">
                                      <p:cBhvr>
                                        <p:cTn id="42" dur="1000"/>
                                        <p:tgtEl>
                                          <p:spTgt spid="3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500"/>
                                        <p:tgtEl>
                                          <p:spTgt spid="318"/>
                                        </p:tgtEl>
                                      </p:cBhvr>
                                    </p:animEffect>
                                    <p:set>
                                      <p:cBhvr>
                                        <p:cTn id="47" dur="1" fill="hold">
                                          <p:stCondLst>
                                            <p:cond delay="1500"/>
                                          </p:stCondLst>
                                        </p:cTn>
                                        <p:tgtEl>
                                          <p:spTgt spid="31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317"/>
                                        </p:tgtEl>
                                        <p:attrNameLst>
                                          <p:attrName>style.visibility</p:attrName>
                                        </p:attrNameLst>
                                      </p:cBhvr>
                                      <p:to>
                                        <p:strVal val="visible"/>
                                      </p:to>
                                    </p:set>
                                    <p:animEffect transition="in" filter="fade">
                                      <p:cBhvr>
                                        <p:cTn id="50" dur="1000"/>
                                        <p:tgtEl>
                                          <p:spTgt spid="3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1000"/>
                                        <p:tgtEl>
                                          <p:spTgt spid="317"/>
                                        </p:tgtEl>
                                      </p:cBhvr>
                                    </p:animEffect>
                                    <p:set>
                                      <p:cBhvr>
                                        <p:cTn id="55" dur="1" fill="hold">
                                          <p:stCondLst>
                                            <p:cond delay="1000"/>
                                          </p:stCondLst>
                                        </p:cTn>
                                        <p:tgtEl>
                                          <p:spTgt spid="317"/>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319"/>
                                        </p:tgtEl>
                                        <p:attrNameLst>
                                          <p:attrName>style.visibility</p:attrName>
                                        </p:attrNameLst>
                                      </p:cBhvr>
                                      <p:to>
                                        <p:strVal val="visible"/>
                                      </p:to>
                                    </p:set>
                                    <p:animEffect transition="in" filter="fade">
                                      <p:cBhvr>
                                        <p:cTn id="58" dur="1000"/>
                                        <p:tgtEl>
                                          <p:spTgt spid="3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1000"/>
                                        <p:tgtEl>
                                          <p:spTgt spid="319"/>
                                        </p:tgtEl>
                                      </p:cBhvr>
                                    </p:animEffect>
                                    <p:set>
                                      <p:cBhvr>
                                        <p:cTn id="63" dur="1" fill="hold">
                                          <p:stCondLst>
                                            <p:cond delay="1000"/>
                                          </p:stCondLst>
                                        </p:cTn>
                                        <p:tgtEl>
                                          <p:spTgt spid="319"/>
                                        </p:tgtEl>
                                        <p:attrNameLst>
                                          <p:attrName>style.visibility</p:attrName>
                                        </p:attrNameLst>
                                      </p:cBhvr>
                                      <p:to>
                                        <p:strVal val="hidden"/>
                                      </p:to>
                                    </p:set>
                                  </p:childTnLst>
                                </p:cTn>
                              </p:par>
                              <p:par>
                                <p:cTn id="64" presetID="10" presetClass="entr" presetSubtype="0" fill="hold" nodeType="withEffect">
                                  <p:stCondLst>
                                    <p:cond delay="0"/>
                                  </p:stCondLst>
                                  <p:childTnLst>
                                    <p:set>
                                      <p:cBhvr>
                                        <p:cTn id="65" dur="1" fill="hold">
                                          <p:stCondLst>
                                            <p:cond delay="0"/>
                                          </p:stCondLst>
                                        </p:cTn>
                                        <p:tgtEl>
                                          <p:spTgt spid="314"/>
                                        </p:tgtEl>
                                        <p:attrNameLst>
                                          <p:attrName>style.visibility</p:attrName>
                                        </p:attrNameLst>
                                      </p:cBhvr>
                                      <p:to>
                                        <p:strVal val="visible"/>
                                      </p:to>
                                    </p:set>
                                    <p:animEffect transition="in" filter="fade">
                                      <p:cBhvr>
                                        <p:cTn id="66" dur="1000"/>
                                        <p:tgtEl>
                                          <p:spTgt spid="3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1000"/>
                                        <p:tgtEl>
                                          <p:spTgt spid="314"/>
                                        </p:tgtEl>
                                      </p:cBhvr>
                                    </p:animEffect>
                                    <p:set>
                                      <p:cBhvr>
                                        <p:cTn id="71" dur="1" fill="hold">
                                          <p:stCondLst>
                                            <p:cond delay="1000"/>
                                          </p:stCondLst>
                                        </p:cTn>
                                        <p:tgtEl>
                                          <p:spTgt spid="314"/>
                                        </p:tgtEl>
                                        <p:attrNameLst>
                                          <p:attrName>style.visibility</p:attrName>
                                        </p:attrNameLst>
                                      </p:cBhvr>
                                      <p:to>
                                        <p:strVal val="hidden"/>
                                      </p:to>
                                    </p:set>
                                  </p:childTnLst>
                                </p:cTn>
                              </p:par>
                              <p:par>
                                <p:cTn id="72" presetID="10" presetClass="entr" presetSubtype="0" fill="hold" nodeType="withEffect">
                                  <p:stCondLst>
                                    <p:cond delay="0"/>
                                  </p:stCondLst>
                                  <p:childTnLst>
                                    <p:set>
                                      <p:cBhvr>
                                        <p:cTn id="73" dur="1" fill="hold">
                                          <p:stCondLst>
                                            <p:cond delay="0"/>
                                          </p:stCondLst>
                                        </p:cTn>
                                        <p:tgtEl>
                                          <p:spTgt spid="321"/>
                                        </p:tgtEl>
                                        <p:attrNameLst>
                                          <p:attrName>style.visibility</p:attrName>
                                        </p:attrNameLst>
                                      </p:cBhvr>
                                      <p:to>
                                        <p:strVal val="visible"/>
                                      </p:to>
                                    </p:set>
                                    <p:animEffect transition="in" filter="fade">
                                      <p:cBhvr>
                                        <p:cTn id="74" dur="1000"/>
                                        <p:tgtEl>
                                          <p:spTgt spid="3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1000"/>
                                        <p:tgtEl>
                                          <p:spTgt spid="321"/>
                                        </p:tgtEl>
                                      </p:cBhvr>
                                    </p:animEffect>
                                    <p:set>
                                      <p:cBhvr>
                                        <p:cTn id="79" dur="1" fill="hold">
                                          <p:stCondLst>
                                            <p:cond delay="1000"/>
                                          </p:stCondLst>
                                        </p:cTn>
                                        <p:tgtEl>
                                          <p:spTgt spid="321"/>
                                        </p:tgtEl>
                                        <p:attrNameLst>
                                          <p:attrName>style.visibility</p:attrName>
                                        </p:attrNameLst>
                                      </p:cBhvr>
                                      <p:to>
                                        <p:strVal val="hidden"/>
                                      </p:to>
                                    </p:set>
                                  </p:childTnLst>
                                </p:cTn>
                              </p:par>
                              <p:par>
                                <p:cTn id="80" presetID="10" presetClass="entr" presetSubtype="0" fill="hold" nodeType="withEffect">
                                  <p:stCondLst>
                                    <p:cond delay="0"/>
                                  </p:stCondLst>
                                  <p:childTnLst>
                                    <p:set>
                                      <p:cBhvr>
                                        <p:cTn id="81" dur="1" fill="hold">
                                          <p:stCondLst>
                                            <p:cond delay="0"/>
                                          </p:stCondLst>
                                        </p:cTn>
                                        <p:tgtEl>
                                          <p:spTgt spid="315"/>
                                        </p:tgtEl>
                                        <p:attrNameLst>
                                          <p:attrName>style.visibility</p:attrName>
                                        </p:attrNameLst>
                                      </p:cBhvr>
                                      <p:to>
                                        <p:strVal val="visible"/>
                                      </p:to>
                                    </p:set>
                                    <p:animEffect transition="in" filter="fade">
                                      <p:cBhvr>
                                        <p:cTn id="82" dur="1000"/>
                                        <p:tgtEl>
                                          <p:spTgt spid="31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1000"/>
                                        <p:tgtEl>
                                          <p:spTgt spid="315"/>
                                        </p:tgtEl>
                                      </p:cBhvr>
                                    </p:animEffect>
                                    <p:set>
                                      <p:cBhvr>
                                        <p:cTn id="87" dur="1" fill="hold">
                                          <p:stCondLst>
                                            <p:cond delay="1000"/>
                                          </p:stCondLst>
                                        </p:cTn>
                                        <p:tgtEl>
                                          <p:spTgt spid="315"/>
                                        </p:tgtEl>
                                        <p:attrNameLst>
                                          <p:attrName>style.visibility</p:attrName>
                                        </p:attrNameLst>
                                      </p:cBhvr>
                                      <p:to>
                                        <p:strVal val="hidden"/>
                                      </p:to>
                                    </p:set>
                                  </p:childTnLst>
                                </p:cTn>
                              </p:par>
                              <p:par>
                                <p:cTn id="88" presetID="10" presetClass="entr" presetSubtype="0" fill="hold" nodeType="withEffect">
                                  <p:stCondLst>
                                    <p:cond delay="0"/>
                                  </p:stCondLst>
                                  <p:childTnLst>
                                    <p:set>
                                      <p:cBhvr>
                                        <p:cTn id="89" dur="1" fill="hold">
                                          <p:stCondLst>
                                            <p:cond delay="0"/>
                                          </p:stCondLst>
                                        </p:cTn>
                                        <p:tgtEl>
                                          <p:spTgt spid="316"/>
                                        </p:tgtEl>
                                        <p:attrNameLst>
                                          <p:attrName>style.visibility</p:attrName>
                                        </p:attrNameLst>
                                      </p:cBhvr>
                                      <p:to>
                                        <p:strVal val="visible"/>
                                      </p:to>
                                    </p:set>
                                    <p:animEffect transition="in" filter="fade">
                                      <p:cBhvr>
                                        <p:cTn id="90" dur="1000"/>
                                        <p:tgtEl>
                                          <p:spTgt spid="31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1000"/>
                                        <p:tgtEl>
                                          <p:spTgt spid="316"/>
                                        </p:tgtEl>
                                      </p:cBhvr>
                                    </p:animEffect>
                                    <p:set>
                                      <p:cBhvr>
                                        <p:cTn id="95" dur="1" fill="hold">
                                          <p:stCondLst>
                                            <p:cond delay="1000"/>
                                          </p:stCondLst>
                                        </p:cTn>
                                        <p:tgtEl>
                                          <p:spTgt spid="316"/>
                                        </p:tgtEl>
                                        <p:attrNameLst>
                                          <p:attrName>style.visibility</p:attrName>
                                        </p:attrNameLst>
                                      </p:cBhvr>
                                      <p:to>
                                        <p:strVal val="hidden"/>
                                      </p:to>
                                    </p:set>
                                  </p:childTnLst>
                                </p:cTn>
                              </p:par>
                              <p:par>
                                <p:cTn id="96" presetID="10" presetClass="entr" presetSubtype="0" fill="hold" nodeType="withEffect">
                                  <p:stCondLst>
                                    <p:cond delay="0"/>
                                  </p:stCondLst>
                                  <p:childTnLst>
                                    <p:set>
                                      <p:cBhvr>
                                        <p:cTn id="97" dur="1" fill="hold">
                                          <p:stCondLst>
                                            <p:cond delay="0"/>
                                          </p:stCondLst>
                                        </p:cTn>
                                        <p:tgtEl>
                                          <p:spTgt spid="313"/>
                                        </p:tgtEl>
                                        <p:attrNameLst>
                                          <p:attrName>style.visibility</p:attrName>
                                        </p:attrNameLst>
                                      </p:cBhvr>
                                      <p:to>
                                        <p:strVal val="visible"/>
                                      </p:to>
                                    </p:set>
                                    <p:animEffect transition="in" filter="fade">
                                      <p:cBhvr>
                                        <p:cTn id="98" dur="1000"/>
                                        <p:tgtEl>
                                          <p:spTgt spid="31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nodeType="clickEffect">
                                  <p:stCondLst>
                                    <p:cond delay="0"/>
                                  </p:stCondLst>
                                  <p:childTnLst>
                                    <p:animEffect transition="out" filter="fade">
                                      <p:cBhvr>
                                        <p:cTn id="102" dur="1000"/>
                                        <p:tgtEl>
                                          <p:spTgt spid="313"/>
                                        </p:tgtEl>
                                      </p:cBhvr>
                                    </p:animEffect>
                                    <p:set>
                                      <p:cBhvr>
                                        <p:cTn id="103" dur="1" fill="hold">
                                          <p:stCondLst>
                                            <p:cond delay="1000"/>
                                          </p:stCondLst>
                                        </p:cTn>
                                        <p:tgtEl>
                                          <p:spTgt spid="3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11620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11620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413000"/>
            <a:ext cx="8572500" cy="16001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One common use of dictionary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3114337" y="27813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dict</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csev</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csev</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csev</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2</a:t>
            </a:r>
            <a:r>
              <a:rPr lang="en-US" sz="3000" b="1" i="0" u="none" strike="noStrike" cap="none">
                <a:solidFill>
                  <a:schemeClr val="lt1"/>
                </a:solidFill>
                <a:latin typeface="Courier New"/>
                <a:ea typeface="Courier New"/>
                <a:cs typeface="Courier New"/>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0"/>
            <a:ext cx="13932000" cy="19265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can use the </a:t>
            </a:r>
            <a:r>
              <a:rPr lang="en-US" sz="3600" u="none" strike="noStrike" cap="none">
                <a:solidFill>
                  <a:srgbClr val="00FF00"/>
                </a:solidFill>
                <a:latin typeface="Arial" charset="0"/>
                <a:ea typeface="Arial" charset="0"/>
                <a:cs typeface="Arial" charset="0"/>
                <a:sym typeface="Cabin"/>
              </a:rPr>
              <a:t>in</a:t>
            </a:r>
            <a:r>
              <a:rPr lang="en-US" sz="3600" u="none" strike="noStrike" cap="none">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ccc = </a:t>
            </a:r>
            <a:r>
              <a:rPr lang="en-US" sz="3000" b="1" i="0" u="none" strike="noStrike" cap="none">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a:t>
            </a:r>
            <a:r>
              <a:rPr lang="en-US" sz="3000" b="1" i="0" u="none" strike="noStrike" cap="none">
                <a:solidFill>
                  <a:srgbClr val="FF0000"/>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00"/>
                </a:solidFill>
                <a:latin typeface="Courier New"/>
                <a:ea typeface="Courier New"/>
                <a:cs typeface="Courier New"/>
                <a:sym typeface="Courier New"/>
              </a:rPr>
              <a:t> </a:t>
            </a:r>
            <a:r>
              <a:rPr lang="en-US" sz="3000" b="1" i="0" u="none" strike="noStrike" cap="none">
                <a:solidFill>
                  <a:srgbClr val="FF66FF"/>
                </a:solidFill>
                <a:latin typeface="Courier New"/>
                <a:ea typeface="Courier New"/>
                <a:cs typeface="Courier New"/>
                <a:sym typeface="Courier New"/>
              </a:rPr>
              <a:t>ccc['csev']</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a:solidFill>
                  <a:srgbClr val="FF66FF"/>
                </a:solidFill>
                <a:latin typeface="Courier New"/>
                <a:ea typeface="Courier New"/>
                <a:cs typeface="Courier New"/>
                <a:sym typeface="Courier New"/>
              </a:rPr>
              <a:t>KeyError: 'csev'</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'csev'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False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155700" y="2374900"/>
            <a:ext cx="13932000" cy="17145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When we encounter a new name, we need to add a new entry in the </a:t>
            </a:r>
            <a:r>
              <a:rPr lang="en-US" sz="3600" u="none" strike="noStrike" cap="none">
                <a:solidFill>
                  <a:srgbClr val="FF00FF"/>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 if this the second or later time we have seen the </a:t>
            </a:r>
            <a:r>
              <a:rPr lang="en-US" sz="3600" u="none" strike="noStrike" cap="none">
                <a:solidFill>
                  <a:srgbClr val="00FF00"/>
                </a:solidFill>
                <a:latin typeface="Arial" charset="0"/>
                <a:ea typeface="Arial" charset="0"/>
                <a:cs typeface="Arial" charset="0"/>
                <a:sym typeface="Cabin"/>
              </a:rPr>
              <a:t>name</a:t>
            </a:r>
            <a:r>
              <a:rPr lang="en-US" sz="3600" u="none" strike="noStrike" cap="none">
                <a:solidFill>
                  <a:schemeClr val="lt1"/>
                </a:solidFill>
                <a:latin typeface="Arial" charset="0"/>
                <a:ea typeface="Arial" charset="0"/>
                <a:cs typeface="Arial" charset="0"/>
                <a:sym typeface="Cabin"/>
              </a:rPr>
              <a:t>, we simply add one to the count in the </a:t>
            </a:r>
            <a:r>
              <a:rPr lang="en-US" sz="3600" u="none" strike="noStrike" cap="none">
                <a:solidFill>
                  <a:srgbClr val="FF00FF"/>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under that </a:t>
            </a:r>
            <a:r>
              <a:rPr lang="en-US" sz="3600"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1308150" y="4478400"/>
            <a:ext cx="11463599"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chemeClr val="lt1"/>
                </a:solidFill>
                <a:latin typeface="Courier New"/>
                <a:ea typeface="Courier New"/>
                <a:cs typeface="Courier New"/>
                <a:sym typeface="Courier New"/>
              </a:rPr>
              <a:t> = </a:t>
            </a:r>
            <a:r>
              <a:rPr lang="en-US" sz="2600" b="1" i="0" u="none" strike="noStrike" cap="none">
                <a:solidFill>
                  <a:srgbClr val="FF00FF"/>
                </a:solidFill>
                <a:latin typeface="Courier New"/>
                <a:ea typeface="Courier New"/>
                <a:cs typeface="Courier New"/>
                <a:sym typeface="Courier New"/>
              </a:rPr>
              <a:t>dict</a:t>
            </a:r>
            <a:r>
              <a:rPr lang="en-US" sz="26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a:solidFill>
                  <a:srgbClr val="00FF00"/>
                </a:solidFill>
                <a:latin typeface="Courier New"/>
                <a:ea typeface="Courier New"/>
                <a:cs typeface="Courier New"/>
                <a:sym typeface="Courier New"/>
              </a:rPr>
              <a:t>names</a:t>
            </a:r>
            <a:r>
              <a:rPr lang="en-US" sz="2600" b="1" i="0" u="none" strike="noStrike" cap="none">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a:solidFill>
                  <a:srgbClr val="FFFF00"/>
                </a:solidFill>
                <a:latin typeface="Courier New"/>
                <a:ea typeface="Courier New"/>
                <a:cs typeface="Courier New"/>
                <a:sym typeface="Courier New"/>
              </a:rPr>
              <a:t>for</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in</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names</a:t>
            </a: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 if </a:t>
            </a:r>
            <a:r>
              <a:rPr lang="en-US" sz="2600" b="1" i="0" u="none" strike="noStrike" cap="none">
                <a:solidFill>
                  <a:srgbClr val="00FF00"/>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not in</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rgbClr val="00FFFF"/>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else</a:t>
            </a: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rgbClr val="00FFFF"/>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rgbClr val="00FFFF"/>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a:solidFill>
                  <a:srgbClr val="FFFF00"/>
                </a:solidFill>
                <a:latin typeface="Courier New"/>
                <a:ea typeface="Courier New"/>
                <a:cs typeface="Courier New"/>
                <a:sym typeface="Courier New"/>
              </a:rPr>
              <a:t>print</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p>
        </p:txBody>
      </p:sp>
      <p:sp>
        <p:nvSpPr>
          <p:cNvPr id="388" name="Shape 388"/>
          <p:cNvSpPr txBox="1"/>
          <p:nvPr/>
        </p:nvSpPr>
        <p:spPr>
          <a:xfrm>
            <a:off x="9004375" y="821705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'csev'</a:t>
            </a:r>
            <a:r>
              <a:rPr lang="en-US" sz="3600" u="none" strike="noStrike" cap="none">
                <a:solidFill>
                  <a:srgbClr val="FF00FF"/>
                </a:solidFill>
                <a:latin typeface="Arial" charset="0"/>
                <a:ea typeface="Arial" charset="0"/>
                <a:cs typeface="Arial" charset="0"/>
                <a:sym typeface="Cabin"/>
              </a:rPr>
              <a:t>: 2, </a:t>
            </a:r>
            <a:r>
              <a:rPr lang="en-US" sz="3600" u="none" strike="noStrike" cap="none">
                <a:solidFill>
                  <a:srgbClr val="00FFFF"/>
                </a:solidFill>
                <a:latin typeface="Arial" charset="0"/>
                <a:ea typeface="Arial" charset="0"/>
                <a:cs typeface="Arial" charset="0"/>
                <a:sym typeface="Cabin"/>
              </a:rPr>
              <a:t>'zqian'</a:t>
            </a:r>
            <a:r>
              <a:rPr lang="en-US" sz="3600" u="none" strike="noStrike" cap="none">
                <a:solidFill>
                  <a:srgbClr val="FF00FF"/>
                </a:solidFill>
                <a:latin typeface="Arial" charset="0"/>
                <a:ea typeface="Arial" charset="0"/>
                <a:cs typeface="Arial" charset="0"/>
                <a:sym typeface="Cabin"/>
              </a:rPr>
              <a:t>: 1,</a:t>
            </a:r>
            <a:r>
              <a:rPr lang="en-US" sz="3600" u="none" strike="noStrike" cap="none">
                <a:solidFill>
                  <a:srgbClr val="00FFFF"/>
                </a:solidFill>
                <a:latin typeface="Arial" charset="0"/>
                <a:ea typeface="Arial" charset="0"/>
                <a:cs typeface="Arial" charset="0"/>
                <a:sym typeface="Cabin"/>
              </a:rPr>
              <a:t> 'cwen'</a:t>
            </a:r>
            <a:r>
              <a:rPr lang="en-US" sz="3600" u="none" strike="noStrike" cap="none">
                <a:solidFill>
                  <a:srgbClr val="FF00FF"/>
                </a:solidFill>
                <a:latin typeface="Arial" charset="0"/>
                <a:ea typeface="Arial" charset="0"/>
                <a:cs typeface="Arial" charset="0"/>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The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method for dictionaries</a:t>
            </a:r>
          </a:p>
        </p:txBody>
      </p:sp>
      <p:sp>
        <p:nvSpPr>
          <p:cNvPr id="394" name="Shape 394"/>
          <p:cNvSpPr txBox="1">
            <a:spLocks noGrp="1"/>
          </p:cNvSpPr>
          <p:nvPr>
            <p:ph type="body" idx="1"/>
          </p:nvPr>
        </p:nvSpPr>
        <p:spPr>
          <a:xfrm>
            <a:off x="1155700" y="2603500"/>
            <a:ext cx="6502500" cy="43062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This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 if </a:t>
            </a:r>
            <a:r>
              <a:rPr lang="en-US" sz="3000" b="1" i="0" u="none" strike="noStrike" cap="none">
                <a:solidFill>
                  <a:srgbClr val="00FF00"/>
                </a:solidFill>
                <a:latin typeface="Courier New"/>
                <a:ea typeface="Courier New"/>
                <a:cs typeface="Courier New"/>
                <a:sym typeface="Courier New"/>
              </a:rPr>
              <a:t>name</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x =</a:t>
            </a:r>
            <a:r>
              <a:rPr lang="en-US" sz="3000" b="1" i="0" u="none" strike="noStrike" cap="none">
                <a:solidFill>
                  <a:srgbClr val="00FF00"/>
                </a:solidFill>
                <a:latin typeface="Courier New"/>
                <a:ea typeface="Courier New"/>
                <a:cs typeface="Courier New"/>
                <a:sym typeface="Courier New"/>
              </a:rPr>
              <a:t> counts</a:t>
            </a:r>
            <a:r>
              <a:rPr lang="en-US" sz="3000" b="1" i="0" u="none" strike="noStrike" cap="none">
                <a:solidFill>
                  <a:srgbClr val="00FFFF"/>
                </a:solidFill>
                <a:latin typeface="Courier New"/>
                <a:ea typeface="Courier New"/>
                <a:cs typeface="Courier New"/>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else</a:t>
            </a: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x =</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0</a:t>
            </a:r>
          </a:p>
        </p:txBody>
      </p:sp>
      <p:sp>
        <p:nvSpPr>
          <p:cNvPr id="396" name="Shape 396"/>
          <p:cNvSpPr txBox="1"/>
          <p:nvPr/>
        </p:nvSpPr>
        <p:spPr>
          <a:xfrm>
            <a:off x="9728200"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a:solidFill>
                  <a:srgbClr val="FFFF00"/>
                </a:solidFill>
                <a:latin typeface="Courier New"/>
                <a:ea typeface="Courier New"/>
                <a:cs typeface="Courier New"/>
                <a:sym typeface="Courier New"/>
              </a:rPr>
              <a:t>x =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rgbClr val="FF00FF"/>
                </a:solidFill>
                <a:latin typeface="Courier New"/>
                <a:ea typeface="Courier New"/>
                <a:cs typeface="Courier New"/>
                <a:sym typeface="Courier New"/>
              </a:rPr>
              <a:t>.get</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FF"/>
                </a:solidFill>
                <a:latin typeface="Courier New"/>
                <a:ea typeface="Courier New"/>
                <a:cs typeface="Courier New"/>
                <a:sym typeface="Courier New"/>
              </a:rPr>
              <a:t>name</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0</a:t>
            </a:r>
            <a:r>
              <a:rPr lang="en-US" sz="3000" b="1" i="0" u="none" strike="noStrike" cap="none">
                <a:solidFill>
                  <a:schemeClr val="lt1"/>
                </a:solidFill>
                <a:latin typeface="Courier New"/>
                <a:ea typeface="Courier New"/>
                <a:cs typeface="Courier New"/>
                <a:sym typeface="Courier New"/>
              </a:rPr>
              <a:t>)</a:t>
            </a:r>
          </a:p>
        </p:txBody>
      </p:sp>
      <p:sp>
        <p:nvSpPr>
          <p:cNvPr id="397" name="Shape 397"/>
          <p:cNvSpPr txBox="1"/>
          <p:nvPr/>
        </p:nvSpPr>
        <p:spPr>
          <a:xfrm>
            <a:off x="847750" y="7423225"/>
            <a:ext cx="7118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Traceback).</a:t>
            </a:r>
          </a:p>
        </p:txBody>
      </p:sp>
      <p:sp>
        <p:nvSpPr>
          <p:cNvPr id="398" name="Shape 398"/>
          <p:cNvSpPr txBox="1"/>
          <p:nvPr/>
        </p:nvSpPr>
        <p:spPr>
          <a:xfrm>
            <a:off x="9004375" y="792480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'csev'</a:t>
            </a:r>
            <a:r>
              <a:rPr lang="en-US" sz="3600" u="none" strike="noStrike" cap="none">
                <a:solidFill>
                  <a:srgbClr val="FF00FF"/>
                </a:solidFill>
                <a:latin typeface="Arial" charset="0"/>
                <a:ea typeface="Arial" charset="0"/>
                <a:cs typeface="Arial" charset="0"/>
                <a:sym typeface="Cabin"/>
              </a:rPr>
              <a:t>: 2, </a:t>
            </a:r>
            <a:r>
              <a:rPr lang="en-US" sz="3600" u="none" strike="noStrike" cap="none">
                <a:solidFill>
                  <a:srgbClr val="00FFFF"/>
                </a:solidFill>
                <a:latin typeface="Arial" charset="0"/>
                <a:ea typeface="Arial" charset="0"/>
                <a:cs typeface="Arial" charset="0"/>
                <a:sym typeface="Cabin"/>
              </a:rPr>
              <a:t>'zqian'</a:t>
            </a:r>
            <a:r>
              <a:rPr lang="en-US" sz="3600" u="none" strike="noStrike" cap="none">
                <a:solidFill>
                  <a:srgbClr val="FF00FF"/>
                </a:solidFill>
                <a:latin typeface="Arial" charset="0"/>
                <a:ea typeface="Arial" charset="0"/>
                <a:cs typeface="Arial" charset="0"/>
                <a:sym typeface="Cabin"/>
              </a:rPr>
              <a:t>: 1,</a:t>
            </a:r>
            <a:r>
              <a:rPr lang="en-US" sz="3600" u="none" strike="noStrike" cap="none">
                <a:solidFill>
                  <a:srgbClr val="00FFFF"/>
                </a:solidFill>
                <a:latin typeface="Arial" charset="0"/>
                <a:ea typeface="Arial" charset="0"/>
                <a:cs typeface="Arial" charset="0"/>
                <a:sym typeface="Cabin"/>
              </a:rPr>
              <a:t> 'cwen'</a:t>
            </a:r>
            <a:r>
              <a:rPr lang="en-US" sz="3600" u="none" strike="noStrike" cap="none">
                <a:solidFill>
                  <a:srgbClr val="FF00FF"/>
                </a:solidFill>
                <a:latin typeface="Arial" charset="0"/>
                <a:ea typeface="Arial" charset="0"/>
                <a:cs typeface="Arial" charset="0"/>
                <a:sym typeface="Cabin"/>
              </a:rPr>
              <a:t>: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838200" y="241300"/>
            <a:ext cx="109220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xfrm>
            <a:off x="1155700" y="2603500"/>
            <a:ext cx="130788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279950" y="506050"/>
            <a:ext cx="3136800" cy="226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
        <p:nvSpPr>
          <p:cNvPr id="404" name="Shape 404"/>
          <p:cNvSpPr txBox="1">
            <a:spLocks noGrp="1"/>
          </p:cNvSpPr>
          <p:nvPr>
            <p:ph type="body" idx="1"/>
          </p:nvPr>
        </p:nvSpPr>
        <p:spPr>
          <a:xfrm>
            <a:off x="1155700" y="2730500"/>
            <a:ext cx="13931900" cy="17145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858961" y="5062549"/>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FF00FF"/>
                </a:solidFill>
                <a:latin typeface="Courier New"/>
                <a:ea typeface="Courier New"/>
                <a:cs typeface="Courier New"/>
                <a:sym typeface="Courier New"/>
              </a:rPr>
              <a:t>dict</a:t>
            </a:r>
            <a:r>
              <a:rPr lang="en-US" sz="2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for</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FFFF00"/>
                </a:solidFill>
                <a:latin typeface="Courier New"/>
                <a:ea typeface="Courier New"/>
                <a:cs typeface="Courier New"/>
                <a:sym typeface="Courier New"/>
              </a:rPr>
              <a:t>in</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00FFFF"/>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FF00FF"/>
                </a:solidFill>
                <a:latin typeface="Courier New"/>
                <a:ea typeface="Courier New"/>
                <a:cs typeface="Courier New"/>
                <a:sym typeface="Courier New"/>
              </a:rPr>
              <a:t>.get</a:t>
            </a:r>
            <a:r>
              <a:rPr lang="en-US" sz="2800" b="1" i="0" u="none" strike="noStrike" cap="none">
                <a:solidFill>
                  <a:srgbClr val="00FF00"/>
                </a:solidFill>
                <a:latin typeface="Courier New"/>
                <a:ea typeface="Courier New"/>
                <a:cs typeface="Courier New"/>
                <a:sym typeface="Courier New"/>
              </a:rPr>
              <a:t>(</a:t>
            </a:r>
            <a:r>
              <a:rPr lang="en-US" sz="2800" b="1" i="0" u="none" strike="noStrike" cap="none">
                <a:solidFill>
                  <a:srgbClr val="00FFFF"/>
                </a:solidFill>
                <a:latin typeface="Courier New"/>
                <a:ea typeface="Courier New"/>
                <a:cs typeface="Courier New"/>
                <a:sym typeface="Courier New"/>
              </a:rPr>
              <a:t>name, </a:t>
            </a:r>
            <a:r>
              <a:rPr lang="en-US" sz="2800" b="1" i="0" u="none" strike="noStrike" cap="none">
                <a:solidFill>
                  <a:srgbClr val="FF7F00"/>
                </a:solidFill>
                <a:latin typeface="Courier New"/>
                <a:ea typeface="Courier New"/>
                <a:cs typeface="Courier New"/>
                <a:sym typeface="Courier New"/>
              </a:rPr>
              <a:t>0</a:t>
            </a:r>
            <a:r>
              <a:rPr lang="en-US" sz="2800" b="1" i="0" u="none" strike="noStrike" cap="none">
                <a:solidFill>
                  <a:srgbClr val="00FFFF"/>
                </a:solidFill>
                <a:latin typeface="Courier New"/>
                <a:ea typeface="Courier New"/>
                <a:cs typeface="Courier New"/>
                <a:sym typeface="Courier New"/>
              </a:rPr>
              <a:t>)</a:t>
            </a:r>
            <a:r>
              <a:rPr lang="en-US" sz="28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print</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p>
        </p:txBody>
      </p:sp>
      <p:sp>
        <p:nvSpPr>
          <p:cNvPr id="406" name="Shape 406"/>
          <p:cNvSpPr txBox="1"/>
          <p:nvPr/>
        </p:nvSpPr>
        <p:spPr>
          <a:xfrm>
            <a:off x="6851650" y="8140700"/>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808925"/>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92480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'csev'</a:t>
            </a:r>
            <a:r>
              <a:rPr lang="en-US" sz="3600" u="none" strike="noStrike" cap="none">
                <a:solidFill>
                  <a:srgbClr val="FF00FF"/>
                </a:solidFill>
                <a:latin typeface="Arial" charset="0"/>
                <a:ea typeface="Arial" charset="0"/>
                <a:cs typeface="Arial" charset="0"/>
                <a:sym typeface="Cabin"/>
              </a:rPr>
              <a:t>: 2, </a:t>
            </a:r>
            <a:r>
              <a:rPr lang="en-US" sz="3600" u="none" strike="noStrike" cap="none">
                <a:solidFill>
                  <a:srgbClr val="00FFFF"/>
                </a:solidFill>
                <a:latin typeface="Arial" charset="0"/>
                <a:ea typeface="Arial" charset="0"/>
                <a:cs typeface="Arial" charset="0"/>
                <a:sym typeface="Cabin"/>
              </a:rPr>
              <a:t>'zqian'</a:t>
            </a:r>
            <a:r>
              <a:rPr lang="en-US" sz="3600" u="none" strike="noStrike" cap="none">
                <a:solidFill>
                  <a:srgbClr val="FF00FF"/>
                </a:solidFill>
                <a:latin typeface="Arial" charset="0"/>
                <a:ea typeface="Arial" charset="0"/>
                <a:cs typeface="Arial" charset="0"/>
                <a:sym typeface="Cabin"/>
              </a:rPr>
              <a:t>: 1,</a:t>
            </a:r>
            <a:r>
              <a:rPr lang="en-US" sz="3600" u="none" strike="noStrike" cap="none">
                <a:solidFill>
                  <a:srgbClr val="00FFFF"/>
                </a:solidFill>
                <a:latin typeface="Arial" charset="0"/>
                <a:ea typeface="Arial" charset="0"/>
                <a:cs typeface="Arial" charset="0"/>
                <a:sym typeface="Cabin"/>
              </a:rPr>
              <a:t> 'cwen'</a:t>
            </a:r>
            <a:r>
              <a:rPr lang="en-US" sz="3600" u="none" strike="noStrike" cap="none">
                <a:solidFill>
                  <a:srgbClr val="FF00FF"/>
                </a:solidFill>
                <a:latin typeface="Arial" charset="0"/>
                <a:ea typeface="Arial" charset="0"/>
                <a:cs typeface="Arial" charset="0"/>
                <a:sym typeface="Cabin"/>
              </a:rPr>
              <a:t>: 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568700" y="8089900"/>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FF00FF"/>
                </a:solidFill>
                <a:latin typeface="Courier New"/>
                <a:ea typeface="Courier New"/>
                <a:cs typeface="Courier New"/>
                <a:sym typeface="Courier New"/>
              </a:rPr>
              <a:t>dict</a:t>
            </a:r>
            <a:r>
              <a:rPr lang="en-US" sz="2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for</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FFFF00"/>
                </a:solidFill>
                <a:latin typeface="Courier New"/>
                <a:ea typeface="Courier New"/>
                <a:cs typeface="Courier New"/>
                <a:sym typeface="Courier New"/>
              </a:rPr>
              <a:t>in</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00FFFF"/>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FF00FF"/>
                </a:solidFill>
                <a:latin typeface="Courier New"/>
                <a:ea typeface="Courier New"/>
                <a:cs typeface="Courier New"/>
                <a:sym typeface="Courier New"/>
              </a:rPr>
              <a:t>.get</a:t>
            </a:r>
            <a:r>
              <a:rPr lang="en-US" sz="2800" b="1" i="0" u="none" strike="noStrike" cap="none">
                <a:solidFill>
                  <a:srgbClr val="00FF00"/>
                </a:solidFill>
                <a:latin typeface="Courier New"/>
                <a:ea typeface="Courier New"/>
                <a:cs typeface="Courier New"/>
                <a:sym typeface="Courier New"/>
              </a:rPr>
              <a:t>(</a:t>
            </a:r>
            <a:r>
              <a:rPr lang="en-US" sz="2800" b="1" i="0" u="none" strike="noStrike" cap="none">
                <a:solidFill>
                  <a:srgbClr val="00FFFF"/>
                </a:solidFill>
                <a:latin typeface="Courier New"/>
                <a:ea typeface="Courier New"/>
                <a:cs typeface="Courier New"/>
                <a:sym typeface="Courier New"/>
              </a:rPr>
              <a:t>name, </a:t>
            </a:r>
            <a:r>
              <a:rPr lang="en-US" sz="2800" b="1" i="0" u="none" strike="noStrike" cap="none">
                <a:solidFill>
                  <a:srgbClr val="FF7F00"/>
                </a:solidFill>
                <a:latin typeface="Courier New"/>
                <a:ea typeface="Courier New"/>
                <a:cs typeface="Courier New"/>
                <a:sym typeface="Courier New"/>
              </a:rPr>
              <a:t>0</a:t>
            </a:r>
            <a:r>
              <a:rPr lang="en-US" sz="2800" b="1" i="0" u="none" strike="noStrike" cap="none">
                <a:solidFill>
                  <a:srgbClr val="00FFFF"/>
                </a:solidFill>
                <a:latin typeface="Courier New"/>
                <a:ea typeface="Courier New"/>
                <a:cs typeface="Courier New"/>
                <a:sym typeface="Courier New"/>
              </a:rPr>
              <a:t>)</a:t>
            </a:r>
            <a:r>
              <a:rPr lang="en-US" sz="28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print</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p>
        </p:txBody>
      </p:sp>
      <p:sp>
        <p:nvSpPr>
          <p:cNvPr id="416" name="Shape 416"/>
          <p:cNvSpPr txBox="1">
            <a:spLocks noGrp="1"/>
          </p:cNvSpPr>
          <p:nvPr>
            <p:ph type="title"/>
          </p:nvPr>
        </p:nvSpPr>
        <p:spPr>
          <a:xfrm>
            <a:off x="1155700" y="3048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307975" y="55880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520700" y="339725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We are surrounded in our daily lives with computers ranging from laptops to cell phones.  We can think of these computers as our </a:t>
            </a:r>
            <a:r>
              <a:rPr lang="en-US" sz="3200">
                <a:solidFill>
                  <a:srgbClr val="FFFF00"/>
                </a:solidFill>
                <a:latin typeface="Arial" charset="0"/>
                <a:ea typeface="Arial" charset="0"/>
                <a:cs typeface="Arial" charset="0"/>
                <a:sym typeface="Cabin"/>
              </a:rPr>
              <a:t>''</a:t>
            </a:r>
            <a:r>
              <a:rPr lang="en-US" sz="3200" u="none" strike="noStrike" cap="none">
                <a:solidFill>
                  <a:srgbClr val="FFFF00"/>
                </a:solidFill>
                <a:latin typeface="Arial" charset="0"/>
                <a:ea typeface="Arial" charset="0"/>
                <a:cs typeface="Arial" charset="0"/>
                <a:sym typeface="Cabin"/>
              </a:rPr>
              <a:t>personal assistants'' who can take care of many things on our behalf.  The hardware in our current-day computers is essentially built to continuously ask us the question, </a:t>
            </a:r>
            <a:r>
              <a:rPr lang="en-US" sz="3200">
                <a:solidFill>
                  <a:srgbClr val="FFFF00"/>
                </a:solidFill>
                <a:latin typeface="Arial" charset="0"/>
                <a:ea typeface="Arial" charset="0"/>
                <a:cs typeface="Arial" charset="0"/>
                <a:sym typeface="Cabin"/>
              </a:rPr>
              <a:t>''</a:t>
            </a:r>
            <a:r>
              <a:rPr lang="en-US" sz="3200" u="none" strike="noStrike" cap="none">
                <a:solidFill>
                  <a:srgbClr val="FFFF00"/>
                </a:solidFill>
                <a:latin typeface="Arial" charset="0"/>
                <a:ea typeface="Arial" charset="0"/>
                <a:cs typeface="Arial" charset="0"/>
                <a:sym typeface="Cabin"/>
              </a:rPr>
              <a:t>What would you like me to do next?''</a:t>
            </a:r>
          </a:p>
        </p:txBody>
      </p:sp>
      <p:sp>
        <p:nvSpPr>
          <p:cNvPr id="423" name="Shape 423"/>
          <p:cNvSpPr txBox="1"/>
          <p:nvPr/>
        </p:nvSpPr>
        <p:spPr>
          <a:xfrm>
            <a:off x="469900" y="612775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Our computers are fast and have vasts amounts of memory and could be very helpful to us if we only knew the language to speak to explain to the computer what we would like it to </a:t>
            </a:r>
            <a:r>
              <a:rPr lang="en-US" sz="3200">
                <a:solidFill>
                  <a:srgbClr val="00FF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pic>
        <p:nvPicPr>
          <p:cNvPr id="429" name="Shape 429"/>
          <p:cNvPicPr preferRelativeResize="0"/>
          <p:nvPr/>
        </p:nvPicPr>
        <p:blipFill rotWithShape="1">
          <a:blip r:embed="rId3">
            <a:alphaModFix/>
          </a:blip>
          <a:srcRect/>
          <a:stretch/>
        </p:blipFill>
        <p:spPr>
          <a:xfrm>
            <a:off x="12172950" y="723900"/>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60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00FFFF"/>
                </a:solidFill>
                <a:latin typeface="Courier New"/>
                <a:ea typeface="Courier New"/>
                <a:cs typeface="Courier New"/>
                <a:sym typeface="Courier New"/>
              </a:rPr>
              <a:t>dict</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'Enter a line of text:</a:t>
            </a:r>
            <a:r>
              <a:rPr lang="en-US" sz="30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line = </a:t>
            </a:r>
            <a:r>
              <a:rPr lang="en-US" sz="3000" b="1" i="0" u="none" strike="noStrike" cap="none">
                <a:solidFill>
                  <a:srgbClr val="FF00FF"/>
                </a:solidFill>
                <a:latin typeface="Courier New"/>
                <a:ea typeface="Courier New"/>
                <a:cs typeface="Courier New"/>
                <a:sym typeface="Courier New"/>
              </a:rPr>
              <a:t>raw_input</a:t>
            </a:r>
            <a:r>
              <a:rPr lang="en-US" sz="30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words = line.</a:t>
            </a:r>
            <a:r>
              <a:rPr lang="en-US" sz="3000" b="1" i="0" u="none" strike="noStrike" cap="none">
                <a:solidFill>
                  <a:srgbClr val="FF00FF"/>
                </a:solidFill>
                <a:latin typeface="Courier New"/>
                <a:ea typeface="Courier New"/>
                <a:cs typeface="Courier New"/>
                <a:sym typeface="Courier New"/>
              </a:rPr>
              <a:t>split</a:t>
            </a:r>
            <a:r>
              <a:rPr lang="en-US" sz="30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'Words:', words</a:t>
            </a:r>
          </a:p>
          <a:p>
            <a:pPr marL="0" marR="0" lvl="0" indent="0" algn="ctr" rtl="0">
              <a:lnSpc>
                <a:spcPct val="100000"/>
              </a:lnSpc>
              <a:spcBef>
                <a:spcPts val="0"/>
              </a:spcBef>
              <a:spcAft>
                <a:spcPts val="0"/>
              </a:spcAft>
              <a:buNone/>
            </a:pPr>
            <a:endParaRPr sz="3000" b="1"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'Counting...</a:t>
            </a:r>
            <a:r>
              <a:rPr lang="en-US" sz="30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for</a:t>
            </a:r>
            <a:r>
              <a:rPr lang="en-US" sz="3000" b="1" i="0" u="none" strike="noStrike" cap="none">
                <a:solidFill>
                  <a:schemeClr val="lt1"/>
                </a:solidFill>
                <a:latin typeface="Courier New"/>
                <a:ea typeface="Courier New"/>
                <a:cs typeface="Courier New"/>
                <a:sym typeface="Courier New"/>
              </a:rPr>
              <a:t> word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[word] =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00FF"/>
                </a:solidFill>
                <a:latin typeface="Courier New"/>
                <a:ea typeface="Courier New"/>
                <a:cs typeface="Courier New"/>
                <a:sym typeface="Courier New"/>
              </a:rPr>
              <a:t>get</a:t>
            </a:r>
            <a:r>
              <a:rPr lang="en-US" sz="3000" b="1" i="0" u="none" strike="noStrike" cap="none">
                <a:solidFill>
                  <a:schemeClr val="lt1"/>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'Counts', </a:t>
            </a:r>
            <a:r>
              <a:rPr lang="en-US" sz="3000" b="1" i="0" u="none" strike="noStrike" cap="none">
                <a:solidFill>
                  <a:srgbClr val="00FF00"/>
                </a:solidFill>
                <a:latin typeface="Courier New"/>
                <a:ea typeface="Courier New"/>
                <a:cs typeface="Courier New"/>
                <a:sym typeface="Courier New"/>
              </a:rPr>
              <a:t>counts</a:t>
            </a:r>
          </a:p>
        </p:txBody>
      </p:sp>
      <p:sp>
        <p:nvSpPr>
          <p:cNvPr id="436" name="Shape 436"/>
          <p:cNvSpPr txBox="1"/>
          <p:nvPr/>
        </p:nvSpPr>
        <p:spPr>
          <a:xfrm>
            <a:off x="9060700" y="3011125"/>
            <a:ext cx="5897100" cy="37872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1155700" y="241300"/>
            <a:ext cx="13931900" cy="19431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Counting Words</a:t>
            </a:r>
          </a:p>
        </p:txBody>
      </p:sp>
      <p:sp>
        <p:nvSpPr>
          <p:cNvPr id="442" name="Shape 442"/>
          <p:cNvSpPr txBox="1"/>
          <p:nvPr/>
        </p:nvSpPr>
        <p:spPr>
          <a:xfrm>
            <a:off x="437500" y="1831350"/>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rgbClr val="FFFF00"/>
                </a:solidFill>
                <a:latin typeface="Courier New"/>
                <a:ea typeface="Courier New"/>
                <a:cs typeface="Courier New"/>
                <a:sym typeface="Courier New"/>
              </a:rPr>
              <a:t>python wordcount.py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clown ran after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car and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car ran into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tent and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tent fell down on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clown and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a:solidFill>
                  <a:schemeClr val="lt1"/>
                </a:solidFill>
                <a:latin typeface="Courier New"/>
                <a:ea typeface="Courier New"/>
                <a:cs typeface="Courier New"/>
                <a:sym typeface="Courier New"/>
              </a:rPr>
              <a:t>Counting</a:t>
            </a:r>
            <a:r>
              <a:rPr lang="en-US" sz="26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a:solidFill>
                  <a:srgbClr val="00FF00"/>
                </a:solidFill>
                <a:latin typeface="Courier New"/>
                <a:ea typeface="Courier New"/>
                <a:cs typeface="Courier New"/>
                <a:sym typeface="Courier New"/>
              </a:rPr>
              <a:t>'the': 7</a:t>
            </a:r>
            <a:r>
              <a:rPr lang="en-US" sz="2600" b="1" i="0" u="none" strike="noStrike" cap="none">
                <a:solidFill>
                  <a:schemeClr val="lt1"/>
                </a:solidFill>
                <a:latin typeface="Courier New"/>
                <a:ea typeface="Courier New"/>
                <a:cs typeface="Courier New"/>
                <a:sym typeface="Courier New"/>
              </a:rPr>
              <a:t>, 'tent': 2}</a:t>
            </a:r>
          </a:p>
        </p:txBody>
      </p:sp>
      <p:sp>
        <p:nvSpPr>
          <p:cNvPr id="443" name="Shape 443"/>
          <p:cNvSpPr txBox="1"/>
          <p:nvPr/>
        </p:nvSpPr>
        <p:spPr>
          <a:xfrm>
            <a:off x="5334250" y="8331850"/>
            <a:ext cx="106581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172950" y="723900"/>
            <a:ext cx="2927399" cy="194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counts = </a:t>
            </a:r>
            <a:r>
              <a:rPr lang="en-US" sz="2400" b="1" i="0" u="none" strike="noStrike" cap="none">
                <a:solidFill>
                  <a:srgbClr val="FF7F00"/>
                </a:solidFill>
                <a:latin typeface="Courier New"/>
                <a:ea typeface="Courier New"/>
                <a:cs typeface="Courier New"/>
                <a:sym typeface="Courier New"/>
              </a:rPr>
              <a:t>dict</a:t>
            </a:r>
            <a:r>
              <a:rPr lang="en-US" sz="24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'Enter a line of text:</a:t>
            </a:r>
            <a:r>
              <a:rPr lang="en-US" sz="24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line = </a:t>
            </a:r>
            <a:r>
              <a:rPr lang="en-US" sz="2400" b="1" i="0" u="none" strike="noStrike" cap="none">
                <a:solidFill>
                  <a:srgbClr val="FF00FF"/>
                </a:solidFill>
                <a:latin typeface="Courier New"/>
                <a:ea typeface="Courier New"/>
                <a:cs typeface="Courier New"/>
                <a:sym typeface="Courier New"/>
              </a:rPr>
              <a:t>raw_input</a:t>
            </a:r>
            <a:r>
              <a:rPr lang="en-US" sz="24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words = line.</a:t>
            </a:r>
            <a:r>
              <a:rPr lang="en-US" sz="2400" b="1" i="0" u="none" strike="noStrike" cap="none">
                <a:solidFill>
                  <a:srgbClr val="FF00FF"/>
                </a:solidFill>
                <a:latin typeface="Courier New"/>
                <a:ea typeface="Courier New"/>
                <a:cs typeface="Courier New"/>
                <a:sym typeface="Courier New"/>
              </a:rPr>
              <a:t>split</a:t>
            </a:r>
            <a:r>
              <a:rPr lang="en-US" sz="24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'Words:', words</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'Counting...’</a:t>
            </a:r>
          </a:p>
          <a:p>
            <a:pPr marL="0" marR="0" lvl="0" indent="0" algn="ctr" rtl="0">
              <a:lnSpc>
                <a:spcPct val="100000"/>
              </a:lnSpc>
              <a:spcBef>
                <a:spcPts val="0"/>
              </a:spcBef>
              <a:spcAft>
                <a:spcPts val="0"/>
              </a:spcAft>
              <a:buNone/>
            </a:pPr>
            <a:endParaRPr sz="24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for</a:t>
            </a:r>
            <a:r>
              <a:rPr lang="en-US" sz="2400" b="1" i="0" u="none" strike="noStrike" cap="none">
                <a:solidFill>
                  <a:schemeClr val="lt1"/>
                </a:solidFill>
                <a:latin typeface="Courier New"/>
                <a:ea typeface="Courier New"/>
                <a:cs typeface="Courier New"/>
                <a:sym typeface="Courier New"/>
              </a:rPr>
              <a:t> word </a:t>
            </a:r>
            <a:r>
              <a:rPr lang="en-US" sz="2400" b="1" i="0" u="none" strike="noStrike" cap="none">
                <a:solidFill>
                  <a:srgbClr val="FFFF00"/>
                </a:solidFill>
                <a:latin typeface="Courier New"/>
                <a:ea typeface="Courier New"/>
                <a:cs typeface="Courier New"/>
                <a:sym typeface="Courier New"/>
              </a:rPr>
              <a:t>in</a:t>
            </a:r>
            <a:r>
              <a:rPr lang="en-US" sz="2400" b="1" i="0" u="none" strike="noStrike" cap="none">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counts[word] = counts.</a:t>
            </a:r>
            <a:r>
              <a:rPr lang="en-US" sz="2400" b="1" i="0" u="none" strike="noStrike" cap="none">
                <a:solidFill>
                  <a:srgbClr val="FF00FF"/>
                </a:solidFill>
                <a:latin typeface="Courier New"/>
                <a:ea typeface="Courier New"/>
                <a:cs typeface="Courier New"/>
                <a:sym typeface="Courier New"/>
              </a:rPr>
              <a:t>get</a:t>
            </a:r>
            <a:r>
              <a:rPr lang="en-US" sz="2400" b="1" i="0" u="none" strike="noStrike" cap="none">
                <a:solidFill>
                  <a:schemeClr val="lt1"/>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'Counts', counts</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100" b="1" i="0" u="none" strike="noStrike" cap="none">
                <a:solidFill>
                  <a:srgbClr val="FFFF00"/>
                </a:solidFill>
                <a:latin typeface="Courier New"/>
                <a:ea typeface="Courier New"/>
                <a:cs typeface="Courier New"/>
                <a:sym typeface="Courier New"/>
              </a:rPr>
              <a:t>python wordcount.py </a:t>
            </a:r>
          </a:p>
          <a:p>
            <a:pPr marL="0" marR="0" lvl="0" indent="0" algn="l" rtl="0">
              <a:lnSpc>
                <a:spcPct val="100000"/>
              </a:lnSpc>
              <a:spcBef>
                <a:spcPts val="0"/>
              </a:spcBef>
              <a:spcAft>
                <a:spcPts val="0"/>
              </a:spcAft>
              <a:buClr>
                <a:schemeClr val="lt1"/>
              </a:buClr>
              <a:buSzPct val="25000"/>
              <a:buFont typeface="Cabin"/>
              <a:buNone/>
            </a:pPr>
            <a:r>
              <a:rPr lang="en-US" sz="3100" u="none" strike="noStrike" cap="none">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3100" u="none" strike="noStrike" cap="none">
                <a:solidFill>
                  <a:srgbClr val="00FF00"/>
                </a:solidFill>
                <a:latin typeface="Arial" charset="0"/>
                <a:ea typeface="Arial" charset="0"/>
                <a:cs typeface="Arial" charset="0"/>
                <a:sym typeface="Cabin"/>
              </a:rPr>
              <a:t>the</a:t>
            </a:r>
            <a:r>
              <a:rPr lang="en-US" sz="3100" u="none" strike="noStrike" cap="none">
                <a:solidFill>
                  <a:srgbClr val="FFFF00"/>
                </a:solidFill>
                <a:latin typeface="Arial" charset="0"/>
                <a:ea typeface="Arial" charset="0"/>
                <a:cs typeface="Arial" charset="0"/>
                <a:sym typeface="Cabin"/>
              </a:rPr>
              <a:t> clown ran after </a:t>
            </a:r>
            <a:r>
              <a:rPr lang="en-US" sz="3100" u="none" strike="noStrike" cap="none">
                <a:solidFill>
                  <a:srgbClr val="00FF00"/>
                </a:solidFill>
                <a:latin typeface="Arial" charset="0"/>
                <a:ea typeface="Arial" charset="0"/>
                <a:cs typeface="Arial" charset="0"/>
                <a:sym typeface="Cabin"/>
              </a:rPr>
              <a:t>the</a:t>
            </a:r>
            <a:r>
              <a:rPr lang="en-US" sz="3100" u="none" strike="noStrike" cap="none">
                <a:solidFill>
                  <a:srgbClr val="FFFF00"/>
                </a:solidFill>
                <a:latin typeface="Arial" charset="0"/>
                <a:ea typeface="Arial" charset="0"/>
                <a:cs typeface="Arial" charset="0"/>
                <a:sym typeface="Cabin"/>
              </a:rPr>
              <a:t> car and the car ran into </a:t>
            </a:r>
            <a:r>
              <a:rPr lang="en-US" sz="3100" u="none" strike="noStrike" cap="none">
                <a:solidFill>
                  <a:srgbClr val="00FF00"/>
                </a:solidFill>
                <a:latin typeface="Arial" charset="0"/>
                <a:ea typeface="Arial" charset="0"/>
                <a:cs typeface="Arial" charset="0"/>
                <a:sym typeface="Cabin"/>
              </a:rPr>
              <a:t>the</a:t>
            </a:r>
            <a:r>
              <a:rPr lang="en-US" sz="3100" u="none" strike="noStrike" cap="none">
                <a:solidFill>
                  <a:srgbClr val="FFFF00"/>
                </a:solidFill>
                <a:latin typeface="Arial" charset="0"/>
                <a:ea typeface="Arial" charset="0"/>
                <a:cs typeface="Arial" charset="0"/>
                <a:sym typeface="Cabin"/>
              </a:rPr>
              <a:t> tent and </a:t>
            </a:r>
            <a:r>
              <a:rPr lang="en-US" sz="3100" u="none" strike="noStrike" cap="none">
                <a:solidFill>
                  <a:srgbClr val="00FF00"/>
                </a:solidFill>
                <a:latin typeface="Arial" charset="0"/>
                <a:ea typeface="Arial" charset="0"/>
                <a:cs typeface="Arial" charset="0"/>
                <a:sym typeface="Cabin"/>
              </a:rPr>
              <a:t>the</a:t>
            </a:r>
            <a:r>
              <a:rPr lang="en-US" sz="3100" u="none" strike="noStrike" cap="none">
                <a:solidFill>
                  <a:srgbClr val="FFFF00"/>
                </a:solidFill>
                <a:latin typeface="Arial" charset="0"/>
                <a:ea typeface="Arial" charset="0"/>
                <a:cs typeface="Arial" charset="0"/>
                <a:sym typeface="Cabin"/>
              </a:rPr>
              <a:t> tent fell down on </a:t>
            </a:r>
            <a:r>
              <a:rPr lang="en-US" sz="3100" u="none" strike="noStrike" cap="none">
                <a:solidFill>
                  <a:srgbClr val="00FF00"/>
                </a:solidFill>
                <a:latin typeface="Arial" charset="0"/>
                <a:ea typeface="Arial" charset="0"/>
                <a:cs typeface="Arial" charset="0"/>
                <a:sym typeface="Cabin"/>
              </a:rPr>
              <a:t>the</a:t>
            </a:r>
            <a:r>
              <a:rPr lang="en-US" sz="3100" u="none" strike="noStrike" cap="none">
                <a:solidFill>
                  <a:srgbClr val="FFFF00"/>
                </a:solidFill>
                <a:latin typeface="Arial" charset="0"/>
                <a:ea typeface="Arial" charset="0"/>
                <a:cs typeface="Arial" charset="0"/>
                <a:sym typeface="Cabin"/>
              </a:rPr>
              <a:t> clown and </a:t>
            </a:r>
            <a:r>
              <a:rPr lang="en-US" sz="3100" u="none" strike="noStrike" cap="none">
                <a:solidFill>
                  <a:srgbClr val="00FF00"/>
                </a:solidFill>
                <a:latin typeface="Arial" charset="0"/>
                <a:ea typeface="Arial" charset="0"/>
                <a:cs typeface="Arial" charset="0"/>
                <a:sym typeface="Cabin"/>
              </a:rPr>
              <a:t>the</a:t>
            </a:r>
            <a:r>
              <a:rPr lang="en-US" sz="3100" u="none" strike="noStrike" cap="none">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3100" u="none" strike="noStrike" cap="none">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100" u="none" strike="noStrike" cap="none">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3100" u="none" strike="noStrike" cap="none">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31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100" u="none" strike="noStrike" cap="none">
                <a:solidFill>
                  <a:schemeClr val="lt1"/>
                </a:solidFill>
                <a:latin typeface="Arial" charset="0"/>
                <a:ea typeface="Arial" charset="0"/>
                <a:cs typeface="Arial" charset="0"/>
                <a:sym typeface="Cabin"/>
              </a:rPr>
              <a:t>Counts {'and': 3, 'on': 1, 'ran': 2, 'car': 3, 'into': 1, 'after': 1, 'clown': 2, 'down': 1, 'fell': 1, </a:t>
            </a:r>
            <a:r>
              <a:rPr lang="en-US" sz="3100" u="none" strike="noStrike" cap="none">
                <a:solidFill>
                  <a:srgbClr val="00FF00"/>
                </a:solidFill>
                <a:latin typeface="Arial" charset="0"/>
                <a:ea typeface="Arial" charset="0"/>
                <a:cs typeface="Arial" charset="0"/>
                <a:sym typeface="Cabin"/>
              </a:rPr>
              <a:t>'the': 7</a:t>
            </a:r>
            <a:r>
              <a:rPr lang="en-US" sz="3100" u="none" strike="noStrike" cap="none">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50" y="7582261"/>
            <a:ext cx="1689000" cy="11222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869075" y="2540000"/>
            <a:ext cx="13932000" cy="21461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1714500" y="4960925"/>
            <a:ext cx="14541599" cy="3759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 = { </a:t>
            </a:r>
            <a:r>
              <a:rPr lang="en-US" sz="3000" b="1" i="0" u="none" strike="noStrike" cap="none">
                <a:solidFill>
                  <a:srgbClr val="00FFFF"/>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 1 , </a:t>
            </a:r>
            <a:r>
              <a:rPr lang="en-US" sz="3000" b="1" i="0" u="none" strike="noStrike" cap="none">
                <a:solidFill>
                  <a:srgbClr val="00FFFF"/>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 42, </a:t>
            </a:r>
            <a:r>
              <a:rPr lang="en-US" sz="3000" b="1" i="0" u="none" strike="noStrike" cap="none">
                <a:solidFill>
                  <a:srgbClr val="00FFFF"/>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for</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key</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key</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rgbClr val="00FFFF"/>
                </a:solidFill>
                <a:latin typeface="Courier New"/>
                <a:ea typeface="Courier New"/>
                <a:cs typeface="Courier New"/>
                <a:sym typeface="Courier New"/>
              </a:rPr>
              <a:t>[key]</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a:solidFill>
                  <a:srgbClr val="00FFFF"/>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a:solidFill>
                  <a:srgbClr val="00FFFF"/>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a:solidFill>
                  <a:srgbClr val="00FFFF"/>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939800" y="2844800"/>
            <a:ext cx="4422900" cy="42671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jjj = { 'chuck' : 1 , 'fred' : 42, 'jan': 100}</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rgbClr val="FF00FF"/>
                </a:solidFill>
                <a:latin typeface="Courier New"/>
                <a:ea typeface="Courier New"/>
                <a:cs typeface="Courier New"/>
                <a:sym typeface="Courier New"/>
              </a:rPr>
              <a:t> list</a:t>
            </a:r>
            <a:r>
              <a:rPr lang="en-US" sz="2500" b="1" i="0" u="none" strike="noStrike" cap="none">
                <a:solidFill>
                  <a:schemeClr val="lt1"/>
                </a:solidFill>
                <a:latin typeface="Courier New"/>
                <a:ea typeface="Courier New"/>
                <a:cs typeface="Courier New"/>
                <a:sym typeface="Courier New"/>
              </a:rPr>
              <a:t>(jjj)</a:t>
            </a: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a:solidFill>
                  <a:srgbClr val="00FF00"/>
                </a:solidFill>
                <a:latin typeface="Courier New"/>
                <a:ea typeface="Courier New"/>
                <a:cs typeface="Courier New"/>
                <a:sym typeface="Courier New"/>
              </a:rPr>
              <a:t>['jan', 'chuck', 'fred']</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chemeClr val="lt1"/>
                </a:solidFill>
                <a:latin typeface="Courier New"/>
                <a:ea typeface="Courier New"/>
                <a:cs typeface="Courier New"/>
                <a:sym typeface="Courier New"/>
              </a:rPr>
              <a:t> jjj.</a:t>
            </a:r>
            <a:r>
              <a:rPr lang="en-US" sz="2500" b="1" i="0" u="none" strike="noStrike" cap="none">
                <a:solidFill>
                  <a:srgbClr val="FF00FF"/>
                </a:solidFill>
                <a:latin typeface="Courier New"/>
                <a:ea typeface="Courier New"/>
                <a:cs typeface="Courier New"/>
                <a:sym typeface="Courier New"/>
              </a:rPr>
              <a:t>keys()</a:t>
            </a: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a:solidFill>
                  <a:srgbClr val="00FF00"/>
                </a:solidFill>
                <a:latin typeface="Courier New"/>
                <a:ea typeface="Courier New"/>
                <a:cs typeface="Courier New"/>
                <a:sym typeface="Courier New"/>
              </a:rPr>
              <a:t>['jan', 'chuck', 'fred']</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chemeClr val="lt1"/>
                </a:solidFill>
                <a:latin typeface="Courier New"/>
                <a:ea typeface="Courier New"/>
                <a:cs typeface="Courier New"/>
                <a:sym typeface="Courier New"/>
              </a:rPr>
              <a:t> jjj.</a:t>
            </a:r>
            <a:r>
              <a:rPr lang="en-US" sz="2500" b="1" i="0" u="none" strike="noStrike" cap="none">
                <a:solidFill>
                  <a:srgbClr val="FF00FF"/>
                </a:solidFill>
                <a:latin typeface="Courier New"/>
                <a:ea typeface="Courier New"/>
                <a:cs typeface="Courier New"/>
                <a:sym typeface="Courier New"/>
              </a:rPr>
              <a:t>values()</a:t>
            </a: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a:solidFill>
                  <a:srgbClr val="FF00FF"/>
                </a:solidFill>
                <a:latin typeface="Courier New"/>
                <a:ea typeface="Courier New"/>
                <a:cs typeface="Courier New"/>
                <a:sym typeface="Courier New"/>
              </a:rPr>
              <a:t>[100, 1,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chemeClr val="lt1"/>
                </a:solidFill>
                <a:latin typeface="Courier New"/>
                <a:ea typeface="Courier New"/>
                <a:cs typeface="Courier New"/>
                <a:sym typeface="Courier New"/>
              </a:rPr>
              <a:t> jjj.</a:t>
            </a:r>
            <a:r>
              <a:rPr lang="en-US" sz="2500" b="1" i="0" u="none" strike="noStrike" cap="none">
                <a:solidFill>
                  <a:srgbClr val="FF7F00"/>
                </a:solidFill>
                <a:latin typeface="Courier New"/>
                <a:ea typeface="Courier New"/>
                <a:cs typeface="Courier New"/>
                <a:sym typeface="Courier New"/>
              </a:rPr>
              <a:t>items()</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rgbClr val="FF7F00"/>
                </a:solidFill>
                <a:latin typeface="Courier New"/>
                <a:ea typeface="Courier New"/>
                <a:cs typeface="Courier New"/>
                <a:sym typeface="Courier New"/>
              </a:rPr>
              <a:t>[('jan', 100), ('chuck', 1), ('fred',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p>
        </p:txBody>
      </p:sp>
      <p:sp>
        <p:nvSpPr>
          <p:cNvPr id="466" name="Shape 466"/>
          <p:cNvSpPr txBox="1"/>
          <p:nvPr/>
        </p:nvSpPr>
        <p:spPr>
          <a:xfrm>
            <a:off x="8545799" y="7844225"/>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'tuple'? - coming soon...</a:t>
            </a:r>
          </a:p>
        </p:txBody>
      </p:sp>
      <p:cxnSp>
        <p:nvCxnSpPr>
          <p:cNvPr id="467" name="Shape 467"/>
          <p:cNvCxnSpPr/>
          <p:nvPr/>
        </p:nvCxnSpPr>
        <p:spPr>
          <a:xfrm>
            <a:off x="10408425" y="6948211"/>
            <a:ext cx="201599" cy="704999"/>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44799"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loop through the </a:t>
            </a:r>
            <a:r>
              <a:rPr lang="en-US" sz="3600" u="none" strike="noStrike" cap="none">
                <a:solidFill>
                  <a:srgbClr val="FF7F00"/>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a:t>
            </a:r>
            <a:r>
              <a:rPr lang="en-US" sz="3600" u="none" strike="noStrike" cap="none">
                <a:solidFill>
                  <a:srgbClr val="FFFF00"/>
                </a:solidFill>
                <a:latin typeface="Arial" charset="0"/>
                <a:ea typeface="Arial" charset="0"/>
                <a:cs typeface="Arial" charset="0"/>
                <a:sym typeface="Cabin"/>
              </a:rPr>
              <a:t>value</a:t>
            </a:r>
            <a:r>
              <a:rPr lang="en-US" sz="3600" u="none" strike="noStrike" cap="none">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Each iteration, the first variable is the </a:t>
            </a:r>
            <a:r>
              <a:rPr lang="en-US" sz="3600" u="none" strike="noStrike" cap="none">
                <a:solidFill>
                  <a:srgbClr val="FF7F00"/>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and the second variable is the corresponding </a:t>
            </a:r>
            <a:r>
              <a:rPr lang="en-US" sz="3600" u="none" strike="noStrike" cap="none">
                <a:solidFill>
                  <a:srgbClr val="FFFF00"/>
                </a:solidFill>
                <a:latin typeface="Arial" charset="0"/>
                <a:ea typeface="Arial" charset="0"/>
                <a:cs typeface="Arial" charset="0"/>
                <a:sym typeface="Cabin"/>
              </a:rPr>
              <a:t>value </a:t>
            </a:r>
            <a:r>
              <a:rPr lang="en-US" sz="3600" u="none" strike="noStrike" cap="none">
                <a:solidFill>
                  <a:schemeClr val="lt1"/>
                </a:solidFill>
                <a:latin typeface="Arial" charset="0"/>
                <a:ea typeface="Arial" charset="0"/>
                <a:cs typeface="Arial" charset="0"/>
                <a:sym typeface="Cabin"/>
              </a:rPr>
              <a:t>for the key</a:t>
            </a:r>
          </a:p>
        </p:txBody>
      </p:sp>
      <p:sp>
        <p:nvSpPr>
          <p:cNvPr id="474" name="Shape 474"/>
          <p:cNvSpPr txBox="1"/>
          <p:nvPr/>
        </p:nvSpPr>
        <p:spPr>
          <a:xfrm>
            <a:off x="7423599" y="2970250"/>
            <a:ext cx="81642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&gt;&gt;&gt; </a:t>
            </a:r>
            <a:r>
              <a:rPr lang="en-US" sz="2800" b="1" i="0" u="none" strike="noStrike" cap="none">
                <a:solidFill>
                  <a:srgbClr val="00FF00"/>
                </a:solidFill>
                <a:latin typeface="Courier New"/>
                <a:ea typeface="Courier New"/>
                <a:cs typeface="Courier New"/>
                <a:sym typeface="Courier New"/>
              </a:rPr>
              <a:t>jjj</a:t>
            </a:r>
            <a:r>
              <a:rPr lang="en-US" sz="2800" b="1" i="0" u="none" strike="noStrike" cap="none">
                <a:solidFill>
                  <a:schemeClr val="lt1"/>
                </a:solidFill>
                <a:latin typeface="Courier New"/>
                <a:ea typeface="Courier New"/>
                <a:cs typeface="Courier New"/>
                <a:sym typeface="Courier New"/>
              </a:rPr>
              <a:t> = { 'chuck' : 1 , 'fred' : 42, 'jan': 100}</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&gt;&gt;&gt; for </a:t>
            </a:r>
            <a:r>
              <a:rPr lang="en-US" sz="2800" b="1" i="0" u="none" strike="noStrike" cap="none">
                <a:solidFill>
                  <a:srgbClr val="FF7F00"/>
                </a:solidFill>
                <a:latin typeface="Courier New"/>
                <a:ea typeface="Courier New"/>
                <a:cs typeface="Courier New"/>
                <a:sym typeface="Courier New"/>
              </a:rPr>
              <a:t>aaa</a:t>
            </a:r>
            <a:r>
              <a:rPr lang="en-US" sz="2800" b="1" i="0" u="none" strike="noStrike" cap="none">
                <a:solidFill>
                  <a:schemeClr val="lt1"/>
                </a:solidFill>
                <a:latin typeface="Courier New"/>
                <a:ea typeface="Courier New"/>
                <a:cs typeface="Courier New"/>
                <a:sym typeface="Courier New"/>
              </a:rPr>
              <a:t>,</a:t>
            </a:r>
            <a:r>
              <a:rPr lang="en-US" sz="2800" b="1" i="0" u="none" strike="noStrike" cap="none">
                <a:solidFill>
                  <a:srgbClr val="FFFF00"/>
                </a:solidFill>
                <a:latin typeface="Courier New"/>
                <a:ea typeface="Courier New"/>
                <a:cs typeface="Courier New"/>
                <a:sym typeface="Courier New"/>
              </a:rPr>
              <a:t>bbb</a:t>
            </a:r>
            <a:r>
              <a:rPr lang="en-US" sz="2800" b="1" i="0" u="none" strike="noStrike" cap="none">
                <a:solidFill>
                  <a:schemeClr val="lt1"/>
                </a:solidFill>
                <a:latin typeface="Courier New"/>
                <a:ea typeface="Courier New"/>
                <a:cs typeface="Courier New"/>
                <a:sym typeface="Courier New"/>
              </a:rPr>
              <a:t> in </a:t>
            </a:r>
            <a:r>
              <a:rPr lang="en-US" sz="2800" b="1" i="0" u="none" strike="noStrike" cap="none">
                <a:solidFill>
                  <a:srgbClr val="00FF00"/>
                </a:solidFill>
                <a:latin typeface="Courier New"/>
                <a:ea typeface="Courier New"/>
                <a:cs typeface="Courier New"/>
                <a:sym typeface="Courier New"/>
              </a:rPr>
              <a:t>jjj</a:t>
            </a:r>
            <a:r>
              <a:rPr lang="en-US" sz="2800" b="1" i="0" u="none" strike="noStrike" cap="none">
                <a:solidFill>
                  <a:srgbClr val="FF00FF"/>
                </a:solidFill>
                <a:latin typeface="Courier New"/>
                <a:ea typeface="Courier New"/>
                <a:cs typeface="Courier New"/>
                <a:sym typeface="Courier New"/>
              </a:rPr>
              <a:t>.items</a:t>
            </a: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          print </a:t>
            </a:r>
            <a:r>
              <a:rPr lang="en-US" sz="2800" b="1" i="0" u="none" strike="noStrike" cap="none">
                <a:solidFill>
                  <a:srgbClr val="FF7F00"/>
                </a:solidFill>
                <a:latin typeface="Courier New"/>
                <a:ea typeface="Courier New"/>
                <a:cs typeface="Courier New"/>
                <a:sym typeface="Courier New"/>
              </a:rPr>
              <a:t>aaa</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FFFF00"/>
                </a:solidFill>
                <a:latin typeface="Courier New"/>
                <a:ea typeface="Courier New"/>
                <a:cs typeface="Courier New"/>
                <a:sym typeface="Courier New"/>
              </a:rPr>
              <a:t>bbb</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a:solidFill>
                  <a:srgbClr val="FF7F00"/>
                </a:solidFill>
                <a:latin typeface="Courier New"/>
                <a:ea typeface="Courier New"/>
                <a:cs typeface="Courier New"/>
                <a:sym typeface="Courier New"/>
              </a:rPr>
              <a:t>jan</a:t>
            </a:r>
            <a:r>
              <a:rPr lang="en-US" sz="2800" b="1" i="0" u="none" strike="noStrike" cap="none">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a:solidFill>
                  <a:srgbClr val="FF7F00"/>
                </a:solidFill>
                <a:latin typeface="Courier New"/>
                <a:ea typeface="Courier New"/>
                <a:cs typeface="Courier New"/>
                <a:sym typeface="Courier New"/>
              </a:rPr>
              <a:t>chuck</a:t>
            </a:r>
            <a:r>
              <a:rPr lang="en-US" sz="2800" b="1" i="0" u="none" strike="noStrike" cap="none">
                <a:solidFill>
                  <a:srgbClr val="FFFF00"/>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a:solidFill>
                  <a:srgbClr val="FF7F00"/>
                </a:solidFill>
                <a:latin typeface="Courier New"/>
                <a:ea typeface="Courier New"/>
                <a:cs typeface="Courier New"/>
                <a:sym typeface="Courier New"/>
              </a:rPr>
              <a:t>fred</a:t>
            </a:r>
            <a:r>
              <a:rPr lang="en-US" sz="2800" b="1" i="0" u="none" strike="noStrike" cap="none">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&gt;&gt;&gt;</a:t>
            </a:r>
            <a:r>
              <a:rPr lang="en-US" sz="3000" b="1" i="0" u="none" strike="noStrike" cap="none">
                <a:solidFill>
                  <a:schemeClr val="lt1"/>
                </a:solidFill>
                <a:latin typeface="Courier New"/>
                <a:ea typeface="Courier New"/>
                <a:cs typeface="Courier New"/>
                <a:sym typeface="Courier New"/>
              </a:rPr>
              <a:t> </a:t>
            </a:r>
          </a:p>
          <a:p>
            <a:pPr marL="0" marR="0" lvl="0" indent="0" algn="ctr" rtl="0">
              <a:lnSpc>
                <a:spcPct val="100000"/>
              </a:lnSpc>
              <a:spcBef>
                <a:spcPts val="0"/>
              </a:spcBef>
              <a:spcAft>
                <a:spcPts val="0"/>
              </a:spcAft>
              <a:buNone/>
            </a:pPr>
            <a:endParaRPr sz="3000" b="1">
              <a:latin typeface="Courier New"/>
              <a:ea typeface="Courier New"/>
              <a:cs typeface="Courier New"/>
              <a:sym typeface="Courier New"/>
            </a:endParaRPr>
          </a:p>
        </p:txBody>
      </p:sp>
      <p:sp>
        <p:nvSpPr>
          <p:cNvPr id="475" name="Shape 475"/>
          <p:cNvSpPr txBox="1"/>
          <p:nvPr/>
        </p:nvSpPr>
        <p:spPr>
          <a:xfrm>
            <a:off x="12560300" y="720090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351000" y="718820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847636" y="802640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300200" y="801370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266737" y="5638800"/>
            <a:ext cx="700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p>
        </p:txBody>
      </p:sp>
      <p:sp>
        <p:nvSpPr>
          <p:cNvPr id="480" name="Shape 480"/>
          <p:cNvSpPr txBox="1"/>
          <p:nvPr/>
        </p:nvSpPr>
        <p:spPr>
          <a:xfrm>
            <a:off x="14284325" y="563880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100050" y="638810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338300" y="637540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What is not a </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Collection</a:t>
            </a:r>
            <a:r>
              <a:rPr lang="en-US" sz="7600" b="0" i="0" u="none" strike="noStrike" cap="none">
                <a:solidFill>
                  <a:srgbClr val="FFFF00"/>
                </a:solidFill>
                <a:latin typeface="Arial"/>
                <a:ea typeface="Arial"/>
                <a:cs typeface="Arial"/>
                <a:sym typeface="Arial"/>
              </a:rPr>
              <a:t>”</a:t>
            </a:r>
          </a:p>
        </p:txBody>
      </p:sp>
      <p:sp>
        <p:nvSpPr>
          <p:cNvPr id="220" name="Shape 220"/>
          <p:cNvSpPr txBox="1">
            <a:spLocks noGrp="1"/>
          </p:cNvSpPr>
          <p:nvPr>
            <p:ph type="body" idx="1"/>
          </p:nvPr>
        </p:nvSpPr>
        <p:spPr>
          <a:xfrm>
            <a:off x="1155700" y="2603500"/>
            <a:ext cx="13931900" cy="19811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Most of our </a:t>
            </a:r>
            <a:r>
              <a:rPr lang="en-US" sz="3600" u="none" strike="noStrike" cap="none">
                <a:solidFill>
                  <a:srgbClr val="00FF00"/>
                </a:solidFill>
                <a:latin typeface="Arial" charset="0"/>
                <a:ea typeface="Arial" charset="0"/>
                <a:cs typeface="Arial" charset="0"/>
                <a:sym typeface="Cabin"/>
              </a:rPr>
              <a:t>variables</a:t>
            </a:r>
            <a:r>
              <a:rPr lang="en-US" sz="3600" u="none" strike="noStrike" cap="none">
                <a:solidFill>
                  <a:schemeClr val="lt1"/>
                </a:solidFill>
                <a:latin typeface="Arial" charset="0"/>
                <a:ea typeface="Arial" charset="0"/>
                <a:cs typeface="Arial" charset="0"/>
                <a:sym typeface="Cabin"/>
              </a:rPr>
              <a:t> have one value in them - when we put a new value in the </a:t>
            </a:r>
            <a:r>
              <a:rPr lang="en-US" sz="3600" u="none" strike="noStrike" cap="none">
                <a:solidFill>
                  <a:srgbClr val="00FF00"/>
                </a:solidFill>
                <a:latin typeface="Arial" charset="0"/>
                <a:ea typeface="Arial" charset="0"/>
                <a:cs typeface="Arial" charset="0"/>
                <a:sym typeface="Cabin"/>
              </a:rPr>
              <a:t>variable</a:t>
            </a:r>
            <a:r>
              <a:rPr lang="en-US" sz="3600" u="none" strike="noStrike" cap="none">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959100" y="4870450"/>
            <a:ext cx="125474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Python 2.5.2 (r252:60911, Feb 22 2008, 07:57:53)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[GCC 4.0.1 (Apple Computer, Inc. build 5363)] on darwin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x</a:t>
            </a:r>
            <a:r>
              <a:rPr lang="en-US" sz="3000" b="1"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x</a:t>
            </a:r>
            <a:r>
              <a:rPr lang="en-US" sz="3000" b="1" i="0" u="none" strike="noStrike" cap="none">
                <a:solidFill>
                  <a:schemeClr val="lt1"/>
                </a:solidFill>
                <a:latin typeface="Courier New"/>
                <a:ea typeface="Courier New"/>
                <a:cs typeface="Courier New"/>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handle = open(name)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2600" b="1"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00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00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00FF"/>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Font typeface="Cabin"/>
              <a:buNone/>
            </a:pPr>
            <a:endParaRPr sz="2600" b="1">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2600" b="1">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7F00"/>
                </a:solidFill>
                <a:latin typeface="Courier New"/>
                <a:ea typeface="Courier New"/>
                <a:cs typeface="Courier New"/>
                <a:sym typeface="Courier New"/>
              </a:rPr>
              <a:t>print bigword, bigcount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a:solidFill>
                  <a:schemeClr val="lt1"/>
                </a:solidFill>
                <a:latin typeface="Arial" charset="0"/>
                <a:ea typeface="Arial" charset="0"/>
                <a:cs typeface="Arial" charset="0"/>
                <a:sym typeface="Cabin"/>
              </a:rPr>
              <a:t>clown</a:t>
            </a:r>
            <a:r>
              <a:rPr lang="en-US" sz="3600" u="none" strike="noStrike" cap="none">
                <a:solidFill>
                  <a:schemeClr val="lt1"/>
                </a:solidFill>
                <a:latin typeface="Arial" charset="0"/>
                <a:ea typeface="Arial" charset="0"/>
                <a:cs typeface="Arial" charset="0"/>
                <a:sym typeface="Cabin"/>
              </a:rPr>
              <a:t>.txt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a:t>
            </a:r>
            <a:r>
              <a:rPr lang="en-US" sz="360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1" name="Shape 501"/>
          <p:cNvSpPr txBox="1">
            <a:spLocks noGrp="1"/>
          </p:cNvSpPr>
          <p:nvPr>
            <p:ph type="body" idx="1"/>
          </p:nvPr>
        </p:nvSpPr>
        <p:spPr>
          <a:xfrm>
            <a:off x="1155700" y="2603500"/>
            <a:ext cx="13932000" cy="5702399"/>
          </a:xfrm>
          <a:prstGeom prst="rect">
            <a:avLst/>
          </a:prstGeom>
        </p:spPr>
        <p:txBody>
          <a:bodyPr lIns="91425" tIns="91425" rIns="91425" bIns="91425" anchor="ctr" anchorCtr="0">
            <a:noAutofit/>
          </a:bodyPr>
          <a:lstStyle/>
          <a:p>
            <a:pPr lvl="0" rtl="0">
              <a:spcBef>
                <a:spcPts val="0"/>
              </a:spcBef>
              <a:buNone/>
            </a:pPr>
            <a:endParaRPr/>
          </a:p>
        </p:txBody>
      </p:sp>
      <p:sp>
        <p:nvSpPr>
          <p:cNvPr id="502" name="Shape 502"/>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None/>
            </a:pPr>
            <a:r>
              <a:rPr lang="en-US" sz="180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505" name="Shape 505"/>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linear collection of values that stay in order</a:t>
            </a:r>
          </a:p>
          <a:p>
            <a:pPr marL="568706" marR="0" lvl="0" indent="-390906" algn="l" rtl="0">
              <a:spcBef>
                <a:spcPts val="3500"/>
              </a:spcBef>
              <a:spcAft>
                <a:spcPts val="0"/>
              </a:spcAft>
              <a:buClr>
                <a:schemeClr val="lt1"/>
              </a:buClr>
              <a:buSzPct val="171000"/>
              <a:buFont typeface="Cabin"/>
              <a:buNone/>
            </a:pPr>
            <a:endParaRPr sz="3600" u="none" strike="noStrike" cap="none">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a:solidFill>
                  <a:srgbClr val="FF00FF"/>
                </a:solidFill>
                <a:latin typeface="Arial" charset="0"/>
                <a:ea typeface="Arial" charset="0"/>
                <a:cs typeface="Arial" charset="0"/>
                <a:sym typeface="Cabin"/>
              </a:rPr>
              <a:t>Dictionary</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369800" y="5321300"/>
            <a:ext cx="3200399" cy="3378299"/>
          </a:xfrm>
          <a:prstGeom prst="rect">
            <a:avLst/>
          </a:prstGeom>
          <a:noFill/>
          <a:ln>
            <a:noFill/>
          </a:ln>
        </p:spPr>
      </p:pic>
      <p:pic>
        <p:nvPicPr>
          <p:cNvPr id="231" name="Shape 231"/>
          <p:cNvPicPr preferRelativeResize="0"/>
          <p:nvPr/>
        </p:nvPicPr>
        <p:blipFill rotWithShape="1">
          <a:blip r:embed="rId6">
            <a:alphaModFix/>
          </a:blip>
          <a:srcRect/>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673100"/>
            <a:ext cx="5333999"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pic>
        <p:nvPicPr>
          <p:cNvPr id="238" name="Shape 238"/>
          <p:cNvPicPr preferRelativeResize="0"/>
          <p:nvPr/>
        </p:nvPicPr>
        <p:blipFill rotWithShape="1">
          <a:blip r:embed="rId3">
            <a:alphaModFix/>
          </a:blip>
          <a:srcRect/>
          <a:stretch/>
        </p:blipFill>
        <p:spPr>
          <a:xfrm>
            <a:off x="7708900" y="428625"/>
            <a:ext cx="7353300" cy="7762875"/>
          </a:xfrm>
          <a:prstGeom prst="rect">
            <a:avLst/>
          </a:prstGeom>
          <a:noFill/>
          <a:ln>
            <a:noFill/>
          </a:ln>
        </p:spPr>
      </p:pic>
      <p:pic>
        <p:nvPicPr>
          <p:cNvPr id="239" name="Shape 239"/>
          <p:cNvPicPr preferRelativeResize="0"/>
          <p:nvPr/>
        </p:nvPicPr>
        <p:blipFill rotWithShape="1">
          <a:blip r:embed="rId4">
            <a:alphaModFix/>
          </a:blip>
          <a:srcRect/>
          <a:stretch/>
        </p:blipFill>
        <p:spPr>
          <a:xfrm>
            <a:off x="1320812" y="4578350"/>
            <a:ext cx="4533899" cy="3320999"/>
          </a:xfrm>
          <a:prstGeom prst="rect">
            <a:avLst/>
          </a:prstGeom>
          <a:noFill/>
          <a:ln>
            <a:noFill/>
          </a:ln>
        </p:spPr>
      </p:pic>
      <p:sp>
        <p:nvSpPr>
          <p:cNvPr id="240" name="Shape 240"/>
          <p:cNvSpPr txBox="1"/>
          <p:nvPr/>
        </p:nvSpPr>
        <p:spPr>
          <a:xfrm>
            <a:off x="11539525" y="6477000"/>
            <a:ext cx="1797600"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428678" y="3479800"/>
            <a:ext cx="13925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7764625" y="4000500"/>
            <a:ext cx="20492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6781800" y="5638800"/>
            <a:ext cx="20492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7761273" y="7277100"/>
            <a:ext cx="1328700"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587575" y="8318500"/>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xfrm>
            <a:off x="1155700" y="2374900"/>
            <a:ext cx="13932000" cy="5702399"/>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Associative Arrays - Perl / P</a:t>
            </a:r>
            <a:r>
              <a:rPr lang="en-US" sz="3000">
                <a:solidFill>
                  <a:schemeClr val="lt1"/>
                </a:solidFill>
                <a:latin typeface="Arial" charset="0"/>
                <a:ea typeface="Arial" charset="0"/>
                <a:cs typeface="Arial" charset="0"/>
                <a:sym typeface="Cabin"/>
              </a:rPr>
              <a:t>HP</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Properties or Map or HashMap - Java</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Property Bag - C# / .Net</a:t>
            </a:r>
          </a:p>
        </p:txBody>
      </p:sp>
      <p:sp>
        <p:nvSpPr>
          <p:cNvPr id="252" name="Shape 252"/>
          <p:cNvSpPr txBox="1"/>
          <p:nvPr/>
        </p:nvSpPr>
        <p:spPr>
          <a:xfrm>
            <a:off x="1894900" y="8293100"/>
            <a:ext cx="1342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http://en.wikipedia.org/wiki/Associative_array</a:t>
            </a:r>
          </a:p>
        </p:txBody>
      </p:sp>
      <p:pic>
        <p:nvPicPr>
          <p:cNvPr id="253" name="Shape 253"/>
          <p:cNvPicPr preferRelativeResize="0"/>
          <p:nvPr/>
        </p:nvPicPr>
        <p:blipFill rotWithShape="1">
          <a:blip r:embed="rId4">
            <a:alphaModFix/>
          </a:blip>
          <a:srcRect/>
          <a:stretch/>
        </p:blipFill>
        <p:spPr>
          <a:xfrm>
            <a:off x="13317537" y="423862"/>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9" name="Shape 259"/>
          <p:cNvSpPr txBox="1">
            <a:spLocks noGrp="1"/>
          </p:cNvSpPr>
          <p:nvPr>
            <p:ph type="body" idx="1"/>
          </p:nvPr>
        </p:nvSpPr>
        <p:spPr>
          <a:xfrm>
            <a:off x="1155700" y="2603500"/>
            <a:ext cx="60833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Lists </a:t>
            </a:r>
            <a:r>
              <a:rPr lang="en-US" sz="3600" u="none" strike="noStrike" cap="none">
                <a:solidFill>
                  <a:srgbClr val="00FFFF"/>
                </a:solidFill>
                <a:latin typeface="Arial" charset="0"/>
                <a:ea typeface="Arial" charset="0"/>
                <a:cs typeface="Arial" charset="0"/>
                <a:sym typeface="Cabin"/>
              </a:rPr>
              <a:t>index</a:t>
            </a:r>
            <a:r>
              <a:rPr lang="en-US" sz="3600" u="none" strike="noStrike" cap="none">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a:solidFill>
                  <a:srgbClr val="FF00FF"/>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So we </a:t>
            </a:r>
            <a:r>
              <a:rPr lang="en-US" sz="3600" u="none" strike="noStrike" cap="none">
                <a:solidFill>
                  <a:srgbClr val="00FFFF"/>
                </a:solidFill>
                <a:latin typeface="Arial" charset="0"/>
                <a:ea typeface="Arial" charset="0"/>
                <a:cs typeface="Arial" charset="0"/>
                <a:sym typeface="Cabin"/>
              </a:rPr>
              <a:t>index</a:t>
            </a:r>
            <a:r>
              <a:rPr lang="en-US" sz="3600" u="none" strike="noStrike" cap="none">
                <a:solidFill>
                  <a:schemeClr val="lt1"/>
                </a:solidFill>
                <a:latin typeface="Arial" charset="0"/>
                <a:ea typeface="Arial" charset="0"/>
                <a:cs typeface="Arial" charset="0"/>
                <a:sym typeface="Cabin"/>
              </a:rPr>
              <a:t> the things we put in the </a:t>
            </a:r>
            <a:r>
              <a:rPr lang="en-US" sz="3600" u="none" strike="noStrike" cap="none">
                <a:solidFill>
                  <a:srgbClr val="FF00FF"/>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with a </a:t>
            </a:r>
            <a:r>
              <a:rPr lang="en-US" sz="3600" b="0" i="0" u="none" strike="noStrike" cap="none">
                <a:solidFill>
                  <a:srgbClr val="00FFFF"/>
                </a:solidFill>
                <a:latin typeface="Arial"/>
                <a:ea typeface="Arial"/>
                <a:cs typeface="Arial"/>
                <a:sym typeface="Arial"/>
              </a:rPr>
              <a:t>“</a:t>
            </a:r>
            <a:r>
              <a:rPr lang="en-US" sz="3600" u="none" strike="noStrike" cap="none">
                <a:solidFill>
                  <a:srgbClr val="00FFFF"/>
                </a:solidFill>
                <a:latin typeface="Arial" charset="0"/>
                <a:ea typeface="Arial" charset="0"/>
                <a:cs typeface="Arial" charset="0"/>
                <a:sym typeface="Cabin"/>
              </a:rPr>
              <a:t>lookup tag</a:t>
            </a:r>
            <a:r>
              <a:rPr lang="en-US" sz="3600" b="0" i="0" u="none" strike="noStrike" cap="none">
                <a:solidFill>
                  <a:srgbClr val="00FFFF"/>
                </a:solidFill>
                <a:latin typeface="Arial"/>
                <a:ea typeface="Arial"/>
                <a:cs typeface="Arial"/>
                <a:sym typeface="Arial"/>
              </a:rPr>
              <a:t>”</a:t>
            </a:r>
          </a:p>
        </p:txBody>
      </p:sp>
      <p:sp>
        <p:nvSpPr>
          <p:cNvPr id="260" name="Shape 260"/>
          <p:cNvSpPr txBox="1"/>
          <p:nvPr/>
        </p:nvSpPr>
        <p:spPr>
          <a:xfrm>
            <a:off x="8242775" y="2155825"/>
            <a:ext cx="7428900" cy="644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chemeClr val="lt1"/>
                </a:solidFill>
                <a:latin typeface="Courier New"/>
                <a:ea typeface="Courier New"/>
                <a:cs typeface="Courier New"/>
                <a:sym typeface="Courier New"/>
              </a:rPr>
              <a:t> = </a:t>
            </a:r>
            <a:r>
              <a:rPr lang="en-US" sz="2400" b="1" i="0" u="none" strike="noStrike" cap="none">
                <a:solidFill>
                  <a:srgbClr val="FF00FF"/>
                </a:solidFill>
                <a:latin typeface="Courier New"/>
                <a:ea typeface="Courier New"/>
                <a:cs typeface="Courier New"/>
                <a:sym typeface="Courier New"/>
              </a:rPr>
              <a:t>dict</a:t>
            </a:r>
            <a:r>
              <a:rPr lang="en-US" sz="24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['money']</a:t>
            </a:r>
            <a:r>
              <a:rPr lang="en-US" sz="2400" b="1" i="0" u="none" strike="noStrike" cap="none">
                <a:solidFill>
                  <a:schemeClr val="lt1"/>
                </a:solidFill>
                <a:latin typeface="Courier New"/>
                <a:ea typeface="Courier New"/>
                <a:cs typeface="Courier New"/>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r>
              <a:rPr lang="en-US" sz="2400" b="1" i="0" u="none" strike="noStrike" cap="none">
                <a:solidFill>
                  <a:schemeClr val="lt1"/>
                </a:solidFill>
                <a:latin typeface="Courier New"/>
                <a:ea typeface="Courier New"/>
                <a:cs typeface="Courier New"/>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['tissues']</a:t>
            </a:r>
            <a:r>
              <a:rPr lang="en-US" sz="2400" b="1" i="0" u="none" strike="noStrike" cap="none">
                <a:solidFill>
                  <a:schemeClr val="lt1"/>
                </a:solidFill>
                <a:latin typeface="Courier New"/>
                <a:ea typeface="Courier New"/>
                <a:cs typeface="Courier New"/>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a:t>
            </a:r>
            <a:r>
              <a:rPr lang="en-US" sz="2400" b="1" i="0" u="none" strike="noStrike" cap="none">
                <a:solidFill>
                  <a:srgbClr val="00FF00"/>
                </a:solidFill>
                <a:latin typeface="Courier New"/>
                <a:ea typeface="Courier New"/>
                <a:cs typeface="Courier New"/>
                <a:sym typeface="Courier New"/>
              </a:rPr>
              <a:t>purse</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{'money': 12, 'tissues': 75, 'candy':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r>
              <a:rPr lang="en-US" sz="2400" b="1" i="0" u="none" strike="noStrike" cap="none">
                <a:solidFill>
                  <a:schemeClr val="lt1"/>
                </a:solidFill>
                <a:latin typeface="Courier New"/>
                <a:ea typeface="Courier New"/>
                <a:cs typeface="Courier New"/>
                <a:sym typeface="Courier New"/>
              </a:rPr>
              <a:t> =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r>
              <a:rPr lang="en-US" sz="2400" b="1"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a:t>
            </a:r>
            <a:r>
              <a:rPr lang="en-US" sz="2400" b="1" i="0" u="none" strike="noStrike" cap="none">
                <a:solidFill>
                  <a:srgbClr val="00FF00"/>
                </a:solidFill>
                <a:latin typeface="Courier New"/>
                <a:ea typeface="Courier New"/>
                <a:cs typeface="Courier New"/>
                <a:sym typeface="Courier New"/>
              </a:rPr>
              <a:t>purse</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{'money': 12, 'tissues': 75, </a:t>
            </a:r>
            <a:r>
              <a:rPr lang="en-US" sz="2400" b="1" i="0" u="none" strike="noStrike" cap="none">
                <a:solidFill>
                  <a:srgbClr val="00FFFF"/>
                </a:solidFill>
                <a:latin typeface="Courier New"/>
                <a:ea typeface="Courier New"/>
                <a:cs typeface="Courier New"/>
                <a:sym typeface="Courier New"/>
              </a:rPr>
              <a:t>'candy': 5</a:t>
            </a:r>
            <a:r>
              <a:rPr lang="en-US" sz="2400" b="1" i="0" u="none" strike="noStrike" cap="none">
                <a:solidFill>
                  <a:schemeClr val="lt1"/>
                </a:solidFill>
                <a:latin typeface="Courier New"/>
                <a:ea typeface="Courier New"/>
                <a:cs typeface="Courier New"/>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0"/>
            <a:ext cx="13931900" cy="17271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like </a:t>
            </a:r>
            <a:r>
              <a:rPr lang="en-US" sz="3600">
                <a:solidFill>
                  <a:srgbClr val="00FF00"/>
                </a:solidFill>
                <a:latin typeface="Arial" charset="0"/>
                <a:ea typeface="Arial" charset="0"/>
                <a:cs typeface="Arial" charset="0"/>
                <a:sym typeface="Cabin"/>
              </a:rPr>
              <a:t>l</a:t>
            </a:r>
            <a:r>
              <a:rPr lang="en-US" sz="3600" u="none" strike="noStrike" cap="none">
                <a:solidFill>
                  <a:srgbClr val="00FF00"/>
                </a:solidFill>
                <a:latin typeface="Arial" charset="0"/>
                <a:ea typeface="Arial" charset="0"/>
                <a:cs typeface="Arial" charset="0"/>
                <a:sym typeface="Cabin"/>
              </a:rPr>
              <a:t>ists</a:t>
            </a:r>
            <a:r>
              <a:rPr lang="en-US" sz="3600" u="none" strike="noStrike" cap="none">
                <a:solidFill>
                  <a:schemeClr val="lt1"/>
                </a:solidFill>
                <a:latin typeface="Arial" charset="0"/>
                <a:ea typeface="Arial" charset="0"/>
                <a:cs typeface="Arial" charset="0"/>
                <a:sym typeface="Cabin"/>
              </a:rPr>
              <a:t> except that they use </a:t>
            </a:r>
            <a:r>
              <a:rPr lang="en-US" sz="3600" u="none" strike="noStrike" cap="none">
                <a:solidFill>
                  <a:srgbClr val="FF7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instead of </a:t>
            </a:r>
            <a:r>
              <a:rPr lang="en-US" sz="3600" u="none" strike="noStrike" cap="none">
                <a:solidFill>
                  <a:srgbClr val="FFFFFF"/>
                </a:solidFill>
                <a:latin typeface="Arial" charset="0"/>
                <a:ea typeface="Arial" charset="0"/>
                <a:cs typeface="Arial" charset="0"/>
                <a:sym typeface="Cabin"/>
              </a:rPr>
              <a:t>numbers</a:t>
            </a:r>
            <a:r>
              <a:rPr lang="en-US" sz="3600" u="none" strike="noStrike" cap="none">
                <a:solidFill>
                  <a:schemeClr val="lt1"/>
                </a:solidFill>
                <a:latin typeface="Arial" charset="0"/>
                <a:ea typeface="Arial" charset="0"/>
                <a:cs typeface="Arial" charset="0"/>
                <a:sym typeface="Cabin"/>
              </a:rPr>
              <a:t> to look up </a:t>
            </a:r>
            <a:r>
              <a:rPr lang="en-US" sz="3600" u="none" strike="noStrike" cap="none">
                <a:solidFill>
                  <a:srgbClr val="FFFF00"/>
                </a:solidFill>
                <a:latin typeface="Arial" charset="0"/>
                <a:ea typeface="Arial" charset="0"/>
                <a:cs typeface="Arial" charset="0"/>
                <a:sym typeface="Cabin"/>
              </a:rPr>
              <a:t>values</a:t>
            </a:r>
          </a:p>
        </p:txBody>
      </p:sp>
      <p:sp>
        <p:nvSpPr>
          <p:cNvPr id="267" name="Shape 267"/>
          <p:cNvSpPr txBox="1"/>
          <p:nvPr/>
        </p:nvSpPr>
        <p:spPr>
          <a:xfrm>
            <a:off x="2381250" y="4922825"/>
            <a:ext cx="50592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 = </a:t>
            </a:r>
            <a:r>
              <a:rPr lang="en-US" sz="3000" b="1" i="0" u="none" strike="noStrike" cap="none">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00FF"/>
                </a:solidFill>
                <a:latin typeface="Courier New"/>
                <a:ea typeface="Courier New"/>
                <a:cs typeface="Courier New"/>
                <a:sym typeface="Courier New"/>
              </a:rPr>
              <a:t>append</a:t>
            </a: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00FF"/>
                </a:solidFill>
                <a:latin typeface="Courier New"/>
                <a:ea typeface="Courier New"/>
                <a:cs typeface="Courier New"/>
                <a:sym typeface="Courier New"/>
              </a:rPr>
              <a:t>append</a:t>
            </a: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21, 183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FFFF"/>
                </a:solidFill>
                <a:latin typeface="Courier New"/>
                <a:ea typeface="Courier New"/>
                <a:cs typeface="Courier New"/>
                <a:sym typeface="Courier New"/>
              </a:rPr>
              <a:t>0</a:t>
            </a:r>
            <a:r>
              <a:rPr lang="en-US" sz="3000" b="1" i="0" u="none" strike="noStrike" cap="none">
                <a:solidFill>
                  <a:srgbClr val="00FF00"/>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23</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23, 183</a:t>
            </a:r>
            <a:r>
              <a:rPr lang="en-US" sz="3000" b="1" i="0" u="none" strike="noStrike" cap="none">
                <a:solidFill>
                  <a:srgbClr val="00FF00"/>
                </a:solidFill>
                <a:latin typeface="Courier New"/>
                <a:ea typeface="Courier New"/>
                <a:cs typeface="Courier New"/>
                <a:sym typeface="Courier New"/>
              </a:rPr>
              <a:t>]</a:t>
            </a:r>
          </a:p>
        </p:txBody>
      </p:sp>
      <p:sp>
        <p:nvSpPr>
          <p:cNvPr id="268" name="Shape 268"/>
          <p:cNvSpPr txBox="1"/>
          <p:nvPr/>
        </p:nvSpPr>
        <p:spPr>
          <a:xfrm>
            <a:off x="9083675" y="436880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 =</a:t>
            </a:r>
            <a:r>
              <a:rPr lang="en-US" sz="3000" b="1" i="0" u="none" strike="noStrike" cap="none">
                <a:solidFill>
                  <a:srgbClr val="0000FF"/>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182</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23</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23</a:t>
            </a:r>
            <a:r>
              <a:rPr lang="en-US" sz="3000" b="1" i="0" u="none" strike="noStrike" cap="none">
                <a:solidFill>
                  <a:srgbClr val="FF00FF"/>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2114550" y="449250"/>
            <a:ext cx="56909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 =</a:t>
            </a:r>
            <a:r>
              <a:rPr lang="en-US" sz="3000" b="1" i="0" u="none" strike="noStrike" cap="none">
                <a:solidFill>
                  <a:srgbClr val="0000FF"/>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lst.append(</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lst.append(</a:t>
            </a:r>
            <a:r>
              <a:rPr lang="en-US" sz="3000" b="1" i="0" u="none" strike="noStrike" cap="none">
                <a:solidFill>
                  <a:srgbClr val="FFFF00"/>
                </a:solidFill>
                <a:latin typeface="Courier New"/>
                <a:ea typeface="Courier New"/>
                <a:cs typeface="Courier New"/>
                <a:sym typeface="Courier New"/>
              </a:rPr>
              <a:t>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21, 183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7F00"/>
                </a:solidFill>
                <a:latin typeface="Courier New"/>
                <a:ea typeface="Courier New"/>
                <a:cs typeface="Courier New"/>
                <a:sym typeface="Courier New"/>
              </a:rPr>
              <a:t>[0]</a:t>
            </a:r>
            <a:r>
              <a:rPr lang="en-US" sz="3000" b="1" i="0" u="none" strike="noStrike" cap="none">
                <a:solidFill>
                  <a:srgbClr val="00FF00"/>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23</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23, 183</a:t>
            </a:r>
            <a:r>
              <a:rPr lang="en-US" sz="3000" b="1" i="0" u="none" strike="noStrike" cap="none">
                <a:solidFill>
                  <a:srgbClr val="00FF00"/>
                </a:solidFill>
                <a:latin typeface="Courier New"/>
                <a:ea typeface="Courier New"/>
                <a:cs typeface="Courier New"/>
                <a:sym typeface="Courier New"/>
              </a:rPr>
              <a:t>]</a:t>
            </a:r>
          </a:p>
        </p:txBody>
      </p:sp>
      <p:sp>
        <p:nvSpPr>
          <p:cNvPr id="274" name="Shape 274"/>
          <p:cNvSpPr txBox="1"/>
          <p:nvPr/>
        </p:nvSpPr>
        <p:spPr>
          <a:xfrm>
            <a:off x="2111375" y="4843450"/>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 = </a:t>
            </a:r>
            <a:r>
              <a:rPr lang="en-US" sz="3000" b="1" i="0" u="none" strike="noStrike" cap="none">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182</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23</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23</a:t>
            </a:r>
            <a:r>
              <a:rPr lang="en-US" sz="3000" b="1" i="0" u="none" strike="noStrike" cap="none">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2814300" y="21971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1490325" y="2971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2814300" y="29591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4986000" y="2362200"/>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600" u="none" strike="noStrike" cap="none">
                <a:solidFill>
                  <a:srgbClr val="00FF00"/>
                </a:solidFill>
                <a:latin typeface="Arial" charset="0"/>
                <a:ea typeface="Arial" charset="0"/>
                <a:cs typeface="Arial" charset="0"/>
                <a:sym typeface="Cabin"/>
              </a:rPr>
              <a:t>l</a:t>
            </a:r>
            <a:r>
              <a:rPr lang="en-US" sz="4600">
                <a:solidFill>
                  <a:srgbClr val="00FF00"/>
                </a:solidFill>
                <a:latin typeface="Arial" charset="0"/>
                <a:ea typeface="Arial" charset="0"/>
                <a:cs typeface="Arial" charset="0"/>
                <a:sym typeface="Cabin"/>
              </a:rPr>
              <a:t>st</a:t>
            </a:r>
          </a:p>
        </p:txBody>
      </p:sp>
      <p:sp>
        <p:nvSpPr>
          <p:cNvPr id="280" name="Shape 280"/>
          <p:cNvSpPr txBox="1"/>
          <p:nvPr/>
        </p:nvSpPr>
        <p:spPr>
          <a:xfrm>
            <a:off x="11414125" y="1409700"/>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2834936" y="14097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10645775" y="6667500"/>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3017500" y="66548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18</a:t>
            </a:r>
            <a:r>
              <a:rPr lang="en-US" sz="3600">
                <a:solidFill>
                  <a:schemeClr val="lt1"/>
                </a:solidFill>
                <a:latin typeface="Arial" charset="0"/>
                <a:ea typeface="Arial" charset="0"/>
                <a:cs typeface="Arial" charset="0"/>
                <a:sym typeface="Cabin"/>
              </a:rPr>
              <a:t>2</a:t>
            </a:r>
          </a:p>
        </p:txBody>
      </p:sp>
      <p:sp>
        <p:nvSpPr>
          <p:cNvPr id="284" name="Shape 284"/>
          <p:cNvSpPr txBox="1"/>
          <p:nvPr/>
        </p:nvSpPr>
        <p:spPr>
          <a:xfrm>
            <a:off x="11293475" y="7429500"/>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3017500" y="74168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4820900" y="6870700"/>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6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1541125" y="58674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2961937" y="5867400"/>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2050711" y="723900"/>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6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1312525" y="5067300"/>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600" u="none" strike="noStrike" cap="none">
                <a:solidFill>
                  <a:srgbClr val="FF00FF"/>
                </a:solidFill>
                <a:latin typeface="Arial" charset="0"/>
                <a:ea typeface="Arial" charset="0"/>
                <a:cs typeface="Arial" charset="0"/>
                <a:sym typeface="Cabin"/>
              </a:rPr>
              <a:t>Dictionary</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itle &amp; Bullets">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 - Center">
  <a:themeElements>
    <a:clrScheme name="">
      <a:dk1>
        <a:srgbClr val="808080"/>
      </a:dk1>
      <a:lt1>
        <a:srgbClr val="FFFFFF"/>
      </a:lt1>
      <a:dk2>
        <a:srgbClr val="000000"/>
      </a:dk2>
      <a:lt2>
        <a:srgbClr val="000000"/>
      </a:lt2>
      <a:accent1>
        <a:srgbClr val="FF00FF"/>
      </a:accent1>
      <a:accent2>
        <a:srgbClr val="333399"/>
      </a:accent2>
      <a:accent3>
        <a:srgbClr val="AAAAAA"/>
      </a:accent3>
      <a:accent4>
        <a:srgbClr val="DADADA"/>
      </a:accent4>
      <a:accent5>
        <a:srgbClr val="FFAA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2329</Words>
  <Application>Microsoft Macintosh PowerPoint</Application>
  <PresentationFormat>Custom</PresentationFormat>
  <Paragraphs>336</Paragraphs>
  <Slides>32</Slides>
  <Notes>32</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32</vt:i4>
      </vt:variant>
    </vt:vector>
  </HeadingPairs>
  <TitlesOfParts>
    <vt:vector size="40" baseType="lpstr">
      <vt:lpstr>Arial</vt:lpstr>
      <vt:lpstr>Cabin</vt:lpstr>
      <vt:lpstr>Courier New</vt:lpstr>
      <vt:lpstr>Title &amp; Subtitle</vt:lpstr>
      <vt:lpstr>1_Title &amp; Bullets</vt:lpstr>
      <vt:lpstr>Title - Center</vt:lpstr>
      <vt:lpstr>Title &amp; Bullets - 2 Column</vt:lpstr>
      <vt:lpstr>Title &amp; Bullets</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PowerPoint Presentation</vt:lpstr>
      <vt:lpstr>Most Common Name?</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PowerPoint Presentation</vt:lpstr>
      <vt:lpstr>Counting Pattern</vt:lpstr>
      <vt:lpstr>Counting Words</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Microsoft Office User</cp:lastModifiedBy>
  <cp:revision>2</cp:revision>
  <dcterms:modified xsi:type="dcterms:W3CDTF">2016-07-06T17:44:29Z</dcterms:modified>
</cp:coreProperties>
</file>