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5" r:id="rId1"/>
    <p:sldMasterId id="2147483716" r:id="rId2"/>
    <p:sldMasterId id="2147483717" r:id="rId3"/>
    <p:sldMasterId id="2147483718" r:id="rId4"/>
    <p:sldMasterId id="2147483719" r:id="rId5"/>
    <p:sldMasterId id="2147483720" r:id="rId6"/>
    <p:sldMasterId id="2147483721" r:id="rId7"/>
  </p:sldMasterIdLst>
  <p:notesMasterIdLst>
    <p:notesMasterId r:id="rId68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69" Type="http://schemas.openxmlformats.org/officeDocument/2006/relationships/presProps" Target="presProps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lvl="1">
              <a:spcBef>
                <a:spcPts val="0"/>
              </a:spcBef>
            </a:pPr>
            <a:endParaRPr/>
          </a:p>
          <a:p>
            <a:pPr lvl="2">
              <a:spcBef>
                <a:spcPts val="0"/>
              </a:spcBef>
            </a:pPr>
            <a:endParaRPr/>
          </a:p>
          <a:p>
            <a:pPr lvl="3">
              <a:spcBef>
                <a:spcPts val="0"/>
              </a:spcBef>
            </a:pPr>
            <a:endParaRPr/>
          </a:p>
          <a:p>
            <a:pPr lvl="4">
              <a:spcBef>
                <a:spcPts val="0"/>
              </a:spcBef>
            </a:pPr>
            <a:endParaRPr/>
          </a:p>
          <a:p>
            <a:pPr lvl="5">
              <a:spcBef>
                <a:spcPts val="0"/>
              </a:spcBef>
            </a:pPr>
            <a:endParaRPr/>
          </a:p>
          <a:p>
            <a:pPr lvl="6">
              <a:spcBef>
                <a:spcPts val="0"/>
              </a:spcBef>
            </a:pPr>
            <a:endParaRPr/>
          </a:p>
          <a:p>
            <a:pPr lvl="7">
              <a:spcBef>
                <a:spcPts val="0"/>
              </a:spcBef>
            </a:pPr>
            <a:endParaRPr/>
          </a:p>
          <a:p>
            <a:pPr lvl="8"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324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90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603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281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5834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932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698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9957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82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979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77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40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3439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967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0965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7743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231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3083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6412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9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2226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73939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7237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9615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68043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4" name="Shape 5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373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8861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24586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4493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06729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9654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3834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7560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41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8544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2251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9015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8475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935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2221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882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2622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2249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4" name="Shape 7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1953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81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5796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7" name="Shape 7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8758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3" name="Shape 7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815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15448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4471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2726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7" name="Shape 7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03692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4" name="Shape 7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0194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28891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9" name="Shape 7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88372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6" name="Shape 7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16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3241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79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835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66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1511300" y="1536700"/>
            <a:ext cx="13233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1511300" y="4711700"/>
            <a:ext cx="13233399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6421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6421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marR="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939800" marR="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marR="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marR="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marR="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marR="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marR="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marR="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marR="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511300" y="1536700"/>
            <a:ext cx="13233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511300" y="4711700"/>
            <a:ext cx="13233399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hyperlink" Target="http://en.wikipedia.org/wiki/List_of_TCP_and_UDP_port_numbers" TargetMode="External"/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ocs.python.org/library/socket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353/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en.wikipedia.org/wiki/Internet_Protocol_Suite" TargetMode="External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en.wikipedia.org/wiki/Htt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hyperlink" Target="http://www.youtube.com/watch?v=x2GylLq59rI" TargetMode="External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791" TargetMode="External"/><Relationship Id="rId4" Type="http://schemas.openxmlformats.org/officeDocument/2006/relationships/image" Target="../media/image21.jpg"/><Relationship Id="rId5" Type="http://schemas.openxmlformats.org/officeDocument/2006/relationships/image" Target="../media/image22.jp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hyperlink" Target="http://nmap.org/movies.html" TargetMode="External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html1/DTD/xhtml1-strict.dtd" TargetMode="External"/><Relationship Id="rId4" Type="http://schemas.openxmlformats.org/officeDocument/2006/relationships/hyperlink" Target="http://www.w3.org/1999/xhtml" TargetMode="External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docs.python.org/library/urllib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docs.python.org/library/urllib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www.dr-chuck.com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en.wikipedia.org/wiki/Internet_Protocol_Suite" TargetMode="External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scraping" TargetMode="External"/><Relationship Id="rId4" Type="http://schemas.openxmlformats.org/officeDocument/2006/relationships/hyperlink" Target="http://en.wikipedia.org/wiki/Web_crawler" TargetMode="External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image" Target="../media/image32.jp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terms.php" TargetMode="External"/><Relationship Id="rId4" Type="http://schemas.openxmlformats.org/officeDocument/2006/relationships/image" Target="../media/image33.jp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www.crummy.com/software/BeautifulSoup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kitcowan/2103850699/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hyperlink" Target="http://en.wikipedia.org/wiki/Tin_can_telephone" TargetMode="External"/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et_socket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en.wikipedia.org/wiki/TCP_and_UDP_por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hyperlink" Target="http://www.dr-chuck.com" TargetMode="External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Networked Programs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12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861750" y="7759700"/>
            <a:ext cx="79301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pythonlearn</a:t>
            </a: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</a:p>
        </p:txBody>
      </p:sp>
      <p:pic>
        <p:nvPicPr>
          <p:cNvPr id="256" name="Shape 2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30212" y="81184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525" y="2322511"/>
            <a:ext cx="13934999" cy="5986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Common TCP Ports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405475" y="8115300"/>
            <a:ext cx="13682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http://en.wikipedia.org/wiki/List_of_TCP_and_UDP_port_numbers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Shape 4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8700" y="444500"/>
            <a:ext cx="9109075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 txBox="1"/>
          <p:nvPr/>
        </p:nvSpPr>
        <p:spPr>
          <a:xfrm>
            <a:off x="3273425" y="7600950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see the port number in the URL if the web server is running on a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non-standard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port.</a:t>
            </a:r>
          </a:p>
        </p:txBody>
      </p:sp>
      <p:sp>
        <p:nvSpPr>
          <p:cNvPr id="405" name="Shape 405"/>
          <p:cNvSpPr/>
          <p:nvPr/>
        </p:nvSpPr>
        <p:spPr>
          <a:xfrm rot="-5400000">
            <a:off x="7988249" y="1358949"/>
            <a:ext cx="876300" cy="774599"/>
          </a:xfrm>
          <a:prstGeom prst="rightArrow">
            <a:avLst>
              <a:gd name="adj1" fmla="val 7826"/>
              <a:gd name="adj2" fmla="val 7344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Sockets in Python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18288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built-in support for TCP Sockets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1574800" y="4621200"/>
            <a:ext cx="14092799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 = socket.socket(socket.AF_INET, socket.SOCK_STREAM)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mysock.connect( ('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www.py4inf.com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80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)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212625" y="8154075"/>
            <a:ext cx="89639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http://docs.python.org/library/socket.html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3117850" y="7112000"/>
            <a:ext cx="1079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Host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10909300" y="7112000"/>
            <a:ext cx="9761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Port</a:t>
            </a:r>
          </a:p>
        </p:txBody>
      </p:sp>
      <p:cxnSp>
        <p:nvCxnSpPr>
          <p:cNvPr id="416" name="Shape 416"/>
          <p:cNvCxnSpPr/>
          <p:nvPr/>
        </p:nvCxnSpPr>
        <p:spPr>
          <a:xfrm flipH="1">
            <a:off x="4289375" y="6643686"/>
            <a:ext cx="2089199" cy="725399"/>
          </a:xfrm>
          <a:prstGeom prst="straightConnector1">
            <a:avLst/>
          </a:prstGeom>
          <a:noFill/>
          <a:ln w="1016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7" name="Shape 417"/>
          <p:cNvCxnSpPr/>
          <p:nvPr/>
        </p:nvCxnSpPr>
        <p:spPr>
          <a:xfrm>
            <a:off x="9105900" y="6665911"/>
            <a:ext cx="1693799" cy="923999"/>
          </a:xfrm>
          <a:prstGeom prst="straightConnector1">
            <a:avLst/>
          </a:prstGeom>
          <a:noFill/>
          <a:ln w="1016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/>
        </p:nvSpPr>
        <p:spPr>
          <a:xfrm>
            <a:off x="11607800" y="4254500"/>
            <a:ext cx="4557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http://xkcd.com/353/</a:t>
            </a:r>
          </a:p>
        </p:txBody>
      </p:sp>
      <p:pic>
        <p:nvPicPr>
          <p:cNvPr id="423" name="Shape 4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11600" y="241300"/>
            <a:ext cx="7619999" cy="864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643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TCP (and Python) gives us a reliable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what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we want to do with the </a:t>
            </a: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  What problem do we want to solve?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Protocols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Mail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World Wide Web</a:t>
            </a: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100" y="2806700"/>
            <a:ext cx="6007100" cy="46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Shape 431"/>
          <p:cNvSpPr txBox="1"/>
          <p:nvPr/>
        </p:nvSpPr>
        <p:spPr>
          <a:xfrm>
            <a:off x="9613900" y="3390900"/>
            <a:ext cx="5410200" cy="6730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Shape 432"/>
          <p:cNvSpPr txBox="1"/>
          <p:nvPr/>
        </p:nvSpPr>
        <p:spPr>
          <a:xfrm>
            <a:off x="7934325" y="7610950"/>
            <a:ext cx="815220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Source: </a:t>
            </a:r>
            <a:r>
              <a:rPr lang="en-US" sz="28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http://en.wikipedia.org/wiki/Internet_Protocol_Suite</a:t>
            </a:r>
            <a:r>
              <a:rPr lang="en-US" sz="2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1155700" y="622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- Hypertext Trans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1155700" y="2832100"/>
            <a:ext cx="13932000" cy="5270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dominant Application Layer Protocol on the Internet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Invented for the Web - to Retrieve HTML,  Images, Documents, etc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Extended to be data in addition to documents - RSS, Web Services, etc..Basic Concept - Make a Connection - Request a document - Retrieve the Document - Close the Connection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4773597" y="8102600"/>
            <a:ext cx="7368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http://en.wikipedia.org/wiki/Http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212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yper</a:t>
            </a:r>
            <a:r>
              <a:rPr lang="en-US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</a:t>
            </a:r>
            <a:r>
              <a:rPr lang="en-US" sz="47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rans</a:t>
            </a:r>
            <a:r>
              <a:rPr lang="en-US" sz="4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  <a:r>
              <a:rPr lang="en-US" sz="47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rotocol is the set of rules to allow browsers to retrieve web documents from servers over the Internet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4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Protocol?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9027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set of rules that all parties follow so we can predict each other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behavior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not bump into each other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two-way roads in USA, drive on the right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  <a:p>
            <a:pPr marL="914400" marR="0" lvl="1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 two-way roads in the UK, drive on the left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road</a:t>
            </a:r>
          </a:p>
        </p:txBody>
      </p:sp>
      <p:pic>
        <p:nvPicPr>
          <p:cNvPr id="452" name="Shape 4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17311" y="2413000"/>
            <a:ext cx="4065586" cy="255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Shape 4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12550" y="5549900"/>
            <a:ext cx="4070350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3178175" y="3098800"/>
            <a:ext cx="91677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www.dr-chuck.com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/page1.htm</a:t>
            </a:r>
          </a:p>
        </p:txBody>
      </p:sp>
      <p:pic>
        <p:nvPicPr>
          <p:cNvPr id="459" name="Shape 4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00" y="774700"/>
            <a:ext cx="14025561" cy="12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 txBox="1"/>
          <p:nvPr/>
        </p:nvSpPr>
        <p:spPr>
          <a:xfrm>
            <a:off x="3014661" y="4114800"/>
            <a:ext cx="17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protocol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6805611" y="4114800"/>
            <a:ext cx="92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host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9825800" y="4114800"/>
            <a:ext cx="241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11000" y="5413375"/>
            <a:ext cx="3276600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 txBox="1"/>
          <p:nvPr/>
        </p:nvSpPr>
        <p:spPr>
          <a:xfrm>
            <a:off x="11995150" y="7410450"/>
            <a:ext cx="2903537" cy="1143000"/>
          </a:xfrm>
          <a:prstGeom prst="rect">
            <a:avLst/>
          </a:prstGeom>
          <a:solidFill>
            <a:srgbClr val="000000">
              <a:alpha val="52549"/>
            </a:srgb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Robert Cailliau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CERN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465598" y="7054850"/>
            <a:ext cx="9559500" cy="60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http://www.youtube.com/watch?v=x2GylLq59rI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13175" y="8077200"/>
            <a:ext cx="2216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1:17 - 2:19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Getting Data From The Server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time the user clicks on an anchor tag with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href=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value to switch to a new page, the browser makes a connection to the web server and issues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request - to GET the content of the page at the specified URL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server returns the HTML document to the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rowser, which formats and displays the document to the user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8800" y="2238375"/>
            <a:ext cx="4305299" cy="286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762" y="2297111"/>
            <a:ext cx="3600599" cy="27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3962" y="1844675"/>
            <a:ext cx="4368900" cy="36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6896100" y="3065461"/>
            <a:ext cx="219090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cxnSp>
        <p:nvCxnSpPr>
          <p:cNvPr id="266" name="Shape 266"/>
          <p:cNvCxnSpPr/>
          <p:nvPr/>
        </p:nvCxnSpPr>
        <p:spPr>
          <a:xfrm rot="10800000">
            <a:off x="5497624" y="2789236"/>
            <a:ext cx="5205300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>
            <a:off x="5538787" y="4164012"/>
            <a:ext cx="5117999" cy="444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2478086" y="876300"/>
            <a:ext cx="14573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Client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12085636" y="876300"/>
            <a:ext cx="15653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an HTTP request</a:t>
            </a:r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Connect to the server like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shake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Request a document (or the default document)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http://www.dr-chuck.com/page1.htm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http://www.mlive.com/ann-arbor/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http://www.facebook.com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Shape 4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Browser</a:t>
            </a:r>
          </a:p>
        </p:txBody>
      </p:sp>
      <p:pic>
        <p:nvPicPr>
          <p:cNvPr id="490" name="Shape 4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1" name="Shape 491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492" name="Shape 4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Shape 4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Browser</a:t>
            </a:r>
          </a:p>
        </p:txBody>
      </p:sp>
      <p:cxnSp>
        <p:nvCxnSpPr>
          <p:cNvPr id="499" name="Shape 499"/>
          <p:cNvCxnSpPr/>
          <p:nvPr/>
        </p:nvCxnSpPr>
        <p:spPr>
          <a:xfrm flipH="1">
            <a:off x="7561261" y="2292350"/>
            <a:ext cx="22225" cy="2065337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500" name="Shape 5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1" name="Shape 501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02" name="Shape 502"/>
          <p:cNvSpPr txBox="1"/>
          <p:nvPr/>
        </p:nvSpPr>
        <p:spPr>
          <a:xfrm>
            <a:off x="6281737" y="577850"/>
            <a:ext cx="3327400" cy="162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Shape 503"/>
          <p:cNvSpPr txBox="1"/>
          <p:nvPr/>
        </p:nvSpPr>
        <p:spPr>
          <a:xfrm>
            <a:off x="7315200" y="1651000"/>
            <a:ext cx="1270000" cy="546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Shape 5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Shape 509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Browser</a:t>
            </a:r>
          </a:p>
        </p:txBody>
      </p:sp>
      <p:cxnSp>
        <p:nvCxnSpPr>
          <p:cNvPr id="510" name="Shape 510"/>
          <p:cNvCxnSpPr/>
          <p:nvPr/>
        </p:nvCxnSpPr>
        <p:spPr>
          <a:xfrm flipH="1">
            <a:off x="7561261" y="2292350"/>
            <a:ext cx="22225" cy="2065337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511" name="Shape 5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Shape 512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13" name="Shape 513"/>
          <p:cNvSpPr txBox="1"/>
          <p:nvPr/>
        </p:nvSpPr>
        <p:spPr>
          <a:xfrm>
            <a:off x="128587" y="3276600"/>
            <a:ext cx="6984899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http://www.dr-chuck.com/page2.htm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281737" y="577850"/>
            <a:ext cx="3327400" cy="162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Shape 515"/>
          <p:cNvSpPr txBox="1"/>
          <p:nvPr/>
        </p:nvSpPr>
        <p:spPr>
          <a:xfrm>
            <a:off x="7315200" y="1651000"/>
            <a:ext cx="1270000" cy="546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Shape 5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Shape 521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Browser</a:t>
            </a:r>
          </a:p>
        </p:txBody>
      </p:sp>
      <p:cxnSp>
        <p:nvCxnSpPr>
          <p:cNvPr id="522" name="Shape 522"/>
          <p:cNvCxnSpPr/>
          <p:nvPr/>
        </p:nvCxnSpPr>
        <p:spPr>
          <a:xfrm flipH="1">
            <a:off x="7561261" y="2292350"/>
            <a:ext cx="22225" cy="2065337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3" name="Shape 523"/>
          <p:cNvCxnSpPr/>
          <p:nvPr/>
        </p:nvCxnSpPr>
        <p:spPr>
          <a:xfrm rot="10800000" flipH="1">
            <a:off x="8308975" y="2314574"/>
            <a:ext cx="22225" cy="2108200"/>
          </a:xfrm>
          <a:prstGeom prst="straightConnector1">
            <a:avLst/>
          </a:prstGeom>
          <a:noFill/>
          <a:ln w="1143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524" name="Shape 5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5" name="Shape 525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6" name="Shape 526"/>
          <p:cNvSpPr txBox="1"/>
          <p:nvPr/>
        </p:nvSpPr>
        <p:spPr>
          <a:xfrm>
            <a:off x="10987086" y="1473200"/>
            <a:ext cx="4965600" cy="321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&lt;h1&gt;The Second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&lt;p&gt;If you like, you can switch back to the &lt;a href="page1.htm"&gt;First Page&lt;/a&gt;.&lt;/p&gt;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6281737" y="577850"/>
            <a:ext cx="3327400" cy="162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Shape 528"/>
          <p:cNvSpPr txBox="1"/>
          <p:nvPr/>
        </p:nvSpPr>
        <p:spPr>
          <a:xfrm>
            <a:off x="7315200" y="1651000"/>
            <a:ext cx="1270000" cy="546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80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28587" y="3276600"/>
            <a:ext cx="6984899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http://www.dr-chuck.com/page2.htm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Shape 5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9461" y="2741611"/>
            <a:ext cx="1644649" cy="1244599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/>
        </p:nvSpPr>
        <p:spPr>
          <a:xfrm>
            <a:off x="6572250" y="4572000"/>
            <a:ext cx="2746374" cy="977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Browser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6281737" y="577850"/>
            <a:ext cx="3327400" cy="1625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7" name="Shape 537"/>
          <p:cNvCxnSpPr/>
          <p:nvPr/>
        </p:nvCxnSpPr>
        <p:spPr>
          <a:xfrm flipH="1">
            <a:off x="7561261" y="2292350"/>
            <a:ext cx="22225" cy="2065337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38" name="Shape 538"/>
          <p:cNvCxnSpPr/>
          <p:nvPr/>
        </p:nvCxnSpPr>
        <p:spPr>
          <a:xfrm rot="10800000" flipH="1">
            <a:off x="8308975" y="2314574"/>
            <a:ext cx="22225" cy="2108200"/>
          </a:xfrm>
          <a:prstGeom prst="straightConnector1">
            <a:avLst/>
          </a:prstGeom>
          <a:noFill/>
          <a:ln w="1143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539" name="Shape 5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Shape 5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85500" y="4978400"/>
            <a:ext cx="4978399" cy="294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Shape 541"/>
          <p:cNvCxnSpPr/>
          <p:nvPr/>
        </p:nvCxnSpPr>
        <p:spPr>
          <a:xfrm flipH="1">
            <a:off x="4514850" y="5167312"/>
            <a:ext cx="1901824" cy="1363661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42" name="Shape 542"/>
          <p:cNvCxnSpPr/>
          <p:nvPr/>
        </p:nvCxnSpPr>
        <p:spPr>
          <a:xfrm rot="10800000">
            <a:off x="9501187" y="4987925"/>
            <a:ext cx="1395411" cy="973136"/>
          </a:xfrm>
          <a:prstGeom prst="straightConnector1">
            <a:avLst/>
          </a:prstGeom>
          <a:noFill/>
          <a:ln w="1143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43" name="Shape 543"/>
          <p:cNvSpPr txBox="1"/>
          <p:nvPr/>
        </p:nvSpPr>
        <p:spPr>
          <a:xfrm>
            <a:off x="10987086" y="1473200"/>
            <a:ext cx="4965700" cy="3213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&lt;h1&gt;The Second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&lt;p&gt;If you like, you can switch back to the &lt;a href="page1.htm"&gt;First Page&lt;/a&gt;.&lt;/p&gt;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7315200" y="1651000"/>
            <a:ext cx="1270000" cy="5460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80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128587" y="3276600"/>
            <a:ext cx="6984899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http://www.dr-chuck.com/page2.htm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 Standards</a:t>
            </a:r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850900" y="2603500"/>
            <a:ext cx="7734299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standards for all of the Internet protocols (inner workings) are developed by an organization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 Engineering Task Force (IETF)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www.ietf.org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Standards are called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RFCs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Request for Comments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8667900" y="7805525"/>
            <a:ext cx="7033799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Source: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http://tools.ietf.org/html/rfc791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pic>
        <p:nvPicPr>
          <p:cNvPr id="553" name="Shape 5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3500" y="2794000"/>
            <a:ext cx="6578599" cy="25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Shape 5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45561" y="5829300"/>
            <a:ext cx="6586536" cy="12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9775" y="1043500"/>
            <a:ext cx="8665800" cy="79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Shape 560"/>
          <p:cNvSpPr txBox="1"/>
          <p:nvPr/>
        </p:nvSpPr>
        <p:spPr>
          <a:xfrm>
            <a:off x="3352275" y="130825"/>
            <a:ext cx="10955100" cy="76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http://www.w3.org/Protocols/rfc2616/rfc2616.txt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Shape 5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00" y="393700"/>
            <a:ext cx="15354300" cy="83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8800" y="1628775"/>
            <a:ext cx="4305299" cy="286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0762" y="1687511"/>
            <a:ext cx="360045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3962" y="1235075"/>
            <a:ext cx="4368799" cy="363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6896100" y="2455861"/>
            <a:ext cx="219075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cxnSp>
        <p:nvCxnSpPr>
          <p:cNvPr id="278" name="Shape 278"/>
          <p:cNvCxnSpPr/>
          <p:nvPr/>
        </p:nvCxnSpPr>
        <p:spPr>
          <a:xfrm rot="10800000">
            <a:off x="5497512" y="2179636"/>
            <a:ext cx="520541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79" name="Shape 279"/>
          <p:cNvCxnSpPr/>
          <p:nvPr/>
        </p:nvCxnSpPr>
        <p:spPr>
          <a:xfrm>
            <a:off x="5538787" y="3554412"/>
            <a:ext cx="5118100" cy="444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920750" y="5472112"/>
            <a:ext cx="123825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HTML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367087" y="6213475"/>
            <a:ext cx="815975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2898775" y="5349875"/>
            <a:ext cx="20192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JavaScript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533525" y="6108700"/>
            <a:ext cx="1104899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AJAX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6161087" y="4802187"/>
            <a:ext cx="1171575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8178800" y="4672012"/>
            <a:ext cx="1530350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Request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6308725" y="5472112"/>
            <a:ext cx="1790699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Response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8780461" y="5349875"/>
            <a:ext cx="911224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8001000" y="6594475"/>
            <a:ext cx="1149349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POST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1183936" y="5159375"/>
            <a:ext cx="1336800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0920399" y="6108700"/>
            <a:ext cx="19715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Templates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3141325" y="5349875"/>
            <a:ext cx="2019299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Store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13622351" y="5969000"/>
            <a:ext cx="2190900" cy="597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memcache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221412" y="6400800"/>
            <a:ext cx="1252536" cy="596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an HTTP request</a:t>
            </a:r>
          </a:p>
        </p:txBody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Connect to the server like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shake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Request a document (or the default document)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http://www.dr-chuck.com/page1.htm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http://www.mlive.com/ann-arbor/</a:t>
            </a:r>
          </a:p>
          <a:p>
            <a:pPr marL="1828800" marR="0" lvl="3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http://www.facebook.com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7518399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Hacking</a:t>
            </a:r>
            <a:r>
              <a:rPr lang="en-US" sz="7600" b="1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HTTP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763587" y="2540000"/>
            <a:ext cx="144906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telnet www.dr-chuck.com 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Trying 74.208.28.177...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Connected to www.dr-chuck.com.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Escape character is '^]'.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http://www.dr-chuck.com/page1.htm HTTP/1.0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40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&lt;p&gt;If you like, you can switch </a:t>
            </a:r>
            <a:r>
              <a:rPr lang="en-US" sz="34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the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 href="http://www.dr-chuck.com/page2.htm"&gt;Second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&lt;/p&gt;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10288586" y="1949450"/>
            <a:ext cx="16127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Request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13592175" y="1949450"/>
            <a:ext cx="18891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Response</a:t>
            </a:r>
          </a:p>
        </p:txBody>
      </p:sp>
      <p:sp>
        <p:nvSpPr>
          <p:cNvPr id="580" name="Shape 580"/>
          <p:cNvSpPr txBox="1"/>
          <p:nvPr/>
        </p:nvSpPr>
        <p:spPr>
          <a:xfrm>
            <a:off x="11296650" y="3924300"/>
            <a:ext cx="2746499" cy="9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Browser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11006136" y="565150"/>
            <a:ext cx="3327299" cy="86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</p:txBody>
      </p:sp>
      <p:cxnSp>
        <p:nvCxnSpPr>
          <p:cNvPr id="582" name="Shape 582"/>
          <p:cNvCxnSpPr/>
          <p:nvPr/>
        </p:nvCxnSpPr>
        <p:spPr>
          <a:xfrm flipH="1">
            <a:off x="12285686" y="1644650"/>
            <a:ext cx="22200" cy="2065199"/>
          </a:xfrm>
          <a:prstGeom prst="straightConnector1">
            <a:avLst/>
          </a:prstGeom>
          <a:noFill/>
          <a:ln w="1143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3" name="Shape 583"/>
          <p:cNvCxnSpPr/>
          <p:nvPr/>
        </p:nvCxnSpPr>
        <p:spPr>
          <a:xfrm rot="10800000" flipH="1">
            <a:off x="13033375" y="1666974"/>
            <a:ext cx="22200" cy="2108100"/>
          </a:xfrm>
          <a:prstGeom prst="straightConnector1">
            <a:avLst/>
          </a:prstGeom>
          <a:noFill/>
          <a:ln w="1143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4" name="Shape 584"/>
          <p:cNvSpPr txBox="1"/>
          <p:nvPr/>
        </p:nvSpPr>
        <p:spPr>
          <a:xfrm>
            <a:off x="7104823" y="8191500"/>
            <a:ext cx="8609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Port 80 is the non-encrypted HTTP port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xfrm>
            <a:off x="1003300" y="698500"/>
            <a:ext cx="8560199" cy="2298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F6D6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Accurate Hacking in the Movies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54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Matrix Reloaded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Bourne Ultimatum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Die Hard 4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0300" y="4572000"/>
            <a:ext cx="4819649" cy="288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33000" y="469900"/>
            <a:ext cx="4800600" cy="3975099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 txBox="1"/>
          <p:nvPr/>
        </p:nvSpPr>
        <p:spPr>
          <a:xfrm>
            <a:off x="734675" y="7965825"/>
            <a:ext cx="13040699" cy="965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F6D6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http://nmap.org/movies.html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F6D6"/>
              </a:buClr>
              <a:buFont typeface="Cabin"/>
              <a:buNone/>
            </a:pP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/>
        </p:nvSpPr>
        <p:spPr>
          <a:xfrm>
            <a:off x="2794000" y="1524000"/>
            <a:ext cx="11071224" cy="5540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telnet www.dr-chuck.com 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Trying 74.208.28.177...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Connected to www.dr-chuck.com.Escape character is '^]'.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http://www.dr-chuck.com/page1.htm HTTP/1.0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&lt;p&gt;If you like, you can switch to the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 href="http://www.dr-chuck.com/page2.htm"&gt;Second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Page&lt;/a&gt;.&lt;/p&gt;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Connection closed by foreign host.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/>
        </p:nvSpPr>
        <p:spPr>
          <a:xfrm>
            <a:off x="1838325" y="7988300"/>
            <a:ext cx="126111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Hmmm - This looks kind of Complex..   Lots of GET commands</a:t>
            </a:r>
          </a:p>
        </p:txBody>
      </p:sp>
      <p:pic>
        <p:nvPicPr>
          <p:cNvPr id="604" name="Shape 6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0"/>
            <a:ext cx="13093700" cy="918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/>
        </p:nvSpPr>
        <p:spPr>
          <a:xfrm>
            <a:off x="1163636" y="304800"/>
            <a:ext cx="14554199" cy="791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si-csev-mbp:tex csev$ 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telnet www.umich.edu 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Trying 141.211.144.190...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www.umich.edu.Escape character is '^]'.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GET 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 PUBLIC "-//W3C//DTD XHTML 1.0 Strict//EN" "http://www.w3.org/TR/xhtml1/DTD/xhtml1-strict.dtd"&gt;&lt;html xmlns="http://www.w3.org/1999/xhtml" xml:lang="en" lang="en"&gt;&lt;head&gt;&lt;title&gt;University of Michigan&lt;/title&gt;&lt;meta name="description" content="University of Michigan is one of the top universities of the world, a diverse public institution of higher learning, fostering excellence in research. U-M provides outstanding undergraduate, graduate and professional education, serving the local, regional, national and international communities." /&gt;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846137" y="-6350"/>
            <a:ext cx="14554199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link rel="alternate stylesheet" type="text/css" href="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/CSS/accessible.css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media="screen" title="accessible" /&gt;&lt;link rel="stylesheet" href="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/CSS/print.css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media="print,projection" /&gt;&lt;link rel="stylesheet" href="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/CSS/other.css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media="handheld,tty,tv,braille,embossed,speech,aural" /&gt;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&lt;dl&gt;&lt;dt&gt;&lt;a href="http://ns.umich.edu/htdocs/releases/story.php?id=8077"&gt;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src="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/Images/electric-brain.jpg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 width="114" height="77" alt="Top News Story" /&gt;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&lt;/a&gt;&lt;span class="verbose"&gt;:&lt;/span&gt;&lt;/dt&gt;&lt;dd&gt;&lt;a href="http://ns.umich.edu/htdocs/releases/story.php?id=8077"&gt;Scientists harness the power of electricity in the brain&lt;/a&gt;&lt;/dd&gt;&lt;/dl&gt;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5076825" y="7651750"/>
            <a:ext cx="105791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the browser reads the document, it finds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other URLs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must be retr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ie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ved to produce the document.</a:t>
            </a:r>
          </a:p>
        </p:txBody>
      </p:sp>
      <p:pic>
        <p:nvPicPr>
          <p:cNvPr id="616" name="Shape 6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9300" y="7297736"/>
            <a:ext cx="2292349" cy="15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title"/>
          </p:nvPr>
        </p:nvSpPr>
        <p:spPr>
          <a:xfrm>
            <a:off x="647700" y="241300"/>
            <a:ext cx="6294600" cy="20067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9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big picture...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7596175" y="1187450"/>
            <a:ext cx="7327800" cy="23301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&lt;!DOCTYPE html PUBLIC "-//W3C//DTD XHTML 1.0 Strict//EN" "</a:t>
            </a:r>
            <a:r>
              <a:rPr lang="en-US" sz="2100" u="sng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http://www.w3.org/TR/xhtml1/DTD/xhtml1-strict.dtd</a:t>
            </a:r>
            <a:r>
              <a:rPr lang="en-US" sz="21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&lt;html xmlns="</a:t>
            </a:r>
            <a:r>
              <a:rPr lang="en-US" sz="21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http://www.w3.org/1999/xhtml</a:t>
            </a:r>
            <a:r>
              <a:rPr lang="en-US" sz="21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xml:lang="en"&gt;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&lt;hea</a:t>
            </a:r>
            <a:r>
              <a:rPr lang="en-US" sz="2100" u="sng" strike="noStrike" cap="none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&lt;title&gt;University of Mich</a:t>
            </a:r>
            <a:r>
              <a:rPr lang="en-US" sz="21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igan&lt;/title&gt;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1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cxnSp>
        <p:nvCxnSpPr>
          <p:cNvPr id="623" name="Shape 623"/>
          <p:cNvCxnSpPr/>
          <p:nvPr/>
        </p:nvCxnSpPr>
        <p:spPr>
          <a:xfrm rot="10800000" flipH="1">
            <a:off x="5718175" y="3349625"/>
            <a:ext cx="1387474" cy="554037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4" name="Shape 624"/>
          <p:cNvSpPr txBox="1"/>
          <p:nvPr/>
        </p:nvSpPr>
        <p:spPr>
          <a:xfrm>
            <a:off x="7608886" y="3676650"/>
            <a:ext cx="7302500" cy="314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@import "/CSS/graphical.css"/**/;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p.text strong, .verbose, .verbose p, .verbose h2{text-indent:-876em;position:absolute}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p.text strong a{text-decoration:none}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p.text em{font-weight:bold;font-style:normal}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div.alert{background:#eee;border:1px solid red;padding:.5em;margin:0 25%}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img{border:none}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.hot br, .quick br, dl.feature2 img{display:none}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1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div#main label, legend{font-weight:bold}</a:t>
            </a:r>
          </a:p>
        </p:txBody>
      </p:sp>
      <p:cxnSp>
        <p:nvCxnSpPr>
          <p:cNvPr id="625" name="Shape 625"/>
          <p:cNvCxnSpPr/>
          <p:nvPr/>
        </p:nvCxnSpPr>
        <p:spPr>
          <a:xfrm>
            <a:off x="5835650" y="4970462"/>
            <a:ext cx="1335086" cy="28575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6" name="Shape 626"/>
          <p:cNvCxnSpPr/>
          <p:nvPr/>
        </p:nvCxnSpPr>
        <p:spPr>
          <a:xfrm>
            <a:off x="5842000" y="5346700"/>
            <a:ext cx="1504949" cy="1712911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7" name="Shape 627"/>
          <p:cNvCxnSpPr/>
          <p:nvPr/>
        </p:nvCxnSpPr>
        <p:spPr>
          <a:xfrm>
            <a:off x="5867400" y="6565900"/>
            <a:ext cx="1645199" cy="1677599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8" name="Shape 628"/>
          <p:cNvCxnSpPr/>
          <p:nvPr/>
        </p:nvCxnSpPr>
        <p:spPr>
          <a:xfrm>
            <a:off x="5794825" y="5901650"/>
            <a:ext cx="1659600" cy="1800900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9" name="Shape 629"/>
          <p:cNvSpPr txBox="1"/>
          <p:nvPr/>
        </p:nvSpPr>
        <p:spPr>
          <a:xfrm>
            <a:off x="8513761" y="7251700"/>
            <a:ext cx="631825" cy="100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pic>
        <p:nvPicPr>
          <p:cNvPr id="630" name="Shape 6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500" y="3314700"/>
            <a:ext cx="5068886" cy="35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Shape 6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75600" y="7031036"/>
            <a:ext cx="2292300" cy="154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>
            <a:spLocks noGrp="1"/>
          </p:cNvSpPr>
          <p:nvPr>
            <p:ph type="title"/>
          </p:nvPr>
        </p:nvSpPr>
        <p:spPr>
          <a:xfrm>
            <a:off x="407750" y="0"/>
            <a:ext cx="15072000" cy="19811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browser debugger </a:t>
            </a: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reveals detail...</a:t>
            </a:r>
          </a:p>
        </p:txBody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1155700" y="2349500"/>
            <a:ext cx="13932000" cy="599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browsers have a developer mode so you can watch it in action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can help explore the HTTP request-response cycle</a:t>
            </a:r>
          </a:p>
          <a:p>
            <a:pPr marL="457200" marR="0" lvl="0" indent="-4318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simple-looking pages involve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lots of requests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2286000" marR="0" lvl="4" indent="-4318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HTML page(s)</a:t>
            </a:r>
          </a:p>
          <a:p>
            <a:pPr marL="2286000" marR="0" lvl="4" indent="-4318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Image files</a:t>
            </a:r>
          </a:p>
          <a:p>
            <a:pPr marL="2286000" marR="0" lvl="4" indent="-4318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CSS Style Sheets</a:t>
            </a:r>
          </a:p>
          <a:p>
            <a:pPr marL="2286000" marR="0" lvl="4" indent="-4318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JavaScript files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Shape 6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751" y="0"/>
            <a:ext cx="11784996" cy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Network Architecture....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’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Write a Web Browser!</a:t>
            </a:r>
          </a:p>
        </p:txBody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14478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HTTP Request in Python</a:t>
            </a:r>
          </a:p>
        </p:txBody>
      </p:sp>
      <p:pic>
        <p:nvPicPr>
          <p:cNvPr id="654" name="Shape 6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9400" y="5347825"/>
            <a:ext cx="6883500" cy="3244799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Shape 655"/>
          <p:cNvSpPr txBox="1"/>
          <p:nvPr/>
        </p:nvSpPr>
        <p:spPr>
          <a:xfrm>
            <a:off x="510400" y="1989700"/>
            <a:ext cx="15584700" cy="622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import socket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mysock = socket.socket(socket.AF_INET, socket.SOCK_STREAM)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mysock.connect(('www.py4inf.com', 80))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mysock.send('GET http://www.py4inf.com/code/romeo.txt HTTP/1.0\n\n')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mysock.recv(512)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( len(data)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print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mysock.close()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/>
          <p:nvPr/>
        </p:nvSpPr>
        <p:spPr>
          <a:xfrm>
            <a:off x="457200" y="687387"/>
            <a:ext cx="9431337" cy="7756525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Sun, 14 Mar 2010 23:52:41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Tue, 29 Dec 2009 01:31:22 GMT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ETag: "143c1b33-a7-4b395bea"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Accept-Ranges: bytes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167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text/plain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Who is already sick and pale with grief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0566400" y="2971800"/>
            <a:ext cx="5111750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mysock.recv(512)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if ( len(data) &lt; 1 )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data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10596561" y="1333500"/>
            <a:ext cx="27400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Header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10656886" y="7175500"/>
            <a:ext cx="23034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 Body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HTTP Easier With urllib</a:t>
            </a:r>
          </a:p>
        </p:txBody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</a:t>
            </a:r>
          </a:p>
        </p:txBody>
      </p:sp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841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HTTP is so common, we have a library that does all the socket work for us and makes web pages look like a file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709612" y="4768850"/>
            <a:ext cx="14820899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31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</a:t>
            </a:r>
            <a:r>
              <a:rPr lang="en-US" sz="31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urllib.urlopen</a:t>
            </a: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('http://www.py4inf.com/code/romeo.txt')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3401525" y="8216900"/>
            <a:ext cx="8476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http://docs.python.org/library/urllib.html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13944600" y="8216900"/>
            <a:ext cx="179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urllib1.py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/>
        </p:nvSpPr>
        <p:spPr>
          <a:xfrm>
            <a:off x="709612" y="1035050"/>
            <a:ext cx="14820899" cy="276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31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</a:t>
            </a:r>
            <a:r>
              <a:rPr lang="en-US" sz="31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urllib.urlopen</a:t>
            </a: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('http://www.py4inf.com/code/romeo.txt')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1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3238500" y="4930775"/>
            <a:ext cx="10239000" cy="235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 soft what light through yonder window breaks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the east and Juliet is the sun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Arise fair sun and kill the envious moon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is already sick and pale with grief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13944600" y="8216900"/>
            <a:ext cx="179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urllib1.py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3401525" y="8216900"/>
            <a:ext cx="8476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http://docs.python.org/library/urllib.html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Like a file...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965200" y="2901950"/>
            <a:ext cx="14566899" cy="4419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urllib.urlopen('http://www.py4inf.com/code/romeo.txt')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dict()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line.split()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counts.get(word,0)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counts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13527087" y="8229600"/>
            <a:ext cx="241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urlwords.py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1536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Web Pages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508000" y="2286000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urllib.urlopen('http://www.dr-chuck.com/page1.htm')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x="3683000" y="5651500"/>
            <a:ext cx="12055499" cy="2921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you like, you can switch to the &lt;a href="http://www.dr-chuck.com/page2.htm"&gt;Second 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3944600" y="8216900"/>
            <a:ext cx="179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urllib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title"/>
          </p:nvPr>
        </p:nvSpPr>
        <p:spPr>
          <a:xfrm>
            <a:off x="508000" y="241300"/>
            <a:ext cx="15176400" cy="15365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Going from one page to another...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508000" y="2286000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urllib.urlopen('http://www.dr-chuck.com/page1.htm')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2890850" y="5245200"/>
            <a:ext cx="13174499" cy="2921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you like, you can switch to the </a:t>
            </a:r>
            <a:b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</a:t>
            </a:r>
            <a:r>
              <a:rPr lang="en-US" sz="3300" b="1" i="0" u="sng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http://www.dr-chuck.com/</a:t>
            </a:r>
            <a:r>
              <a:rPr lang="en-US" sz="33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33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3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page2.htm</a:t>
            </a: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"&gt;Second</a:t>
            </a:r>
            <a:r>
              <a:rPr lang="en-US" sz="33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Page&lt;/a&gt;.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3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>
            <a:spLocks noGrp="1"/>
          </p:cNvSpPr>
          <p:nvPr>
            <p:ph type="title"/>
          </p:nvPr>
        </p:nvSpPr>
        <p:spPr>
          <a:xfrm>
            <a:off x="4370950" y="1226625"/>
            <a:ext cx="7514099" cy="2528999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164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n-US" sz="164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  <a:r>
              <a:rPr lang="en-US" sz="16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  <a:r>
              <a:rPr lang="en-US" sz="164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</a:t>
            </a:r>
            <a:r>
              <a:rPr lang="en-US" sz="16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164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660400" y="4191000"/>
            <a:ext cx="15557500" cy="245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fhand = urllib.urlopen('http://www.dr-chuck.com/page1.htm')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fhand: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line.strip()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Transport Control Protocol (TCP)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643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on top of IP (Internet Protocol)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Assumes IP might lose some data - stores and retransmits data if it seems to be lost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Handles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flow control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a transmit window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Provides a nice reliable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pipe</a:t>
            </a:r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100" y="2501900"/>
            <a:ext cx="6007199" cy="46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/>
          <p:nvPr/>
        </p:nvSpPr>
        <p:spPr>
          <a:xfrm>
            <a:off x="9607600" y="3826250"/>
            <a:ext cx="5410200" cy="6731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8686825" y="7562850"/>
            <a:ext cx="7264499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Source: </a:t>
            </a:r>
            <a:r>
              <a:rPr lang="en-US" sz="25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http://en.wikipedia.org/wiki/Internet_Protocol_Suite</a:t>
            </a:r>
            <a:r>
              <a:rPr lang="en-US" sz="2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HTML </a:t>
            </a:r>
            <a:b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(a.k.a. Web Scraping)</a:t>
            </a:r>
          </a:p>
        </p:txBody>
      </p:sp>
      <p:sp>
        <p:nvSpPr>
          <p:cNvPr id="720" name="Shape 72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Web Scraping?</a:t>
            </a:r>
          </a:p>
        </p:txBody>
      </p:sp>
      <p:sp>
        <p:nvSpPr>
          <p:cNvPr id="726" name="Shape 726"/>
          <p:cNvSpPr txBox="1">
            <a:spLocks noGrp="1"/>
          </p:cNvSpPr>
          <p:nvPr>
            <p:ph type="body" idx="1"/>
          </p:nvPr>
        </p:nvSpPr>
        <p:spPr>
          <a:xfrm>
            <a:off x="1155700" y="2540000"/>
            <a:ext cx="13931900" cy="3429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program or script pretends to be a browser and retrieves web pages, looks at those web pages, extracts information, and then looks at more web pages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engines scrape web pages - we call this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spidering the web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crawling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727" name="Shape 727"/>
          <p:cNvSpPr txBox="1"/>
          <p:nvPr/>
        </p:nvSpPr>
        <p:spPr>
          <a:xfrm>
            <a:off x="3975100" y="7562850"/>
            <a:ext cx="8852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http://en.wikipedia.org/wiki/Web_scraping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http://en.wikipedia.org/wiki/Web_crawler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/>
        </p:nvSpPr>
        <p:spPr>
          <a:xfrm>
            <a:off x="13068300" y="571500"/>
            <a:ext cx="2019299" cy="81026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1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1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Server</a:t>
            </a:r>
          </a:p>
        </p:txBody>
      </p:sp>
      <p:cxnSp>
        <p:nvCxnSpPr>
          <p:cNvPr id="733" name="Shape 733"/>
          <p:cNvCxnSpPr/>
          <p:nvPr/>
        </p:nvCxnSpPr>
        <p:spPr>
          <a:xfrm flipH="1">
            <a:off x="7265986" y="1878011"/>
            <a:ext cx="5657849" cy="22225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34" name="Shape 734"/>
          <p:cNvSpPr txBox="1"/>
          <p:nvPr/>
        </p:nvSpPr>
        <p:spPr>
          <a:xfrm>
            <a:off x="9607550" y="977900"/>
            <a:ext cx="9572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</a:p>
        </p:txBody>
      </p:sp>
      <p:cxnSp>
        <p:nvCxnSpPr>
          <p:cNvPr id="735" name="Shape 735"/>
          <p:cNvCxnSpPr/>
          <p:nvPr/>
        </p:nvCxnSpPr>
        <p:spPr>
          <a:xfrm rot="10800000">
            <a:off x="7088187" y="3175000"/>
            <a:ext cx="5611812" cy="0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736" name="Shape 736"/>
          <p:cNvSpPr txBox="1"/>
          <p:nvPr/>
        </p:nvSpPr>
        <p:spPr>
          <a:xfrm>
            <a:off x="9434511" y="2247900"/>
            <a:ext cx="13049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HTML</a:t>
            </a:r>
          </a:p>
        </p:txBody>
      </p:sp>
      <p:pic>
        <p:nvPicPr>
          <p:cNvPr id="737" name="Shape 7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4900" y="722312"/>
            <a:ext cx="4508500" cy="3354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Shape 7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4500" y="4470400"/>
            <a:ext cx="8191499" cy="380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9" name="Shape 739"/>
          <p:cNvCxnSpPr/>
          <p:nvPr/>
        </p:nvCxnSpPr>
        <p:spPr>
          <a:xfrm flipH="1">
            <a:off x="8026399" y="5857875"/>
            <a:ext cx="4673600" cy="22225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40" name="Shape 740"/>
          <p:cNvSpPr txBox="1"/>
          <p:nvPr/>
        </p:nvSpPr>
        <p:spPr>
          <a:xfrm>
            <a:off x="10496550" y="3911600"/>
            <a:ext cx="9572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</a:p>
        </p:txBody>
      </p:sp>
      <p:cxnSp>
        <p:nvCxnSpPr>
          <p:cNvPr id="741" name="Shape 741"/>
          <p:cNvCxnSpPr/>
          <p:nvPr/>
        </p:nvCxnSpPr>
        <p:spPr>
          <a:xfrm flipH="1">
            <a:off x="4046537" y="7088186"/>
            <a:ext cx="8720136" cy="69214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742" name="Shape 742"/>
          <p:cNvSpPr txBox="1"/>
          <p:nvPr/>
        </p:nvSpPr>
        <p:spPr>
          <a:xfrm>
            <a:off x="9078911" y="7645400"/>
            <a:ext cx="13049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HTML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Scrape?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Pull data - particularly social data - who links to who?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 your own data back out of some system that has no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export capability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Monitor a site for new information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Spider the web to make a database for a search engine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Scraping Web Pages</a:t>
            </a:r>
          </a:p>
        </p:txBody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some controversy about web page scraping and some sites are a bit snippy about it.</a:t>
            </a:r>
          </a:p>
          <a:p>
            <a:pPr marL="1041400" marR="0" lvl="1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Google:   facebook scraping block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Republishing copyrighted information is not allowed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Violating terms of service is not allowed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1705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6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http://www.facebook.com/terms.php</a:t>
            </a:r>
          </a:p>
        </p:txBody>
      </p:sp>
      <p:pic>
        <p:nvPicPr>
          <p:cNvPr id="760" name="Shape 7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8600" y="2044700"/>
            <a:ext cx="7848599" cy="6819899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Shape 761"/>
          <p:cNvSpPr/>
          <p:nvPr/>
        </p:nvSpPr>
        <p:spPr>
          <a:xfrm>
            <a:off x="2400300" y="7759700"/>
            <a:ext cx="1269899" cy="1269899"/>
          </a:xfrm>
          <a:prstGeom prst="rightArrow">
            <a:avLst>
              <a:gd name="adj1" fmla="val 39354"/>
              <a:gd name="adj2" fmla="val 20867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title"/>
          </p:nvPr>
        </p:nvSpPr>
        <p:spPr>
          <a:xfrm>
            <a:off x="948650" y="241300"/>
            <a:ext cx="145436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Easy Way - 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 Soup</a:t>
            </a:r>
          </a:p>
        </p:txBody>
      </p:sp>
      <p:sp>
        <p:nvSpPr>
          <p:cNvPr id="767" name="Shape 767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2882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could do string searches the hard way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use the free software called </a:t>
            </a: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BeautifulSoup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www.crummy.com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2543075" y="5753775"/>
            <a:ext cx="11022000" cy="1052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http://www.crummy.com/software/BeautifulSoup/</a:t>
            </a:r>
          </a:p>
          <a:p>
            <a:pPr lvl="0" algn="ctr" rtl="0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http://www.pythonlearn.com/code/BeautifulSoup.py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769" name="Shape 769"/>
          <p:cNvSpPr txBox="1"/>
          <p:nvPr/>
        </p:nvSpPr>
        <p:spPr>
          <a:xfrm>
            <a:off x="729849" y="7516025"/>
            <a:ext cx="147962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Place the </a:t>
            </a: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BeautifulSoup.py</a:t>
            </a:r>
            <a:r>
              <a:rPr lang="en-US" sz="3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file in the same folder as your Python code...</a:t>
            </a:r>
          </a:p>
        </p:txBody>
      </p:sp>
      <p:sp>
        <p:nvSpPr>
          <p:cNvPr id="770" name="Shape 770"/>
          <p:cNvSpPr txBox="1"/>
          <p:nvPr/>
        </p:nvSpPr>
        <p:spPr>
          <a:xfrm>
            <a:off x="2793400" y="8082225"/>
            <a:ext cx="106692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/>
        </p:nvSpPr>
        <p:spPr>
          <a:xfrm>
            <a:off x="1727200" y="685800"/>
            <a:ext cx="13639799" cy="7478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from BeautifulSoup import *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url = raw_input('Enter - 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html = urllib.urlopen(url).read()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soup = BeautifulSoup(html)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Retrieve a list of the anchor tags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Each tag is like a dictionary of HTML attributes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tags = soup('a')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tag in tags: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 tag.get('href', None)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13485325" y="8229600"/>
            <a:ext cx="2415000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urllinks.py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/>
          <p:nvPr/>
        </p:nvSpPr>
        <p:spPr>
          <a:xfrm>
            <a:off x="660400" y="3124200"/>
            <a:ext cx="9650399" cy="3508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html = urllib.urlopen(url).read()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soup = BeautifulSoup(html)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tags = soup('a')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 tag in tags: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print tag.get('</a:t>
            </a:r>
            <a:r>
              <a:rPr lang="en-US" sz="360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 sz="36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None)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6853775" y="6983400"/>
            <a:ext cx="9069600" cy="1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urllinks.py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http://www.dr-chuck.com/page1.htm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http://www.dr-chuck.com/page2.htm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6918750" y="546400"/>
            <a:ext cx="8885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&lt;h1&gt;The First Page&lt;/h1&gt;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&lt;p&gt;If you like, you can switch to the&lt;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href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="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http://www.dr-chuck.com/page2.htm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"&gt;Second Page&lt;/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&gt;.&lt;/p&gt;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89" name="Shape 789"/>
          <p:cNvSpPr txBox="1">
            <a:spLocks noGrp="1"/>
          </p:cNvSpPr>
          <p:nvPr>
            <p:ph type="body" idx="1"/>
          </p:nvPr>
        </p:nvSpPr>
        <p:spPr>
          <a:xfrm>
            <a:off x="1511300" y="2819400"/>
            <a:ext cx="13233299" cy="53594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TCP/IP gives us pipes / sockets between applications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designed application protocols to make use of these pipes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HyperText Trans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fer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 (HTTP) is a simple yet powerful protocol</a:t>
            </a:r>
          </a:p>
          <a:p>
            <a:pPr marL="457200" marR="0" lvl="0" indent="-469900" algn="l" rtl="0">
              <a:lnSpc>
                <a:spcPct val="100000"/>
              </a:lnSpc>
              <a:spcBef>
                <a:spcPts val="23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good support for sockets, HTTP, and HTML parsing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4419600" y="8001000"/>
            <a:ext cx="11093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http://www.flickr.com/photos/kitcowan/2103850699/</a:t>
            </a: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0" y="1244600"/>
            <a:ext cx="4064000" cy="60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500" y="1435100"/>
            <a:ext cx="7467600" cy="5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774700" y="7226300"/>
            <a:ext cx="9704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6"/>
              </a:rPr>
              <a:t>http://en.wikipedia.org/wiki/Tin_can_telephone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95" name="Shape 7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6" name="Shape 796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 slide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TCP Connections /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644900" y="8293100"/>
            <a:ext cx="9547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http://en.wikipedia.org/wiki/Internet_socket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1490475" y="2907625"/>
            <a:ext cx="133695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computer networking, an Internet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network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endpoint of a bidirectional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inter-process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communication flow across an </a:t>
            </a:r>
            <a:r>
              <a:rPr lang="en-US" sz="3600" u="none" strike="noStrike" cap="none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Protocol-based computer network, such as the </a:t>
            </a:r>
            <a:r>
              <a:rPr lang="en-US" sz="3600" u="none" strike="noStrike" cap="none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Internet.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2062" y="5256212"/>
            <a:ext cx="3600599" cy="27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7213600" y="5732462"/>
            <a:ext cx="2190900" cy="83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50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Internet</a:t>
            </a:r>
          </a:p>
        </p:txBody>
      </p:sp>
      <p:sp>
        <p:nvSpPr>
          <p:cNvPr id="325" name="Shape 325"/>
          <p:cNvSpPr/>
          <p:nvPr/>
        </p:nvSpPr>
        <p:spPr>
          <a:xfrm>
            <a:off x="3187700" y="5410200"/>
            <a:ext cx="2286000" cy="2603399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326" name="Shape 326"/>
          <p:cNvSpPr/>
          <p:nvPr/>
        </p:nvSpPr>
        <p:spPr>
          <a:xfrm>
            <a:off x="10947400" y="5257800"/>
            <a:ext cx="2286000" cy="2603399"/>
          </a:xfrm>
          <a:prstGeom prst="roundRect">
            <a:avLst>
              <a:gd name="adj" fmla="val 1800"/>
            </a:avLst>
          </a:prstGeom>
          <a:solidFill>
            <a:srgbClr val="CCCCC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39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327" name="Shape 327"/>
          <p:cNvSpPr/>
          <p:nvPr/>
        </p:nvSpPr>
        <p:spPr>
          <a:xfrm>
            <a:off x="5397500" y="6451600"/>
            <a:ext cx="5600699" cy="1016099"/>
          </a:xfrm>
          <a:prstGeom prst="leftRightArrow">
            <a:avLst>
              <a:gd name="adj1" fmla="val 2174"/>
              <a:gd name="adj2" fmla="val 4986"/>
            </a:avLst>
          </a:prstGeom>
          <a:blipFill rotWithShape="1">
            <a:blip r:embed="rId5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abin"/>
              <a:buNone/>
            </a:pPr>
            <a:r>
              <a:rPr lang="en-US" sz="2800" u="none" strike="noStrike" cap="none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Socket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TCP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 Numbers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3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port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</a:t>
            </a: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application-specific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process-specific software communications endpoint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allows multiple networked applications to coexist on the same server.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a list of well-known TCP port numbers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2430448" y="8185150"/>
            <a:ext cx="10902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http://en.wikipedia.org/wiki/TCP_and_UDP_port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55136" y="3152775"/>
            <a:ext cx="2755900" cy="208438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1955800" y="520700"/>
            <a:ext cx="6667500" cy="7734299"/>
          </a:xfrm>
          <a:prstGeom prst="rect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www.umich.edu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12898436" y="2736850"/>
            <a:ext cx="2578099" cy="1854200"/>
            <a:chOff x="0" y="0"/>
            <a:chExt cx="2576512" cy="1854200"/>
          </a:xfrm>
        </p:grpSpPr>
        <p:grpSp>
          <p:nvGrpSpPr>
            <p:cNvPr id="342" name="Shape 342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43" name="Shape 343"/>
              <p:cNvGrpSpPr/>
              <p:nvPr/>
            </p:nvGrpSpPr>
            <p:grpSpPr>
              <a:xfrm>
                <a:off x="352425" y="0"/>
                <a:ext cx="1878011" cy="1184275"/>
                <a:chOff x="0" y="0"/>
                <a:chExt cx="1878011" cy="1184275"/>
              </a:xfrm>
            </p:grpSpPr>
            <p:sp>
              <p:nvSpPr>
                <p:cNvPr id="344" name="Shape 344"/>
                <p:cNvSpPr txBox="1"/>
                <p:nvPr/>
              </p:nvSpPr>
              <p:spPr>
                <a:xfrm>
                  <a:off x="0" y="0"/>
                  <a:ext cx="1878011" cy="1184275"/>
                </a:xfrm>
                <a:prstGeom prst="rect">
                  <a:avLst/>
                </a:prstGeom>
                <a:solidFill>
                  <a:schemeClr val="accent1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Shape 345"/>
                <p:cNvSpPr/>
                <p:nvPr/>
              </p:nvSpPr>
              <p:spPr>
                <a:xfrm>
                  <a:off x="149225" y="106361"/>
                  <a:ext cx="1576386" cy="973136"/>
                </a:xfrm>
                <a:prstGeom prst="roundRect">
                  <a:avLst>
                    <a:gd name="adj" fmla="val 1490"/>
                  </a:avLst>
                </a:prstGeom>
                <a:solidFill>
                  <a:srgbClr val="FFFFFF"/>
                </a:solidFill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Shape 346"/>
              <p:cNvGrpSpPr/>
              <p:nvPr/>
            </p:nvGrpSpPr>
            <p:grpSpPr>
              <a:xfrm>
                <a:off x="0" y="1543050"/>
                <a:ext cx="2576512" cy="311150"/>
                <a:chOff x="0" y="0"/>
                <a:chExt cx="2576512" cy="309562"/>
              </a:xfrm>
            </p:grpSpPr>
            <p:cxnSp>
              <p:nvCxnSpPr>
                <p:cNvPr id="347" name="Shape 347"/>
                <p:cNvCxnSpPr/>
                <p:nvPr/>
              </p:nvCxnSpPr>
              <p:spPr>
                <a:xfrm flipH="1">
                  <a:off x="0" y="0"/>
                  <a:ext cx="34131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Shape 348"/>
                <p:cNvCxnSpPr/>
                <p:nvPr/>
              </p:nvCxnSpPr>
              <p:spPr>
                <a:xfrm>
                  <a:off x="0" y="241300"/>
                  <a:ext cx="2574924" cy="158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Shape 349"/>
                <p:cNvCxnSpPr/>
                <p:nvPr/>
              </p:nvCxnSpPr>
              <p:spPr>
                <a:xfrm>
                  <a:off x="0" y="306387"/>
                  <a:ext cx="2574924" cy="3174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Shape 350"/>
                <p:cNvCxnSpPr/>
                <p:nvPr/>
              </p:nvCxnSpPr>
              <p:spPr>
                <a:xfrm>
                  <a:off x="0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Shape 351"/>
                <p:cNvCxnSpPr/>
                <p:nvPr/>
              </p:nvCxnSpPr>
              <p:spPr>
                <a:xfrm>
                  <a:off x="2239961" y="0"/>
                  <a:ext cx="334961" cy="24129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Shape 352"/>
                <p:cNvCxnSpPr/>
                <p:nvPr/>
              </p:nvCxnSpPr>
              <p:spPr>
                <a:xfrm>
                  <a:off x="2574925" y="241300"/>
                  <a:ext cx="1587" cy="65086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3" name="Shape 353"/>
              <p:cNvSpPr txBox="1"/>
              <p:nvPr/>
            </p:nvSpPr>
            <p:spPr>
              <a:xfrm>
                <a:off x="357187" y="1220787"/>
                <a:ext cx="1874836" cy="304799"/>
              </a:xfrm>
              <a:prstGeom prst="rect">
                <a:avLst/>
              </a:prstGeom>
              <a:noFill/>
              <a:ln w="127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4" name="Shape 354"/>
              <p:cNvCxnSpPr/>
              <p:nvPr/>
            </p:nvCxnSpPr>
            <p:spPr>
              <a:xfrm>
                <a:off x="1763711" y="1373187"/>
                <a:ext cx="374649" cy="3174"/>
              </a:xfrm>
              <a:prstGeom prst="straightConnector1">
                <a:avLst/>
              </a:prstGeom>
              <a:noFill/>
              <a:ln w="50800" cap="rnd" cmpd="sng">
                <a:solidFill>
                  <a:srgbClr val="618FFD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355" name="Shape 355"/>
            <p:cNvSpPr txBox="1"/>
            <p:nvPr/>
          </p:nvSpPr>
          <p:spPr>
            <a:xfrm rot="10800000" flipH="1">
              <a:off x="474662" y="1319212"/>
              <a:ext cx="203199" cy="31750"/>
            </a:xfrm>
            <a:prstGeom prst="rect">
              <a:avLst/>
            </a:pr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/>
          <p:nvPr/>
        </p:nvSpPr>
        <p:spPr>
          <a:xfrm>
            <a:off x="2933700" y="1346200"/>
            <a:ext cx="2603499" cy="11811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Incoming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E-Mail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2933700" y="2946400"/>
            <a:ext cx="2603499" cy="7239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Login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2933700" y="4660900"/>
            <a:ext cx="2603499" cy="7239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Web Server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6426200" y="14859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87300" y="838200"/>
            <a:ext cx="2717799" cy="138588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/>
        </p:nvSpPr>
        <p:spPr>
          <a:xfrm>
            <a:off x="2933700" y="6286500"/>
            <a:ext cx="2603499" cy="1270000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Personal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Mail Box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426200" y="29718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6426200" y="40259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80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6426200" y="49530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443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6426200" y="61976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109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6426200" y="7226300"/>
            <a:ext cx="1270000" cy="6857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110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077200" y="3911600"/>
            <a:ext cx="2997199" cy="660400"/>
          </a:xfrm>
          <a:prstGeom prst="rect">
            <a:avLst/>
          </a:prstGeom>
          <a:solidFill>
            <a:srgbClr val="000000"/>
          </a:solidFill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74.208.28.177</a:t>
            </a:r>
          </a:p>
        </p:txBody>
      </p:sp>
      <p:cxnSp>
        <p:nvCxnSpPr>
          <p:cNvPr id="368" name="Shape 368"/>
          <p:cNvCxnSpPr/>
          <p:nvPr/>
        </p:nvCxnSpPr>
        <p:spPr>
          <a:xfrm>
            <a:off x="7781925" y="3190875"/>
            <a:ext cx="5337175" cy="223837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9" name="Shape 369"/>
          <p:cNvCxnSpPr/>
          <p:nvPr/>
        </p:nvCxnSpPr>
        <p:spPr>
          <a:xfrm flipH="1">
            <a:off x="7762874" y="1547812"/>
            <a:ext cx="4908550" cy="29845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grpSp>
        <p:nvGrpSpPr>
          <p:cNvPr id="370" name="Shape 370"/>
          <p:cNvGrpSpPr/>
          <p:nvPr/>
        </p:nvGrpSpPr>
        <p:grpSpPr>
          <a:xfrm>
            <a:off x="12898436" y="4959350"/>
            <a:ext cx="2578099" cy="1854200"/>
            <a:chOff x="0" y="0"/>
            <a:chExt cx="2576512" cy="1854200"/>
          </a:xfrm>
        </p:grpSpPr>
        <p:grpSp>
          <p:nvGrpSpPr>
            <p:cNvPr id="371" name="Shape 371"/>
            <p:cNvGrpSpPr/>
            <p:nvPr/>
          </p:nvGrpSpPr>
          <p:grpSpPr>
            <a:xfrm>
              <a:off x="0" y="0"/>
              <a:ext cx="2576512" cy="1854200"/>
              <a:chOff x="0" y="0"/>
              <a:chExt cx="2576512" cy="1854200"/>
            </a:xfrm>
          </p:grpSpPr>
          <p:grpSp>
            <p:nvGrpSpPr>
              <p:cNvPr id="372" name="Shape 372"/>
              <p:cNvGrpSpPr/>
              <p:nvPr/>
            </p:nvGrpSpPr>
            <p:grpSpPr>
              <a:xfrm>
                <a:off x="0" y="0"/>
                <a:ext cx="2576512" cy="1854200"/>
                <a:chOff x="0" y="0"/>
                <a:chExt cx="2576512" cy="1854200"/>
              </a:xfrm>
            </p:grpSpPr>
            <p:grpSp>
              <p:nvGrpSpPr>
                <p:cNvPr id="373" name="Shape 373"/>
                <p:cNvGrpSpPr/>
                <p:nvPr/>
              </p:nvGrpSpPr>
              <p:grpSpPr>
                <a:xfrm>
                  <a:off x="352425" y="0"/>
                  <a:ext cx="1878011" cy="1184275"/>
                  <a:chOff x="0" y="0"/>
                  <a:chExt cx="1878011" cy="1184275"/>
                </a:xfrm>
              </p:grpSpPr>
              <p:sp>
                <p:nvSpPr>
                  <p:cNvPr id="374" name="Shape 374"/>
                  <p:cNvSpPr txBox="1"/>
                  <p:nvPr/>
                </p:nvSpPr>
                <p:spPr>
                  <a:xfrm>
                    <a:off x="0" y="0"/>
                    <a:ext cx="1878011" cy="11842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Shape 375"/>
                  <p:cNvSpPr/>
                  <p:nvPr/>
                </p:nvSpPr>
                <p:spPr>
                  <a:xfrm>
                    <a:off x="149225" y="106361"/>
                    <a:ext cx="1576386" cy="973136"/>
                  </a:xfrm>
                  <a:prstGeom prst="roundRect">
                    <a:avLst>
                      <a:gd name="adj" fmla="val 1490"/>
                    </a:avLst>
                  </a:prstGeom>
                  <a:solidFill>
                    <a:srgbClr val="FFFFFF"/>
                  </a:solidFill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6" name="Shape 376"/>
                <p:cNvGrpSpPr/>
                <p:nvPr/>
              </p:nvGrpSpPr>
              <p:grpSpPr>
                <a:xfrm>
                  <a:off x="0" y="1543050"/>
                  <a:ext cx="2576512" cy="311150"/>
                  <a:chOff x="0" y="0"/>
                  <a:chExt cx="2576512" cy="309562"/>
                </a:xfrm>
              </p:grpSpPr>
              <p:cxnSp>
                <p:nvCxnSpPr>
                  <p:cNvPr id="377" name="Shape 377"/>
                  <p:cNvCxnSpPr/>
                  <p:nvPr/>
                </p:nvCxnSpPr>
                <p:spPr>
                  <a:xfrm flipH="1">
                    <a:off x="0" y="0"/>
                    <a:ext cx="34131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8" name="Shape 378"/>
                  <p:cNvCxnSpPr/>
                  <p:nvPr/>
                </p:nvCxnSpPr>
                <p:spPr>
                  <a:xfrm>
                    <a:off x="0" y="241300"/>
                    <a:ext cx="2574924" cy="1587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9" name="Shape 379"/>
                  <p:cNvCxnSpPr/>
                  <p:nvPr/>
                </p:nvCxnSpPr>
                <p:spPr>
                  <a:xfrm>
                    <a:off x="0" y="306387"/>
                    <a:ext cx="2574924" cy="3174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0" name="Shape 380"/>
                  <p:cNvCxnSpPr/>
                  <p:nvPr/>
                </p:nvCxnSpPr>
                <p:spPr>
                  <a:xfrm>
                    <a:off x="0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1" name="Shape 381"/>
                  <p:cNvCxnSpPr/>
                  <p:nvPr/>
                </p:nvCxnSpPr>
                <p:spPr>
                  <a:xfrm>
                    <a:off x="2239961" y="0"/>
                    <a:ext cx="334961" cy="241299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2" name="Shape 382"/>
                  <p:cNvCxnSpPr/>
                  <p:nvPr/>
                </p:nvCxnSpPr>
                <p:spPr>
                  <a:xfrm>
                    <a:off x="2574925" y="241300"/>
                    <a:ext cx="1587" cy="65086"/>
                  </a:xfrm>
                  <a:prstGeom prst="straightConnector1">
                    <a:avLst/>
                  </a:prstGeom>
                  <a:noFill/>
                  <a:ln w="1270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383" name="Shape 383"/>
                <p:cNvSpPr txBox="1"/>
                <p:nvPr/>
              </p:nvSpPr>
              <p:spPr>
                <a:xfrm>
                  <a:off x="357187" y="1220787"/>
                  <a:ext cx="1874836" cy="304799"/>
                </a:xfrm>
                <a:prstGeom prst="rect">
                  <a:avLst/>
                </a:prstGeom>
                <a:noFill/>
                <a:ln w="127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84" name="Shape 384"/>
                <p:cNvCxnSpPr/>
                <p:nvPr/>
              </p:nvCxnSpPr>
              <p:spPr>
                <a:xfrm>
                  <a:off x="1763711" y="1373187"/>
                  <a:ext cx="374649" cy="3174"/>
                </a:xfrm>
                <a:prstGeom prst="straightConnector1">
                  <a:avLst/>
                </a:prstGeom>
                <a:noFill/>
                <a:ln w="5080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85" name="Shape 385"/>
              <p:cNvSpPr txBox="1"/>
              <p:nvPr/>
            </p:nvSpPr>
            <p:spPr>
              <a:xfrm rot="10800000" flipH="1">
                <a:off x="474662" y="1319212"/>
                <a:ext cx="203199" cy="31750"/>
              </a:xfrm>
              <a:prstGeom prst="rect">
                <a:avLst/>
              </a:pr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86" name="Shape 3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84212" y="158750"/>
              <a:ext cx="1206499" cy="863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7" name="Shape 387"/>
          <p:cNvSpPr txBox="1"/>
          <p:nvPr/>
        </p:nvSpPr>
        <p:spPr>
          <a:xfrm>
            <a:off x="13360400" y="2832100"/>
            <a:ext cx="1701799" cy="10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blah blah blah blah</a:t>
            </a:r>
          </a:p>
        </p:txBody>
      </p:sp>
      <p:cxnSp>
        <p:nvCxnSpPr>
          <p:cNvPr id="388" name="Shape 388"/>
          <p:cNvCxnSpPr/>
          <p:nvPr/>
        </p:nvCxnSpPr>
        <p:spPr>
          <a:xfrm>
            <a:off x="7800975" y="5373687"/>
            <a:ext cx="5356225" cy="168274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9" name="Shape 389"/>
          <p:cNvCxnSpPr/>
          <p:nvPr/>
        </p:nvCxnSpPr>
        <p:spPr>
          <a:xfrm rot="10800000" flipH="1">
            <a:off x="7781925" y="5691186"/>
            <a:ext cx="5375274" cy="858836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0" name="Shape 390"/>
          <p:cNvSpPr txBox="1"/>
          <p:nvPr/>
        </p:nvSpPr>
        <p:spPr>
          <a:xfrm>
            <a:off x="9382125" y="6972300"/>
            <a:ext cx="5549899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Please connect me to the web server (port 80) on</a:t>
            </a:r>
            <a:r>
              <a:rPr lang="en-US" sz="36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sng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  <a:hlinkClick r:id="rId6"/>
              </a:rPr>
              <a:t>http://www.dr-chuck.com</a:t>
            </a:r>
            <a:r>
              <a:rPr lang="en-US" sz="36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008100" y="8445500"/>
            <a:ext cx="8562900" cy="469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Clipart: </a:t>
            </a:r>
            <a:r>
              <a:rPr lang="en-US" sz="2500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http://www.clker.com/search/networksym/1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19191"/>
      </a:accent1>
      <a:accent2>
        <a:srgbClr val="333399"/>
      </a:accent2>
      <a:accent3>
        <a:srgbClr val="AAAAAA"/>
      </a:accent3>
      <a:accent4>
        <a:srgbClr val="DADADA"/>
      </a:accent4>
      <a:accent5>
        <a:srgbClr val="C7C7C7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&amp; Bullets copy 3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00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2266</Words>
  <Application>Microsoft Macintosh PowerPoint</Application>
  <PresentationFormat>Custom</PresentationFormat>
  <Paragraphs>366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Cabin</vt:lpstr>
      <vt:lpstr>Courier New</vt:lpstr>
      <vt:lpstr>Title &amp; Subtitle</vt:lpstr>
      <vt:lpstr>Title &amp; Bullets</vt:lpstr>
      <vt:lpstr>1_Title &amp; Bullets</vt:lpstr>
      <vt:lpstr>Title &amp; Bullets copy 3</vt:lpstr>
      <vt:lpstr>Title &amp; Bullets - 2 Column</vt:lpstr>
      <vt:lpstr>1_Title &amp; Subtitle</vt:lpstr>
      <vt:lpstr>Title &amp; Bullets</vt:lpstr>
      <vt:lpstr>Networked Programs</vt:lpstr>
      <vt:lpstr>PowerPoint Presentation</vt:lpstr>
      <vt:lpstr>PowerPoint Presentation</vt:lpstr>
      <vt:lpstr>Network Architecture....</vt:lpstr>
      <vt:lpstr>Transport Control Protocol (TCP)</vt:lpstr>
      <vt:lpstr>PowerPoint Presentation</vt:lpstr>
      <vt:lpstr>TCP Connections / Sockets</vt:lpstr>
      <vt:lpstr>TCP Port Numbers</vt:lpstr>
      <vt:lpstr>PowerPoint Presentation</vt:lpstr>
      <vt:lpstr>Common TCP Ports</vt:lpstr>
      <vt:lpstr>PowerPoint Presentation</vt:lpstr>
      <vt:lpstr>Sockets in Python</vt:lpstr>
      <vt:lpstr>PowerPoint Presentation</vt:lpstr>
      <vt:lpstr>Application Protocol </vt:lpstr>
      <vt:lpstr>HTTP - Hypertext Transfer Protocol</vt:lpstr>
      <vt:lpstr>HTTP</vt:lpstr>
      <vt:lpstr>What is a Protocol?</vt:lpstr>
      <vt:lpstr>PowerPoint Presentation</vt:lpstr>
      <vt:lpstr>Getting Data From The Server</vt:lpstr>
      <vt:lpstr>Making an HTTP 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Standards</vt:lpstr>
      <vt:lpstr>PowerPoint Presentation</vt:lpstr>
      <vt:lpstr>PowerPoint Presentation</vt:lpstr>
      <vt:lpstr>Making an HTTP request</vt:lpstr>
      <vt:lpstr>“Hacking” HTTP</vt:lpstr>
      <vt:lpstr>Accurate Hacking in the Movies</vt:lpstr>
      <vt:lpstr>PowerPoint Presentation</vt:lpstr>
      <vt:lpstr>PowerPoint Presentation</vt:lpstr>
      <vt:lpstr>PowerPoint Presentation</vt:lpstr>
      <vt:lpstr>PowerPoint Presentation</vt:lpstr>
      <vt:lpstr>The big picture...</vt:lpstr>
      <vt:lpstr>A browser debugger reveals detail...</vt:lpstr>
      <vt:lpstr>PowerPoint Presentation</vt:lpstr>
      <vt:lpstr>Let’s Write a Web Browser!</vt:lpstr>
      <vt:lpstr>An HTTP Request in Python</vt:lpstr>
      <vt:lpstr>PowerPoint Presentation</vt:lpstr>
      <vt:lpstr>Making HTTP Easier With urllib</vt:lpstr>
      <vt:lpstr>Using urllib in Python</vt:lpstr>
      <vt:lpstr>PowerPoint Presentation</vt:lpstr>
      <vt:lpstr>Like a file...</vt:lpstr>
      <vt:lpstr>Reading Web Pages</vt:lpstr>
      <vt:lpstr>Going from one page to another...</vt:lpstr>
      <vt:lpstr>Google</vt:lpstr>
      <vt:lpstr>Parsing HTML  (a.k.a. Web Scraping)</vt:lpstr>
      <vt:lpstr>What is Web Scraping?</vt:lpstr>
      <vt:lpstr>PowerPoint Presentation</vt:lpstr>
      <vt:lpstr>Why Scrape?</vt:lpstr>
      <vt:lpstr>Scraping Web Pages</vt:lpstr>
      <vt:lpstr>http://www.facebook.com/terms.php</vt:lpstr>
      <vt:lpstr>The Easy Way - Beautiful Soup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Networked Programs</dc:title>
  <cp:lastModifiedBy>Microsoft Office User</cp:lastModifiedBy>
  <cp:revision>2</cp:revision>
  <dcterms:modified xsi:type="dcterms:W3CDTF">2016-07-06T17:43:10Z</dcterms:modified>
</cp:coreProperties>
</file>