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1"/>
    <p:sldMasterId id="2147483683" r:id="rId2"/>
  </p:sldMasterIdLst>
  <p:notesMasterIdLst>
    <p:notesMasterId r:id="rId4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59" d="100"/>
          <a:sy n="159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467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6179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0037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705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82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254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2987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21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310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1611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5400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4973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22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337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90123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09924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8356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88524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3677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3502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248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3929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39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3304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6659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42792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330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456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1233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682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16990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25695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2537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79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00496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2389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5032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27917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11167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5702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74288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Merriweather Sans"/>
              <a:buNone/>
            </a:pPr>
            <a:endParaRPr sz="30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1675268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558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0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781719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801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6669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1483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49085" y="862148"/>
            <a:ext cx="7440385" cy="1738992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279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469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571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660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762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849085" y="2650127"/>
            <a:ext cx="7440385" cy="597625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t" anchorCtr="0"/>
          <a:lstStyle>
            <a:lvl1pPr marL="0" lvl="0" indent="0" algn="ctr" rtl="0">
              <a:spcBef>
                <a:spcPts val="0"/>
              </a:spcBef>
              <a:buFont typeface="Cabin"/>
              <a:buNone/>
              <a:defRPr sz="2000" b="0" i="0">
                <a:latin typeface="Arial" charset="0"/>
                <a:ea typeface="Arial" charset="0"/>
                <a:cs typeface="Arial" charset="0"/>
              </a:defRPr>
            </a:lvl1pPr>
            <a:lvl2pPr marL="0" lvl="1" indent="0" algn="ctr" rtl="0">
              <a:spcBef>
                <a:spcPts val="0"/>
              </a:spcBef>
              <a:buFont typeface="Cabin"/>
              <a:buNone/>
              <a:defRPr sz="2000"/>
            </a:lvl2pPr>
            <a:lvl3pPr marL="0" lvl="2" indent="0" algn="ctr" rtl="0">
              <a:spcBef>
                <a:spcPts val="0"/>
              </a:spcBef>
              <a:buFont typeface="Cabin"/>
              <a:buNone/>
              <a:defRPr sz="2000"/>
            </a:lvl3pPr>
            <a:lvl4pPr marL="0" lvl="3" indent="0" algn="ctr" rtl="0">
              <a:spcBef>
                <a:spcPts val="0"/>
              </a:spcBef>
              <a:buFont typeface="Cabin"/>
              <a:buNone/>
              <a:defRPr sz="2000"/>
            </a:lvl4pPr>
            <a:lvl5pPr marL="0" lvl="4" indent="0" algn="ctr" rtl="0">
              <a:spcBef>
                <a:spcPts val="0"/>
              </a:spcBef>
              <a:buFont typeface="Cabin"/>
              <a:buNone/>
              <a:defRPr sz="2000"/>
            </a:lvl5pPr>
            <a:lvl6pPr lvl="5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lIns="26300" tIns="26300" rIns="26300" bIns="26300" anchor="t" anchorCtr="0">
            <a:noAutofit/>
          </a:bodyPr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ctr"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1000" smtClean="0">
                <a:solidFill>
                  <a:srgbClr val="FFFFFF"/>
                </a:solidFill>
                <a:sym typeface="Cabin"/>
              </a:rPr>
              <a:pPr algn="ctr">
                <a:buClr>
                  <a:srgbClr val="FFFFFF"/>
                </a:buClr>
                <a:buSzPct val="25000"/>
                <a:buFont typeface="Cabin"/>
                <a:buNone/>
              </a:pPr>
              <a:t>‹#›</a:t>
            </a:fld>
            <a:endParaRPr lang="en" sz="100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279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469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571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660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762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lvl="0" rtl="0">
              <a:spcBef>
                <a:spcPts val="1400"/>
              </a:spcBef>
              <a:defRPr sz="2300" b="0" i="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defRPr>
            </a:lvl1pPr>
            <a:lvl2pPr lvl="1" rtl="0">
              <a:spcBef>
                <a:spcPts val="140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140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140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140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lIns="26300" tIns="26300" rIns="26300" bIns="26300" anchor="t" anchorCtr="0">
            <a:noAutofit/>
          </a:bodyPr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ctr"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1000" smtClean="0">
                <a:solidFill>
                  <a:srgbClr val="FFFFFF"/>
                </a:solidFill>
                <a:sym typeface="Cabin"/>
              </a:rPr>
              <a:pPr algn="ctr">
                <a:buClr>
                  <a:srgbClr val="FFFFFF"/>
                </a:buClr>
                <a:buSzPct val="25000"/>
                <a:buFont typeface="Cabin"/>
                <a:buNone/>
              </a:pPr>
              <a:t>‹#›</a:t>
            </a:fld>
            <a:endParaRPr lang="en" sz="100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 copy 4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47700" y="137159"/>
            <a:ext cx="7837714" cy="1293222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lvl="0" rtl="0">
              <a:spcBef>
                <a:spcPts val="0"/>
              </a:spcBef>
              <a:defRPr sz="4600" b="0" i="0">
                <a:latin typeface="Arial" charset="0"/>
                <a:ea typeface="Arial" charset="0"/>
                <a:cs typeface="Arial" charset="0"/>
              </a:defRPr>
            </a:lvl1pPr>
            <a:lvl2pPr lvl="1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47700" y="1464672"/>
            <a:ext cx="7837714" cy="3208564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304800" lvl="0" indent="-215900" rtl="0">
              <a:spcBef>
                <a:spcPts val="2100"/>
              </a:spcBef>
              <a:defRPr sz="2200" b="0" i="0">
                <a:latin typeface="Arial" charset="0"/>
                <a:ea typeface="Arial" charset="0"/>
                <a:cs typeface="Arial" charset="0"/>
              </a:defRPr>
            </a:lvl1pPr>
            <a:lvl2pPr marL="431800" lvl="1" indent="-215900" rtl="0">
              <a:spcBef>
                <a:spcPts val="2100"/>
              </a:spcBef>
              <a:defRPr sz="2200"/>
            </a:lvl2pPr>
            <a:lvl3pPr marL="558800" lvl="2" indent="-228600" rtl="0">
              <a:spcBef>
                <a:spcPts val="2100"/>
              </a:spcBef>
              <a:defRPr sz="2200"/>
            </a:lvl3pPr>
            <a:lvl4pPr marL="673100" lvl="3" indent="-215900" rtl="0">
              <a:spcBef>
                <a:spcPts val="2100"/>
              </a:spcBef>
              <a:defRPr sz="2200"/>
            </a:lvl4pPr>
            <a:lvl5pPr marL="800100" lvl="4" indent="-215900" rtl="0">
              <a:spcBef>
                <a:spcPts val="2100"/>
              </a:spcBef>
              <a:defRPr sz="2200"/>
            </a:lvl5pPr>
            <a:lvl6pPr lvl="5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4487805" y="4923064"/>
            <a:ext cx="157843" cy="151855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t" anchorCtr="0">
            <a:noAutofit/>
          </a:bodyPr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ctr"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900" smtClean="0">
                <a:solidFill>
                  <a:srgbClr val="FFFFFF"/>
                </a:solidFill>
                <a:sym typeface="Cabin"/>
              </a:rPr>
              <a:pPr algn="ctr">
                <a:buClr>
                  <a:srgbClr val="FFFFFF"/>
                </a:buClr>
                <a:buSzPct val="25000"/>
                <a:buFont typeface="Cabin"/>
                <a:buNone/>
              </a:pPr>
              <a:t>‹#›</a:t>
            </a:fld>
            <a:endParaRPr lang="en" sz="90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 copy 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47700" y="137159"/>
            <a:ext cx="7837714" cy="1293222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lvl="0" rtl="0">
              <a:spcBef>
                <a:spcPts val="0"/>
              </a:spcBef>
              <a:defRPr sz="4600" b="0" i="0">
                <a:latin typeface="Arial" charset="0"/>
                <a:ea typeface="Arial" charset="0"/>
                <a:cs typeface="Arial" charset="0"/>
              </a:defRPr>
            </a:lvl1pPr>
            <a:lvl2pPr lvl="1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47700" y="1464672"/>
            <a:ext cx="7837714" cy="3208564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304800" lvl="0" indent="-215900" rtl="0">
              <a:spcBef>
                <a:spcPts val="2100"/>
              </a:spcBef>
              <a:defRPr sz="2200" b="0" i="0">
                <a:latin typeface="Arial" charset="0"/>
                <a:ea typeface="Arial" charset="0"/>
                <a:cs typeface="Arial" charset="0"/>
              </a:defRPr>
            </a:lvl1pPr>
            <a:lvl2pPr marL="431800" lvl="1" indent="-215900" rtl="0">
              <a:spcBef>
                <a:spcPts val="2100"/>
              </a:spcBef>
              <a:defRPr sz="2200"/>
            </a:lvl2pPr>
            <a:lvl3pPr marL="558800" lvl="2" indent="-228600" rtl="0">
              <a:spcBef>
                <a:spcPts val="2100"/>
              </a:spcBef>
              <a:defRPr sz="2200"/>
            </a:lvl3pPr>
            <a:lvl4pPr marL="673100" lvl="3" indent="-215900" rtl="0">
              <a:spcBef>
                <a:spcPts val="2100"/>
              </a:spcBef>
              <a:defRPr sz="2200"/>
            </a:lvl4pPr>
            <a:lvl5pPr marL="800100" lvl="4" indent="-215900" rtl="0">
              <a:spcBef>
                <a:spcPts val="2100"/>
              </a:spcBef>
              <a:defRPr sz="2200"/>
            </a:lvl5pPr>
            <a:lvl6pPr lvl="5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4487805" y="4923064"/>
            <a:ext cx="157843" cy="151855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t" anchorCtr="0">
            <a:noAutofit/>
          </a:bodyPr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ctr"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900" smtClean="0">
                <a:solidFill>
                  <a:srgbClr val="FFFFFF"/>
                </a:solidFill>
                <a:sym typeface="Cabin"/>
              </a:rPr>
              <a:pPr algn="ctr">
                <a:buClr>
                  <a:srgbClr val="FFFFFF"/>
                </a:buClr>
                <a:buSzPct val="25000"/>
                <a:buFont typeface="Cabin"/>
                <a:buNone/>
              </a:pPr>
              <a:t>‹#›</a:t>
            </a:fld>
            <a:endParaRPr lang="en" sz="90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647700" y="137159"/>
            <a:ext cx="7837714" cy="1293222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lvl="0" rtl="0">
              <a:spcBef>
                <a:spcPts val="0"/>
              </a:spcBef>
              <a:defRPr sz="4600" b="0" i="0">
                <a:latin typeface="Arial" charset="0"/>
                <a:ea typeface="Arial" charset="0"/>
                <a:cs typeface="Arial" charset="0"/>
              </a:defRPr>
            </a:lvl1pPr>
            <a:lvl2pPr lvl="1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47700" y="1464672"/>
            <a:ext cx="7837714" cy="3208564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304800" lvl="0" indent="-215900" rtl="0">
              <a:spcBef>
                <a:spcPts val="2100"/>
              </a:spcBef>
              <a:defRPr sz="2200" b="0" i="0">
                <a:latin typeface="Arial" charset="0"/>
                <a:ea typeface="Arial" charset="0"/>
                <a:cs typeface="Arial" charset="0"/>
              </a:defRPr>
            </a:lvl1pPr>
            <a:lvl2pPr marL="431800" lvl="1" indent="-215900" rtl="0">
              <a:spcBef>
                <a:spcPts val="2100"/>
              </a:spcBef>
              <a:defRPr sz="2200"/>
            </a:lvl2pPr>
            <a:lvl3pPr marL="558800" lvl="2" indent="-228600" rtl="0">
              <a:spcBef>
                <a:spcPts val="2100"/>
              </a:spcBef>
              <a:defRPr sz="2200"/>
            </a:lvl3pPr>
            <a:lvl4pPr marL="673100" lvl="3" indent="-215900" rtl="0">
              <a:spcBef>
                <a:spcPts val="2100"/>
              </a:spcBef>
              <a:defRPr sz="2200"/>
            </a:lvl4pPr>
            <a:lvl5pPr marL="800100" lvl="4" indent="-215900" rtl="0">
              <a:spcBef>
                <a:spcPts val="2100"/>
              </a:spcBef>
              <a:defRPr sz="2200"/>
            </a:lvl5pPr>
            <a:lvl6pPr lvl="5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4487805" y="4923064"/>
            <a:ext cx="157843" cy="151855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t" anchorCtr="0">
            <a:noAutofit/>
          </a:bodyPr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ctr"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900" smtClean="0">
                <a:solidFill>
                  <a:srgbClr val="FFFFFF"/>
                </a:solidFill>
                <a:sym typeface="Cabin"/>
              </a:rPr>
              <a:pPr algn="ctr">
                <a:buClr>
                  <a:srgbClr val="FFFFFF"/>
                </a:buClr>
                <a:buSzPct val="25000"/>
                <a:buFont typeface="Cabin"/>
                <a:buNone/>
              </a:pPr>
              <a:t>‹#›</a:t>
            </a:fld>
            <a:endParaRPr lang="en" sz="90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650081" y="135731"/>
            <a:ext cx="7836750" cy="1292962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b="0" i="0">
                <a:latin typeface="Arial" charset="0"/>
                <a:ea typeface="Arial" charset="0"/>
                <a:cs typeface="Arial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40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207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47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50081" y="1464468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406400" lvl="0" indent="635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b="0" i="0">
                <a:latin typeface="Arial" charset="0"/>
                <a:ea typeface="Arial" charset="0"/>
                <a:cs typeface="Arial" charset="0"/>
              </a:defRPr>
            </a:lvl1pPr>
            <a:lvl2pPr marL="571500" lvl="1" indent="635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736600" lvl="2" indent="635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901700" lvl="3" indent="635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066800" lvl="4" indent="635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333500" lvl="5" indent="635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1587500" lvl="6" indent="635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1841500" lvl="7" indent="635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108200" lvl="8" indent="635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 - 2 Colum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279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469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571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660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762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t" anchorCtr="0"/>
          <a:lstStyle>
            <a:lvl1pPr marL="406400" lvl="0" indent="-279400" rtl="0">
              <a:spcBef>
                <a:spcPts val="2200"/>
              </a:spcBef>
              <a:defRPr sz="1700" b="0" i="0">
                <a:latin typeface="Arial" charset="0"/>
                <a:ea typeface="Arial" charset="0"/>
                <a:cs typeface="Arial" charset="0"/>
              </a:defRPr>
            </a:lvl1pPr>
            <a:lvl2pPr marL="596900" lvl="1" indent="-279400" rtl="0">
              <a:spcBef>
                <a:spcPts val="2200"/>
              </a:spcBef>
              <a:defRPr sz="1700"/>
            </a:lvl2pPr>
            <a:lvl3pPr marL="774700" lvl="2" indent="-279400" rtl="0">
              <a:spcBef>
                <a:spcPts val="2200"/>
              </a:spcBef>
              <a:defRPr sz="1700"/>
            </a:lvl3pPr>
            <a:lvl4pPr marL="965200" lvl="3" indent="-279400" rtl="0">
              <a:spcBef>
                <a:spcPts val="2200"/>
              </a:spcBef>
              <a:defRPr sz="1700"/>
            </a:lvl4pPr>
            <a:lvl5pPr marL="1143000" lvl="4" indent="-279400" rtl="0">
              <a:spcBef>
                <a:spcPts val="2200"/>
              </a:spcBef>
              <a:defRPr sz="1700"/>
            </a:lvl5pPr>
            <a:lvl6pPr lvl="5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lIns="26300" tIns="26300" rIns="26300" bIns="26300" anchor="t" anchorCtr="0">
            <a:noAutofit/>
          </a:bodyPr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ctr"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1000" smtClean="0">
                <a:solidFill>
                  <a:srgbClr val="FFFFFF"/>
                </a:solidFill>
                <a:sym typeface="Cabin"/>
              </a:rPr>
              <a:pPr algn="ctr">
                <a:buClr>
                  <a:srgbClr val="FFFFFF"/>
                </a:buClr>
                <a:buSzPct val="25000"/>
                <a:buFont typeface="Cabin"/>
                <a:buNone/>
              </a:pPr>
              <a:t>‹#›</a:t>
            </a:fld>
            <a:endParaRPr lang="en" sz="100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849085" y="666205"/>
            <a:ext cx="7440385" cy="3806190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457200" marR="0" lvl="0" indent="-762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sz="2300" b="0" i="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defRPr>
            </a:lvl1pPr>
            <a:lvl2pPr marL="647700" marR="0" lvl="1" indent="-762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5500" marR="0" lvl="2" indent="-762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16000" marR="0" lvl="3" indent="-762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193800" marR="0" lvl="4" indent="-762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346200" marR="0" lvl="5" indent="-762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485900" marR="0" lvl="6" indent="-762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638300" marR="0" lvl="7" indent="-762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778000" marR="0" lvl="8" indent="-635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lIns="26300" tIns="26300" rIns="26300" bIns="26300" anchor="t" anchorCtr="0">
            <a:noAutofit/>
          </a:bodyPr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ctr"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1000" smtClean="0">
                <a:solidFill>
                  <a:srgbClr val="FFFFFF"/>
                </a:solidFill>
                <a:sym typeface="Cabin"/>
              </a:rPr>
              <a:pPr algn="ctr">
                <a:buClr>
                  <a:srgbClr val="FFFFFF"/>
                </a:buClr>
                <a:buSzPct val="25000"/>
                <a:buFont typeface="Cabin"/>
                <a:buNone/>
              </a:pPr>
              <a:t>‹#›</a:t>
            </a:fld>
            <a:endParaRPr lang="en" sz="100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lIns="26300" tIns="26300" rIns="26300" bIns="26300" anchor="t" anchorCtr="0">
            <a:noAutofit/>
          </a:bodyPr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ctr"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1000" smtClean="0">
                <a:solidFill>
                  <a:srgbClr val="FFFFFF"/>
                </a:solidFill>
                <a:sym typeface="Cabin"/>
              </a:rPr>
              <a:pPr algn="ctr">
                <a:buClr>
                  <a:srgbClr val="FFFFFF"/>
                </a:buClr>
                <a:buSzPct val="25000"/>
                <a:buFont typeface="Cabin"/>
                <a:buNone/>
              </a:pPr>
              <a:t>‹#›</a:t>
            </a:fld>
            <a:endParaRPr lang="en" sz="100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279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469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571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660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762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lIns="26300" tIns="26300" rIns="26300" bIns="26300" anchor="t" anchorCtr="0">
            <a:noAutofit/>
          </a:bodyPr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ctr"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1000" smtClean="0">
                <a:solidFill>
                  <a:srgbClr val="FFFFFF"/>
                </a:solidFill>
                <a:sym typeface="Cabin"/>
              </a:rPr>
              <a:pPr algn="ctr">
                <a:buClr>
                  <a:srgbClr val="FFFFFF"/>
                </a:buClr>
                <a:buSzPct val="25000"/>
                <a:buFont typeface="Cabin"/>
                <a:buNone/>
              </a:pPr>
              <a:t>‹#›</a:t>
            </a:fld>
            <a:endParaRPr lang="en" sz="100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849085" y="1567542"/>
            <a:ext cx="7440385" cy="2008414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279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469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571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660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762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lIns="26300" tIns="26300" rIns="26300" bIns="26300" anchor="t" anchorCtr="0">
            <a:noAutofit/>
          </a:bodyPr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ctr"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1000" smtClean="0">
                <a:solidFill>
                  <a:srgbClr val="FFFFFF"/>
                </a:solidFill>
                <a:sym typeface="Cabin"/>
              </a:rPr>
              <a:pPr algn="ctr">
                <a:buClr>
                  <a:srgbClr val="FFFFFF"/>
                </a:buClr>
                <a:buSzPct val="25000"/>
                <a:buFont typeface="Cabin"/>
                <a:buNone/>
              </a:pPr>
              <a:t>‹#›</a:t>
            </a:fld>
            <a:endParaRPr lang="en" sz="100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849085" y="3884567"/>
            <a:ext cx="7440385" cy="896438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279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469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571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660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762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lIns="26300" tIns="26300" rIns="26300" bIns="26300" anchor="t" anchorCtr="0">
            <a:noAutofit/>
          </a:bodyPr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ctr"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1000" smtClean="0">
                <a:solidFill>
                  <a:srgbClr val="FFFFFF"/>
                </a:solidFill>
                <a:sym typeface="Cabin"/>
              </a:rPr>
              <a:pPr algn="ctr">
                <a:buClr>
                  <a:srgbClr val="FFFFFF"/>
                </a:buClr>
                <a:buSzPct val="25000"/>
                <a:buFont typeface="Cabin"/>
                <a:buNone/>
              </a:pPr>
              <a:t>‹#›</a:t>
            </a:fld>
            <a:endParaRPr lang="en" sz="100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 Reflec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49085" y="3884567"/>
            <a:ext cx="7440385" cy="896438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279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469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571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660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762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lIns="26300" tIns="26300" rIns="26300" bIns="26300" anchor="t" anchorCtr="0">
            <a:noAutofit/>
          </a:bodyPr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ctr"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1000" smtClean="0">
                <a:solidFill>
                  <a:srgbClr val="FFFFFF"/>
                </a:solidFill>
                <a:sym typeface="Cabin"/>
              </a:rPr>
              <a:pPr algn="ctr">
                <a:buClr>
                  <a:srgbClr val="FFFFFF"/>
                </a:buClr>
                <a:buSzPct val="25000"/>
                <a:buFont typeface="Cabin"/>
                <a:buNone/>
              </a:pPr>
              <a:t>‹#›</a:t>
            </a:fld>
            <a:endParaRPr lang="en" sz="100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49085" y="803365"/>
            <a:ext cx="4136571" cy="1738992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b" anchorCtr="0"/>
          <a:lstStyle>
            <a:lvl1pPr lvl="0" rtl="0">
              <a:spcBef>
                <a:spcPts val="0"/>
              </a:spcBef>
              <a:defRPr sz="3900" b="0" i="0">
                <a:latin typeface="Arial" charset="0"/>
                <a:ea typeface="Arial" charset="0"/>
                <a:cs typeface="Arial" charset="0"/>
              </a:defRPr>
            </a:lvl1pPr>
            <a:lvl2pPr lvl="1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849085" y="2586445"/>
            <a:ext cx="4136571" cy="1738992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t" anchorCtr="0"/>
          <a:lstStyle>
            <a:lvl1pPr marL="0" lvl="0" indent="0" algn="ctr" rtl="0">
              <a:spcBef>
                <a:spcPts val="0"/>
              </a:spcBef>
              <a:buFont typeface="Cabin"/>
              <a:buNone/>
              <a:defRPr sz="2100" b="0" i="0">
                <a:latin typeface="Arial" charset="0"/>
                <a:ea typeface="Arial" charset="0"/>
                <a:cs typeface="Arial" charset="0"/>
              </a:defRPr>
            </a:lvl1pPr>
            <a:lvl2pPr marL="0" lvl="1" indent="0" algn="ctr" rtl="0">
              <a:spcBef>
                <a:spcPts val="0"/>
              </a:spcBef>
              <a:buFont typeface="Cabin"/>
              <a:buNone/>
              <a:defRPr sz="2100"/>
            </a:lvl2pPr>
            <a:lvl3pPr marL="0" lvl="2" indent="0" algn="ctr" rtl="0">
              <a:spcBef>
                <a:spcPts val="0"/>
              </a:spcBef>
              <a:buFont typeface="Cabin"/>
              <a:buNone/>
              <a:defRPr sz="2100"/>
            </a:lvl3pPr>
            <a:lvl4pPr marL="0" lvl="3" indent="0" algn="ctr" rtl="0">
              <a:spcBef>
                <a:spcPts val="0"/>
              </a:spcBef>
              <a:buFont typeface="Cabin"/>
              <a:buNone/>
              <a:defRPr sz="2100"/>
            </a:lvl4pPr>
            <a:lvl5pPr marL="0" lvl="4" indent="0" algn="ctr" rtl="0">
              <a:spcBef>
                <a:spcPts val="0"/>
              </a:spcBef>
              <a:buFont typeface="Cabin"/>
              <a:buNone/>
              <a:defRPr sz="2100"/>
            </a:lvl5pPr>
            <a:lvl6pPr lvl="5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lIns="26300" tIns="26300" rIns="26300" bIns="26300" anchor="t" anchorCtr="0">
            <a:noAutofit/>
          </a:bodyPr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ctr"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1000" smtClean="0">
                <a:solidFill>
                  <a:srgbClr val="FFFFFF"/>
                </a:solidFill>
                <a:sym typeface="Cabin"/>
              </a:rPr>
              <a:pPr algn="ctr">
                <a:buClr>
                  <a:srgbClr val="FFFFFF"/>
                </a:buClr>
                <a:buSzPct val="25000"/>
                <a:buFont typeface="Cabin"/>
                <a:buNone/>
              </a:pPr>
              <a:t>‹#›</a:t>
            </a:fld>
            <a:endParaRPr lang="en" sz="100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 Reflec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849085" y="803365"/>
            <a:ext cx="4136571" cy="1738992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b" anchorCtr="0"/>
          <a:lstStyle>
            <a:lvl1pPr lvl="0" rtl="0">
              <a:spcBef>
                <a:spcPts val="0"/>
              </a:spcBef>
              <a:defRPr sz="3900" b="0" i="0">
                <a:latin typeface="Arial" charset="0"/>
                <a:ea typeface="Arial" charset="0"/>
                <a:cs typeface="Arial" charset="0"/>
              </a:defRPr>
            </a:lvl1pPr>
            <a:lvl2pPr lvl="1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849085" y="2586445"/>
            <a:ext cx="4136571" cy="1738992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t" anchorCtr="0"/>
          <a:lstStyle>
            <a:lvl1pPr marL="0" lvl="0" indent="0" algn="ctr" rtl="0">
              <a:spcBef>
                <a:spcPts val="0"/>
              </a:spcBef>
              <a:buFont typeface="Cabin"/>
              <a:buNone/>
              <a:defRPr sz="2100" b="0" i="0">
                <a:latin typeface="Arial" charset="0"/>
                <a:ea typeface="Arial" charset="0"/>
                <a:cs typeface="Arial" charset="0"/>
              </a:defRPr>
            </a:lvl1pPr>
            <a:lvl2pPr marL="0" lvl="1" indent="0" algn="ctr" rtl="0">
              <a:spcBef>
                <a:spcPts val="0"/>
              </a:spcBef>
              <a:buFont typeface="Cabin"/>
              <a:buNone/>
              <a:defRPr sz="2100"/>
            </a:lvl2pPr>
            <a:lvl3pPr marL="0" lvl="2" indent="0" algn="ctr" rtl="0">
              <a:spcBef>
                <a:spcPts val="0"/>
              </a:spcBef>
              <a:buFont typeface="Cabin"/>
              <a:buNone/>
              <a:defRPr sz="2100"/>
            </a:lvl3pPr>
            <a:lvl4pPr marL="0" lvl="3" indent="0" algn="ctr" rtl="0">
              <a:spcBef>
                <a:spcPts val="0"/>
              </a:spcBef>
              <a:buFont typeface="Cabin"/>
              <a:buNone/>
              <a:defRPr sz="2100"/>
            </a:lvl4pPr>
            <a:lvl5pPr marL="0" lvl="4" indent="0" algn="ctr" rtl="0">
              <a:spcBef>
                <a:spcPts val="0"/>
              </a:spcBef>
              <a:buFont typeface="Cabin"/>
              <a:buNone/>
              <a:defRPr sz="2100"/>
            </a:lvl5pPr>
            <a:lvl6pPr lvl="5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lIns="26300" tIns="26300" rIns="26300" bIns="26300" anchor="t" anchorCtr="0">
            <a:noAutofit/>
          </a:bodyPr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ctr"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1000" smtClean="0">
                <a:solidFill>
                  <a:srgbClr val="FFFFFF"/>
                </a:solidFill>
                <a:sym typeface="Cabin"/>
              </a:rPr>
              <a:pPr algn="ctr">
                <a:buClr>
                  <a:srgbClr val="FFFFFF"/>
                </a:buClr>
                <a:buSzPct val="25000"/>
                <a:buFont typeface="Cabin"/>
                <a:buNone/>
              </a:pPr>
              <a:t>‹#›</a:t>
            </a:fld>
            <a:endParaRPr lang="en" sz="100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279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469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571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660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762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849085" y="1459774"/>
            <a:ext cx="3624942" cy="3012621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406400" lvl="0" indent="-279400" rtl="0">
              <a:spcBef>
                <a:spcPts val="2200"/>
              </a:spcBef>
              <a:defRPr sz="1700" b="0" i="0">
                <a:latin typeface="Arial" charset="0"/>
                <a:ea typeface="Arial" charset="0"/>
                <a:cs typeface="Arial" charset="0"/>
              </a:defRPr>
            </a:lvl1pPr>
            <a:lvl2pPr marL="596900" lvl="1" indent="-279400" rtl="0">
              <a:spcBef>
                <a:spcPts val="2200"/>
              </a:spcBef>
              <a:defRPr sz="1700"/>
            </a:lvl2pPr>
            <a:lvl3pPr marL="774700" lvl="2" indent="-279400" rtl="0">
              <a:spcBef>
                <a:spcPts val="2200"/>
              </a:spcBef>
              <a:defRPr sz="1700"/>
            </a:lvl3pPr>
            <a:lvl4pPr marL="965200" lvl="3" indent="-279400" rtl="0">
              <a:spcBef>
                <a:spcPts val="2200"/>
              </a:spcBef>
              <a:defRPr sz="1700"/>
            </a:lvl4pPr>
            <a:lvl5pPr marL="1143000" lvl="4" indent="-279400" rtl="0">
              <a:spcBef>
                <a:spcPts val="2200"/>
              </a:spcBef>
              <a:defRPr sz="1700"/>
            </a:lvl5pPr>
            <a:lvl6pPr lvl="5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lIns="26300" tIns="26300" rIns="26300" bIns="26300" anchor="t" anchorCtr="0">
            <a:noAutofit/>
          </a:bodyPr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ctr"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1000" smtClean="0">
                <a:solidFill>
                  <a:srgbClr val="FFFFFF"/>
                </a:solidFill>
                <a:sym typeface="Cabin"/>
              </a:rPr>
              <a:pPr algn="ctr">
                <a:buClr>
                  <a:srgbClr val="FFFFFF"/>
                </a:buClr>
                <a:buSzPct val="25000"/>
                <a:buFont typeface="Cabin"/>
                <a:buNone/>
              </a:pPr>
              <a:t>‹#›</a:t>
            </a:fld>
            <a:endParaRPr lang="en" sz="100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 - Lef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279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469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571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660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762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849085" y="1459774"/>
            <a:ext cx="3624942" cy="3012621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406400" lvl="0" indent="-279400" rtl="0">
              <a:spcBef>
                <a:spcPts val="2200"/>
              </a:spcBef>
              <a:defRPr sz="1700" b="0" i="0">
                <a:latin typeface="Arial" charset="0"/>
                <a:ea typeface="Arial" charset="0"/>
                <a:cs typeface="Arial" charset="0"/>
              </a:defRPr>
            </a:lvl1pPr>
            <a:lvl2pPr marL="596900" lvl="1" indent="-279400" rtl="0">
              <a:spcBef>
                <a:spcPts val="2200"/>
              </a:spcBef>
              <a:defRPr sz="1700"/>
            </a:lvl2pPr>
            <a:lvl3pPr marL="774700" lvl="2" indent="-279400" rtl="0">
              <a:spcBef>
                <a:spcPts val="2200"/>
              </a:spcBef>
              <a:defRPr sz="1700"/>
            </a:lvl3pPr>
            <a:lvl4pPr marL="965200" lvl="3" indent="-279400" rtl="0">
              <a:spcBef>
                <a:spcPts val="2200"/>
              </a:spcBef>
              <a:defRPr sz="1700"/>
            </a:lvl4pPr>
            <a:lvl5pPr marL="1143000" lvl="4" indent="-279400" rtl="0">
              <a:spcBef>
                <a:spcPts val="2200"/>
              </a:spcBef>
              <a:defRPr sz="1700"/>
            </a:lvl5pPr>
            <a:lvl6pPr lvl="5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lIns="26300" tIns="26300" rIns="26300" bIns="26300" anchor="t" anchorCtr="0">
            <a:noAutofit/>
          </a:bodyPr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ctr"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1000" smtClean="0">
                <a:solidFill>
                  <a:srgbClr val="FFFFFF"/>
                </a:solidFill>
                <a:sym typeface="Cabin"/>
              </a:rPr>
              <a:pPr algn="ctr">
                <a:buClr>
                  <a:srgbClr val="FFFFFF"/>
                </a:buClr>
                <a:buSzPct val="25000"/>
                <a:buFont typeface="Cabin"/>
                <a:buNone/>
              </a:pPr>
              <a:t>‹#›</a:t>
            </a:fld>
            <a:endParaRPr lang="en" sz="100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 - Righ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279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469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571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660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762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5029200" y="1459774"/>
            <a:ext cx="3260271" cy="3012621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406400" lvl="0" indent="-279400" rtl="0">
              <a:spcBef>
                <a:spcPts val="2200"/>
              </a:spcBef>
              <a:defRPr sz="1700" b="0" i="0">
                <a:latin typeface="Arial" charset="0"/>
                <a:ea typeface="Arial" charset="0"/>
                <a:cs typeface="Arial" charset="0"/>
              </a:defRPr>
            </a:lvl1pPr>
            <a:lvl2pPr marL="596900" lvl="1" indent="-279400" rtl="0">
              <a:spcBef>
                <a:spcPts val="2200"/>
              </a:spcBef>
              <a:defRPr sz="1700"/>
            </a:lvl2pPr>
            <a:lvl3pPr marL="774700" lvl="2" indent="-279400" rtl="0">
              <a:spcBef>
                <a:spcPts val="2200"/>
              </a:spcBef>
              <a:defRPr sz="1700"/>
            </a:lvl3pPr>
            <a:lvl4pPr marL="965200" lvl="3" indent="-279400" rtl="0">
              <a:spcBef>
                <a:spcPts val="2200"/>
              </a:spcBef>
              <a:defRPr sz="1700"/>
            </a:lvl4pPr>
            <a:lvl5pPr marL="1143000" lvl="4" indent="-279400" rtl="0">
              <a:spcBef>
                <a:spcPts val="2200"/>
              </a:spcBef>
              <a:defRPr sz="1700"/>
            </a:lvl5pPr>
            <a:lvl6pPr lvl="5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lIns="26300" tIns="26300" rIns="26300" bIns="26300" anchor="t" anchorCtr="0">
            <a:noAutofit/>
          </a:bodyPr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ctr"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1000" smtClean="0">
                <a:solidFill>
                  <a:srgbClr val="FFFFFF"/>
                </a:solidFill>
                <a:sym typeface="Cabin"/>
              </a:rPr>
              <a:pPr algn="ctr">
                <a:buClr>
                  <a:srgbClr val="FFFFFF"/>
                </a:buClr>
                <a:buSzPct val="25000"/>
                <a:buFont typeface="Cabin"/>
                <a:buNone/>
              </a:pPr>
              <a:t>‹#›</a:t>
            </a:fld>
            <a:endParaRPr lang="en" sz="100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647700" y="1562644"/>
            <a:ext cx="7837714" cy="2008414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lvl="0" rtl="0">
              <a:spcBef>
                <a:spcPts val="0"/>
              </a:spcBef>
              <a:defRPr sz="4600" b="0" i="0">
                <a:latin typeface="Arial" charset="0"/>
                <a:ea typeface="Arial" charset="0"/>
                <a:cs typeface="Arial" charset="0"/>
              </a:defRPr>
            </a:lvl1pPr>
            <a:lvl2pPr lvl="1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4487805" y="4923064"/>
            <a:ext cx="157843" cy="151855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t" anchorCtr="0">
            <a:noAutofit/>
          </a:bodyPr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ctr"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900" smtClean="0">
                <a:solidFill>
                  <a:srgbClr val="FFFFFF"/>
                </a:solidFill>
                <a:sym typeface="Cabin"/>
              </a:rPr>
              <a:pPr algn="ctr">
                <a:buClr>
                  <a:srgbClr val="FFFFFF"/>
                </a:buClr>
                <a:buSzPct val="25000"/>
                <a:buFont typeface="Cabin"/>
                <a:buNone/>
              </a:pPr>
              <a:t>‹#›</a:t>
            </a:fld>
            <a:endParaRPr lang="en" sz="90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 cop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647700" y="137159"/>
            <a:ext cx="7837714" cy="1293222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lvl="0" rtl="0">
              <a:spcBef>
                <a:spcPts val="0"/>
              </a:spcBef>
              <a:defRPr sz="4600" b="0" i="0">
                <a:latin typeface="Arial" charset="0"/>
                <a:ea typeface="Arial" charset="0"/>
                <a:cs typeface="Arial" charset="0"/>
              </a:defRPr>
            </a:lvl1pPr>
            <a:lvl2pPr lvl="1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47700" y="1464672"/>
            <a:ext cx="7837714" cy="3208564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304800" lvl="0" indent="-215900" rtl="0">
              <a:spcBef>
                <a:spcPts val="2100"/>
              </a:spcBef>
              <a:defRPr sz="2200" b="0" i="0">
                <a:latin typeface="Arial" charset="0"/>
                <a:ea typeface="Arial" charset="0"/>
                <a:cs typeface="Arial" charset="0"/>
              </a:defRPr>
            </a:lvl1pPr>
            <a:lvl2pPr marL="431800" lvl="1" indent="-215900" rtl="0">
              <a:spcBef>
                <a:spcPts val="2100"/>
              </a:spcBef>
              <a:defRPr sz="2200"/>
            </a:lvl2pPr>
            <a:lvl3pPr marL="558800" lvl="2" indent="-228600" rtl="0">
              <a:spcBef>
                <a:spcPts val="2100"/>
              </a:spcBef>
              <a:defRPr sz="2200"/>
            </a:lvl3pPr>
            <a:lvl4pPr marL="673100" lvl="3" indent="-215900" rtl="0">
              <a:spcBef>
                <a:spcPts val="2100"/>
              </a:spcBef>
              <a:defRPr sz="2200"/>
            </a:lvl4pPr>
            <a:lvl5pPr marL="800100" lvl="4" indent="-215900" rtl="0">
              <a:spcBef>
                <a:spcPts val="2100"/>
              </a:spcBef>
              <a:defRPr sz="2200"/>
            </a:lvl5pPr>
            <a:lvl6pPr lvl="5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4487805" y="4923064"/>
            <a:ext cx="157843" cy="151855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t" anchorCtr="0">
            <a:noAutofit/>
          </a:bodyPr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ctr"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900" smtClean="0">
                <a:solidFill>
                  <a:srgbClr val="FFFFFF"/>
                </a:solidFill>
                <a:sym typeface="Cabin"/>
              </a:rPr>
              <a:pPr algn="ctr">
                <a:buClr>
                  <a:srgbClr val="FFFFFF"/>
                </a:buClr>
                <a:buSzPct val="25000"/>
                <a:buFont typeface="Cabin"/>
                <a:buNone/>
              </a:pPr>
              <a:t>‹#›</a:t>
            </a:fld>
            <a:endParaRPr lang="en" sz="90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 copy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647700" y="137159"/>
            <a:ext cx="7837714" cy="1293222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lvl="0" rtl="0">
              <a:spcBef>
                <a:spcPts val="0"/>
              </a:spcBef>
              <a:defRPr sz="4600" b="0" i="0">
                <a:latin typeface="Arial" charset="0"/>
                <a:ea typeface="Arial" charset="0"/>
                <a:cs typeface="Arial" charset="0"/>
              </a:defRPr>
            </a:lvl1pPr>
            <a:lvl2pPr lvl="1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47700" y="1464672"/>
            <a:ext cx="7837714" cy="3208564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304800" lvl="0" indent="-215900" rtl="0">
              <a:spcBef>
                <a:spcPts val="2100"/>
              </a:spcBef>
              <a:defRPr sz="2200" b="0" i="0">
                <a:latin typeface="Arial" charset="0"/>
                <a:ea typeface="Arial" charset="0"/>
                <a:cs typeface="Arial" charset="0"/>
              </a:defRPr>
            </a:lvl1pPr>
            <a:lvl2pPr marL="431800" lvl="1" indent="-215900" rtl="0">
              <a:spcBef>
                <a:spcPts val="2100"/>
              </a:spcBef>
              <a:defRPr sz="2200"/>
            </a:lvl2pPr>
            <a:lvl3pPr marL="558800" lvl="2" indent="-228600" rtl="0">
              <a:spcBef>
                <a:spcPts val="2100"/>
              </a:spcBef>
              <a:defRPr sz="2200"/>
            </a:lvl3pPr>
            <a:lvl4pPr marL="673100" lvl="3" indent="-215900" rtl="0">
              <a:spcBef>
                <a:spcPts val="2100"/>
              </a:spcBef>
              <a:defRPr sz="2200"/>
            </a:lvl4pPr>
            <a:lvl5pPr marL="800100" lvl="4" indent="-215900" rtl="0">
              <a:spcBef>
                <a:spcPts val="2100"/>
              </a:spcBef>
              <a:defRPr sz="2200"/>
            </a:lvl5pPr>
            <a:lvl6pPr lvl="5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4487805" y="4923064"/>
            <a:ext cx="157843" cy="151855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t" anchorCtr="0">
            <a:noAutofit/>
          </a:bodyPr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ctr"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900" smtClean="0">
                <a:solidFill>
                  <a:srgbClr val="FFFFFF"/>
                </a:solidFill>
                <a:sym typeface="Cabin"/>
              </a:rPr>
              <a:pPr algn="ctr">
                <a:buClr>
                  <a:srgbClr val="FFFFFF"/>
                </a:buClr>
                <a:buSzPct val="25000"/>
                <a:buFont typeface="Cabin"/>
                <a:buNone/>
              </a:pPr>
              <a:t>‹#›</a:t>
            </a:fld>
            <a:endParaRPr lang="en" sz="90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647700" y="1562644"/>
            <a:ext cx="7837714" cy="2008414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lvl="0" rtl="0">
              <a:spcBef>
                <a:spcPts val="0"/>
              </a:spcBef>
              <a:defRPr sz="4600" b="0" i="0">
                <a:latin typeface="Arial" charset="0"/>
                <a:ea typeface="Arial" charset="0"/>
                <a:cs typeface="Arial" charset="0"/>
              </a:defRPr>
            </a:lvl1pPr>
            <a:lvl2pPr lvl="1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4487805" y="4923064"/>
            <a:ext cx="157843" cy="151855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t" anchorCtr="0">
            <a:noAutofit/>
          </a:bodyPr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ctr"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900" smtClean="0">
                <a:solidFill>
                  <a:srgbClr val="FFFFFF"/>
                </a:solidFill>
                <a:sym typeface="Cabin"/>
              </a:rPr>
              <a:pPr algn="ctr">
                <a:buClr>
                  <a:srgbClr val="FFFFFF"/>
                </a:buClr>
                <a:buSzPct val="25000"/>
                <a:buFont typeface="Cabin"/>
                <a:buNone/>
              </a:pPr>
              <a:t>‹#›</a:t>
            </a:fld>
            <a:endParaRPr lang="en" sz="90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 copy 3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647700" y="137159"/>
            <a:ext cx="7837714" cy="1293222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lvl="0" rtl="0">
              <a:spcBef>
                <a:spcPts val="0"/>
              </a:spcBef>
              <a:defRPr sz="4600" b="0" i="0">
                <a:latin typeface="Arial" charset="0"/>
                <a:ea typeface="Arial" charset="0"/>
                <a:cs typeface="Arial" charset="0"/>
              </a:defRPr>
            </a:lvl1pPr>
            <a:lvl2pPr lvl="1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47700" y="1464672"/>
            <a:ext cx="7837714" cy="3208564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304800" lvl="0" indent="-215900" rtl="0">
              <a:spcBef>
                <a:spcPts val="2100"/>
              </a:spcBef>
              <a:defRPr sz="2200" b="0" i="0">
                <a:latin typeface="Arial" charset="0"/>
                <a:ea typeface="Arial" charset="0"/>
                <a:cs typeface="Arial" charset="0"/>
              </a:defRPr>
            </a:lvl1pPr>
            <a:lvl2pPr marL="431800" lvl="1" indent="-215900" rtl="0">
              <a:spcBef>
                <a:spcPts val="2100"/>
              </a:spcBef>
              <a:defRPr sz="2200"/>
            </a:lvl2pPr>
            <a:lvl3pPr marL="558800" lvl="2" indent="-228600" rtl="0">
              <a:spcBef>
                <a:spcPts val="2100"/>
              </a:spcBef>
              <a:defRPr sz="2200"/>
            </a:lvl3pPr>
            <a:lvl4pPr marL="673100" lvl="3" indent="-215900" rtl="0">
              <a:spcBef>
                <a:spcPts val="2100"/>
              </a:spcBef>
              <a:defRPr sz="2200"/>
            </a:lvl4pPr>
            <a:lvl5pPr marL="800100" lvl="4" indent="-215900" rtl="0">
              <a:spcBef>
                <a:spcPts val="2100"/>
              </a:spcBef>
              <a:defRPr sz="2200"/>
            </a:lvl5pPr>
            <a:lvl6pPr lvl="5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4487805" y="4923064"/>
            <a:ext cx="157843" cy="151855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t" anchorCtr="0">
            <a:noAutofit/>
          </a:bodyPr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ctr"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900" smtClean="0">
                <a:solidFill>
                  <a:srgbClr val="FFFFFF"/>
                </a:solidFill>
                <a:sym typeface="Cabin"/>
              </a:rPr>
              <a:pPr algn="ctr">
                <a:buClr>
                  <a:srgbClr val="FFFFFF"/>
                </a:buClr>
                <a:buSzPct val="25000"/>
                <a:buFont typeface="Cabin"/>
                <a:buNone/>
              </a:pPr>
              <a:t>‹#›</a:t>
            </a:fld>
            <a:endParaRPr lang="en" sz="90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34.xml"/><Relationship Id="rId24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849085" y="666205"/>
            <a:ext cx="7440385" cy="3806190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457200" marR="0" lvl="0" indent="-762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7700" marR="0" lvl="1" indent="-762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5500" marR="0" lvl="2" indent="-762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16000" marR="0" lvl="3" indent="-762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193800" marR="0" lvl="4" indent="-762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346200" marR="0" lvl="5" indent="-762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485900" marR="0" lvl="6" indent="-762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638300" marR="0" lvl="7" indent="-762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778000" marR="0" lvl="8" indent="-635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279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469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571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660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762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lIns="26300" tIns="26300" rIns="26300" bIns="26300" anchor="t" anchorCtr="0">
            <a:noAutofit/>
          </a:bodyPr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ctr"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1000" smtClean="0">
                <a:solidFill>
                  <a:srgbClr val="FFFFFF"/>
                </a:solidFill>
                <a:sym typeface="Cabin"/>
              </a:rPr>
              <a:pPr algn="ctr">
                <a:buClr>
                  <a:srgbClr val="FFFFFF"/>
                </a:buClr>
                <a:buSzPct val="25000"/>
                <a:buFont typeface="Cabin"/>
                <a:buNone/>
              </a:pPr>
              <a:t>‹#›</a:t>
            </a:fld>
            <a:endParaRPr lang="en" sz="1000">
              <a:solidFill>
                <a:srgbClr val="FFFFFF"/>
              </a:solidFill>
              <a:sym typeface="Cabi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 idx="4294967295"/>
          </p:nvPr>
        </p:nvSpPr>
        <p:spPr>
          <a:xfrm>
            <a:off x="849085" y="862148"/>
            <a:ext cx="7440385" cy="1738992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Objects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4294967295"/>
          </p:nvPr>
        </p:nvSpPr>
        <p:spPr>
          <a:xfrm>
            <a:off x="849085" y="3333750"/>
            <a:ext cx="7440299" cy="13569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Charles Severance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www.pythonlearn.com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endParaRPr sz="20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http://en.wikipedia.org/wiki/Object-oriented_programming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1557209" y="312995"/>
            <a:ext cx="6233312" cy="436075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keys = ['Title', 'Director', 'Rating', 'Running Time']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Font typeface="Cabin"/>
              <a:buNone/>
            </a:pPr>
            <a:endParaRPr sz="18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 '-----------'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 movies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 '-----------'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 keys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Font typeface="Cabin"/>
              <a:buNone/>
            </a:pPr>
            <a:endParaRPr sz="18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for item in movies: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	print '-----------'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for key in keys: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		print key,': ', </a:t>
            </a:r>
            <a:r>
              <a:rPr lang="en" sz="1800" b="1" i="0" u="none" strike="noStrike" cap="non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item[key]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Font typeface="Cabin"/>
              <a:buNone/>
            </a:pPr>
            <a:endParaRPr sz="1800" b="1" i="0" u="none" strike="noStrike" cap="none">
              <a:solidFill>
                <a:srgbClr val="FF2F9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 '-----------'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614" cy="375477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3135085" y="1440179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3" name="Shape 213"/>
          <p:cNvSpPr/>
          <p:nvPr/>
        </p:nvSpPr>
        <p:spPr>
          <a:xfrm>
            <a:off x="152400" y="715191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14" name="Shape 214"/>
          <p:cNvSpPr/>
          <p:nvPr/>
        </p:nvSpPr>
        <p:spPr>
          <a:xfrm>
            <a:off x="7554685" y="3913958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15" name="Shape 215"/>
          <p:cNvSpPr/>
          <p:nvPr/>
        </p:nvSpPr>
        <p:spPr>
          <a:xfrm>
            <a:off x="2846614" y="265992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</a:t>
            </a:r>
          </a:p>
        </p:txBody>
      </p:sp>
      <p:sp>
        <p:nvSpPr>
          <p:cNvPr id="216" name="Shape 216"/>
          <p:cNvSpPr/>
          <p:nvPr/>
        </p:nvSpPr>
        <p:spPr>
          <a:xfrm>
            <a:off x="5486400" y="2116182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7" name="Shape 217"/>
          <p:cNvSpPr/>
          <p:nvPr/>
        </p:nvSpPr>
        <p:spPr>
          <a:xfrm>
            <a:off x="5099957" y="920931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</a:p>
        </p:txBody>
      </p:sp>
      <p:cxnSp>
        <p:nvCxnSpPr>
          <p:cNvPr id="218" name="Shape 218"/>
          <p:cNvCxnSpPr/>
          <p:nvPr/>
        </p:nvCxnSpPr>
        <p:spPr>
          <a:xfrm flipH="1">
            <a:off x="4516687" y="1159098"/>
            <a:ext cx="634861" cy="579941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486140" y="1535805"/>
            <a:ext cx="837127" cy="376707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rot="10800000" flipH="1">
            <a:off x="3670478" y="2067059"/>
            <a:ext cx="42930" cy="57954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 rot="10800000">
            <a:off x="4443211" y="2018762"/>
            <a:ext cx="1062507" cy="309093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3831464" y="2086377"/>
            <a:ext cx="225380" cy="52159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rot="10800000">
            <a:off x="1695718" y="1081825"/>
            <a:ext cx="1352282" cy="453981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6256986" y="2810814"/>
            <a:ext cx="1180564" cy="126534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25" name="Shape 225"/>
          <p:cNvSpPr/>
          <p:nvPr/>
        </p:nvSpPr>
        <p:spPr>
          <a:xfrm>
            <a:off x="233776" y="3331028"/>
            <a:ext cx="1807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get created and used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2" name="Shape 232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33" name="Shape 233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34" name="Shape 234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5" name="Shape 235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6" name="Shape 236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37" name="Shape 237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8" name="Shape 238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0" name="Shape 240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1" name="Shape 241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2" name="Shape 242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3" name="Shape 243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44" name="Shape 244"/>
          <p:cNvSpPr/>
          <p:nvPr/>
        </p:nvSpPr>
        <p:spPr>
          <a:xfrm>
            <a:off x="233776" y="3331028"/>
            <a:ext cx="1806899" cy="9797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are bits of code and data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1" name="Shape 251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52" name="Shape 252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53" name="Shape 253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4" name="Shape 254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5" name="Shape 255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56" name="Shape 256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7" name="Shape 257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8" name="Shape 258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9" name="Shape 259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0" name="Shape 260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1" name="Shape 261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2" name="Shape 262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63" name="Shape 263"/>
          <p:cNvSpPr/>
          <p:nvPr/>
        </p:nvSpPr>
        <p:spPr>
          <a:xfrm>
            <a:off x="-35175" y="181250"/>
            <a:ext cx="4947000" cy="4800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6848525" y="328200"/>
            <a:ext cx="1462799" cy="1557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4911825" y="1876150"/>
            <a:ext cx="4046999" cy="31547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4757057" y="132261"/>
            <a:ext cx="1812600" cy="4850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54162" y="3164477"/>
            <a:ext cx="2275200" cy="1606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us to ignore the detail of the “rest of the program”.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4" name="Shape 274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75" name="Shape 275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76" name="Shape 276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7" name="Shape 277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8" name="Shape 278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0" name="Shape 280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1" name="Shape 281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3" name="Shape 283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4" name="Shape 284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5" name="Shape 285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86" name="Shape 286"/>
          <p:cNvSpPr/>
          <p:nvPr/>
        </p:nvSpPr>
        <p:spPr>
          <a:xfrm>
            <a:off x="4904014" y="617220"/>
            <a:ext cx="1964999" cy="12686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54162" y="3007722"/>
            <a:ext cx="2275200" cy="1920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the “rest of the program” to ignore the detail about “us”.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Class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a template - Dog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Method or Message 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- A defined capability of a class - bark()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Field or attribute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- A bit of data in a class - length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Object or Instance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A particular instance of a class - Lassie</a:t>
            </a:r>
          </a:p>
        </p:txBody>
      </p:sp>
      <p:pic>
        <p:nvPicPr>
          <p:cNvPr id="294" name="Shape 2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24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5867399" cy="128832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Class</a:t>
            </a:r>
          </a:p>
        </p:txBody>
      </p:sp>
      <p:sp>
        <p:nvSpPr>
          <p:cNvPr id="300" name="Shape 300"/>
          <p:cNvSpPr/>
          <p:nvPr/>
        </p:nvSpPr>
        <p:spPr>
          <a:xfrm>
            <a:off x="729075" y="4624250"/>
            <a:ext cx="78747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http://en.wikipedia.org/wiki/Object-oriented_programming</a:t>
            </a:r>
          </a:p>
        </p:txBody>
      </p:sp>
      <p:sp>
        <p:nvSpPr>
          <p:cNvPr id="301" name="Shape 301"/>
          <p:cNvSpPr/>
          <p:nvPr/>
        </p:nvSpPr>
        <p:spPr>
          <a:xfrm>
            <a:off x="729076" y="1540776"/>
            <a:ext cx="7930242" cy="269876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 the abstract characteristics of a thing (object), including the thing's characteristics (its attributes, </a:t>
            </a:r>
            <a:r>
              <a:rPr lang="en" sz="2300" u="none" strike="noStrike" cap="none">
                <a:solidFill>
                  <a:srgbClr val="1DFF6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fields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" sz="2300" u="none" strike="noStrike" cap="none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properties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and the thing's behaviors (the things it can do, or </a:t>
            </a:r>
            <a:r>
              <a:rPr lang="en" sz="2300" u="none" strike="noStrike" cap="none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operations or features). One might say that a </a:t>
            </a:r>
            <a:r>
              <a:rPr lang="en" sz="23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</a:t>
            </a:r>
            <a:r>
              <a:rPr lang="en" sz="23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blueprint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factory that describes the nature of something. For example, the </a:t>
            </a:r>
            <a:r>
              <a:rPr lang="en" sz="23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Dog would consist of traits shared by all dogs, such as breed and fur color (characteristics), and the ability to bark and sit (behaviors).</a:t>
            </a:r>
          </a:p>
        </p:txBody>
      </p:sp>
      <p:pic>
        <p:nvPicPr>
          <p:cNvPr id="302" name="Shape 3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24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5943599" cy="128832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Class</a:t>
            </a:r>
          </a:p>
        </p:txBody>
      </p:sp>
      <p:sp>
        <p:nvSpPr>
          <p:cNvPr id="308" name="Shape 308"/>
          <p:cNvSpPr/>
          <p:nvPr/>
        </p:nvSpPr>
        <p:spPr>
          <a:xfrm>
            <a:off x="641475" y="4624250"/>
            <a:ext cx="79110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http://en.wikipedia.org/wiki/Object-oriented_programming</a:t>
            </a:r>
          </a:p>
        </p:txBody>
      </p:sp>
      <p:sp>
        <p:nvSpPr>
          <p:cNvPr id="309" name="Shape 309"/>
          <p:cNvSpPr/>
          <p:nvPr/>
        </p:nvSpPr>
        <p:spPr>
          <a:xfrm>
            <a:off x="3695433" y="1773282"/>
            <a:ext cx="4963885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pattern (exemplar) of a </a:t>
            </a:r>
            <a:r>
              <a:rPr lang="en" sz="23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The </a:t>
            </a:r>
            <a:r>
              <a:rPr lang="en" sz="23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Dog defines all possible dogs by listing the characteristics and behaviors they can have; the object Lassie is one particular dog, with particular versions of the characteristics. A Dog has fur; Lassie has brown-and-white fur.</a:t>
            </a:r>
          </a:p>
        </p:txBody>
      </p:sp>
      <p:pic>
        <p:nvPicPr>
          <p:cNvPr id="310" name="Shape 3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24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Shape 3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1479" y="1797775"/>
            <a:ext cx="2863721" cy="2130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5921828" cy="128832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40FF"/>
                </a:solidFill>
                <a:sym typeface="Cabin"/>
              </a:rPr>
              <a:t>Instance</a:t>
            </a:r>
          </a:p>
        </p:txBody>
      </p:sp>
      <p:sp>
        <p:nvSpPr>
          <p:cNvPr id="317" name="Shape 317"/>
          <p:cNvSpPr/>
          <p:nvPr/>
        </p:nvSpPr>
        <p:spPr>
          <a:xfrm>
            <a:off x="375800" y="4624250"/>
            <a:ext cx="85104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http://en.wikipedia.org/wiki/Object-oriented_programming</a:t>
            </a:r>
          </a:p>
        </p:txBody>
      </p:sp>
      <p:sp>
        <p:nvSpPr>
          <p:cNvPr id="318" name="Shape 318"/>
          <p:cNvSpPr/>
          <p:nvPr/>
        </p:nvSpPr>
        <p:spPr>
          <a:xfrm>
            <a:off x="729076" y="1873175"/>
            <a:ext cx="7930242" cy="203396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can have an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 class or a particular object. The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the actual object created at runtime. In programmer jargon, the Lassie object is an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Dog class. The set of values of the attributes of a particular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called its </a:t>
            </a:r>
            <a:r>
              <a:rPr lang="en" sz="2300" u="none" strike="noStrike" cap="none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The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state and the behavior that's defined in the object's class.</a:t>
            </a:r>
          </a:p>
        </p:txBody>
      </p:sp>
      <p:sp>
        <p:nvSpPr>
          <p:cNvPr id="319" name="Shape 319"/>
          <p:cNvSpPr/>
          <p:nvPr/>
        </p:nvSpPr>
        <p:spPr>
          <a:xfrm>
            <a:off x="663824" y="4171125"/>
            <a:ext cx="78947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9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and Instance are often used interchangeably.</a:t>
            </a:r>
          </a:p>
        </p:txBody>
      </p:sp>
      <p:pic>
        <p:nvPicPr>
          <p:cNvPr id="320" name="Shape 3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24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5889171" cy="128832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00F900"/>
                </a:solidFill>
                <a:sym typeface="Cabin"/>
              </a:rPr>
              <a:t>Method</a:t>
            </a:r>
          </a:p>
        </p:txBody>
      </p:sp>
      <p:sp>
        <p:nvSpPr>
          <p:cNvPr id="326" name="Shape 326"/>
          <p:cNvSpPr/>
          <p:nvPr/>
        </p:nvSpPr>
        <p:spPr>
          <a:xfrm>
            <a:off x="729200" y="4624250"/>
            <a:ext cx="79301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http://en.wikipedia.org/wiki/Object-oriented_programming</a:t>
            </a:r>
          </a:p>
        </p:txBody>
      </p:sp>
      <p:sp>
        <p:nvSpPr>
          <p:cNvPr id="327" name="Shape 327"/>
          <p:cNvSpPr/>
          <p:nvPr/>
        </p:nvSpPr>
        <p:spPr>
          <a:xfrm>
            <a:off x="729076" y="1930037"/>
            <a:ext cx="7930242" cy="192023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object's abilities. In language, </a:t>
            </a:r>
            <a:r>
              <a:rPr lang="en" sz="23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verbs. Lassie, being a Dog, has the ability to bark. So bark() is one of Lassie's methods. She may have other </a:t>
            </a:r>
            <a:r>
              <a:rPr lang="en" sz="23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well, for example sit() or eat() or walk() or save_timmy(). Within the program, using a </a:t>
            </a:r>
            <a:r>
              <a:rPr lang="en" sz="23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usually affects only one particular object; all Dogs can bark, but you need only one particular dog to do the barking</a:t>
            </a:r>
          </a:p>
        </p:txBody>
      </p:sp>
      <p:sp>
        <p:nvSpPr>
          <p:cNvPr id="328" name="Shape 328"/>
          <p:cNvSpPr/>
          <p:nvPr/>
        </p:nvSpPr>
        <p:spPr>
          <a:xfrm>
            <a:off x="849075" y="4171125"/>
            <a:ext cx="75761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9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 and Message are often used interchangeably.</a:t>
            </a:r>
          </a:p>
        </p:txBody>
      </p:sp>
      <p:pic>
        <p:nvPicPr>
          <p:cNvPr id="329" name="Shape 3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24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chemeClr val="accent4"/>
                </a:solidFill>
                <a:sym typeface="Cabin"/>
              </a:rPr>
              <a:t>Warning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This lecture is very much about definitions and mechanics for objects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This lecture is a lot more about “how it works” and less about “how you use it”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You won’t get the entire picture until this is all looked at in the context of a real problem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So please suspend disbelief and learn technique for the next 50 or so slides..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ctrTitle" idx="4294967295"/>
          </p:nvPr>
        </p:nvSpPr>
        <p:spPr>
          <a:xfrm>
            <a:off x="849085" y="862148"/>
            <a:ext cx="7440385" cy="1738992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Sample Class</a:t>
            </a:r>
          </a:p>
        </p:txBody>
      </p:sp>
      <p:pic>
        <p:nvPicPr>
          <p:cNvPr id="335" name="Shape 3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0671" y="3525661"/>
            <a:ext cx="2193471" cy="144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2807825" y="303699"/>
            <a:ext cx="3087000" cy="4365599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300" u="none" strike="noStrike" cap="none">
                <a:solidFill>
                  <a:srgbClr val="FF26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print "So far",self.x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= PartyAnimal()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an.party()</a:t>
            </a:r>
          </a:p>
        </p:txBody>
      </p:sp>
      <p:sp>
        <p:nvSpPr>
          <p:cNvPr id="341" name="Shape 341"/>
          <p:cNvSpPr/>
          <p:nvPr/>
        </p:nvSpPr>
        <p:spPr>
          <a:xfrm>
            <a:off x="6161048" y="211503"/>
            <a:ext cx="2639786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template for making PartyAnimal objects.</a:t>
            </a:r>
          </a:p>
        </p:txBody>
      </p:sp>
      <p:sp>
        <p:nvSpPr>
          <p:cNvPr id="342" name="Shape 342"/>
          <p:cNvSpPr/>
          <p:nvPr/>
        </p:nvSpPr>
        <p:spPr>
          <a:xfrm>
            <a:off x="75933" y="303711"/>
            <a:ext cx="2639786" cy="666205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is a reserved word.</a:t>
            </a:r>
          </a:p>
        </p:txBody>
      </p:sp>
      <p:sp>
        <p:nvSpPr>
          <p:cNvPr id="343" name="Shape 343"/>
          <p:cNvSpPr/>
          <p:nvPr/>
        </p:nvSpPr>
        <p:spPr>
          <a:xfrm>
            <a:off x="6259019" y="1592035"/>
            <a:ext cx="2639786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data.</a:t>
            </a:r>
          </a:p>
        </p:txBody>
      </p:sp>
      <p:sp>
        <p:nvSpPr>
          <p:cNvPr id="344" name="Shape 344"/>
          <p:cNvSpPr/>
          <p:nvPr/>
        </p:nvSpPr>
        <p:spPr>
          <a:xfrm>
            <a:off x="75933" y="1768384"/>
            <a:ext cx="2639786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code.</a:t>
            </a:r>
          </a:p>
        </p:txBody>
      </p:sp>
      <p:sp>
        <p:nvSpPr>
          <p:cNvPr id="345" name="Shape 345"/>
          <p:cNvSpPr/>
          <p:nvPr/>
        </p:nvSpPr>
        <p:spPr>
          <a:xfrm>
            <a:off x="6161048" y="2885258"/>
            <a:ext cx="2639786" cy="666205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Create a PartyAnimal object.</a:t>
            </a:r>
          </a:p>
        </p:txBody>
      </p:sp>
      <p:sp>
        <p:nvSpPr>
          <p:cNvPr id="346" name="Shape 346"/>
          <p:cNvSpPr/>
          <p:nvPr/>
        </p:nvSpPr>
        <p:spPr>
          <a:xfrm>
            <a:off x="250105" y="3693523"/>
            <a:ext cx="2046514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Tell the object to run the party() code.</a:t>
            </a:r>
          </a:p>
        </p:txBody>
      </p:sp>
      <p:cxnSp>
        <p:nvCxnSpPr>
          <p:cNvPr id="347" name="Shape 347"/>
          <p:cNvCxnSpPr/>
          <p:nvPr/>
        </p:nvCxnSpPr>
        <p:spPr>
          <a:xfrm>
            <a:off x="4121239" y="1198808"/>
            <a:ext cx="2296800" cy="502200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348" name="Shape 348"/>
          <p:cNvSpPr/>
          <p:nvPr/>
        </p:nvSpPr>
        <p:spPr>
          <a:xfrm>
            <a:off x="4550889" y="4722223"/>
            <a:ext cx="42033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run party() *within* the object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</a:p>
        </p:txBody>
      </p:sp>
      <p:sp>
        <p:nvSpPr>
          <p:cNvPr id="349" name="Shape 349"/>
          <p:cNvSpPr/>
          <p:nvPr/>
        </p:nvSpPr>
        <p:spPr>
          <a:xfrm>
            <a:off x="6206780" y="3997395"/>
            <a:ext cx="2750238" cy="3719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350" name="Shape 350"/>
          <p:cNvCxnSpPr/>
          <p:nvPr/>
        </p:nvCxnSpPr>
        <p:spPr>
          <a:xfrm rot="10800000" flipH="1">
            <a:off x="4383961" y="4245350"/>
            <a:ext cx="1729946" cy="164399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/>
        </p:nvSpPr>
        <p:spPr>
          <a:xfrm>
            <a:off x="718450" y="393049"/>
            <a:ext cx="3091200" cy="4375200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print "So far",self.x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PartyAnimal()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an.party()</a:t>
            </a:r>
          </a:p>
        </p:txBody>
      </p:sp>
      <p:sp>
        <p:nvSpPr>
          <p:cNvPr id="356" name="Shape 356"/>
          <p:cNvSpPr/>
          <p:nvPr/>
        </p:nvSpPr>
        <p:spPr>
          <a:xfrm>
            <a:off x="5763985" y="455567"/>
            <a:ext cx="2456699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party1.py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3</a:t>
            </a:r>
          </a:p>
        </p:txBody>
      </p:sp>
      <p:grpSp>
        <p:nvGrpSpPr>
          <p:cNvPr id="357" name="Shape 357"/>
          <p:cNvGrpSpPr/>
          <p:nvPr/>
        </p:nvGrpSpPr>
        <p:grpSpPr>
          <a:xfrm>
            <a:off x="5949042" y="2405198"/>
            <a:ext cx="2041207" cy="1542992"/>
            <a:chOff x="0" y="0"/>
            <a:chExt cx="4762499" cy="4000500"/>
          </a:xfrm>
        </p:grpSpPr>
        <p:sp>
          <p:nvSpPr>
            <p:cNvPr id="358" name="Shape 35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4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an</a:t>
              </a:r>
            </a:p>
          </p:txBody>
        </p:sp>
        <p:sp>
          <p:nvSpPr>
            <p:cNvPr id="359" name="Shape 35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900"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</a:p>
          </p:txBody>
        </p:sp>
        <p:sp>
          <p:nvSpPr>
            <p:cNvPr id="360" name="Shape 360"/>
            <p:cNvSpPr/>
            <p:nvPr/>
          </p:nvSpPr>
          <p:spPr>
            <a:xfrm>
              <a:off x="1422400" y="2120900"/>
              <a:ext cx="2590800" cy="1270000"/>
            </a:xfrm>
            <a:prstGeom prst="rect">
              <a:avLst/>
            </a:prstGeom>
            <a:solidFill>
              <a:srgbClr val="00F9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400"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4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party()</a:t>
              </a:r>
            </a:p>
          </p:txBody>
        </p:sp>
      </p:grpSp>
      <p:sp>
        <p:nvSpPr>
          <p:cNvPr id="361" name="Shape 361"/>
          <p:cNvSpPr/>
          <p:nvPr/>
        </p:nvSpPr>
        <p:spPr>
          <a:xfrm>
            <a:off x="6871341" y="2704011"/>
            <a:ext cx="2013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62" name="Shape 362"/>
          <p:cNvSpPr/>
          <p:nvPr/>
        </p:nvSpPr>
        <p:spPr>
          <a:xfrm flipH="1">
            <a:off x="3635828" y="558437"/>
            <a:ext cx="544285" cy="489857"/>
          </a:xfrm>
          <a:prstGeom prst="rightArrow">
            <a:avLst>
              <a:gd name="adj1" fmla="val 32000"/>
              <a:gd name="adj2" fmla="val 4400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299357" y="1543050"/>
            <a:ext cx="544285" cy="489857"/>
          </a:xfrm>
          <a:prstGeom prst="rightArrow">
            <a:avLst>
              <a:gd name="adj1" fmla="val 32000"/>
              <a:gd name="adj2" fmla="val 4400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5709557" y="1454875"/>
            <a:ext cx="1181100" cy="293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5709557" y="1107077"/>
            <a:ext cx="1181100" cy="293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5709557" y="798467"/>
            <a:ext cx="1181100" cy="293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718450" y="392174"/>
            <a:ext cx="3091200" cy="4409399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print "So far",self.x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PartyAnimal()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an.party()</a:t>
            </a:r>
          </a:p>
        </p:txBody>
      </p:sp>
      <p:grpSp>
        <p:nvGrpSpPr>
          <p:cNvPr id="372" name="Shape 372"/>
          <p:cNvGrpSpPr/>
          <p:nvPr/>
        </p:nvGrpSpPr>
        <p:grpSpPr>
          <a:xfrm>
            <a:off x="5959928" y="2414995"/>
            <a:ext cx="2041071" cy="1543050"/>
            <a:chOff x="0" y="0"/>
            <a:chExt cx="4762499" cy="4000500"/>
          </a:xfrm>
        </p:grpSpPr>
        <p:sp>
          <p:nvSpPr>
            <p:cNvPr id="373" name="Shape 373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5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an</a:t>
              </a:r>
            </a:p>
          </p:txBody>
        </p:sp>
        <p:sp>
          <p:nvSpPr>
            <p:cNvPr id="374" name="Shape 374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900"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</a:p>
          </p:txBody>
        </p:sp>
        <p:sp>
          <p:nvSpPr>
            <p:cNvPr id="375" name="Shape 375"/>
            <p:cNvSpPr/>
            <p:nvPr/>
          </p:nvSpPr>
          <p:spPr>
            <a:xfrm>
              <a:off x="1422400" y="2120900"/>
              <a:ext cx="2590800" cy="1270000"/>
            </a:xfrm>
            <a:prstGeom prst="rect">
              <a:avLst/>
            </a:prstGeom>
            <a:solidFill>
              <a:srgbClr val="00F9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400"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4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party()</a:t>
              </a:r>
            </a:p>
          </p:txBody>
        </p:sp>
      </p:grpSp>
      <p:sp>
        <p:nvSpPr>
          <p:cNvPr id="376" name="Shape 376"/>
          <p:cNvSpPr/>
          <p:nvPr/>
        </p:nvSpPr>
        <p:spPr>
          <a:xfrm>
            <a:off x="6882227" y="2713808"/>
            <a:ext cx="201386" cy="35269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7" name="Shape 377"/>
          <p:cNvSpPr/>
          <p:nvPr/>
        </p:nvSpPr>
        <p:spPr>
          <a:xfrm>
            <a:off x="381000" y="1893569"/>
            <a:ext cx="544200" cy="489899"/>
          </a:xfrm>
          <a:prstGeom prst="rightArrow">
            <a:avLst>
              <a:gd name="adj1" fmla="val 32000"/>
              <a:gd name="adj2" fmla="val 4400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8" name="Shape 378"/>
          <p:cNvSpPr/>
          <p:nvPr/>
        </p:nvSpPr>
        <p:spPr>
          <a:xfrm flipH="1">
            <a:off x="2079257" y="3565319"/>
            <a:ext cx="544200" cy="489899"/>
          </a:xfrm>
          <a:prstGeom prst="rightArrow">
            <a:avLst>
              <a:gd name="adj1" fmla="val 32000"/>
              <a:gd name="adj2" fmla="val 4400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5279305" y="416378"/>
            <a:ext cx="3145971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" sz="23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 is a formal argument that refers to the object itself.</a:t>
            </a:r>
          </a:p>
        </p:txBody>
      </p:sp>
      <p:sp>
        <p:nvSpPr>
          <p:cNvPr id="380" name="Shape 380"/>
          <p:cNvSpPr/>
          <p:nvPr/>
        </p:nvSpPr>
        <p:spPr>
          <a:xfrm>
            <a:off x="5956716" y="2713800"/>
            <a:ext cx="5442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</a:p>
        </p:txBody>
      </p:sp>
      <p:sp>
        <p:nvSpPr>
          <p:cNvPr id="381" name="Shape 381"/>
          <p:cNvSpPr/>
          <p:nvPr/>
        </p:nvSpPr>
        <p:spPr>
          <a:xfrm>
            <a:off x="5131657" y="1763485"/>
            <a:ext cx="3571896" cy="35269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saying “</a:t>
            </a:r>
            <a:r>
              <a:rPr lang="en" sz="23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within self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382" name="Shape 382"/>
          <p:cNvSpPr/>
          <p:nvPr/>
        </p:nvSpPr>
        <p:spPr>
          <a:xfrm>
            <a:off x="5028933" y="4247061"/>
            <a:ext cx="3907971" cy="666205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“global within this object”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Definitions Review</a:t>
            </a:r>
          </a:p>
        </p:txBody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Class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a template - Dog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Method or Message 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- A defined capability of a class - bark()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Object or Instance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A particular instance of a class - Lassie</a:t>
            </a:r>
          </a:p>
        </p:txBody>
      </p:sp>
      <p:pic>
        <p:nvPicPr>
          <p:cNvPr id="389" name="Shape 3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3428" y="259624"/>
            <a:ext cx="1578299" cy="104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ctrTitle" idx="4294967295"/>
          </p:nvPr>
        </p:nvSpPr>
        <p:spPr>
          <a:xfrm>
            <a:off x="849085" y="862148"/>
            <a:ext cx="7440385" cy="1738992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Playing with dir() and type()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xfrm>
            <a:off x="647700" y="137159"/>
            <a:ext cx="7837714" cy="1033598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100" u="none" strike="noStrike" cap="none">
                <a:solidFill>
                  <a:srgbClr val="FFD966"/>
                </a:solidFill>
                <a:sym typeface="Cabin"/>
              </a:rPr>
              <a:t>A Nerdy Way to Find Capabilities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577425" y="1263825"/>
            <a:ext cx="3885599" cy="3595500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000" u="none" strike="noStrike" cap="none">
                <a:solidFill>
                  <a:srgbClr val="FFFFFF"/>
                </a:solidFill>
                <a:sym typeface="Cabin"/>
              </a:rPr>
              <a:t>The </a:t>
            </a:r>
            <a:r>
              <a:rPr lang="en" sz="2000" u="none" strike="noStrike" cap="none">
                <a:solidFill>
                  <a:srgbClr val="DE6A10"/>
                </a:solidFill>
                <a:sym typeface="Cabin"/>
              </a:rPr>
              <a:t>dir()</a:t>
            </a:r>
            <a:r>
              <a:rPr lang="en" sz="2000" u="none" strike="noStrike" cap="none">
                <a:solidFill>
                  <a:srgbClr val="FFFFFF"/>
                </a:solidFill>
                <a:sym typeface="Cabin"/>
              </a:rPr>
              <a:t> command lists capabilities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DFF"/>
              </a:buClr>
              <a:buSzPct val="100000"/>
              <a:buFont typeface="Cabin"/>
            </a:pPr>
            <a:r>
              <a:rPr lang="en" sz="2000" u="none" strike="noStrike" cap="none">
                <a:solidFill>
                  <a:srgbClr val="00FDFF"/>
                </a:solidFill>
                <a:sym typeface="Cabin"/>
              </a:rPr>
              <a:t>Ignore the ones with underscores - these are used by Python itself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900"/>
              </a:buClr>
              <a:buSzPct val="100000"/>
              <a:buFont typeface="Cabin"/>
            </a:pPr>
            <a:r>
              <a:rPr lang="en" sz="2000" u="none" strike="noStrike" cap="none">
                <a:solidFill>
                  <a:srgbClr val="00F900"/>
                </a:solidFill>
                <a:sym typeface="Cabin"/>
              </a:rPr>
              <a:t>The rest are real operations that the object can perform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000" u="none" strike="noStrike" cap="none">
                <a:solidFill>
                  <a:srgbClr val="FFFFFF"/>
                </a:solidFill>
                <a:sym typeface="Cabin"/>
              </a:rPr>
              <a:t>It is like type() - it tells us something *about* a variable</a:t>
            </a:r>
          </a:p>
        </p:txBody>
      </p:sp>
      <p:sp>
        <p:nvSpPr>
          <p:cNvPr id="401" name="Shape 401"/>
          <p:cNvSpPr/>
          <p:nvPr/>
        </p:nvSpPr>
        <p:spPr>
          <a:xfrm>
            <a:off x="5027700" y="1041783"/>
            <a:ext cx="3810000" cy="405209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x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type(x)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&lt;type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b="1" i="0" u="none" strike="noStrike" cap="none">
                <a:solidFill>
                  <a:srgbClr val="DE6A10"/>
                </a:solidFill>
                <a:latin typeface="Courier New"/>
                <a:ea typeface="Courier New"/>
                <a:cs typeface="Courier New"/>
                <a:sym typeface="Courier New"/>
              </a:rPr>
              <a:t>dir(x)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'__add__', '__class__', '__contains__', '__delattr__', '__delitem__', '__delslice__', '__doc__', '__eq__', '__setitem__', '__setslice__', '__str__', </a:t>
            </a:r>
            <a:r>
              <a:rPr lang="en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'append', 'count', 'extend', 'index', 'insert', 'pop', 'remove', 'reverse', 'sort'</a:t>
            </a: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xfrm>
            <a:off x="647700" y="137159"/>
            <a:ext cx="7837714" cy="1293222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600" u="none" strike="noStrike" cap="none">
                <a:solidFill>
                  <a:srgbClr val="FFD966"/>
                </a:solidFill>
                <a:sym typeface="Cabin"/>
              </a:rPr>
              <a:t>Try dir() with a String</a:t>
            </a:r>
          </a:p>
        </p:txBody>
      </p:sp>
      <p:sp>
        <p:nvSpPr>
          <p:cNvPr id="407" name="Shape 407"/>
          <p:cNvSpPr/>
          <p:nvPr/>
        </p:nvSpPr>
        <p:spPr>
          <a:xfrm>
            <a:off x="784312" y="1284752"/>
            <a:ext cx="7407729" cy="356616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y = “Hello there”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dir(y)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['__add__', '__class__', '__contains__', '__delattr__', '__doc__', '__eq__', '__ge__', '__getattribute__', '__getitem__', '__getnewargs__', '__getslice__', '__gt__', '__hash__', '__init__', '__le__', '__len__', '__lt__', '__repr__', '__rmod__', '__rmul__', '__setattr__', '__str__', 'capitalize', 'center', 'count', 'decode', 'encode', 'endswith', 'expandtabs', 'find', 'index', 'isalnum', 'isalpha', 'isdigit', 'islower', 'isspace', 'istitle', 'isupper', 'join', 'ljust', 'lower', 'lstrip', 'partition', 'replace', 'rfind', 'rindex', 'rjust', 'rpartition', 'rsplit', 'rstrip', 'split', 'splitlines', 'startswith', 'strip', 'swapcase', 'title', 'translate', 'upper', 'zfill']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590725" y="710300"/>
            <a:ext cx="4585199" cy="35660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"So far",self.x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 = PartyAnimal()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print "Type", type(an)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print "Dir ", dir(an)</a:t>
            </a:r>
          </a:p>
        </p:txBody>
      </p:sp>
      <p:sp>
        <p:nvSpPr>
          <p:cNvPr id="413" name="Shape 413"/>
          <p:cNvSpPr/>
          <p:nvPr/>
        </p:nvSpPr>
        <p:spPr>
          <a:xfrm>
            <a:off x="4875996" y="3052448"/>
            <a:ext cx="3897000" cy="15087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8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python party2.py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Type &lt;type 'instance'&gt;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Dir  ['__doc__', '__module__', 'party', 'x']</a:t>
            </a:r>
          </a:p>
        </p:txBody>
      </p:sp>
      <p:sp>
        <p:nvSpPr>
          <p:cNvPr id="414" name="Shape 414"/>
          <p:cNvSpPr/>
          <p:nvPr/>
        </p:nvSpPr>
        <p:spPr>
          <a:xfrm>
            <a:off x="5143058" y="1175657"/>
            <a:ext cx="2950029" cy="920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</a:t>
            </a:r>
            <a:r>
              <a:rPr lang="en" sz="22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dir</a:t>
            </a:r>
            <a:r>
              <a:rPr lang="en" sz="22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to find the “capabilities” of our newly created class.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ctrTitle" idx="4294967295"/>
          </p:nvPr>
        </p:nvSpPr>
        <p:spPr>
          <a:xfrm>
            <a:off x="849085" y="328204"/>
            <a:ext cx="7440385" cy="227293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Life</a:t>
            </a:r>
            <a:r>
              <a:rPr lang="en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ycle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type="subTitle" idx="4294967295"/>
          </p:nvPr>
        </p:nvSpPr>
        <p:spPr>
          <a:xfrm>
            <a:off x="849085" y="2650127"/>
            <a:ext cx="7440385" cy="597625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http://en.wikipedia.org/wiki/Constructor_(computer_science)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250067" y="4666969"/>
            <a:ext cx="8893932" cy="368012"/>
          </a:xfrm>
          <a:prstGeom prst="rect">
            <a:avLst/>
          </a:prstGeom>
          <a:noFill/>
          <a:ln>
            <a:noFill/>
          </a:ln>
        </p:spPr>
        <p:txBody>
          <a:bodyPr lIns="37875" tIns="18925" rIns="37875" bIns="18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https://docs.python.org/2/tutorial/datastructures.html</a:t>
            </a:r>
          </a:p>
        </p:txBody>
      </p:sp>
      <p:pic>
        <p:nvPicPr>
          <p:cNvPr id="156" name="Shape 156" descr="Untitl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942" y="150664"/>
            <a:ext cx="7340206" cy="4399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Shape 157"/>
          <p:cNvCxnSpPr/>
          <p:nvPr/>
        </p:nvCxnSpPr>
        <p:spPr>
          <a:xfrm>
            <a:off x="2721573" y="699795"/>
            <a:ext cx="573474" cy="0"/>
          </a:xfrm>
          <a:prstGeom prst="straightConnector1">
            <a:avLst/>
          </a:prstGeom>
          <a:noFill/>
          <a:ln w="38100" cap="flat" cmpd="sng">
            <a:solidFill>
              <a:srgbClr val="0365C0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Object Life</a:t>
            </a:r>
            <a:r>
              <a:rPr lang="en">
                <a:solidFill>
                  <a:srgbClr val="FFD966"/>
                </a:solidFill>
              </a:rPr>
              <a:t>c</a:t>
            </a: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ycle</a:t>
            </a:r>
          </a:p>
        </p:txBody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>
                <a:solidFill>
                  <a:srgbClr val="FFFFFF"/>
                </a:solidFill>
                <a:sym typeface="Cabin"/>
              </a:rPr>
              <a:t>Objects are created, used and discarded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>
                <a:solidFill>
                  <a:srgbClr val="FFFFFF"/>
                </a:solidFill>
                <a:sym typeface="Cabin"/>
              </a:rPr>
              <a:t>We have special blocks of code (methods) that get called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creation (constructor)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destruction (destructor)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>
                <a:solidFill>
                  <a:srgbClr val="FFFFFF"/>
                </a:solidFill>
                <a:sym typeface="Cabin"/>
              </a:rPr>
              <a:t>Constructors are used a lot 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>
                <a:solidFill>
                  <a:srgbClr val="FFFFFF"/>
                </a:solidFill>
                <a:sym typeface="Cabin"/>
              </a:rPr>
              <a:t>Destructors are seldom used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The primary purpose of the constructor is to set up some instance variables to have the proper initial values when the object is created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713014" y="137159"/>
            <a:ext cx="3700058" cy="486917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   def __init__(self):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"I am constructed"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"So far",self.x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def __del__(self):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"I am destructed", self.x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an = PartyAnimal()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an.party()</a:t>
            </a:r>
          </a:p>
        </p:txBody>
      </p:sp>
      <p:sp>
        <p:nvSpPr>
          <p:cNvPr id="438" name="Shape 438"/>
          <p:cNvSpPr/>
          <p:nvPr/>
        </p:nvSpPr>
        <p:spPr>
          <a:xfrm>
            <a:off x="6079671" y="778872"/>
            <a:ext cx="2541261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python party2.py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I am constructed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So far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So far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So far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I am destructed 3</a:t>
            </a:r>
          </a:p>
        </p:txBody>
      </p:sp>
      <p:sp>
        <p:nvSpPr>
          <p:cNvPr id="439" name="Shape 439"/>
          <p:cNvSpPr/>
          <p:nvPr/>
        </p:nvSpPr>
        <p:spPr>
          <a:xfrm>
            <a:off x="5235762" y="3169375"/>
            <a:ext cx="3663043" cy="16067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constructor and destructor are optional.  The constructor is typically used to set up variables. The destructor is seldom used.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5720443" cy="128832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In </a:t>
            </a:r>
            <a:r>
              <a:rPr lang="en" sz="2300" u="none" strike="noStrike" cap="none">
                <a:solidFill>
                  <a:srgbClr val="00FDFF"/>
                </a:solidFill>
                <a:sym typeface="Cabin"/>
              </a:rPr>
              <a:t>object</a:t>
            </a:r>
            <a:r>
              <a:rPr lang="en">
                <a:solidFill>
                  <a:srgbClr val="00FDFF"/>
                </a:solidFill>
              </a:rPr>
              <a:t> </a:t>
            </a:r>
            <a:r>
              <a:rPr lang="en" sz="2300" u="none" strike="noStrike" cap="none">
                <a:solidFill>
                  <a:srgbClr val="00FDFF"/>
                </a:solidFill>
                <a:sym typeface="Cabin"/>
              </a:rPr>
              <a:t>oriented programming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, a </a:t>
            </a:r>
            <a:r>
              <a:rPr lang="en" sz="2300" u="none" strike="noStrike" cap="none">
                <a:solidFill>
                  <a:srgbClr val="FFFF00"/>
                </a:solidFill>
                <a:sym typeface="Cabin"/>
              </a:rPr>
              <a:t>constructor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in a class is a special block of statements called when an </a:t>
            </a:r>
            <a:r>
              <a:rPr lang="en" sz="2300" u="none" strike="noStrike" cap="none">
                <a:solidFill>
                  <a:srgbClr val="00FDFF"/>
                </a:solidFill>
                <a:sym typeface="Cabin"/>
              </a:rPr>
              <a:t>object is created</a:t>
            </a:r>
          </a:p>
        </p:txBody>
      </p:sp>
      <p:pic>
        <p:nvPicPr>
          <p:cNvPr id="446" name="Shape 4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9657" y="195942"/>
            <a:ext cx="1763485" cy="1162852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Shape 447"/>
          <p:cNvSpPr/>
          <p:nvPr/>
        </p:nvSpPr>
        <p:spPr>
          <a:xfrm>
            <a:off x="1148450" y="4423400"/>
            <a:ext cx="6975899" cy="3086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http://en.wikipedia.org/wiki/Constructor_(computer_science)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Many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Instances</a:t>
            </a:r>
          </a:p>
        </p:txBody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can create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lots of objects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the class is the template for the object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can store each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distinct object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in its own variable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call this having multiple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instances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of the same class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Each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has its own copy of the </a:t>
            </a:r>
            <a:r>
              <a:rPr lang="en" sz="2300" u="none" strike="noStrike" cap="none">
                <a:solidFill>
                  <a:srgbClr val="FFFB00"/>
                </a:solidFill>
                <a:sym typeface="Cabin"/>
              </a:rPr>
              <a:t>instance variables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/>
        </p:nvSpPr>
        <p:spPr>
          <a:xfrm>
            <a:off x="576950" y="203300"/>
            <a:ext cx="4644900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b="1" i="0" u="none" strike="noStrike" cap="non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b="1" i="0" u="none" strike="noStrike" cap="non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def __init__</a:t>
            </a: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(self, </a:t>
            </a:r>
            <a:r>
              <a:rPr lang="en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b="1" i="0" u="none" strike="noStrike" cap="non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</a:t>
            </a:r>
            <a:r>
              <a:rPr lang="en" b="1" i="0" u="none" strike="noStrike" cap="non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</a:t>
            </a:r>
            <a:r>
              <a:rPr lang="en" b="1" i="0" u="none" strike="noStrike" cap="non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,"party count",self.x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 = PartyAnimal(</a:t>
            </a:r>
            <a:r>
              <a:rPr lang="en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"Sally"</a:t>
            </a: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 = PartyAnimal(</a:t>
            </a:r>
            <a:r>
              <a:rPr lang="en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"Jim"</a:t>
            </a: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s.party()</a:t>
            </a:r>
          </a:p>
        </p:txBody>
      </p:sp>
      <p:sp>
        <p:nvSpPr>
          <p:cNvPr id="459" name="Shape 459"/>
          <p:cNvSpPr/>
          <p:nvPr/>
        </p:nvSpPr>
        <p:spPr>
          <a:xfrm>
            <a:off x="5344619" y="1293222"/>
            <a:ext cx="3292929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Constructors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have additional </a:t>
            </a:r>
            <a:r>
              <a:rPr lang="en" sz="23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These can be used to set up </a:t>
            </a:r>
            <a:r>
              <a:rPr lang="en" sz="23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 variables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the particular instance of the class (i.e., for the particular object).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def __init__</a:t>
            </a: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(self, </a:t>
            </a: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</a:t>
            </a:r>
            <a:r>
              <a:rPr lang="en" sz="1600" b="1" i="0" u="none" strike="noStrike" cap="non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</a:t>
            </a:r>
            <a:r>
              <a:rPr lang="en" sz="1600" b="1" i="0" u="none" strike="noStrike" cap="non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,"party count",self.x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 = PartyAnimal(</a:t>
            </a: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"Sally"</a:t>
            </a: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 = PartyAnimal(</a:t>
            </a: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"Jim"</a:t>
            </a: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s.party()</a:t>
            </a:r>
          </a:p>
        </p:txBody>
      </p:sp>
      <p:sp>
        <p:nvSpPr>
          <p:cNvPr id="465" name="Shape 465"/>
          <p:cNvSpPr/>
          <p:nvPr/>
        </p:nvSpPr>
        <p:spPr>
          <a:xfrm flipH="1">
            <a:off x="4675414" y="171450"/>
            <a:ext cx="544285" cy="489857"/>
          </a:xfrm>
          <a:prstGeom prst="rightArrow">
            <a:avLst>
              <a:gd name="adj1" fmla="val 32000"/>
              <a:gd name="adj2" fmla="val 4400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125185" y="945424"/>
            <a:ext cx="544285" cy="489857"/>
          </a:xfrm>
          <a:prstGeom prst="rightArrow">
            <a:avLst>
              <a:gd name="adj1" fmla="val 32000"/>
              <a:gd name="adj2" fmla="val 4400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467" name="Shape 467"/>
          <p:cNvGrpSpPr/>
          <p:nvPr/>
        </p:nvGrpSpPr>
        <p:grpSpPr>
          <a:xfrm>
            <a:off x="6324599" y="773974"/>
            <a:ext cx="2041071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9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5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  </a:t>
              </a:r>
            </a:p>
          </p:txBody>
        </p:sp>
      </p:grpSp>
      <p:sp>
        <p:nvSpPr>
          <p:cNvPr id="471" name="Shape 471"/>
          <p:cNvSpPr/>
          <p:nvPr/>
        </p:nvSpPr>
        <p:spPr>
          <a:xfrm>
            <a:off x="7399298" y="1072787"/>
            <a:ext cx="201386" cy="35269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grpSp>
        <p:nvGrpSpPr>
          <p:cNvPr id="472" name="Shape 472"/>
          <p:cNvGrpSpPr/>
          <p:nvPr/>
        </p:nvGrpSpPr>
        <p:grpSpPr>
          <a:xfrm>
            <a:off x="6324599" y="2899954"/>
            <a:ext cx="2041071" cy="1543050"/>
            <a:chOff x="0" y="0"/>
            <a:chExt cx="4762499" cy="4000500"/>
          </a:xfrm>
        </p:grpSpPr>
        <p:sp>
          <p:nvSpPr>
            <p:cNvPr id="473" name="Shape 473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j</a:t>
              </a:r>
            </a:p>
          </p:txBody>
        </p:sp>
        <p:sp>
          <p:nvSpPr>
            <p:cNvPr id="474" name="Shape 474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9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</a:p>
          </p:txBody>
        </p:sp>
        <p:sp>
          <p:nvSpPr>
            <p:cNvPr id="475" name="Shape 475"/>
            <p:cNvSpPr/>
            <p:nvPr/>
          </p:nvSpPr>
          <p:spPr>
            <a:xfrm>
              <a:off x="266700" y="2197100"/>
              <a:ext cx="37464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5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</a:t>
              </a:r>
            </a:p>
          </p:txBody>
        </p:sp>
      </p:grpSp>
      <p:sp>
        <p:nvSpPr>
          <p:cNvPr id="476" name="Shape 476"/>
          <p:cNvSpPr/>
          <p:nvPr/>
        </p:nvSpPr>
        <p:spPr>
          <a:xfrm>
            <a:off x="7399298" y="3208564"/>
            <a:ext cx="201386" cy="35269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477" name="Shape 477"/>
          <p:cNvSpPr/>
          <p:nvPr/>
        </p:nvSpPr>
        <p:spPr>
          <a:xfrm>
            <a:off x="125185" y="2037805"/>
            <a:ext cx="544285" cy="489857"/>
          </a:xfrm>
          <a:prstGeom prst="rightArrow">
            <a:avLst>
              <a:gd name="adj1" fmla="val 32000"/>
              <a:gd name="adj2" fmla="val 4400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7720427" y="1072787"/>
            <a:ext cx="201386" cy="35269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479" name="Shape 479"/>
          <p:cNvSpPr/>
          <p:nvPr/>
        </p:nvSpPr>
        <p:spPr>
          <a:xfrm>
            <a:off x="125185" y="945424"/>
            <a:ext cx="544285" cy="489857"/>
          </a:xfrm>
          <a:prstGeom prst="rightArrow">
            <a:avLst>
              <a:gd name="adj1" fmla="val 32000"/>
              <a:gd name="adj2" fmla="val 4400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125185" y="2037805"/>
            <a:ext cx="544285" cy="489857"/>
          </a:xfrm>
          <a:prstGeom prst="rightArrow">
            <a:avLst>
              <a:gd name="adj1" fmla="val 32000"/>
              <a:gd name="adj2" fmla="val 4400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7720427" y="3208564"/>
            <a:ext cx="201386" cy="35269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482" name="Shape 482"/>
          <p:cNvSpPr/>
          <p:nvPr/>
        </p:nvSpPr>
        <p:spPr>
          <a:xfrm>
            <a:off x="7573469" y="1072787"/>
            <a:ext cx="201386" cy="35269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483" name="Shape 483"/>
          <p:cNvSpPr/>
          <p:nvPr/>
        </p:nvSpPr>
        <p:spPr>
          <a:xfrm>
            <a:off x="3589585" y="3473952"/>
            <a:ext cx="2427514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have two independent instances.</a:t>
            </a:r>
          </a:p>
        </p:txBody>
      </p:sp>
      <p:sp>
        <p:nvSpPr>
          <p:cNvPr id="484" name="Shape 484"/>
          <p:cNvSpPr/>
          <p:nvPr/>
        </p:nvSpPr>
        <p:spPr>
          <a:xfrm>
            <a:off x="6291602" y="4663439"/>
            <a:ext cx="2525634" cy="35269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PartyAnimal.party(j)</a:t>
            </a:r>
          </a:p>
        </p:txBody>
      </p:sp>
      <p:sp>
        <p:nvSpPr>
          <p:cNvPr id="485" name="Shape 485"/>
          <p:cNvSpPr/>
          <p:nvPr/>
        </p:nvSpPr>
        <p:spPr>
          <a:xfrm>
            <a:off x="7382750" y="1699800"/>
            <a:ext cx="6644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Sally</a:t>
            </a:r>
          </a:p>
        </p:txBody>
      </p:sp>
      <p:sp>
        <p:nvSpPr>
          <p:cNvPr id="486" name="Shape 486"/>
          <p:cNvSpPr/>
          <p:nvPr/>
        </p:nvSpPr>
        <p:spPr>
          <a:xfrm>
            <a:off x="7458425" y="3835575"/>
            <a:ext cx="588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Jim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Class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a template - Dog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Method or Message 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- A defined capability of a class - bark()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Object or Instance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A particular instance of a class - Lassie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Constructor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A method which is called when the instance / object is created</a:t>
            </a:r>
          </a:p>
        </p:txBody>
      </p:sp>
      <p:pic>
        <p:nvPicPr>
          <p:cNvPr id="493" name="Shape 4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24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ctrTitle" idx="4294967295"/>
          </p:nvPr>
        </p:nvSpPr>
        <p:spPr>
          <a:xfrm>
            <a:off x="849085" y="862148"/>
            <a:ext cx="7440385" cy="1738992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</a:t>
            </a:r>
          </a:p>
        </p:txBody>
      </p:sp>
      <p:sp>
        <p:nvSpPr>
          <p:cNvPr id="499" name="Shape 499"/>
          <p:cNvSpPr txBox="1">
            <a:spLocks noGrp="1"/>
          </p:cNvSpPr>
          <p:nvPr>
            <p:ph type="subTitle" idx="4294967295"/>
          </p:nvPr>
        </p:nvSpPr>
        <p:spPr>
          <a:xfrm>
            <a:off x="849074" y="2726325"/>
            <a:ext cx="7666799" cy="77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http://www.python.org/doc/2.5.2/tut/node11.html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sng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http://www.ibiblio.org/g2swap/byteofpython/read/inheritance.html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Inheritance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When we make a new class - we can reuse an existing class and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inherit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all the capabilities of an existing class and then add our own little bit to make our new class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Another form of store and reuse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Write once - reuse many times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The new class (child) has all the capabilities of the old class (parent) - and then some more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250067" y="4666969"/>
            <a:ext cx="8893932" cy="368012"/>
          </a:xfrm>
          <a:prstGeom prst="rect">
            <a:avLst/>
          </a:prstGeom>
          <a:noFill/>
          <a:ln>
            <a:noFill/>
          </a:ln>
        </p:spPr>
        <p:txBody>
          <a:bodyPr lIns="37875" tIns="18925" rIns="37875" bIns="18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https://docs.python.org/2/library/sqlite3.html</a:t>
            </a:r>
          </a:p>
        </p:txBody>
      </p:sp>
      <p:grpSp>
        <p:nvGrpSpPr>
          <p:cNvPr id="163" name="Shape 163"/>
          <p:cNvGrpSpPr/>
          <p:nvPr/>
        </p:nvGrpSpPr>
        <p:grpSpPr>
          <a:xfrm>
            <a:off x="1234427" y="69979"/>
            <a:ext cx="6512335" cy="4552605"/>
            <a:chOff x="1133988" y="181428"/>
            <a:chExt cx="15195449" cy="11803050"/>
          </a:xfrm>
        </p:grpSpPr>
        <p:pic>
          <p:nvPicPr>
            <p:cNvPr id="164" name="Shape 164" descr="Untitled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33988" y="181428"/>
              <a:ext cx="15195449" cy="118030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5" name="Shape 165"/>
            <p:cNvCxnSpPr/>
            <p:nvPr/>
          </p:nvCxnSpPr>
          <p:spPr>
            <a:xfrm>
              <a:off x="8119360" y="4785178"/>
              <a:ext cx="725753" cy="0"/>
            </a:xfrm>
            <a:prstGeom prst="straightConnector1">
              <a:avLst/>
            </a:prstGeom>
            <a:noFill/>
            <a:ln w="38100" cap="flat" cmpd="sng">
              <a:solidFill>
                <a:srgbClr val="0365C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66" name="Shape 166"/>
            <p:cNvCxnSpPr/>
            <p:nvPr/>
          </p:nvCxnSpPr>
          <p:spPr>
            <a:xfrm>
              <a:off x="8061282" y="7522935"/>
              <a:ext cx="725753" cy="0"/>
            </a:xfrm>
            <a:prstGeom prst="straightConnector1">
              <a:avLst/>
            </a:prstGeom>
            <a:noFill/>
            <a:ln w="38100" cap="flat" cmpd="sng">
              <a:solidFill>
                <a:srgbClr val="0365C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67" name="Shape 167"/>
            <p:cNvCxnSpPr/>
            <p:nvPr/>
          </p:nvCxnSpPr>
          <p:spPr>
            <a:xfrm>
              <a:off x="11547610" y="7522935"/>
              <a:ext cx="725753" cy="0"/>
            </a:xfrm>
            <a:prstGeom prst="straightConnector1">
              <a:avLst/>
            </a:prstGeom>
            <a:noFill/>
            <a:ln w="38100" cap="flat" cmpd="sng">
              <a:solidFill>
                <a:srgbClr val="0365C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571500" y="132261"/>
            <a:ext cx="6351814" cy="128832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Inheritance</a:t>
            </a:r>
          </a:p>
        </p:txBody>
      </p:sp>
      <p:sp>
        <p:nvSpPr>
          <p:cNvPr id="511" name="Shape 511"/>
          <p:cNvSpPr/>
          <p:nvPr/>
        </p:nvSpPr>
        <p:spPr>
          <a:xfrm>
            <a:off x="852774" y="4493150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http://en.wikipedia.org/wiki/Object-oriented_programming</a:t>
            </a:r>
          </a:p>
        </p:txBody>
      </p:sp>
      <p:sp>
        <p:nvSpPr>
          <p:cNvPr id="512" name="Shape 512"/>
          <p:cNvSpPr/>
          <p:nvPr/>
        </p:nvSpPr>
        <p:spPr>
          <a:xfrm>
            <a:off x="549462" y="2405198"/>
            <a:ext cx="8284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‘Subclasses’ are more specialized versions of a class, which </a:t>
            </a:r>
            <a:r>
              <a:rPr lang="en" sz="23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attributes and behaviors from their parent classes, and can introduce their own.  </a:t>
            </a:r>
          </a:p>
        </p:txBody>
      </p:sp>
      <p:pic>
        <p:nvPicPr>
          <p:cNvPr id="513" name="Shape 5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029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def __init__(self, nam):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self.name = nam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self.name,"constructed"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self.name,"party count",self.x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FootballFan(PartyAnimal):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def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self.points = self.points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self.party()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 self.name,"points",self.points</a:t>
            </a:r>
          </a:p>
        </p:txBody>
      </p:sp>
      <p:sp>
        <p:nvSpPr>
          <p:cNvPr id="519" name="Shape 519"/>
          <p:cNvSpPr/>
          <p:nvPr/>
        </p:nvSpPr>
        <p:spPr>
          <a:xfrm>
            <a:off x="5758542" y="372291"/>
            <a:ext cx="267196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= PartyAnimal("Sally")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 = FootballFan("Jim")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j.touchdown()</a:t>
            </a:r>
          </a:p>
        </p:txBody>
      </p:sp>
      <p:sp>
        <p:nvSpPr>
          <p:cNvPr id="520" name="Shape 520"/>
          <p:cNvSpPr/>
          <p:nvPr/>
        </p:nvSpPr>
        <p:spPr>
          <a:xfrm>
            <a:off x="5360950" y="3128350"/>
            <a:ext cx="3327299" cy="1199699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FootballFan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class which extends </a:t>
            </a:r>
            <a:r>
              <a:rPr lang="en" sz="18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</a:t>
            </a:r>
            <a:r>
              <a:rPr lang="en" sz="18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 has all the capabilities of PartyAnimal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18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more.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/>
        </p:nvSpPr>
        <p:spPr>
          <a:xfrm>
            <a:off x="5758542" y="372291"/>
            <a:ext cx="267196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= PartyAnimal("Sally")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 = FootballFan("Jim")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j.touchdown()</a:t>
            </a:r>
          </a:p>
        </p:txBody>
      </p:sp>
      <p:sp>
        <p:nvSpPr>
          <p:cNvPr id="526" name="Shape 526"/>
          <p:cNvSpPr/>
          <p:nvPr/>
        </p:nvSpPr>
        <p:spPr>
          <a:xfrm>
            <a:off x="6036128" y="2483575"/>
            <a:ext cx="2541814" cy="1543049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7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7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</p:txBody>
      </p:sp>
      <p:sp>
        <p:nvSpPr>
          <p:cNvPr id="527" name="Shape 527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x</a:t>
            </a:r>
          </a:p>
        </p:txBody>
      </p:sp>
      <p:sp>
        <p:nvSpPr>
          <p:cNvPr id="528" name="Shape 528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Sally</a:t>
            </a:r>
          </a:p>
        </p:txBody>
      </p:sp>
      <p:sp>
        <p:nvSpPr>
          <p:cNvPr id="529" name="Shape 529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def __init__(self, nam):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self.name = nam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self.name,"constructed"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self.name,"party count",self.x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FootballFan(PartyAnimal):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def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self.points = self.points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self.party()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 self.name,"points",self.points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/>
        </p:nvSpPr>
        <p:spPr>
          <a:xfrm>
            <a:off x="5758542" y="372291"/>
            <a:ext cx="267196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= PartyAnimal("Sally")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 = FootballFan("Jim")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j.touchdown()</a:t>
            </a:r>
          </a:p>
        </p:txBody>
      </p:sp>
      <p:sp>
        <p:nvSpPr>
          <p:cNvPr id="535" name="Shape 535"/>
          <p:cNvSpPr/>
          <p:nvPr/>
        </p:nvSpPr>
        <p:spPr>
          <a:xfrm>
            <a:off x="6036128" y="2483575"/>
            <a:ext cx="2541814" cy="2170067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7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7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</a:t>
            </a:r>
          </a:p>
        </p:txBody>
      </p:sp>
      <p:sp>
        <p:nvSpPr>
          <p:cNvPr id="536" name="Shape 536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x</a:t>
            </a:r>
          </a:p>
        </p:txBody>
      </p:sp>
      <p:sp>
        <p:nvSpPr>
          <p:cNvPr id="537" name="Shape 537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Jim</a:t>
            </a:r>
          </a:p>
        </p:txBody>
      </p:sp>
      <p:sp>
        <p:nvSpPr>
          <p:cNvPr id="538" name="Shape 538"/>
          <p:cNvSpPr/>
          <p:nvPr/>
        </p:nvSpPr>
        <p:spPr>
          <a:xfrm>
            <a:off x="6609428" y="398743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points</a:t>
            </a:r>
          </a:p>
        </p:txBody>
      </p:sp>
      <p:sp>
        <p:nvSpPr>
          <p:cNvPr id="539" name="Shape 539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def __init__(self, nam):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self.name = nam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self.name,"constructed"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self.name,"party count",self.x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FootballFan(PartyAnimal):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def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self.points = self.points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self.party()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 self.name,"points",self.points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42257" y="1459774"/>
            <a:ext cx="7854042" cy="301262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425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3100" u="none" strike="noStrike" cap="none" baseline="-25000">
                <a:solidFill>
                  <a:srgbClr val="FF9300"/>
                </a:solidFill>
                <a:sym typeface="Cabin"/>
              </a:rPr>
              <a:t>Class</a:t>
            </a:r>
            <a:r>
              <a:rPr lang="en" sz="3100" u="none" strike="noStrike" cap="none" baseline="-25000">
                <a:solidFill>
                  <a:srgbClr val="FFFFFF"/>
                </a:solidFill>
                <a:sym typeface="Cabin"/>
              </a:rPr>
              <a:t> - a template - Dog</a:t>
            </a:r>
          </a:p>
          <a:p>
            <a:pPr marL="457200" marR="0" lvl="0" indent="-4254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3100" u="none" strike="noStrike" cap="none" baseline="-25000">
                <a:solidFill>
                  <a:srgbClr val="FF9300"/>
                </a:solidFill>
                <a:sym typeface="Cabin"/>
              </a:rPr>
              <a:t>Method or Message </a:t>
            </a:r>
            <a:r>
              <a:rPr lang="en" sz="3100" u="none" strike="noStrike" cap="none" baseline="-25000">
                <a:solidFill>
                  <a:srgbClr val="FFFFFF"/>
                </a:solidFill>
                <a:sym typeface="Cabin"/>
              </a:rPr>
              <a:t>- A defined capability of a class - bark()</a:t>
            </a:r>
          </a:p>
          <a:p>
            <a:pPr marL="457200" marR="0" lvl="0" indent="-4254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3100" u="none" strike="noStrike" cap="none" baseline="-25000">
                <a:solidFill>
                  <a:srgbClr val="FF9300"/>
                </a:solidFill>
                <a:sym typeface="Cabin"/>
              </a:rPr>
              <a:t>Object or Instance</a:t>
            </a:r>
            <a:r>
              <a:rPr lang="en" sz="3100" u="none" strike="noStrike" cap="none" baseline="-25000">
                <a:solidFill>
                  <a:srgbClr val="FFFFFF"/>
                </a:solidFill>
                <a:sym typeface="Cabin"/>
              </a:rPr>
              <a:t> - A particular instance of a class - Lassie</a:t>
            </a:r>
          </a:p>
          <a:p>
            <a:pPr marL="457200" marR="0" lvl="0" indent="-4254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3100" u="none" strike="noStrike" cap="none" baseline="-25000">
                <a:solidFill>
                  <a:srgbClr val="FF9300"/>
                </a:solidFill>
                <a:sym typeface="Cabin"/>
              </a:rPr>
              <a:t>Constructor</a:t>
            </a:r>
            <a:r>
              <a:rPr lang="en" sz="3100" u="none" strike="noStrike" cap="none" baseline="-25000">
                <a:solidFill>
                  <a:srgbClr val="FFFFFF"/>
                </a:solidFill>
                <a:sym typeface="Cabin"/>
              </a:rPr>
              <a:t> - A method which is called when the instance / object is created</a:t>
            </a:r>
          </a:p>
          <a:p>
            <a:pPr marL="457200" marR="0" lvl="0" indent="-4254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3100" u="none" strike="noStrike" cap="none" baseline="-25000">
                <a:solidFill>
                  <a:srgbClr val="FF9300"/>
                </a:solidFill>
                <a:sym typeface="Cabin"/>
              </a:rPr>
              <a:t>Inheritance</a:t>
            </a:r>
            <a:r>
              <a:rPr lang="en" sz="3100" u="none" strike="noStrike" cap="none" baseline="-25000">
                <a:solidFill>
                  <a:srgbClr val="FFFFFF"/>
                </a:solidFill>
                <a:sym typeface="Cabin"/>
              </a:rPr>
              <a:t> - the ability to take a class and extend it to make a new class.</a:t>
            </a:r>
          </a:p>
        </p:txBody>
      </p:sp>
      <p:pic>
        <p:nvPicPr>
          <p:cNvPr id="546" name="Shape 5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24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xfrm>
            <a:off x="647700" y="137159"/>
            <a:ext cx="7837714" cy="1293222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600" u="none" strike="noStrike" cap="none">
                <a:solidFill>
                  <a:srgbClr val="FFD966"/>
                </a:solidFill>
                <a:sym typeface="Cabin"/>
              </a:rPr>
              <a:t>Summary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47700" y="1464672"/>
            <a:ext cx="7837714" cy="3208564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Object Oriented programming is a very structured approach to code reuse.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We can group data and functionality together and create many independent instances of a class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650081" y="135731"/>
            <a:ext cx="7836750" cy="456468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00"/>
                </a:solidFill>
                <a:sym typeface="Cabin"/>
              </a:rPr>
              <a:t>Acknowledgements / Contributions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678431" y="777220"/>
            <a:ext cx="3823705" cy="3984018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 slide are Copyright 2010-  Charles R. Severance (</a:t>
            </a:r>
            <a:r>
              <a:rPr lang="en" sz="1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" sz="1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of the University of Michigan School of Information and </a:t>
            </a:r>
            <a:r>
              <a:rPr lang="en" sz="1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open.umich.edu</a:t>
            </a:r>
            <a:r>
              <a:rPr lang="en" sz="1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0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Initial Development: Charles Severance, University of Michigan School of Information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0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 Insert new Contributors here</a:t>
            </a:r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318" y="75740"/>
            <a:ext cx="576450" cy="5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7449" y="175978"/>
            <a:ext cx="1107336" cy="375974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/>
        </p:nvSpPr>
        <p:spPr>
          <a:xfrm>
            <a:off x="4896225" y="850612"/>
            <a:ext cx="3823705" cy="3984018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ctrTitle" idx="4294967295"/>
          </p:nvPr>
        </p:nvSpPr>
        <p:spPr>
          <a:xfrm>
            <a:off x="849085" y="862148"/>
            <a:ext cx="7440385" cy="1738992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Review of Programs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669237" y="492306"/>
            <a:ext cx="5565933" cy="1009105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usf = input('Enter the US Floor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wf = usf - 1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'Non-US Floor Number is',wf</a:t>
            </a:r>
          </a:p>
        </p:txBody>
      </p:sp>
      <p:sp>
        <p:nvSpPr>
          <p:cNvPr id="178" name="Shape 178"/>
          <p:cNvSpPr/>
          <p:nvPr/>
        </p:nvSpPr>
        <p:spPr>
          <a:xfrm>
            <a:off x="4631871" y="386007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</a:t>
            </a:r>
          </a:p>
        </p:txBody>
      </p:sp>
      <p:sp>
        <p:nvSpPr>
          <p:cNvPr id="179" name="Shape 179"/>
          <p:cNvSpPr/>
          <p:nvPr/>
        </p:nvSpPr>
        <p:spPr>
          <a:xfrm>
            <a:off x="2536371" y="3860074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180" name="Shape 180"/>
          <p:cNvSpPr/>
          <p:nvPr/>
        </p:nvSpPr>
        <p:spPr>
          <a:xfrm>
            <a:off x="6667500" y="3860074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cxnSp>
        <p:nvCxnSpPr>
          <p:cNvPr id="181" name="Shape 181"/>
          <p:cNvCxnSpPr/>
          <p:nvPr/>
        </p:nvCxnSpPr>
        <p:spPr>
          <a:xfrm rot="10800000">
            <a:off x="3917973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182" name="Shape 182"/>
          <p:cNvCxnSpPr/>
          <p:nvPr/>
        </p:nvCxnSpPr>
        <p:spPr>
          <a:xfrm rot="10800000">
            <a:off x="5982516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183" name="Shape 183"/>
          <p:cNvSpPr/>
          <p:nvPr/>
        </p:nvSpPr>
        <p:spPr>
          <a:xfrm>
            <a:off x="4704200" y="2208995"/>
            <a:ext cx="3669820" cy="965539"/>
          </a:xfrm>
          <a:prstGeom prst="rect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elev.py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Enter the US Floor Number: </a:t>
            </a:r>
            <a:r>
              <a:rPr lang="en" sz="22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Non-US Floor Number is 1</a:t>
            </a: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9514" y="465364"/>
            <a:ext cx="1665514" cy="1001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Object Oriented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A program is made up of many cooperating objects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Instead of being the “whole program” - each object is a little “island” within the program and cooperatively working with other objects.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A program is made up of one or more objects working together - objects make use of each other’s capabilities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BD2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Object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An Object is a bit of self-contained Code and Data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A key aspect of the Object approach is to break the problem into smaller understandable parts (divide and conquer)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Objects have boundaries that allow us to ignore un-needed detail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We have been using objects all along: String Objects, Integer Objects, Dictionary Objects, List Objects...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1557209" y="122464"/>
            <a:ext cx="5831399" cy="4741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movies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 = dict()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movie1['Director'] = 'James Cameron'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movie1['Title'] = 'Avatar'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movie1['Release Date'] = '18 December 2009'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movie1['Running Time'] = '162 minutes'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movie1['Rating'] = 'PG-13'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movies.append(movie1)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 = dict()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movie2['Director'] = 'David Fincher'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movie2['Title'] = 'The Social Network'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movie2['Release Date'] = '01 October 2010'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movie2['Running Time'] = '120 min'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movie2['Rating'] = 'PG-13'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movies.append(movie2)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2576</Words>
  <Application>Microsoft Macintosh PowerPoint</Application>
  <PresentationFormat>On-screen Show (16:9)</PresentationFormat>
  <Paragraphs>404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Cabin</vt:lpstr>
      <vt:lpstr>Courier New</vt:lpstr>
      <vt:lpstr>Merriweather Sans</vt:lpstr>
      <vt:lpstr>simple-light-2</vt:lpstr>
      <vt:lpstr>White</vt:lpstr>
      <vt:lpstr>Python Objects</vt:lpstr>
      <vt:lpstr>Warning</vt:lpstr>
      <vt:lpstr>PowerPoint Presentation</vt:lpstr>
      <vt:lpstr>PowerPoint Presentation</vt:lpstr>
      <vt:lpstr>Review of Programs</vt:lpstr>
      <vt:lpstr>PowerPoint Presentation</vt:lpstr>
      <vt:lpstr>Object Oriented</vt:lpstr>
      <vt:lpstr>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Definitions</vt:lpstr>
      <vt:lpstr>Terminology: Class</vt:lpstr>
      <vt:lpstr>Terminology: Class</vt:lpstr>
      <vt:lpstr>Terminology: Instance</vt:lpstr>
      <vt:lpstr>Terminology: Method</vt:lpstr>
      <vt:lpstr>A Sample Class</vt:lpstr>
      <vt:lpstr>PowerPoint Presentation</vt:lpstr>
      <vt:lpstr>PowerPoint Presentation</vt:lpstr>
      <vt:lpstr>PowerPoint Presentation</vt:lpstr>
      <vt:lpstr>Definitions Review</vt:lpstr>
      <vt:lpstr>Playing with dir() and type()</vt:lpstr>
      <vt:lpstr>A Nerdy Way to Find Capabilities</vt:lpstr>
      <vt:lpstr>Try dir() with a String</vt:lpstr>
      <vt:lpstr>PowerPoint Presentation</vt:lpstr>
      <vt:lpstr>Object Lifecycle</vt:lpstr>
      <vt:lpstr>Object Lifecycle</vt:lpstr>
      <vt:lpstr>Constructor</vt:lpstr>
      <vt:lpstr>PowerPoint Presentation</vt:lpstr>
      <vt:lpstr>Constructor</vt:lpstr>
      <vt:lpstr>Many Instances</vt:lpstr>
      <vt:lpstr>PowerPoint Presentation</vt:lpstr>
      <vt:lpstr>PowerPoint Presentation</vt:lpstr>
      <vt:lpstr>Definitions</vt:lpstr>
      <vt:lpstr>Inheritance</vt:lpstr>
      <vt:lpstr>Inheritance</vt:lpstr>
      <vt:lpstr>Terminology: Inheritance</vt:lpstr>
      <vt:lpstr>PowerPoint Presentation</vt:lpstr>
      <vt:lpstr>PowerPoint Presentation</vt:lpstr>
      <vt:lpstr>PowerPoint Presentation</vt:lpstr>
      <vt:lpstr>Definitions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Objects</dc:title>
  <cp:lastModifiedBy>Microsoft Office User</cp:lastModifiedBy>
  <cp:revision>2</cp:revision>
  <dcterms:modified xsi:type="dcterms:W3CDTF">2016-07-06T17:42:40Z</dcterms:modified>
</cp:coreProperties>
</file>