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76"/>
    <p:restoredTop sz="94551"/>
  </p:normalViewPr>
  <p:slideViewPr>
    <p:cSldViewPr snapToGrid="0" snapToObjects="1">
      <p:cViewPr varScale="1">
        <p:scale>
          <a:sx n="75" d="100"/>
          <a:sy n="75" d="100"/>
        </p:scale>
        <p:origin x="1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chemeClr val="lt1"/>
                </a:solidFill>
                <a:latin typeface="Arial" charset="0"/>
                <a:ea typeface="Arial" charset="0"/>
                <a:cs typeface="Arial" charset="0"/>
                <a:sym typeface="Cabin"/>
              </a:rPr>
              <a:t>hip</a:t>
            </a:r>
            <a:endParaRPr lang="en-US" sz="2400" u="none" strike="noStrike" cap="none" dirty="0">
              <a:solidFill>
                <a:schemeClr val="lt1"/>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6" name="TextBox 5"/>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err="1">
                <a:solidFill>
                  <a:srgbClr val="00FF00"/>
                </a:solidFill>
                <a:latin typeface="Courier New"/>
                <a:ea typeface="Courier New"/>
                <a:cs typeface="Courier New"/>
                <a:sym typeface="Courier New"/>
              </a:rPr>
              <a:t>raw_input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endParaRPr lang="en-US" sz="2800" b="1" dirty="0">
              <a:solidFill>
                <a:srgbClr val="FF7F00"/>
              </a:solidFill>
              <a:latin typeface="Courier New"/>
              <a:ea typeface="Courier New"/>
              <a:cs typeface="Courier New"/>
              <a:sym typeface="Courier New"/>
            </a:endParaRP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Central Processing Unit:</a:t>
            </a:r>
            <a:r>
              <a:rPr lang="en-US" sz="3000" u="none" strike="noStrike" cap="none">
                <a:solidFill>
                  <a:srgbClr val="FFFFFF"/>
                </a:solidFill>
                <a:latin typeface="Arial" charset="0"/>
                <a:ea typeface="Arial" charset="0"/>
                <a:cs typeface="Arial" charset="0"/>
                <a:sym typeface="Cabin"/>
              </a:rPr>
              <a:t>  Runs the Program - The CPU is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always wondering </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what to do next</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  Not the brains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Input Devices:</a:t>
            </a:r>
            <a:r>
              <a:rPr lang="en-US" sz="3000" u="none" strike="noStrike" cap="none">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Output Devices: </a:t>
            </a:r>
            <a:r>
              <a:rPr lang="en-US" sz="3000" u="none" strike="noStrike" cap="none">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Main Memory: </a:t>
            </a:r>
            <a:r>
              <a:rPr lang="en-US" sz="3000" u="none" strike="noStrike" cap="none">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Secondary Memory:</a:t>
            </a:r>
            <a:r>
              <a:rPr lang="en-US" sz="3000" u="none" strike="noStrike" cap="none">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x&lt; 3: print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3F3F3"/>
                </a:solidFill>
                <a:latin typeface="Arial" charset="0"/>
                <a:ea typeface="Arial" charset="0"/>
                <a:cs typeface="Arial" charset="0"/>
                <a:sym typeface="Cabin"/>
              </a:rPr>
              <a:t>is known as a</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a:t>
            </a:r>
            <a:r>
              <a:rPr lang="en-US" sz="4200" u="none" strike="noStrike" cap="none">
                <a:solidFill>
                  <a:srgbClr val="FFFFFF"/>
                </a:solidFill>
                <a:latin typeface="Arial" charset="0"/>
                <a:ea typeface="Arial" charset="0"/>
                <a:cs typeface="Arial" charset="0"/>
                <a:sym typeface="Cabin"/>
              </a:rPr>
              <a:t>. It is a very uncommon skill, and may be hereditary. Nearly all known</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Parselmouths</a:t>
            </a:r>
            <a:r>
              <a:rPr lang="en-US" sz="4200" u="none" strike="noStrike" cap="none">
                <a:solidFill>
                  <a:srgbClr val="FFFFFF"/>
                </a:solidFill>
                <a:latin typeface="Arial" charset="0"/>
                <a:ea typeface="Arial" charset="0"/>
                <a:cs typeface="Arial" charset="0"/>
                <a:sym typeface="Cabin"/>
              </a:rPr>
              <a:t> are descended from</a:t>
            </a:r>
            <a:r>
              <a:rPr lang="en-US" sz="4200" u="none" strike="noStrike" cap="none">
                <a:solidFill>
                  <a:srgbClr val="FFFF00"/>
                </a:solidFill>
                <a:latin typeface="Arial" charset="0"/>
                <a:ea typeface="Arial" charset="0"/>
                <a:cs typeface="Arial" charset="0"/>
                <a:sym typeface="Cabin"/>
              </a:rPr>
              <a:t> </a:t>
            </a:r>
            <a:r>
              <a:rPr lang="en-US" sz="4200" u="sng" strike="noStrike" cap="none">
                <a:solidFill>
                  <a:srgbClr val="F6B26B"/>
                </a:solidFill>
                <a:latin typeface="Arial" charset="0"/>
                <a:ea typeface="Arial" charset="0"/>
                <a:cs typeface="Arial" charset="0"/>
                <a:sym typeface="Cabin"/>
                <a:hlinkClick r:id="rId4"/>
              </a:rPr>
              <a:t>Salazar Slytherin</a:t>
            </a:r>
            <a:r>
              <a:rPr lang="en-US" sz="4200" u="none" strike="noStrike" cap="none">
                <a:solidFill>
                  <a:srgbClr val="F6B26B"/>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6284068" y="5516418"/>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This is a good test to make sure that you have Python correctly installed.  </a:t>
            </a:r>
            <a:r>
              <a:rPr lang="en-US" sz="3600" u="none" strike="noStrike" cap="none" dirty="0">
                <a:solidFill>
                  <a:srgbClr val="FFFF00"/>
                </a:solidFill>
                <a:latin typeface="Arial" charset="0"/>
                <a:ea typeface="Arial" charset="0"/>
                <a:cs typeface="Arial" charset="0"/>
                <a:sym typeface="Cabin"/>
              </a:rPr>
              <a:t>Note that quit() also works to end the interactive session.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err="1">
                <a:solidFill>
                  <a:srgbClr val="00FF00"/>
                </a:solidFill>
                <a:latin typeface="Courier New"/>
                <a:ea typeface="Courier New"/>
                <a:cs typeface="Courier New"/>
                <a:sym typeface="Courier New"/>
              </a:rPr>
              <a:t>raw_input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endParaRPr lang="en-US" sz="2800" b="1" dirty="0">
              <a:solidFill>
                <a:srgbClr val="FF7F00"/>
              </a:solidFill>
              <a:latin typeface="Courier New"/>
              <a:ea typeface="Courier New"/>
              <a:cs typeface="Courier New"/>
              <a:sym typeface="Courier New"/>
            </a:endParaRP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b="1" dirty="0" err="1" smtClean="0">
                <a:solidFill>
                  <a:srgbClr val="FFFF00"/>
                </a:solidFill>
                <a:latin typeface="Courier" charset="0"/>
                <a:ea typeface="Courier" charset="0"/>
                <a:cs typeface="Courier" charset="0"/>
                <a:sym typeface="Cabin"/>
              </a:rPr>
              <a:t>False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class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return</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is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finally</a:t>
            </a:r>
            <a:r>
              <a:rPr lang="de-DE" sz="3200" b="1" dirty="0" smtClean="0">
                <a:solidFill>
                  <a:srgbClr val="FFFF00"/>
                </a:solidFill>
                <a:latin typeface="Courier" charset="0"/>
                <a:ea typeface="Courier" charset="0"/>
                <a:cs typeface="Courier" charset="0"/>
                <a:sym typeface="Cabin"/>
              </a:rPr>
              <a:t> </a:t>
            </a:r>
          </a:p>
          <a:p>
            <a:pPr lvl="0">
              <a:buClr>
                <a:srgbClr val="FFFF00"/>
              </a:buClr>
              <a:buSzPct val="25000"/>
            </a:pPr>
            <a:r>
              <a:rPr lang="de-DE" sz="3200" b="1" dirty="0" smtClean="0">
                <a:solidFill>
                  <a:srgbClr val="FFFF00"/>
                </a:solidFill>
                <a:latin typeface="Courier" charset="0"/>
                <a:ea typeface="Courier" charset="0"/>
                <a:cs typeface="Courier" charset="0"/>
                <a:sym typeface="Cabin"/>
              </a:rPr>
              <a:t>None 	</a:t>
            </a:r>
            <a:r>
              <a:rPr lang="de-DE" sz="3200" b="1" dirty="0" err="1" smtClean="0">
                <a:solidFill>
                  <a:srgbClr val="FFFF00"/>
                </a:solidFill>
                <a:latin typeface="Courier" charset="0"/>
                <a:ea typeface="Courier" charset="0"/>
                <a:cs typeface="Courier" charset="0"/>
                <a:sym typeface="Cabin"/>
              </a:rPr>
              <a:t>if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for</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lambda</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continue</a:t>
            </a:r>
            <a:r>
              <a:rPr lang="de-DE" sz="3200" b="1" dirty="0" smtClean="0">
                <a:solidFill>
                  <a:srgbClr val="FFFF00"/>
                </a:solidFill>
                <a:latin typeface="Courier" charset="0"/>
                <a:ea typeface="Courier" charset="0"/>
                <a:cs typeface="Courier" charset="0"/>
                <a:sym typeface="Cabin"/>
              </a:rPr>
              <a:t> </a:t>
            </a:r>
          </a:p>
          <a:p>
            <a:pPr lvl="0">
              <a:buClr>
                <a:srgbClr val="FFFF00"/>
              </a:buClr>
              <a:buSzPct val="25000"/>
            </a:pPr>
            <a:r>
              <a:rPr lang="de-DE" sz="3200" b="1" dirty="0" smtClean="0">
                <a:solidFill>
                  <a:srgbClr val="FFFF00"/>
                </a:solidFill>
                <a:latin typeface="Courier" charset="0"/>
                <a:ea typeface="Courier" charset="0"/>
                <a:cs typeface="Courier" charset="0"/>
                <a:sym typeface="Cabin"/>
              </a:rPr>
              <a:t>True 	</a:t>
            </a:r>
            <a:r>
              <a:rPr lang="de-DE" sz="3200" b="1" dirty="0" err="1" smtClean="0">
                <a:solidFill>
                  <a:srgbClr val="FFFF00"/>
                </a:solidFill>
                <a:latin typeface="Courier" charset="0"/>
                <a:ea typeface="Courier" charset="0"/>
                <a:cs typeface="Courier" charset="0"/>
                <a:sym typeface="Cabin"/>
              </a:rPr>
              <a:t>def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from</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while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nonlocal</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and</a:t>
            </a:r>
            <a:r>
              <a:rPr lang="de-DE" sz="3200" b="1" dirty="0" smtClean="0">
                <a:solidFill>
                  <a:srgbClr val="FFFF00"/>
                </a:solidFill>
                <a:latin typeface="Courier" charset="0"/>
                <a:ea typeface="Courier" charset="0"/>
                <a:cs typeface="Courier" charset="0"/>
                <a:sym typeface="Cabin"/>
              </a:rPr>
              <a:t> 	del 	global 	not 	</a:t>
            </a:r>
            <a:r>
              <a:rPr lang="de-DE" sz="3200" b="1" dirty="0" err="1" smtClean="0">
                <a:solidFill>
                  <a:srgbClr val="FFFF00"/>
                </a:solidFill>
                <a:latin typeface="Courier" charset="0"/>
                <a:ea typeface="Courier" charset="0"/>
                <a:cs typeface="Courier" charset="0"/>
                <a:sym typeface="Cabin"/>
              </a:rPr>
              <a:t>with</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elif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try</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or</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yield</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assert</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else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import</a:t>
            </a:r>
            <a:r>
              <a:rPr lang="de-DE" sz="3200" b="1"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b="1" dirty="0" smtClean="0">
                <a:solidFill>
                  <a:srgbClr val="FFFF00"/>
                </a:solidFill>
                <a:latin typeface="Courier" charset="0"/>
                <a:ea typeface="Courier" charset="0"/>
                <a:cs typeface="Courier" charset="0"/>
                <a:sym typeface="Cabin"/>
              </a:rPr>
              <a:t>break 	</a:t>
            </a:r>
            <a:r>
              <a:rPr lang="de-DE" sz="3200" b="1" dirty="0" err="1" smtClean="0">
                <a:solidFill>
                  <a:srgbClr val="FFFF00"/>
                </a:solidFill>
                <a:latin typeface="Courier" charset="0"/>
                <a:ea typeface="Courier" charset="0"/>
                <a:cs typeface="Courier" charset="0"/>
                <a:sym typeface="Cabin"/>
              </a:rPr>
              <a:t>except</a:t>
            </a:r>
            <a:r>
              <a:rPr lang="de-DE" sz="3200" b="1" dirty="0" smtClean="0">
                <a:solidFill>
                  <a:srgbClr val="FFFF00"/>
                </a:solidFill>
                <a:latin typeface="Courier" charset="0"/>
                <a:ea typeface="Courier" charset="0"/>
                <a:cs typeface="Courier" charset="0"/>
                <a:sym typeface="Cabin"/>
              </a:rPr>
              <a:t> 	in 		</a:t>
            </a:r>
            <a:r>
              <a:rPr lang="de-DE" sz="3200" b="1" dirty="0" err="1" smtClean="0">
                <a:solidFill>
                  <a:srgbClr val="FFFF00"/>
                </a:solidFill>
                <a:latin typeface="Courier" charset="0"/>
                <a:ea typeface="Courier" charset="0"/>
                <a:cs typeface="Courier" charset="0"/>
                <a:sym typeface="Cabin"/>
              </a:rPr>
              <a:t>raise</a:t>
            </a:r>
            <a:endParaRPr lang="en-US" sz="3200" b="1"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smtClean="0">
                <a:solidFill>
                  <a:srgbClr val="FFFF00"/>
                </a:solidFill>
                <a:latin typeface="Courier New"/>
                <a:ea typeface="Courier New"/>
                <a:cs typeface="Courier New"/>
                <a:sym typeface="Courier New"/>
              </a:rPr>
              <a:t>)</a:t>
            </a:r>
            <a:endParaRPr lang="en-US" sz="4800" b="1" dirty="0">
              <a:solidFill>
                <a:srgbClr val="FFFF00"/>
              </a:solidFill>
              <a:latin typeface="Courier New"/>
              <a:ea typeface="Courier New"/>
              <a:cs typeface="Courier New"/>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a:t>
            </a:r>
            <a:r>
              <a:rPr lang="en-US" sz="5400">
                <a:solidFill>
                  <a:schemeClr val="lt1"/>
                </a:solidFill>
                <a:latin typeface="Arial" charset="0"/>
                <a:ea typeface="Arial" charset="0"/>
                <a:cs typeface="Arial" charset="0"/>
                <a:sym typeface="Cabin"/>
              </a:rPr>
              <a:t>s</a:t>
            </a:r>
            <a:r>
              <a:rPr lang="en-US" sz="5400" u="none" strike="noStrike" cap="none">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Like a recipe or installation instructions, a program is a </a:t>
            </a:r>
            <a:r>
              <a:rPr lang="en-US" sz="3600" u="none" strike="noStrike" cap="none">
                <a:solidFill>
                  <a:srgbClr val="FFFF00"/>
                </a:solidFill>
                <a:latin typeface="Arial" charset="0"/>
                <a:ea typeface="Arial" charset="0"/>
                <a:cs typeface="Arial" charset="0"/>
                <a:sym typeface="Cabin"/>
              </a:rPr>
              <a:t>sequence</a:t>
            </a:r>
            <a:r>
              <a:rPr lang="en-US" sz="3600" u="none" strike="noStrike" cap="none">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 steps are </a:t>
            </a:r>
            <a:r>
              <a:rPr lang="en-US" sz="3600" u="none" strike="noStrike" cap="none">
                <a:solidFill>
                  <a:srgbClr val="FFFF00"/>
                </a:solidFill>
                <a:latin typeface="Arial" charset="0"/>
                <a:ea typeface="Arial" charset="0"/>
                <a:cs typeface="Arial" charset="0"/>
                <a:sym typeface="Cabin"/>
              </a:rPr>
              <a:t>conditional</a:t>
            </a:r>
            <a:r>
              <a:rPr lang="en-US" sz="3600" u="none" strike="noStrike" cap="none">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a step or group of steps are to be </a:t>
            </a:r>
            <a:r>
              <a:rPr lang="en-US" sz="3600" u="none" strike="noStrike" cap="none">
                <a:solidFill>
                  <a:srgbClr val="FFFF00"/>
                </a:solidFill>
                <a:latin typeface="Arial" charset="0"/>
                <a:ea typeface="Arial" charset="0"/>
                <a:cs typeface="Arial" charset="0"/>
                <a:sym typeface="Cabin"/>
              </a:rPr>
              <a:t>repeated</a:t>
            </a:r>
            <a:r>
              <a:rPr lang="en-US" sz="3600" u="none" strike="noStrike" cap="none">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252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143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3920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096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245088"/>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3002751" cy="557631"/>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learn the computer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ways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helpers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Finis</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'Smaller’</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a:solidFill>
                  <a:srgbClr val="FF7F00"/>
                </a:solidFill>
                <a:latin typeface="Courier" charset="0"/>
                <a:ea typeface="Courier" charset="0"/>
                <a:cs typeface="Courier" charset="0"/>
                <a:sym typeface="Cabin"/>
              </a:rPr>
              <a:t>    </a:t>
            </a:r>
            <a:r>
              <a:rPr lang="en-US" sz="2800" u="none" strike="noStrike" cap="none" smtClean="0">
                <a:solidFill>
                  <a:srgbClr val="FFFF00"/>
                </a:solidFill>
                <a:latin typeface="Courier" charset="0"/>
                <a:ea typeface="Courier" charset="0"/>
                <a:cs typeface="Courier" charset="0"/>
                <a:sym typeface="Cabin"/>
              </a:rPr>
              <a:t>print</a:t>
            </a:r>
            <a:r>
              <a:rPr lang="en-US" sz="2800" u="none" strike="noStrike" cap="none" dirty="0" smtClean="0">
                <a:solidFill>
                  <a:srgbClr val="FFFF00"/>
                </a:solidFill>
                <a:latin typeface="Courier" charset="0"/>
                <a:ea typeface="Courier" charset="0"/>
                <a:cs typeface="Courier" charset="0"/>
                <a:sym typeface="Cabin"/>
              </a:rPr>
              <a:t>(</a:t>
            </a:r>
            <a:r>
              <a:rPr lang="en-US" sz="2800" u="none" strike="noStrike" cap="none" dirty="0" smtClean="0">
                <a:solidFill>
                  <a:srgbClr val="00FF00"/>
                </a:solidFill>
                <a:latin typeface="Courier" charset="0"/>
                <a:ea typeface="Courier" charset="0"/>
                <a:cs typeface="Courier" charset="0"/>
                <a:sym typeface="Cabin"/>
              </a:rPr>
              <a:t>'Bigger’</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'Finis</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86442" y="2601631"/>
            <a:ext cx="3900696"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while</a:t>
            </a:r>
            <a:r>
              <a:rPr lang="en-US" sz="2800" b="1" u="none" strike="noStrike" cap="none" dirty="0">
                <a:solidFill>
                  <a:srgbClr val="00FF00"/>
                </a:solidFill>
                <a:latin typeface="Courier" charset="0"/>
                <a:ea typeface="Courier" charset="0"/>
                <a:cs typeface="Courier" charset="0"/>
                <a:sym typeface="Cabin"/>
              </a:rPr>
              <a:t> n &gt; 0</a:t>
            </a:r>
            <a:r>
              <a:rPr lang="en-US"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n</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2800" b="1" dirty="0">
                <a:solidFill>
                  <a:srgbClr val="FFFF00"/>
                </a:solidFill>
                <a:latin typeface="Courier" charset="0"/>
                <a:ea typeface="Courier" charset="0"/>
                <a:cs typeface="Courier" charset="0"/>
                <a:sym typeface="Cabin"/>
              </a:rPr>
              <a:t>p</a:t>
            </a:r>
            <a:r>
              <a:rPr lang="en-US" sz="2800" b="1" u="none" strike="noStrike" cap="none" dirty="0" smtClean="0">
                <a:solidFill>
                  <a:srgbClr val="FFFF00"/>
                </a:solidFill>
                <a:latin typeface="Courier" charset="0"/>
                <a:ea typeface="Courier" charset="0"/>
                <a:cs typeface="Courier" charset="0"/>
                <a:sym typeface="Cabin"/>
              </a:rPr>
              <a:t>rint(</a:t>
            </a:r>
            <a:r>
              <a:rPr lang="en-US" sz="2800" b="1" u="none" strike="noStrike" cap="none" dirty="0" smtClean="0">
                <a:solidFill>
                  <a:srgbClr val="00FF00"/>
                </a:solidFill>
                <a:latin typeface="Courier" charset="0"/>
                <a:ea typeface="Courier" charset="0"/>
                <a:cs typeface="Courier" charset="0"/>
                <a:sym typeface="Cabin"/>
              </a:rPr>
              <a:t>'Blastoff!’</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672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31435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6235432"/>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smtClean="0">
                <a:solidFill>
                  <a:schemeClr val="lt1"/>
                </a:solidFill>
                <a:latin typeface="Arial" charset="0"/>
                <a:ea typeface="Arial" charset="0"/>
                <a:cs typeface="Arial" charset="0"/>
                <a:sym typeface="Cabin"/>
              </a:rPr>
              <a:t>print('Blastoff’)</a:t>
            </a:r>
            <a:endParaRPr lang="en-US" sz="3500" u="none" strike="noStrike" cap="none">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4559666"/>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FFFF00"/>
                </a:solidFill>
                <a:latin typeface="Courier New"/>
                <a:ea typeface="Courier New"/>
                <a:cs typeface="Courier New"/>
                <a:sym typeface="Courier New"/>
              </a:rPr>
              <a:t>name = </a:t>
            </a:r>
            <a:r>
              <a:rPr lang="en-US" sz="2800" b="1" dirty="0" err="1">
                <a:solidFill>
                  <a:srgbClr val="FFFF00"/>
                </a:solidFill>
                <a:latin typeface="Courier New"/>
                <a:ea typeface="Courier New"/>
                <a:cs typeface="Courier New"/>
                <a:sym typeface="Courier New"/>
              </a:rPr>
              <a:t>raw_input</a:t>
            </a:r>
            <a:r>
              <a:rPr lang="en-US" sz="2800" b="1" dirty="0">
                <a:solidFill>
                  <a:srgbClr val="FFFF00"/>
                </a:solidFill>
                <a:latin typeface="Courier New"/>
                <a:ea typeface="Courier New"/>
                <a:cs typeface="Courier New"/>
                <a:sym typeface="Courier New"/>
              </a:rPr>
              <a:t>('Enter file:')</a:t>
            </a:r>
          </a:p>
          <a:p>
            <a:pPr lvl="0">
              <a:buClr>
                <a:srgbClr val="00FF00"/>
              </a:buClr>
              <a:buSzPct val="25000"/>
            </a:pPr>
            <a:r>
              <a:rPr lang="en-US" sz="2800" b="1" dirty="0">
                <a:solidFill>
                  <a:srgbClr val="FF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counts = </a:t>
            </a:r>
            <a:r>
              <a:rPr lang="en-US" sz="2800" b="1" dirty="0" err="1">
                <a:solidFill>
                  <a:srgbClr val="FFFF00"/>
                </a:solidFill>
                <a:latin typeface="Courier New"/>
                <a:ea typeface="Courier New"/>
                <a:cs typeface="Courier New"/>
                <a:sym typeface="Courier New"/>
              </a:rPr>
              <a:t>dict</a:t>
            </a:r>
            <a:r>
              <a:rPr lang="en-US" sz="2800" b="1"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for line in handle:</a:t>
            </a:r>
          </a:p>
          <a:p>
            <a:pPr lvl="0">
              <a:buClr>
                <a:srgbClr val="00FF00"/>
              </a:buClr>
              <a:buSzPct val="25000"/>
            </a:pPr>
            <a:r>
              <a:rPr lang="en-US" sz="2800" b="1" dirty="0">
                <a:solidFill>
                  <a:srgbClr val="00FA00"/>
                </a:solidFill>
                <a:latin typeface="Courier New"/>
                <a:ea typeface="Courier New"/>
                <a:cs typeface="Courier New"/>
                <a:sym typeface="Courier New"/>
              </a:rPr>
              <a:t>    words = </a:t>
            </a:r>
            <a:r>
              <a:rPr lang="en-US" sz="2800" b="1" dirty="0" err="1">
                <a:solidFill>
                  <a:srgbClr val="00FA00"/>
                </a:solidFill>
                <a:latin typeface="Courier New"/>
                <a:ea typeface="Courier New"/>
                <a:cs typeface="Courier New"/>
                <a:sym typeface="Courier New"/>
              </a:rPr>
              <a:t>line.split</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    for word in words:</a:t>
            </a:r>
          </a:p>
          <a:p>
            <a:pPr lvl="0">
              <a:buClr>
                <a:srgbClr val="00FF00"/>
              </a:buClr>
              <a:buSzPct val="25000"/>
            </a:pPr>
            <a:r>
              <a:rPr lang="en-US" sz="2800" b="1" dirty="0">
                <a:solidFill>
                  <a:srgbClr val="00FA00"/>
                </a:solidFill>
                <a:latin typeface="Courier New"/>
                <a:ea typeface="Courier New"/>
                <a:cs typeface="Courier New"/>
                <a:sym typeface="Courier New"/>
              </a:rPr>
              <a:t>        counts[word] = </a:t>
            </a:r>
            <a:r>
              <a:rPr lang="en-US" sz="2800" b="1" dirty="0" err="1">
                <a:solidFill>
                  <a:srgbClr val="00FA00"/>
                </a:solidFill>
                <a:latin typeface="Courier New"/>
                <a:ea typeface="Courier New"/>
                <a:cs typeface="Courier New"/>
                <a:sym typeface="Courier New"/>
              </a:rPr>
              <a:t>counts.get</a:t>
            </a:r>
            <a:r>
              <a:rPr lang="en-US" sz="2800" b="1" dirty="0">
                <a:solidFill>
                  <a:srgbClr val="00FA00"/>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a:solidFill>
                  <a:srgbClr val="00FA00"/>
                </a:solidFill>
                <a:latin typeface="Courier New"/>
                <a:ea typeface="Courier New"/>
                <a:cs typeface="Courier New"/>
                <a:sym typeface="Courier New"/>
              </a:rPr>
              <a:t>for </a:t>
            </a:r>
            <a:r>
              <a:rPr lang="en-US" sz="2800" b="1" dirty="0" err="1">
                <a:solidFill>
                  <a:srgbClr val="00FA00"/>
                </a:solidFill>
                <a:latin typeface="Courier New"/>
                <a:ea typeface="Courier New"/>
                <a:cs typeface="Courier New"/>
                <a:sym typeface="Courier New"/>
              </a:rPr>
              <a:t>word,count</a:t>
            </a:r>
            <a:r>
              <a:rPr lang="en-US" sz="2800" b="1" dirty="0">
                <a:solidFill>
                  <a:srgbClr val="00FA00"/>
                </a:solidFill>
                <a:latin typeface="Courier New"/>
                <a:ea typeface="Courier New"/>
                <a:cs typeface="Courier New"/>
                <a:sym typeface="Courier New"/>
              </a:rPr>
              <a:t> in </a:t>
            </a:r>
            <a:r>
              <a:rPr lang="en-US" sz="2800" b="1" dirty="0" err="1">
                <a:solidFill>
                  <a:srgbClr val="00FA00"/>
                </a:solidFill>
                <a:latin typeface="Courier New"/>
                <a:ea typeface="Courier New"/>
                <a:cs typeface="Courier New"/>
                <a:sym typeface="Courier New"/>
              </a:rPr>
              <a:t>counts.items</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if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is None or count &gt;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bigword</a:t>
            </a:r>
            <a:r>
              <a:rPr lang="en-US" sz="2800" b="1" dirty="0">
                <a:solidFill>
                  <a:srgbClr val="FF9300"/>
                </a:solidFill>
                <a:latin typeface="Courier New"/>
                <a:ea typeface="Courier New"/>
                <a:cs typeface="Courier New"/>
                <a:sym typeface="Courier New"/>
              </a:rPr>
              <a:t> = word</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print(</a:t>
            </a: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a:t>
            </a: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a:t>
            </a:r>
            <a:endParaRPr lang="en-US" sz="2800" b="1" dirty="0">
              <a:solidFill>
                <a:srgbClr val="FFFF00"/>
              </a:solidFill>
              <a:latin typeface="Courier New"/>
              <a:ea typeface="Courier New"/>
              <a:cs typeface="Courier New"/>
              <a:sym typeface="Courier New"/>
            </a:endParaRP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for line in handle:</a:t>
            </a:r>
          </a:p>
          <a:p>
            <a:pPr lvl="0">
              <a:buClr>
                <a:srgbClr val="00FF00"/>
              </a:buClr>
              <a:buSzPct val="25000"/>
            </a:pPr>
            <a:r>
              <a:rPr lang="en-US" sz="2800" b="1" dirty="0">
                <a:solidFill>
                  <a:srgbClr val="00FF00"/>
                </a:solidFill>
                <a:latin typeface="Courier New"/>
                <a:ea typeface="Courier New"/>
                <a:cs typeface="Courier New"/>
                <a:sym typeface="Courier New"/>
              </a:rPr>
              <a:t>    words = </a:t>
            </a:r>
            <a:r>
              <a:rPr lang="en-US" sz="2800" b="1" dirty="0" err="1">
                <a:solidFill>
                  <a:srgbClr val="00FF00"/>
                </a:solidFill>
                <a:latin typeface="Courier New"/>
                <a:ea typeface="Courier New"/>
                <a:cs typeface="Courier New"/>
                <a:sym typeface="Courier New"/>
              </a:rPr>
              <a:t>line.split</a:t>
            </a:r>
            <a:r>
              <a:rPr lang="en-US" sz="2800" b="1" dirty="0">
                <a:solidFill>
                  <a:srgbClr val="00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    for word in words:</a:t>
            </a:r>
          </a:p>
          <a:p>
            <a:pPr lvl="0">
              <a:buClr>
                <a:srgbClr val="00FF00"/>
              </a:buClr>
              <a:buSzPct val="25000"/>
            </a:pPr>
            <a:r>
              <a:rPr lang="en-US" sz="2800" b="1" dirty="0">
                <a:solidFill>
                  <a:srgbClr val="00FF00"/>
                </a:solidFill>
                <a:latin typeface="Courier New"/>
                <a:ea typeface="Courier New"/>
                <a:cs typeface="Courier New"/>
                <a:sym typeface="Courier New"/>
              </a:rPr>
              <a:t>        counts[word] = </a:t>
            </a:r>
            <a:r>
              <a:rPr lang="en-US" sz="2800" b="1" dirty="0" err="1">
                <a:solidFill>
                  <a:srgbClr val="00FF00"/>
                </a:solidFill>
                <a:latin typeface="Courier New"/>
                <a:ea typeface="Courier New"/>
                <a:cs typeface="Courier New"/>
                <a:sym typeface="Courier New"/>
              </a:rPr>
              <a:t>counts.get</a:t>
            </a:r>
            <a:r>
              <a:rPr lang="en-US" sz="2800" b="1"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53600" y="4318000"/>
            <a:ext cx="2405974"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a:t>
            </a:r>
            <a:r>
              <a:rPr lang="en-US" sz="1800">
                <a:solidFill>
                  <a:srgbClr val="FFFFFF"/>
                </a:solidFill>
              </a:rPr>
              <a:t>Information </a:t>
            </a:r>
            <a:r>
              <a:rPr lang="en-US" sz="180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smtClean="0">
                <a:solidFill>
                  <a:srgbClr val="FFFFFF"/>
                </a:solidFill>
              </a:rPr>
              <a:t>…</a:t>
            </a:r>
            <a:endParaRPr lang="en-US"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Add  guestbook to a web site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83270" y="5237008"/>
            <a:ext cx="474975"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3363235" y="6360735"/>
            <a:ext cx="9890036" cy="175213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4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56931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3825016"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2198</Words>
  <Application>Microsoft Macintosh PowerPoint</Application>
  <PresentationFormat>Custom</PresentationFormat>
  <Paragraphs>417</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Cabin</vt:lpstr>
      <vt:lpstr>Courier</vt:lpstr>
      <vt:lpstr>Courier New</vt:lpstr>
      <vt:lpstr>Gill Sans</vt:lpstr>
      <vt:lpstr>Ovo</vt:lpstr>
      <vt:lpstr>ヒラギノ角ゴ ProN W3</vt:lpstr>
      <vt:lpstr>Arial</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32</cp:revision>
  <dcterms:modified xsi:type="dcterms:W3CDTF">2016-09-28T21:10:13Z</dcterms:modified>
</cp:coreProperties>
</file>