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258" r:id="rId4"/>
    <p:sldId id="291" r:id="rId5"/>
    <p:sldId id="260" r:id="rId6"/>
    <p:sldId id="292" r:id="rId7"/>
    <p:sldId id="293" r:id="rId8"/>
    <p:sldId id="263" r:id="rId9"/>
    <p:sldId id="264" r:id="rId10"/>
    <p:sldId id="294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9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4"/>
    <p:restoredTop sz="94551"/>
  </p:normalViewPr>
  <p:slideViewPr>
    <p:cSldViewPr snapToGrid="0" snapToObjects="1">
      <p:cViewPr varScale="1">
        <p:scale>
          <a:sx n="76" d="100"/>
          <a:sy n="76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4964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97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64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880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58402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89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en.wikipedia.org/wiki/Mnemonic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b="1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</a:t>
            </a:r>
            <a:endParaRPr lang="en-US" sz="49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699625" y="2844800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2713125" y="3039312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 flipH="1">
            <a:off x="10323511" y="1925637"/>
            <a:ext cx="606425" cy="849312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>
            <a:stCxn id="325" idx="0"/>
          </p:cNvCxnSpPr>
          <p:nvPr/>
        </p:nvCxnSpPr>
        <p:spPr>
          <a:xfrm rot="10800000">
            <a:off x="11207725" y="1976412"/>
            <a:ext cx="2037000" cy="10629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8085136" y="4718049"/>
            <a:ext cx="2393950" cy="185737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0115550" y="4579937"/>
            <a:ext cx="796924" cy="187324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1" name="Shape 331"/>
          <p:cNvCxnSpPr>
            <a:endCxn id="328" idx="2"/>
          </p:cNvCxnSpPr>
          <p:nvPr/>
        </p:nvCxnSpPr>
        <p:spPr>
          <a:xfrm rot="10800000" flipH="1">
            <a:off x="11555525" y="5676799"/>
            <a:ext cx="1126800" cy="8112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from in math.</a:t>
            </a: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/>
                <a:gridCol w="2626675"/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400300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440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kk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/>
                <a:gridCol w="1876000"/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10300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b="1" u="none" strike="noStrike" cap="none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Parenthesis 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625850"/>
            <a:ext cx="3363914" cy="2324099"/>
            <a:chOff x="0" y="0"/>
            <a:chExt cx="2541586" cy="2324099"/>
          </a:xfrm>
        </p:grpSpPr>
        <p:sp>
          <p:nvSpPr>
            <p:cNvPr id="387" name="Shape 387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Shape 393"/>
          <p:cNvGrpSpPr/>
          <p:nvPr/>
        </p:nvGrpSpPr>
        <p:grpSpPr>
          <a:xfrm>
            <a:off x="2922586" y="5435600"/>
            <a:ext cx="3516314" cy="2324099"/>
            <a:chOff x="0" y="0"/>
            <a:chExt cx="2541586" cy="2324099"/>
          </a:xfrm>
        </p:grpSpPr>
        <p:sp>
          <p:nvSpPr>
            <p:cNvPr id="394" name="Shape 394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 w="952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95" name="Shape 395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b="1" u="none" strike="noStrike" cap="none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b="1" u="none" strike="noStrike" cap="none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b="1" u="none" strike="noStrike" cap="none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1" u="none" strike="noStrike" cap="none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lang="en-US" sz="36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parenthesis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415" name="Shape 415"/>
          <p:cNvSpPr txBox="1"/>
          <p:nvPr/>
        </p:nvSpPr>
        <p:spPr>
          <a:xfrm>
            <a:off x="4976812" y="7545488"/>
            <a:ext cx="84153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Exam Question:  x = 1 + 2 * 3 - 4 /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literals and constants have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10041500" y="7545488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778875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8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8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eee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class'str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8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-14, -2, 0, 1, 100, 401233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strings are called </a:t>
            </a:r>
            <a:r>
              <a:rPr lang="en-US" sz="36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'Hello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199.0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class'int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class'float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produces a floating point result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10.0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2.0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99.0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100.0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000" b="1" i="0" u="none" strike="noStrike" cap="none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Can't convert '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 to 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b="1" dirty="0" err="1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600" b="1" dirty="0" smtClean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(most recent call last):  File "&lt;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invalid literal for </a:t>
            </a:r>
            <a:r>
              <a:rPr lang="en-US" sz="2600" b="1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600" b="1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() with base 10: 'x'</a:t>
            </a:r>
            <a:endParaRPr lang="en-US" sz="2600" b="1" i="0" u="none" strike="noStrike" cap="none" dirty="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are you?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'Welcome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10984200" y="4972051"/>
            <a:ext cx="4281599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Europe floor?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'US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floor', </a:t>
            </a:r>
            <a:r>
              <a:rPr lang="en-US" sz="28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Describe what is going to happen in a sequence of code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 who wrote the code or other ancillary information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off a line of code - perhaps temporarily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sz="20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words = </a:t>
            </a:r>
            <a:r>
              <a:rPr lang="en-US" sz="20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line.split</a:t>
            </a: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counts[word] = </a:t>
            </a:r>
            <a:r>
              <a:rPr lang="en-US" sz="20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word,count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is None or count &gt;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All </a:t>
            </a:r>
            <a:r>
              <a:rPr lang="en-US" sz="2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endParaRPr lang="en-US" sz="2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0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20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0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0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</a:t>
            </a: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888413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apply to strings</a:t>
            </a:r>
          </a:p>
          <a:p>
            <a:pPr marL="1549400" marR="0" lvl="1" indent="-6033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implies 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549400" marR="0" lvl="1" indent="-6033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*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implies 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concatenation</a:t>
            </a:r>
            <a:r>
              <a:rPr lang="en-US" sz="3600" b="0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when it is dealing with a string or a number and behaves appropriately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10272714" y="3503612"/>
            <a:ext cx="5514974" cy="2924175"/>
          </a:xfrm>
          <a:prstGeom prst="rect">
            <a:avLst/>
          </a:prstGeom>
          <a:noFill/>
          <a:ln w="254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&gt;&gt;&gt;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u="none" strike="noStrike" cap="none" dirty="0" err="1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abc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 </a:t>
            </a:r>
            <a:r>
              <a:rPr lang="en-US" sz="28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+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'123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’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r>
              <a:rPr lang="en-US" sz="2800" b="1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2800" b="1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a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bc123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&gt;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'Hi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 </a:t>
            </a:r>
            <a:r>
              <a:rPr lang="en-US" sz="2800" b="1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 smtClean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2800" b="1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HiHiHiHiHi</a:t>
            </a:r>
            <a:endParaRPr lang="en-US" sz="2800" b="1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lang="en-US" sz="3000" b="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print(x1q3p9afd)</a:t>
            </a:r>
            <a:endParaRPr lang="en-US"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print(pay)</a:t>
            </a:r>
            <a:endParaRPr lang="en-US" sz="30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lang="en-US" sz="3000" b="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345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9366250" y="2222500"/>
            <a:ext cx="6889750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lang="en-US" sz="4800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 and numbers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86100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eggs   spam23    _speed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Bad:     </a:t>
            </a:r>
            <a:r>
              <a:rPr lang="en-US" sz="36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#sign  var.12</a:t>
            </a:r>
          </a:p>
          <a:p>
            <a:r>
              <a:rPr lang="en-US" sz="3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1693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4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48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4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5" y="7088222"/>
            <a:ext cx="23368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728990" y="70882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87118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3.9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( 1 </a:t>
            </a:r>
            <a:r>
              <a:rPr lang="en-US" sz="4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334000" y="6007100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b="1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699625" y="2844800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2713125" y="3039312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 flipH="1">
            <a:off x="10323511" y="1925637"/>
            <a:ext cx="606425" cy="849312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>
            <a:stCxn id="325" idx="0"/>
          </p:cNvCxnSpPr>
          <p:nvPr/>
        </p:nvCxnSpPr>
        <p:spPr>
          <a:xfrm rot="10800000">
            <a:off x="11207725" y="1976412"/>
            <a:ext cx="2037000" cy="10629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8085136" y="4718049"/>
            <a:ext cx="2393950" cy="185737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0115550" y="4579937"/>
            <a:ext cx="796924" cy="187324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1" name="Shape 331"/>
          <p:cNvCxnSpPr>
            <a:endCxn id="328" idx="2"/>
          </p:cNvCxnSpPr>
          <p:nvPr/>
        </p:nvCxnSpPr>
        <p:spPr>
          <a:xfrm rot="10800000" flipH="1">
            <a:off x="11555525" y="5676799"/>
            <a:ext cx="1126800" cy="8112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1884</Words>
  <Application>Microsoft Macintosh PowerPoint</Application>
  <PresentationFormat>Custom</PresentationFormat>
  <Paragraphs>373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Cabin</vt:lpstr>
      <vt:lpstr>Courier</vt:lpstr>
      <vt:lpstr>Courier New</vt:lpstr>
      <vt:lpstr>Gill Sans</vt:lpstr>
      <vt:lpstr>ヒラギノ角ゴ ProN W3</vt:lpstr>
      <vt:lpstr>Arial</vt:lpstr>
      <vt:lpstr>Title &amp; Subtitle</vt:lpstr>
      <vt:lpstr>Variables, Expressions, and Statements</vt:lpstr>
      <vt:lpstr>Constants</vt:lpstr>
      <vt:lpstr>Variables</vt:lpstr>
      <vt:lpstr>Variables</vt:lpstr>
      <vt:lpstr>Python Variable Name Rules</vt:lpstr>
      <vt:lpstr>Reserved Words</vt:lpstr>
      <vt:lpstr>Sentences or Lines</vt:lpstr>
      <vt:lpstr>Assignment Statements</vt:lpstr>
      <vt:lpstr>PowerPoint Presentation</vt:lpstr>
      <vt:lpstr>PowerPoint Presentation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String Operations</vt:lpstr>
      <vt:lpstr>Mnemonic Variable Names</vt:lpstr>
      <vt:lpstr>PowerPoint Presentation</vt:lpstr>
      <vt:lpstr>PowerPoint Presentation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Microsoft Office User</cp:lastModifiedBy>
  <cp:revision>39</cp:revision>
  <dcterms:modified xsi:type="dcterms:W3CDTF">2016-09-28T21:11:19Z</dcterms:modified>
</cp:coreProperties>
</file>