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8" r:id="rId30"/>
    <p:sldId id="286"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7"/>
    <p:restoredTop sz="94475"/>
  </p:normalViewPr>
  <p:slideViewPr>
    <p:cSldViewPr snapToGrid="0" snapToObjects="1">
      <p:cViewPr varScale="1">
        <p:scale>
          <a:sx n="89" d="100"/>
          <a:sy n="89"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430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jjj</a:t>
            </a:r>
            <a:r>
              <a:rPr lang="en-US" sz="3000" b="1" i="0" u="none" strike="noStrike" cap="none" dirty="0">
                <a:solidFill>
                  <a:schemeClr val="lt1"/>
                </a:solidFill>
                <a:latin typeface="Courier New"/>
                <a:ea typeface="Courier New"/>
                <a:cs typeface="Courier New"/>
                <a:sym typeface="Courier New"/>
              </a:rPr>
              <a:t> = {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jjj</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ooo</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ooo</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One common use of dictionary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FF00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ccc</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ccc</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ccc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00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66FF"/>
                </a:solidFill>
                <a:latin typeface="Courier New"/>
                <a:ea typeface="Courier New"/>
                <a:cs typeface="Courier New"/>
                <a:sym typeface="Courier New"/>
              </a:rPr>
              <a:t>ccc</a:t>
            </a:r>
            <a:r>
              <a:rPr lang="en-US" sz="3000" b="1" i="0" u="none" strike="noStrike" cap="none" dirty="0">
                <a:solidFill>
                  <a:srgbClr val="FF66FF"/>
                </a:solidFill>
                <a:latin typeface="Courier New"/>
                <a:ea typeface="Courier New"/>
                <a:cs typeface="Courier New"/>
                <a:sym typeface="Courier New"/>
              </a:rPr>
              <a:t>['</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smtClean="0">
                <a:solidFill>
                  <a:srgbClr val="FF66FF"/>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Traceback</a:t>
            </a:r>
            <a:r>
              <a:rPr lang="en-US" sz="3000" b="1"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File "&lt;</a:t>
            </a:r>
            <a:r>
              <a:rPr lang="en-US" sz="3000" b="1" i="0" u="none" strike="noStrike" cap="none" dirty="0" err="1">
                <a:solidFill>
                  <a:schemeClr val="lt1"/>
                </a:solidFill>
                <a:latin typeface="Courier New"/>
                <a:ea typeface="Courier New"/>
                <a:cs typeface="Courier New"/>
                <a:sym typeface="Courier New"/>
              </a:rPr>
              <a:t>stdin</a:t>
            </a:r>
            <a:r>
              <a:rPr lang="en-US" sz="3000" b="1"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New"/>
                <a:ea typeface="Courier New"/>
                <a:cs typeface="Courier New"/>
                <a:sym typeface="Courier New"/>
              </a:rPr>
              <a:t>KeyError</a:t>
            </a:r>
            <a:r>
              <a:rPr lang="en-US" sz="3000" b="1" i="0" u="none" strike="noStrike" cap="none" dirty="0">
                <a:solidFill>
                  <a:srgbClr val="FF66FF"/>
                </a:solidFill>
                <a:latin typeface="Courier New"/>
                <a:ea typeface="Courier New"/>
                <a:cs typeface="Courier New"/>
                <a:sym typeface="Courier New"/>
              </a:rPr>
              <a:t>: '</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False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155700" y="2603501"/>
            <a:ext cx="13931900" cy="158265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7"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zqian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 if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not 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else</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rgbClr val="00FF00"/>
                </a:solidFill>
                <a:latin typeface="Courier New"/>
                <a:ea typeface="Courier New"/>
                <a:cs typeface="Courier New"/>
                <a:sym typeface="Courier New"/>
              </a:rPr>
              <a:t>counts</a:t>
            </a:r>
            <a:r>
              <a:rPr lang="en-US" sz="2600" b="1" i="0" u="none" strike="noStrike" cap="none" dirty="0" smtClean="0">
                <a:solidFill>
                  <a:srgbClr val="FFFF00"/>
                </a:solidFill>
                <a:latin typeface="Courier New"/>
                <a:ea typeface="Courier New"/>
                <a:cs typeface="Courier New"/>
                <a:sym typeface="Courier New"/>
              </a:rPr>
              <a:t>)</a:t>
            </a:r>
            <a:endParaRPr lang="en-US" sz="2600" b="1"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433000" y="58524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csev</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zqian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1,</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err="1">
                <a:solidFill>
                  <a:srgbClr val="00FFFF"/>
                </a:solidFill>
                <a:latin typeface="Arial" charset="0"/>
                <a:ea typeface="Arial" charset="0"/>
                <a:cs typeface="Arial" charset="0"/>
                <a:sym typeface="Cabin"/>
              </a:rPr>
              <a:t>cwen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155700" y="2603500"/>
            <a:ext cx="7848675" cy="40384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This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 if </a:t>
            </a:r>
            <a:r>
              <a:rPr lang="en-US" sz="3000" b="1" i="0" u="none" strike="noStrike" cap="none">
                <a:solidFill>
                  <a:srgbClr val="00FF00"/>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rgbClr val="00FF00"/>
                </a:solidFill>
                <a:latin typeface="Courier New"/>
                <a:ea typeface="Courier New"/>
                <a:cs typeface="Courier New"/>
                <a:sym typeface="Courier New"/>
              </a:rPr>
              <a:t> counts</a:t>
            </a:r>
            <a:r>
              <a:rPr lang="en-US" sz="3000" b="1" i="0" u="none" strike="noStrike" cap="none">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else</a:t>
            </a: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csev</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zqian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1,</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err="1">
                <a:solidFill>
                  <a:srgbClr val="00FFFF"/>
                </a:solidFill>
                <a:latin typeface="Arial" charset="0"/>
                <a:ea typeface="Arial" charset="0"/>
                <a:cs typeface="Arial" charset="0"/>
                <a:sym typeface="Cabin"/>
              </a:rPr>
              <a:t>cwen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858961"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dirty="0" err="1">
                <a:solidFill>
                  <a:srgbClr val="00FFFF"/>
                </a:solidFill>
                <a:latin typeface="Arial" charset="0"/>
                <a:ea typeface="Arial" charset="0"/>
                <a:cs typeface="Arial" charset="0"/>
                <a:sym typeface="Cabin"/>
              </a:rPr>
              <a:t>vasts</a:t>
            </a:r>
            <a:r>
              <a:rPr lang="en-US" sz="2800" u="none" strike="noStrike" cap="none" dirty="0">
                <a:solidFill>
                  <a:srgbClr val="00FFFF"/>
                </a:solidFill>
                <a:latin typeface="Arial" charset="0"/>
                <a:ea typeface="Arial" charset="0"/>
                <a:cs typeface="Arial" charset="0"/>
                <a:sym typeface="Cabin"/>
              </a:rPr>
              <a:t> amounts of memory and could be very helpful to us if we only knew the language to speak to explain to the computer what we would like it to </a:t>
            </a:r>
            <a:r>
              <a:rPr lang="en-US" sz="2800" dirty="0">
                <a:solidFill>
                  <a:srgbClr val="00FFFF"/>
                </a:solidFill>
                <a:latin typeface="Arial" charset="0"/>
                <a:ea typeface="Arial" charset="0"/>
                <a:cs typeface="Arial" charset="0"/>
                <a:sym typeface="Cabin"/>
              </a:rPr>
              <a:t>''</a:t>
            </a:r>
            <a:r>
              <a:rPr lang="en-US" sz="2800" u="none" strike="noStrike" cap="none" dirty="0">
                <a:solidFill>
                  <a:srgbClr val="00FFFF"/>
                </a:solidFill>
                <a:latin typeface="Arial" charset="0"/>
                <a:ea typeface="Arial" charset="0"/>
                <a:cs typeface="Arial" charset="0"/>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err="1">
                <a:solidFill>
                  <a:srgbClr val="FF00FF"/>
                </a:solidFill>
                <a:latin typeface="Courier New"/>
                <a:ea typeface="Courier New"/>
                <a:cs typeface="Courier New"/>
                <a:sym typeface="Courier New"/>
              </a:rPr>
              <a:t>raw_input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python </a:t>
            </a:r>
            <a:r>
              <a:rPr lang="en-US" sz="2800" b="1" i="0" u="none" strike="noStrike" cap="none" dirty="0" err="1">
                <a:solidFill>
                  <a:srgbClr val="FFFF00"/>
                </a:solidFill>
                <a:latin typeface="Courier New"/>
                <a:ea typeface="Courier New"/>
                <a:cs typeface="Courier New"/>
                <a:sym typeface="Courier New"/>
              </a:rPr>
              <a:t>wordcount.py</a:t>
            </a:r>
            <a:r>
              <a:rPr lang="en-US" sz="28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0"/>
            <a:ext cx="41021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a:t>
            </a:r>
            <a:r>
              <a:rPr lang="en-US" sz="2600" b="1" i="0" u="none" strike="noStrike" cap="none" dirty="0" err="1">
                <a:solidFill>
                  <a:srgbClr val="00FF00"/>
                </a:solidFill>
                <a:latin typeface="Courier New"/>
                <a:ea typeface="Courier New"/>
                <a:cs typeface="Courier New"/>
                <a:sym typeface="Courier New"/>
              </a:rPr>
              <a:t>raw_input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r>
              <a:rPr lang="en-US" sz="2600" b="1" dirty="0" smtClean="0">
                <a:solidFill>
                  <a:srgbClr val="FF00FF"/>
                </a:solidFill>
                <a:latin typeface="Courier New"/>
                <a:ea typeface="Courier New"/>
                <a:cs typeface="Courier New"/>
                <a:sym typeface="Courier New"/>
              </a:rPr>
              <a:t>:</a:t>
            </a:r>
          </a:p>
          <a:p>
            <a:pPr lvl="0">
              <a:buClr>
                <a:srgbClr val="00FF00"/>
              </a:buClr>
              <a:buSzPct val="25000"/>
            </a:pPr>
            <a:r>
              <a:rPr lang="en-US" sz="2600" b="1" dirty="0" smtClean="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for </a:t>
            </a:r>
            <a:r>
              <a:rPr lang="en-US" sz="2600" b="1"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00FF"/>
                </a:solidFill>
                <a:latin typeface="Courier New"/>
                <a:ea typeface="Courier New"/>
                <a:cs typeface="Courier New"/>
                <a:sym typeface="Courier New"/>
              </a:rPr>
              <a:t>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8299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506915"/>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3" name="Text Placeholder 2"/>
          <p:cNvSpPr>
            <a:spLocks noGrp="1"/>
          </p:cNvSpPr>
          <p:nvPr>
            <p:ph type="body" idx="1"/>
          </p:nvPr>
        </p:nvSpPr>
        <p:spPr/>
        <p:txBody>
          <a:bodyPr/>
          <a:lstStyle/>
          <a:p>
            <a:endParaRPr lang="en-US"/>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err="1">
                <a:solidFill>
                  <a:srgbClr val="FF00FF"/>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['money']</a:t>
            </a:r>
            <a:r>
              <a:rPr lang="en-US" sz="2400" b="1"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['tissues']</a:t>
            </a:r>
            <a:r>
              <a:rPr lang="en-US" sz="2400" b="1"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smtClean="0">
                <a:solidFill>
                  <a:srgbClr val="00FFFF"/>
                </a:solidFill>
                <a:latin typeface="Courier New"/>
                <a:ea typeface="Courier New"/>
                <a:cs typeface="Courier New"/>
                <a:sym typeface="Courier New"/>
              </a:rPr>
              <a:t>']</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a:t>
            </a:r>
            <a:r>
              <a:rPr lang="en-US" sz="2400" b="1" i="0" u="none" strike="noStrike" cap="none" dirty="0">
                <a:solidFill>
                  <a:srgbClr val="00FFFF"/>
                </a:solidFill>
                <a:latin typeface="Courier New"/>
                <a:ea typeface="Courier New"/>
                <a:cs typeface="Courier New"/>
                <a:sym typeface="Courier New"/>
              </a:rPr>
              <a:t>'candy': 5</a:t>
            </a:r>
            <a:r>
              <a:rPr lang="en-US" sz="24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21, 183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FF"/>
                </a:solidFill>
                <a:latin typeface="Courier New"/>
                <a:ea typeface="Courier New"/>
                <a:cs typeface="Courier New"/>
                <a:sym typeface="Courier New"/>
              </a:rPr>
              <a:t>0</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23, 183</a:t>
            </a:r>
            <a:r>
              <a:rPr lang="en-US" sz="3000" b="1"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0000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23</a:t>
            </a:r>
            <a:r>
              <a:rPr lang="en-US" sz="3000" b="1"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a:solidFill>
                  <a:srgbClr val="0000FF"/>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183</a:t>
            </a:r>
            <a:r>
              <a:rPr lang="en-US" sz="2800" b="1"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21, 183</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00"/>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23, 183</a:t>
            </a:r>
            <a:r>
              <a:rPr lang="en-US" sz="2800" b="1"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err="1">
                <a:solidFill>
                  <a:srgbClr val="00FFFF"/>
                </a:solidFill>
                <a:latin typeface="Courier New"/>
                <a:ea typeface="Courier New"/>
                <a:cs typeface="Courier New"/>
                <a:sym typeface="Courier New"/>
              </a:rPr>
              <a:t>dict</a:t>
            </a:r>
            <a:r>
              <a:rPr lang="en-US" sz="28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23</a:t>
            </a:r>
            <a:r>
              <a:rPr lang="en-US" sz="2800" b="1"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2279</Words>
  <Application>Microsoft Macintosh PowerPoint</Application>
  <PresentationFormat>Custom</PresentationFormat>
  <Paragraphs>333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Cabin</vt:lpstr>
      <vt:lpstr>Courier New</vt:lpstr>
      <vt:lpstr>Gill Sans</vt:lpstr>
      <vt:lpstr>ヒラギノ角ゴ ProN W3</vt:lpstr>
      <vt:lpstr>Arial</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31</cp:revision>
  <dcterms:modified xsi:type="dcterms:W3CDTF">2016-09-28T21:12:42Z</dcterms:modified>
</cp:coreProperties>
</file>