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310" r:id="rId4"/>
    <p:sldId id="31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</p:sldIdLst>
  <p:sldSz cx="21336000" cy="1333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9" d="100"/>
          <a:sy n="49" d="100"/>
        </p:scale>
        <p:origin x="-152" y="-136"/>
      </p:cViewPr>
      <p:guideLst>
        <p:guide orient="horz" pos="4200"/>
        <p:guide pos="6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43087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001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8001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8001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8001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8001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8001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8001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8001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8001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4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0" name="Shape 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981200" y="2235200"/>
            <a:ext cx="17360900" cy="450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981200" y="6870700"/>
            <a:ext cx="17360900" cy="154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black_photo-v-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1336000" cy="133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1981200" y="2082800"/>
            <a:ext cx="9652000" cy="4508500"/>
          </a:xfrm>
          <a:prstGeom prst="rect">
            <a:avLst/>
          </a:prstGeom>
        </p:spPr>
        <p:txBody>
          <a:bodyPr anchor="b"/>
          <a:lstStyle>
            <a:lvl1pPr>
              <a:defRPr sz="9400"/>
            </a:lvl1pPr>
          </a:lstStyle>
          <a:p>
            <a:r>
              <a:t>Title Text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981200" y="6705600"/>
            <a:ext cx="9652000" cy="450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1981200" y="2082800"/>
            <a:ext cx="9652000" cy="4508500"/>
          </a:xfrm>
          <a:prstGeom prst="rect">
            <a:avLst/>
          </a:prstGeom>
        </p:spPr>
        <p:txBody>
          <a:bodyPr anchor="b"/>
          <a:lstStyle>
            <a:lvl1pPr>
              <a:defRPr sz="9400"/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1981200" y="6705600"/>
            <a:ext cx="9652000" cy="450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black_photo-bullets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1336000" cy="133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sz="half" idx="1"/>
          </p:nvPr>
        </p:nvSpPr>
        <p:spPr>
          <a:xfrm>
            <a:off x="1981200" y="3784600"/>
            <a:ext cx="8458200" cy="7810500"/>
          </a:xfrm>
          <a:prstGeom prst="rect">
            <a:avLst/>
          </a:prstGeom>
        </p:spPr>
        <p:txBody>
          <a:bodyPr/>
          <a:lstStyle>
            <a:lvl1pPr marL="990600" indent="-673100">
              <a:spcBef>
                <a:spcPts val="5200"/>
              </a:spcBef>
              <a:defRPr sz="4200"/>
            </a:lvl1pPr>
            <a:lvl2pPr marL="1435100" indent="-673100">
              <a:spcBef>
                <a:spcPts val="5200"/>
              </a:spcBef>
              <a:defRPr sz="4200"/>
            </a:lvl2pPr>
            <a:lvl3pPr marL="1879600" indent="-673100">
              <a:spcBef>
                <a:spcPts val="5200"/>
              </a:spcBef>
              <a:defRPr sz="4200"/>
            </a:lvl3pPr>
            <a:lvl4pPr marL="2324100" indent="-673100">
              <a:spcBef>
                <a:spcPts val="5200"/>
              </a:spcBef>
              <a:defRPr sz="4200"/>
            </a:lvl4pPr>
            <a:lvl5pPr marL="2768600" indent="-673100">
              <a:spcBef>
                <a:spcPts val="52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sz="half" idx="1"/>
          </p:nvPr>
        </p:nvSpPr>
        <p:spPr>
          <a:xfrm>
            <a:off x="1981200" y="3784600"/>
            <a:ext cx="8458200" cy="7810500"/>
          </a:xfrm>
          <a:prstGeom prst="rect">
            <a:avLst/>
          </a:prstGeom>
        </p:spPr>
        <p:txBody>
          <a:bodyPr/>
          <a:lstStyle>
            <a:lvl1pPr marL="990600" indent="-673100">
              <a:spcBef>
                <a:spcPts val="5200"/>
              </a:spcBef>
              <a:defRPr sz="4200"/>
            </a:lvl1pPr>
            <a:lvl2pPr marL="1435100" indent="-673100">
              <a:spcBef>
                <a:spcPts val="5200"/>
              </a:spcBef>
              <a:defRPr sz="4200"/>
            </a:lvl2pPr>
            <a:lvl3pPr marL="1879600" indent="-673100">
              <a:spcBef>
                <a:spcPts val="5200"/>
              </a:spcBef>
              <a:defRPr sz="4200"/>
            </a:lvl3pPr>
            <a:lvl4pPr marL="2324100" indent="-673100">
              <a:spcBef>
                <a:spcPts val="5200"/>
              </a:spcBef>
              <a:defRPr sz="4200"/>
            </a:lvl4pPr>
            <a:lvl5pPr marL="2768600" indent="-673100">
              <a:spcBef>
                <a:spcPts val="52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half" idx="1"/>
          </p:nvPr>
        </p:nvSpPr>
        <p:spPr>
          <a:xfrm>
            <a:off x="11734800" y="3784600"/>
            <a:ext cx="7607300" cy="7810500"/>
          </a:xfrm>
          <a:prstGeom prst="rect">
            <a:avLst/>
          </a:prstGeom>
        </p:spPr>
        <p:txBody>
          <a:bodyPr/>
          <a:lstStyle>
            <a:lvl1pPr marL="990600" indent="-673100">
              <a:spcBef>
                <a:spcPts val="5200"/>
              </a:spcBef>
              <a:defRPr sz="4200"/>
            </a:lvl1pPr>
            <a:lvl2pPr marL="1435100" indent="-673100">
              <a:spcBef>
                <a:spcPts val="5200"/>
              </a:spcBef>
              <a:defRPr sz="4200"/>
            </a:lvl2pPr>
            <a:lvl3pPr marL="1879600" indent="-673100">
              <a:spcBef>
                <a:spcPts val="5200"/>
              </a:spcBef>
              <a:defRPr sz="4200"/>
            </a:lvl3pPr>
            <a:lvl4pPr marL="2324100" indent="-673100">
              <a:spcBef>
                <a:spcPts val="5200"/>
              </a:spcBef>
              <a:defRPr sz="4200"/>
            </a:lvl4pPr>
            <a:lvl5pPr marL="2768600" indent="-673100">
              <a:spcBef>
                <a:spcPts val="52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1511300" y="355600"/>
            <a:ext cx="18288000" cy="33528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1000"/>
            </a:lvl1pPr>
          </a:lstStyle>
          <a:p>
            <a:r>
              <a:t>Title Text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1511300" y="3797300"/>
            <a:ext cx="18288000" cy="8318500"/>
          </a:xfrm>
          <a:prstGeom prst="rect">
            <a:avLst/>
          </a:prstGeom>
        </p:spPr>
        <p:txBody>
          <a:bodyPr lIns="38100" tIns="38100" rIns="38100" bIns="38100"/>
          <a:lstStyle>
            <a:lvl1pPr marL="749300" indent="-533400">
              <a:spcBef>
                <a:spcPts val="5100"/>
              </a:spcBef>
              <a:defRPr sz="5200"/>
            </a:lvl1pPr>
            <a:lvl2pPr marL="1041400" indent="-533400">
              <a:spcBef>
                <a:spcPts val="5100"/>
              </a:spcBef>
              <a:defRPr sz="5200"/>
            </a:lvl2pPr>
            <a:lvl3pPr marL="1333500" indent="-533400">
              <a:spcBef>
                <a:spcPts val="5100"/>
              </a:spcBef>
              <a:defRPr sz="5200"/>
            </a:lvl3pPr>
            <a:lvl4pPr marL="1638300" indent="-533400">
              <a:spcBef>
                <a:spcPts val="5100"/>
              </a:spcBef>
              <a:defRPr sz="5200"/>
            </a:lvl4pPr>
            <a:lvl5pPr marL="1930400" indent="-533400">
              <a:spcBef>
                <a:spcPts val="5100"/>
              </a:spcBef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10471546" y="12763500"/>
            <a:ext cx="368301" cy="3937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1511300" y="4051300"/>
            <a:ext cx="18288000" cy="52070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1000"/>
            </a:lvl1pPr>
          </a:lstStyle>
          <a:p>
            <a:r>
              <a:t>Title Text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0471546" y="12763500"/>
            <a:ext cx="368301" cy="3937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1511300" y="355600"/>
            <a:ext cx="18288000" cy="33528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1000"/>
            </a:lvl1pPr>
          </a:lstStyle>
          <a:p>
            <a:r>
              <a:t>Title Text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1511300" y="3797300"/>
            <a:ext cx="18288000" cy="8318500"/>
          </a:xfrm>
          <a:prstGeom prst="rect">
            <a:avLst/>
          </a:prstGeom>
        </p:spPr>
        <p:txBody>
          <a:bodyPr lIns="38100" tIns="38100" rIns="38100" bIns="38100"/>
          <a:lstStyle>
            <a:lvl1pPr marL="749300" indent="-533400">
              <a:spcBef>
                <a:spcPts val="5100"/>
              </a:spcBef>
              <a:defRPr sz="5200"/>
            </a:lvl1pPr>
            <a:lvl2pPr marL="1041400" indent="-533400">
              <a:spcBef>
                <a:spcPts val="5100"/>
              </a:spcBef>
              <a:defRPr sz="5200"/>
            </a:lvl2pPr>
            <a:lvl3pPr marL="1333500" indent="-533400">
              <a:spcBef>
                <a:spcPts val="5100"/>
              </a:spcBef>
              <a:defRPr sz="5200"/>
            </a:lvl3pPr>
            <a:lvl4pPr marL="1638300" indent="-533400">
              <a:spcBef>
                <a:spcPts val="5100"/>
              </a:spcBef>
              <a:defRPr sz="5200"/>
            </a:lvl4pPr>
            <a:lvl5pPr marL="1930400" indent="-533400">
              <a:spcBef>
                <a:spcPts val="5100"/>
              </a:spcBef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471546" y="12763500"/>
            <a:ext cx="368301" cy="3937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1511300" y="355600"/>
            <a:ext cx="18288000" cy="33528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1000"/>
            </a:lvl1pPr>
          </a:lstStyle>
          <a:p>
            <a:r>
              <a:t>Title Text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1511300" y="3797300"/>
            <a:ext cx="18288000" cy="8318500"/>
          </a:xfrm>
          <a:prstGeom prst="rect">
            <a:avLst/>
          </a:prstGeom>
        </p:spPr>
        <p:txBody>
          <a:bodyPr lIns="38100" tIns="38100" rIns="38100" bIns="38100"/>
          <a:lstStyle>
            <a:lvl1pPr marL="749300" indent="-533400">
              <a:spcBef>
                <a:spcPts val="5100"/>
              </a:spcBef>
              <a:defRPr sz="5200"/>
            </a:lvl1pPr>
            <a:lvl2pPr marL="1041400" indent="-533400">
              <a:spcBef>
                <a:spcPts val="5100"/>
              </a:spcBef>
              <a:defRPr sz="5200"/>
            </a:lvl2pPr>
            <a:lvl3pPr marL="1333500" indent="-533400">
              <a:spcBef>
                <a:spcPts val="5100"/>
              </a:spcBef>
              <a:defRPr sz="5200"/>
            </a:lvl3pPr>
            <a:lvl4pPr marL="1638300" indent="-533400">
              <a:spcBef>
                <a:spcPts val="5100"/>
              </a:spcBef>
              <a:defRPr sz="5200"/>
            </a:lvl4pPr>
            <a:lvl5pPr marL="1930400" indent="-533400">
              <a:spcBef>
                <a:spcPts val="5100"/>
              </a:spcBef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10471546" y="12763500"/>
            <a:ext cx="368301" cy="3937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1511300" y="4051300"/>
            <a:ext cx="18288000" cy="52070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1000"/>
            </a:lvl1pPr>
          </a:lstStyle>
          <a:p>
            <a:r>
              <a:t>Title Text</a:t>
            </a:r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10471546" y="12763500"/>
            <a:ext cx="368301" cy="3937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1981200" y="3784600"/>
            <a:ext cx="17360900" cy="7810500"/>
          </a:xfrm>
          <a:prstGeom prst="rect">
            <a:avLst/>
          </a:prstGeom>
        </p:spPr>
        <p:txBody>
          <a:bodyPr/>
          <a:lstStyle>
            <a:lvl1pPr>
              <a:spcBef>
                <a:spcPts val="3300"/>
              </a:spcBef>
            </a:lvl1pPr>
            <a:lvl2pPr>
              <a:spcBef>
                <a:spcPts val="3300"/>
              </a:spcBef>
            </a:lvl2pPr>
            <a:lvl3pPr>
              <a:spcBef>
                <a:spcPts val="3300"/>
              </a:spcBef>
            </a:lvl3pPr>
            <a:lvl4pPr>
              <a:spcBef>
                <a:spcPts val="3300"/>
              </a:spcBef>
            </a:lvl4pPr>
            <a:lvl5pPr>
              <a:spcBef>
                <a:spcPts val="33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xfrm>
            <a:off x="1511300" y="355600"/>
            <a:ext cx="18288000" cy="33528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1000"/>
            </a:lvl1pPr>
          </a:lstStyle>
          <a:p>
            <a:r>
              <a:t>Title Text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1511300" y="3797300"/>
            <a:ext cx="18288000" cy="8318500"/>
          </a:xfrm>
          <a:prstGeom prst="rect">
            <a:avLst/>
          </a:prstGeom>
        </p:spPr>
        <p:txBody>
          <a:bodyPr lIns="38100" tIns="38100" rIns="38100" bIns="38100"/>
          <a:lstStyle>
            <a:lvl1pPr marL="749300" indent="-533400">
              <a:spcBef>
                <a:spcPts val="5100"/>
              </a:spcBef>
              <a:defRPr sz="5200"/>
            </a:lvl1pPr>
            <a:lvl2pPr marL="1041400" indent="-533400">
              <a:spcBef>
                <a:spcPts val="5100"/>
              </a:spcBef>
              <a:defRPr sz="5200"/>
            </a:lvl2pPr>
            <a:lvl3pPr marL="1333500" indent="-533400">
              <a:spcBef>
                <a:spcPts val="5100"/>
              </a:spcBef>
              <a:defRPr sz="5200"/>
            </a:lvl3pPr>
            <a:lvl4pPr marL="1638300" indent="-533400">
              <a:spcBef>
                <a:spcPts val="5100"/>
              </a:spcBef>
              <a:defRPr sz="5200"/>
            </a:lvl4pPr>
            <a:lvl5pPr marL="1930400" indent="-533400">
              <a:spcBef>
                <a:spcPts val="5100"/>
              </a:spcBef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10471546" y="12763500"/>
            <a:ext cx="368301" cy="3937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1511300" y="355600"/>
            <a:ext cx="18288000" cy="33528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1000"/>
            </a:lvl1pPr>
          </a:lstStyle>
          <a:p>
            <a:r>
              <a:t>Title Text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1511300" y="3797300"/>
            <a:ext cx="18288000" cy="8318500"/>
          </a:xfrm>
          <a:prstGeom prst="rect">
            <a:avLst/>
          </a:prstGeom>
        </p:spPr>
        <p:txBody>
          <a:bodyPr lIns="38100" tIns="38100" rIns="38100" bIns="38100"/>
          <a:lstStyle>
            <a:lvl1pPr marL="749300" indent="-533400">
              <a:spcBef>
                <a:spcPts val="5100"/>
              </a:spcBef>
              <a:defRPr sz="5200"/>
            </a:lvl1pPr>
            <a:lvl2pPr marL="1041400" indent="-533400">
              <a:spcBef>
                <a:spcPts val="5100"/>
              </a:spcBef>
              <a:defRPr sz="5200"/>
            </a:lvl2pPr>
            <a:lvl3pPr marL="1333500" indent="-533400">
              <a:spcBef>
                <a:spcPts val="5100"/>
              </a:spcBef>
              <a:defRPr sz="5200"/>
            </a:lvl3pPr>
            <a:lvl4pPr marL="1638300" indent="-533400">
              <a:spcBef>
                <a:spcPts val="5100"/>
              </a:spcBef>
              <a:defRPr sz="5200"/>
            </a:lvl4pPr>
            <a:lvl5pPr marL="1930400" indent="-533400">
              <a:spcBef>
                <a:spcPts val="5100"/>
              </a:spcBef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10471546" y="12763500"/>
            <a:ext cx="368301" cy="3937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511300" y="355600"/>
            <a:ext cx="18288000" cy="33528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1000"/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1511300" y="3797300"/>
            <a:ext cx="18288000" cy="8318500"/>
          </a:xfrm>
          <a:prstGeom prst="rect">
            <a:avLst/>
          </a:prstGeom>
        </p:spPr>
        <p:txBody>
          <a:bodyPr lIns="38100" tIns="38100" rIns="38100" bIns="38100"/>
          <a:lstStyle>
            <a:lvl1pPr marL="749300" indent="-533400">
              <a:spcBef>
                <a:spcPts val="5100"/>
              </a:spcBef>
              <a:defRPr sz="5200"/>
            </a:lvl1pPr>
            <a:lvl2pPr marL="1041400" indent="-533400">
              <a:spcBef>
                <a:spcPts val="5100"/>
              </a:spcBef>
              <a:defRPr sz="5200"/>
            </a:lvl2pPr>
            <a:lvl3pPr marL="1333500" indent="-533400">
              <a:spcBef>
                <a:spcPts val="5100"/>
              </a:spcBef>
              <a:defRPr sz="5200"/>
            </a:lvl3pPr>
            <a:lvl4pPr marL="1638300" indent="-533400">
              <a:spcBef>
                <a:spcPts val="5100"/>
              </a:spcBef>
              <a:defRPr sz="5200"/>
            </a:lvl4pPr>
            <a:lvl5pPr marL="1930400" indent="-533400">
              <a:spcBef>
                <a:spcPts val="5100"/>
              </a:spcBef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10471546" y="12763500"/>
            <a:ext cx="368301" cy="3937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516856" y="351896"/>
            <a:ext cx="18285750" cy="3352125"/>
          </a:xfrm>
          <a:prstGeom prst="rect">
            <a:avLst/>
          </a:prstGeom>
          <a:noFill/>
          <a:ln>
            <a:noFill/>
          </a:ln>
        </p:spPr>
        <p:txBody>
          <a:bodyPr lIns="124795" tIns="124795" rIns="124795" bIns="12479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624078" algn="ctr" rtl="0">
              <a:spcBef>
                <a:spcPts val="0"/>
              </a:spcBef>
              <a:spcAft>
                <a:spcPts val="0"/>
              </a:spcAft>
              <a:defRPr/>
            </a:lvl6pPr>
            <a:lvl7pPr marL="1248156" algn="ctr" rtl="0">
              <a:spcBef>
                <a:spcPts val="0"/>
              </a:spcBef>
              <a:spcAft>
                <a:spcPts val="0"/>
              </a:spcAft>
              <a:defRPr/>
            </a:lvl7pPr>
            <a:lvl8pPr marL="1872234" algn="ctr" rtl="0">
              <a:spcBef>
                <a:spcPts val="0"/>
              </a:spcBef>
              <a:spcAft>
                <a:spcPts val="0"/>
              </a:spcAft>
              <a:defRPr/>
            </a:lvl8pPr>
            <a:lvl9pPr marL="2496312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516856" y="3796771"/>
            <a:ext cx="18285750" cy="8315999"/>
          </a:xfrm>
          <a:prstGeom prst="rect">
            <a:avLst/>
          </a:prstGeom>
          <a:noFill/>
          <a:ln>
            <a:noFill/>
          </a:ln>
        </p:spPr>
        <p:txBody>
          <a:bodyPr lIns="124795" tIns="124795" rIns="124795" bIns="124795" anchor="ctr" anchorCtr="0"/>
          <a:lstStyle>
            <a:lvl1pPr marL="970788" indent="-194504" algn="l" rtl="0">
              <a:spcBef>
                <a:spcPts val="4778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369505" indent="-194504" algn="l" rtl="0">
              <a:spcBef>
                <a:spcPts val="4778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768221" indent="-194504" algn="l" rtl="0">
              <a:spcBef>
                <a:spcPts val="4778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184273" indent="-194504" algn="l" rtl="0">
              <a:spcBef>
                <a:spcPts val="4778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582990" indent="-194504" algn="l" rtl="0">
              <a:spcBef>
                <a:spcPts val="4778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07068" indent="-194504" algn="l" rtl="0">
              <a:spcBef>
                <a:spcPts val="4778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831146" indent="-194504" algn="l" rtl="0">
              <a:spcBef>
                <a:spcPts val="4778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455224" indent="-194504" algn="l" rtl="0">
              <a:spcBef>
                <a:spcPts val="4778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5079302" indent="-194504" algn="l" rtl="0">
              <a:spcBef>
                <a:spcPts val="4778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34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981200" y="3784600"/>
            <a:ext cx="17360900" cy="7810500"/>
          </a:xfrm>
          <a:prstGeom prst="rect">
            <a:avLst/>
          </a:prstGeom>
        </p:spPr>
        <p:txBody>
          <a:bodyPr numCol="2" spcCol="868044" anchor="t"/>
          <a:lstStyle>
            <a:lvl1pPr marL="990600" indent="-673100">
              <a:spcBef>
                <a:spcPts val="5200"/>
              </a:spcBef>
              <a:defRPr sz="4200"/>
            </a:lvl1pPr>
            <a:lvl2pPr marL="1435100" indent="-673100">
              <a:spcBef>
                <a:spcPts val="5200"/>
              </a:spcBef>
              <a:defRPr sz="4200"/>
            </a:lvl2pPr>
            <a:lvl3pPr marL="1879600" indent="-673100">
              <a:spcBef>
                <a:spcPts val="5200"/>
              </a:spcBef>
              <a:defRPr sz="4200"/>
            </a:lvl3pPr>
            <a:lvl4pPr marL="2324100" indent="-673100">
              <a:spcBef>
                <a:spcPts val="5200"/>
              </a:spcBef>
              <a:defRPr sz="4200"/>
            </a:lvl4pPr>
            <a:lvl5pPr marL="2768600" indent="-673100">
              <a:spcBef>
                <a:spcPts val="52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981200" y="4064000"/>
            <a:ext cx="17360900" cy="520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black_photo-h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1336000" cy="133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981200" y="10071100"/>
            <a:ext cx="17360900" cy="2324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1981200" y="10071100"/>
            <a:ext cx="17360900" cy="2324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981200" y="1727200"/>
            <a:ext cx="17360900" cy="986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981200" y="342900"/>
            <a:ext cx="17360900" cy="334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0439400" y="12687300"/>
            <a:ext cx="444500" cy="482600"/>
          </a:xfrm>
          <a:prstGeom prst="rect">
            <a:avLst/>
          </a:prstGeom>
          <a:ln w="12700">
            <a:miter lim="400000"/>
          </a:ln>
        </p:spPr>
        <p:txBody>
          <a:bodyPr wrap="none" lIns="63500" tIns="63500" rIns="63500" bIns="635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3" r:id="rId23"/>
  </p:sldLayoutIdLst>
  <p:transition xmlns:p14="http://schemas.microsoft.com/office/powerpoint/2010/main" spd="med"/>
  <p:txStyles>
    <p:titleStyle>
      <a:lvl1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11049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15494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19939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24384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28829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32385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35941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39497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43053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Object_lifetime%23Creating_objects" TargetMode="External"/><Relationship Id="rId3" Type="http://schemas.openxmlformats.org/officeDocument/2006/relationships/image" Target="../media/image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biblio.org/g2swap/byteofpython/read/inheritance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rPr dirty="0">
                <a:solidFill>
                  <a:schemeClr val="accent3"/>
                </a:solidFill>
              </a:rPr>
              <a:t>Python Objects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ubTitle" sz="half" idx="1"/>
          </p:nvPr>
        </p:nvSpPr>
        <p:spPr>
          <a:xfrm>
            <a:off x="1981200" y="8445500"/>
            <a:ext cx="17360900" cy="35179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B00"/>
                </a:solidFill>
              </a:defRPr>
            </a:pPr>
            <a:r>
              <a:rPr lang="en-US" dirty="0" smtClean="0"/>
              <a:t>Charles </a:t>
            </a:r>
            <a:r>
              <a:rPr dirty="0" smtClean="0"/>
              <a:t>Severance</a:t>
            </a:r>
            <a:endParaRPr lang="en-US" dirty="0" smtClean="0"/>
          </a:p>
          <a:p>
            <a:pPr>
              <a:defRPr>
                <a:solidFill>
                  <a:srgbClr val="FFFB00"/>
                </a:solidFill>
              </a:defRPr>
            </a:pPr>
            <a:r>
              <a:rPr lang="en-US" dirty="0" err="1" smtClean="0"/>
              <a:t>www.pythonlearn.com</a:t>
            </a:r>
            <a:endParaRPr dirty="0"/>
          </a:p>
          <a:p>
            <a:pPr>
              <a:defRPr>
                <a:solidFill>
                  <a:srgbClr val="FFFB00"/>
                </a:solidFill>
              </a:defRPr>
            </a:pPr>
            <a:endParaRPr dirty="0"/>
          </a:p>
          <a:p>
            <a:pPr>
              <a:defRPr>
                <a:solidFill>
                  <a:srgbClr val="FFFB00"/>
                </a:solidFill>
              </a:defRPr>
            </a:pPr>
            <a:r>
              <a:rPr dirty="0" smtClean="0"/>
              <a:t>http</a:t>
            </a:r>
            <a:r>
              <a:rPr dirty="0"/>
              <a:t>://en.wikipedia.org/wiki/Object-oriented_programming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DCBD23"/>
                </a:solidFill>
              </a:rPr>
              <a:t>Object</a:t>
            </a:r>
          </a:p>
        </p:txBody>
      </p:sp>
      <p:sp>
        <p:nvSpPr>
          <p:cNvPr id="285" name="Shape 2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49400"/>
            <a:r>
              <a:rPr dirty="0"/>
              <a:t>An Object is a bit of self-contained Code and Data</a:t>
            </a:r>
          </a:p>
          <a:p>
            <a:pPr marL="1549400"/>
            <a:r>
              <a:rPr dirty="0"/>
              <a:t>A key aspect of the Object approach is to break the problem into smaller understandable parts (divide and conquer)</a:t>
            </a:r>
          </a:p>
          <a:p>
            <a:pPr marL="1549400"/>
            <a:r>
              <a:rPr dirty="0"/>
              <a:t>Objects have boundaries that allow us to ignore un-needed detail</a:t>
            </a:r>
          </a:p>
          <a:p>
            <a:pPr marL="1549400"/>
            <a:r>
              <a:rPr dirty="0"/>
              <a:t>We have been using objects all along: String Objects, Integer Objects, Dictionary Objects, List Objects...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633489" y="317500"/>
            <a:ext cx="13606265" cy="1229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00FDFF"/>
                </a:solidFill>
              </a:defRPr>
            </a:pPr>
            <a:r>
              <a:t>movies = list()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movie1 = dict()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movie1['Director'] = 'James Cameron'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movie1['Title'] = 'Avatar'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movie1['Release Date'] = '18 December 2009'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movie1['Running Time'] = '162 minutes'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movie1['Rating'] = 'PG-13'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movies.append(movie1)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movie2 = dict()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movie2['Director'] = 'David Fincher'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movie2['Title'] = 'The Social Network'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movie2['Release Date'] = '01 October 2010'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movie2['Running Time'] = '120 min'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movie2['Rating'] = 'PG-13' 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movies.append(movie2)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3633489" y="317500"/>
            <a:ext cx="13606265" cy="1229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B00"/>
                </a:solidFill>
              </a:defRPr>
            </a:pPr>
            <a:r>
              <a:rPr dirty="0"/>
              <a:t>movies = list()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movie1 = dict()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movie1['Director'] = 'James Cameron'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movie1['Title'] = 'Avatar'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movie1['Release Date'] = '18 December 2009'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movie1['Running Time'] = '162 minutes'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movie1['Rating'] = 'PG-13'</a:t>
            </a:r>
          </a:p>
          <a:p>
            <a:pPr algn="l">
              <a:defRPr>
                <a:solidFill>
                  <a:srgbClr val="FFFB00"/>
                </a:solidFill>
              </a:defRPr>
            </a:pPr>
            <a:r>
              <a:rPr dirty="0"/>
              <a:t>movies.append(movie1)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movie2 = dict()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movie2['Director'] = 'David Fincher'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movie2['Title'] = 'The Social Network'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movie2['Release Date'] = '01 October 2010'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movie2['Running Time'] = '120 min'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movie2['Rating'] = 'PG-13'</a:t>
            </a:r>
          </a:p>
          <a:p>
            <a:pPr algn="l">
              <a:defRPr>
                <a:solidFill>
                  <a:srgbClr val="FFFB00"/>
                </a:solidFill>
              </a:defRPr>
            </a:pPr>
            <a:r>
              <a:rPr dirty="0"/>
              <a:t>movies.append(movie2)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3633489" y="-50305"/>
            <a:ext cx="13533803" cy="1302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movies = list()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movie1 = dict()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movie1['Director'] = 'James Cameron'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movie1['Title'] = 'Avatar'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movie1['Release Date'] = '18 December 2009'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movie1['Running Time'] = '162 minutes'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movie1['Rating'] = 'PG-13'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movies.append(movie1)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movie2 = dict()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movie2['Director'] = 'David Fincher'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movie2['Title'] = 'The Social Network'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movie2['Release Date'] = '01 October 2010'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movie2['Running Time'] = '120 min'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movie2['Rating'] = 'PG-13'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movies.append(movie2)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3633489" y="723900"/>
            <a:ext cx="14265376" cy="114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00FDFF"/>
                </a:solidFill>
              </a:defRPr>
            </a:pPr>
            <a:r>
              <a:t>keys = ['Title', 'Director', 'Rating', 'Running Time']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endParaRPr/>
          </a:p>
          <a:p>
            <a:pPr algn="l">
              <a:defRPr>
                <a:solidFill>
                  <a:srgbClr val="00FDFF"/>
                </a:solidFill>
              </a:defRPr>
            </a:pPr>
            <a:r>
              <a:t>print '-----------'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print movies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print '-----------'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print keys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endParaRPr/>
          </a:p>
          <a:p>
            <a:pPr algn="l">
              <a:defRPr>
                <a:solidFill>
                  <a:srgbClr val="00FDFF"/>
                </a:solidFill>
              </a:defRPr>
            </a:pPr>
            <a:r>
              <a:t>for item in movies: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	print '-----------'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	for key in keys: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t>		print key,': ', item[key]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endParaRPr/>
          </a:p>
          <a:p>
            <a:pPr algn="l">
              <a:defRPr>
                <a:solidFill>
                  <a:srgbClr val="00FDFF"/>
                </a:solidFill>
              </a:defRPr>
            </a:pPr>
            <a:r>
              <a:t>print '-----------'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3633489" y="811470"/>
            <a:ext cx="14544396" cy="11305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keys = ['Title', 'Director', 'Rating', 'Running Time']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endParaRPr dirty="0"/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print '-----------'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print movies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print '-----------'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print keys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endParaRPr dirty="0"/>
          </a:p>
          <a:p>
            <a:pPr algn="l">
              <a:defRPr>
                <a:solidFill>
                  <a:srgbClr val="FFFB00"/>
                </a:solidFill>
              </a:defRPr>
            </a:pPr>
            <a:r>
              <a:rPr dirty="0"/>
              <a:t>for item in movies: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	print '-----------'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	</a:t>
            </a:r>
            <a:r>
              <a:rPr dirty="0">
                <a:solidFill>
                  <a:srgbClr val="FFFB00"/>
                </a:solidFill>
              </a:rPr>
              <a:t>for key in keys: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		print key,': ', </a:t>
            </a:r>
            <a:r>
              <a:rPr dirty="0">
                <a:solidFill>
                  <a:schemeClr val="accent4"/>
                </a:solidFill>
              </a:rPr>
              <a:t>item[key]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endParaRPr dirty="0">
              <a:solidFill>
                <a:srgbClr val="FF2F92"/>
              </a:solidFill>
            </a:endParaRP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print '-----------'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1194983899606690431network_could_nicolas_cl_.svg.m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8800" y="1066800"/>
            <a:ext cx="12865101" cy="9734593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/>
          <p:nvPr/>
        </p:nvSpPr>
        <p:spPr>
          <a:xfrm>
            <a:off x="7315200" y="37338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Object</a:t>
            </a:r>
          </a:p>
        </p:txBody>
      </p:sp>
      <p:sp>
        <p:nvSpPr>
          <p:cNvPr id="299" name="Shape 299"/>
          <p:cNvSpPr/>
          <p:nvPr/>
        </p:nvSpPr>
        <p:spPr>
          <a:xfrm>
            <a:off x="355600" y="1854200"/>
            <a:ext cx="3187700" cy="1587500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00" name="Shape 300"/>
          <p:cNvSpPr/>
          <p:nvPr/>
        </p:nvSpPr>
        <p:spPr>
          <a:xfrm>
            <a:off x="17627600" y="10147300"/>
            <a:ext cx="3187700" cy="1587500"/>
          </a:xfrm>
          <a:prstGeom prst="rect">
            <a:avLst/>
          </a:prstGeom>
          <a:solidFill>
            <a:srgbClr val="FF93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301" name="Shape 301"/>
          <p:cNvSpPr/>
          <p:nvPr/>
        </p:nvSpPr>
        <p:spPr>
          <a:xfrm>
            <a:off x="6642100" y="68961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String</a:t>
            </a:r>
          </a:p>
        </p:txBody>
      </p:sp>
      <p:sp>
        <p:nvSpPr>
          <p:cNvPr id="302" name="Shape 302"/>
          <p:cNvSpPr/>
          <p:nvPr/>
        </p:nvSpPr>
        <p:spPr>
          <a:xfrm>
            <a:off x="12801600" y="54864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Object</a:t>
            </a:r>
          </a:p>
        </p:txBody>
      </p:sp>
      <p:sp>
        <p:nvSpPr>
          <p:cNvPr id="303" name="Shape 303"/>
          <p:cNvSpPr/>
          <p:nvPr/>
        </p:nvSpPr>
        <p:spPr>
          <a:xfrm>
            <a:off x="11899900" y="23876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Dictionary</a:t>
            </a:r>
          </a:p>
        </p:txBody>
      </p:sp>
      <p:sp>
        <p:nvSpPr>
          <p:cNvPr id="304" name="Shape 304"/>
          <p:cNvSpPr/>
          <p:nvPr/>
        </p:nvSpPr>
        <p:spPr>
          <a:xfrm flipH="1">
            <a:off x="10538938" y="3005070"/>
            <a:ext cx="1481344" cy="1503552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 flipV="1">
            <a:off x="10467661" y="3981718"/>
            <a:ext cx="1953298" cy="976649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 flipV="1">
            <a:off x="8564450" y="5359042"/>
            <a:ext cx="100170" cy="1502536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 flipH="1" flipV="1">
            <a:off x="10367493" y="5233830"/>
            <a:ext cx="2479184" cy="801354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 flipH="1">
            <a:off x="8940085" y="5409126"/>
            <a:ext cx="525887" cy="1352284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 flipH="1" flipV="1">
            <a:off x="3956676" y="2804732"/>
            <a:ext cx="3155325" cy="1176988"/>
          </a:xfrm>
          <a:prstGeom prst="line">
            <a:avLst/>
          </a:prstGeom>
          <a:ln w="762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 flipH="1" flipV="1">
            <a:off x="14599634" y="7287296"/>
            <a:ext cx="2754650" cy="3280535"/>
          </a:xfrm>
          <a:prstGeom prst="line">
            <a:avLst/>
          </a:prstGeom>
          <a:ln w="76200">
            <a:solidFill>
              <a:srgbClr val="FF93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45479" y="8636000"/>
            <a:ext cx="4216401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Objects get created and used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1194983899606690431network_could_nicolas_cl_.svg.m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8800" y="1066800"/>
            <a:ext cx="12865101" cy="9734593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Shape 314"/>
          <p:cNvSpPr/>
          <p:nvPr/>
        </p:nvSpPr>
        <p:spPr>
          <a:xfrm>
            <a:off x="7315200" y="37338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Code/Data</a:t>
            </a:r>
          </a:p>
        </p:txBody>
      </p:sp>
      <p:sp>
        <p:nvSpPr>
          <p:cNvPr id="315" name="Shape 315"/>
          <p:cNvSpPr/>
          <p:nvPr/>
        </p:nvSpPr>
        <p:spPr>
          <a:xfrm>
            <a:off x="355600" y="1854200"/>
            <a:ext cx="3187700" cy="1587500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16" name="Shape 316"/>
          <p:cNvSpPr/>
          <p:nvPr/>
        </p:nvSpPr>
        <p:spPr>
          <a:xfrm>
            <a:off x="17627600" y="10147300"/>
            <a:ext cx="3187700" cy="1587500"/>
          </a:xfrm>
          <a:prstGeom prst="rect">
            <a:avLst/>
          </a:prstGeom>
          <a:solidFill>
            <a:srgbClr val="FF93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317" name="Shape 317"/>
          <p:cNvSpPr/>
          <p:nvPr/>
        </p:nvSpPr>
        <p:spPr>
          <a:xfrm>
            <a:off x="6642100" y="68961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Code/Data</a:t>
            </a:r>
          </a:p>
        </p:txBody>
      </p:sp>
      <p:sp>
        <p:nvSpPr>
          <p:cNvPr id="318" name="Shape 318"/>
          <p:cNvSpPr/>
          <p:nvPr/>
        </p:nvSpPr>
        <p:spPr>
          <a:xfrm>
            <a:off x="12801600" y="54864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Code/Data</a:t>
            </a:r>
          </a:p>
        </p:txBody>
      </p:sp>
      <p:sp>
        <p:nvSpPr>
          <p:cNvPr id="319" name="Shape 319"/>
          <p:cNvSpPr/>
          <p:nvPr/>
        </p:nvSpPr>
        <p:spPr>
          <a:xfrm>
            <a:off x="11899900" y="23876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Code/Data</a:t>
            </a:r>
          </a:p>
        </p:txBody>
      </p:sp>
      <p:sp>
        <p:nvSpPr>
          <p:cNvPr id="320" name="Shape 320"/>
          <p:cNvSpPr/>
          <p:nvPr/>
        </p:nvSpPr>
        <p:spPr>
          <a:xfrm flipH="1">
            <a:off x="10538938" y="3005070"/>
            <a:ext cx="1481344" cy="1503552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 flipV="1">
            <a:off x="10467661" y="3981718"/>
            <a:ext cx="1953298" cy="976649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 flipV="1">
            <a:off x="8564450" y="5359042"/>
            <a:ext cx="100170" cy="1502536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 flipH="1" flipV="1">
            <a:off x="10367493" y="5233830"/>
            <a:ext cx="2479184" cy="801354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 flipH="1">
            <a:off x="8940085" y="5409126"/>
            <a:ext cx="525887" cy="1352284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 flipH="1" flipV="1">
            <a:off x="3956676" y="2804732"/>
            <a:ext cx="3155325" cy="1176988"/>
          </a:xfrm>
          <a:prstGeom prst="line">
            <a:avLst/>
          </a:prstGeom>
          <a:ln w="762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 flipH="1" flipV="1">
            <a:off x="14599634" y="7287296"/>
            <a:ext cx="2754650" cy="3280535"/>
          </a:xfrm>
          <a:prstGeom prst="line">
            <a:avLst/>
          </a:prstGeom>
          <a:ln w="76200">
            <a:solidFill>
              <a:srgbClr val="FF93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45479" y="8636000"/>
            <a:ext cx="4216401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Objects are bits of code and data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1194983899606690431network_could_nicolas_cl_.svg.m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8800" y="1066800"/>
            <a:ext cx="12865101" cy="9734593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hape 330"/>
          <p:cNvSpPr/>
          <p:nvPr/>
        </p:nvSpPr>
        <p:spPr>
          <a:xfrm>
            <a:off x="7315200" y="37338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Code/Data</a:t>
            </a:r>
          </a:p>
        </p:txBody>
      </p:sp>
      <p:sp>
        <p:nvSpPr>
          <p:cNvPr id="331" name="Shape 331"/>
          <p:cNvSpPr/>
          <p:nvPr/>
        </p:nvSpPr>
        <p:spPr>
          <a:xfrm>
            <a:off x="355600" y="1854200"/>
            <a:ext cx="3187700" cy="1587500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332" name="Shape 332"/>
          <p:cNvSpPr/>
          <p:nvPr/>
        </p:nvSpPr>
        <p:spPr>
          <a:xfrm>
            <a:off x="17627600" y="10147300"/>
            <a:ext cx="3187700" cy="1587500"/>
          </a:xfrm>
          <a:prstGeom prst="rect">
            <a:avLst/>
          </a:prstGeom>
          <a:solidFill>
            <a:srgbClr val="FF93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333" name="Shape 333"/>
          <p:cNvSpPr/>
          <p:nvPr/>
        </p:nvSpPr>
        <p:spPr>
          <a:xfrm>
            <a:off x="6642100" y="68961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Code/Data</a:t>
            </a:r>
          </a:p>
        </p:txBody>
      </p:sp>
      <p:sp>
        <p:nvSpPr>
          <p:cNvPr id="334" name="Shape 334"/>
          <p:cNvSpPr/>
          <p:nvPr/>
        </p:nvSpPr>
        <p:spPr>
          <a:xfrm>
            <a:off x="12801600" y="54864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Code/Data</a:t>
            </a:r>
          </a:p>
        </p:txBody>
      </p:sp>
      <p:sp>
        <p:nvSpPr>
          <p:cNvPr id="335" name="Shape 335"/>
          <p:cNvSpPr/>
          <p:nvPr/>
        </p:nvSpPr>
        <p:spPr>
          <a:xfrm>
            <a:off x="11899900" y="23876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Code/Data</a:t>
            </a:r>
          </a:p>
        </p:txBody>
      </p:sp>
      <p:sp>
        <p:nvSpPr>
          <p:cNvPr id="336" name="Shape 336"/>
          <p:cNvSpPr/>
          <p:nvPr/>
        </p:nvSpPr>
        <p:spPr>
          <a:xfrm flipH="1">
            <a:off x="10538938" y="3005070"/>
            <a:ext cx="1481344" cy="1503552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 flipV="1">
            <a:off x="10467661" y="3981718"/>
            <a:ext cx="1953298" cy="976649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 flipV="1">
            <a:off x="8564450" y="5359042"/>
            <a:ext cx="100170" cy="1502536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9" name="Shape 339"/>
          <p:cNvSpPr/>
          <p:nvPr/>
        </p:nvSpPr>
        <p:spPr>
          <a:xfrm flipH="1" flipV="1">
            <a:off x="10367493" y="5233830"/>
            <a:ext cx="2479184" cy="801354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 flipH="1">
            <a:off x="8940085" y="5409126"/>
            <a:ext cx="525887" cy="1352284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 flipH="1" flipV="1">
            <a:off x="3956676" y="2804732"/>
            <a:ext cx="3155325" cy="1176988"/>
          </a:xfrm>
          <a:prstGeom prst="line">
            <a:avLst/>
          </a:prstGeom>
          <a:ln w="762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" name="Shape 342"/>
          <p:cNvSpPr/>
          <p:nvPr/>
        </p:nvSpPr>
        <p:spPr>
          <a:xfrm flipH="1" flipV="1">
            <a:off x="14599634" y="7287296"/>
            <a:ext cx="2754650" cy="3280535"/>
          </a:xfrm>
          <a:prstGeom prst="line">
            <a:avLst/>
          </a:prstGeom>
          <a:ln w="76200">
            <a:solidFill>
              <a:srgbClr val="FF93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26379" y="8204200"/>
            <a:ext cx="5308601" cy="416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Objects hide detail - they allow us to ignore the detail of the “rest of the program”.</a:t>
            </a:r>
          </a:p>
        </p:txBody>
      </p:sp>
      <p:sp>
        <p:nvSpPr>
          <p:cNvPr id="21" name="Shape 343"/>
          <p:cNvSpPr/>
          <p:nvPr/>
        </p:nvSpPr>
        <p:spPr>
          <a:xfrm>
            <a:off x="50800" y="469900"/>
            <a:ext cx="11061700" cy="12446000"/>
          </a:xfrm>
          <a:prstGeom prst="rect">
            <a:avLst/>
          </a:prstGeom>
          <a:solidFill>
            <a:srgbClr val="000000">
              <a:alpha val="69000"/>
            </a:srgb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 344"/>
          <p:cNvSpPr/>
          <p:nvPr/>
        </p:nvSpPr>
        <p:spPr>
          <a:xfrm>
            <a:off x="15671800" y="850900"/>
            <a:ext cx="3721100" cy="4038600"/>
          </a:xfrm>
          <a:prstGeom prst="rect">
            <a:avLst/>
          </a:prstGeom>
          <a:solidFill>
            <a:srgbClr val="000000">
              <a:alpha val="69000"/>
            </a:srgb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 345"/>
          <p:cNvSpPr/>
          <p:nvPr/>
        </p:nvSpPr>
        <p:spPr>
          <a:xfrm>
            <a:off x="11099800" y="342900"/>
            <a:ext cx="4229100" cy="1257300"/>
          </a:xfrm>
          <a:prstGeom prst="rect">
            <a:avLst/>
          </a:prstGeom>
          <a:solidFill>
            <a:srgbClr val="000000">
              <a:alpha val="69000"/>
            </a:srgb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346"/>
          <p:cNvSpPr/>
          <p:nvPr/>
        </p:nvSpPr>
        <p:spPr>
          <a:xfrm>
            <a:off x="11099800" y="4864100"/>
            <a:ext cx="9982200" cy="8178800"/>
          </a:xfrm>
          <a:prstGeom prst="rect">
            <a:avLst/>
          </a:prstGeom>
          <a:solidFill>
            <a:srgbClr val="000000">
              <a:alpha val="69000"/>
            </a:srgb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1194983899606690431network_could_nicolas_cl_.svg.m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8800" y="1066800"/>
            <a:ext cx="12865101" cy="9734593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Shape 350"/>
          <p:cNvSpPr/>
          <p:nvPr/>
        </p:nvSpPr>
        <p:spPr>
          <a:xfrm>
            <a:off x="7315200" y="37338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Code/Data</a:t>
            </a:r>
          </a:p>
        </p:txBody>
      </p:sp>
      <p:sp>
        <p:nvSpPr>
          <p:cNvPr id="351" name="Shape 351"/>
          <p:cNvSpPr/>
          <p:nvPr/>
        </p:nvSpPr>
        <p:spPr>
          <a:xfrm>
            <a:off x="355600" y="1854200"/>
            <a:ext cx="3187700" cy="1587500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352" name="Shape 352"/>
          <p:cNvSpPr/>
          <p:nvPr/>
        </p:nvSpPr>
        <p:spPr>
          <a:xfrm>
            <a:off x="17627600" y="10147300"/>
            <a:ext cx="3187700" cy="1587500"/>
          </a:xfrm>
          <a:prstGeom prst="rect">
            <a:avLst/>
          </a:prstGeom>
          <a:solidFill>
            <a:srgbClr val="FF93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353" name="Shape 353"/>
          <p:cNvSpPr/>
          <p:nvPr/>
        </p:nvSpPr>
        <p:spPr>
          <a:xfrm>
            <a:off x="6642100" y="68961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Code/Data</a:t>
            </a:r>
          </a:p>
        </p:txBody>
      </p:sp>
      <p:sp>
        <p:nvSpPr>
          <p:cNvPr id="354" name="Shape 354"/>
          <p:cNvSpPr/>
          <p:nvPr/>
        </p:nvSpPr>
        <p:spPr>
          <a:xfrm>
            <a:off x="12801600" y="54864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Code/Data</a:t>
            </a:r>
          </a:p>
        </p:txBody>
      </p:sp>
      <p:sp>
        <p:nvSpPr>
          <p:cNvPr id="355" name="Shape 355"/>
          <p:cNvSpPr/>
          <p:nvPr/>
        </p:nvSpPr>
        <p:spPr>
          <a:xfrm>
            <a:off x="11899900" y="23876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Code/Data</a:t>
            </a:r>
          </a:p>
        </p:txBody>
      </p:sp>
      <p:sp>
        <p:nvSpPr>
          <p:cNvPr id="356" name="Shape 356"/>
          <p:cNvSpPr/>
          <p:nvPr/>
        </p:nvSpPr>
        <p:spPr>
          <a:xfrm flipH="1">
            <a:off x="10538938" y="3005070"/>
            <a:ext cx="1481344" cy="1503552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 flipV="1">
            <a:off x="10467661" y="3981718"/>
            <a:ext cx="1953298" cy="976649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8" name="Shape 358"/>
          <p:cNvSpPr/>
          <p:nvPr/>
        </p:nvSpPr>
        <p:spPr>
          <a:xfrm flipV="1">
            <a:off x="8564450" y="5359042"/>
            <a:ext cx="100170" cy="1502536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 flipH="1" flipV="1">
            <a:off x="10367493" y="5233830"/>
            <a:ext cx="2479184" cy="801354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 flipH="1">
            <a:off x="8940085" y="5409126"/>
            <a:ext cx="525887" cy="1352284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1" name="Shape 361"/>
          <p:cNvSpPr/>
          <p:nvPr/>
        </p:nvSpPr>
        <p:spPr>
          <a:xfrm flipH="1" flipV="1">
            <a:off x="3956676" y="2804732"/>
            <a:ext cx="3155325" cy="1176988"/>
          </a:xfrm>
          <a:prstGeom prst="line">
            <a:avLst/>
          </a:prstGeom>
          <a:ln w="762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2" name="Shape 362"/>
          <p:cNvSpPr/>
          <p:nvPr/>
        </p:nvSpPr>
        <p:spPr>
          <a:xfrm flipH="1" flipV="1">
            <a:off x="14599634" y="7287296"/>
            <a:ext cx="2754650" cy="3280535"/>
          </a:xfrm>
          <a:prstGeom prst="line">
            <a:avLst/>
          </a:prstGeom>
          <a:ln w="76200">
            <a:solidFill>
              <a:srgbClr val="FF93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126379" y="7797800"/>
            <a:ext cx="5308601" cy="497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Objects hide detail - they allow the “rest of the program” to ignore the detail about “us”.</a:t>
            </a:r>
          </a:p>
        </p:txBody>
      </p:sp>
      <p:sp>
        <p:nvSpPr>
          <p:cNvPr id="364" name="Shape 364"/>
          <p:cNvSpPr/>
          <p:nvPr/>
        </p:nvSpPr>
        <p:spPr>
          <a:xfrm>
            <a:off x="11087100" y="1600200"/>
            <a:ext cx="4584700" cy="3289300"/>
          </a:xfrm>
          <a:prstGeom prst="rect">
            <a:avLst/>
          </a:prstGeom>
          <a:solidFill>
            <a:srgbClr val="000000">
              <a:alpha val="69000"/>
            </a:srgb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>
                <a:solidFill>
                  <a:schemeClr val="accent4"/>
                </a:solidFill>
              </a:rPr>
              <a:t>Warning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49400"/>
            <a:r>
              <a:rPr dirty="0"/>
              <a:t>This lecture is very much about definitions and mechanics for objects</a:t>
            </a:r>
          </a:p>
          <a:p>
            <a:pPr marL="1549400"/>
            <a:r>
              <a:rPr dirty="0"/>
              <a:t>This lecture is a lot more about “how it works” and less about “how you use it”</a:t>
            </a:r>
          </a:p>
          <a:p>
            <a:pPr marL="1549400"/>
            <a:r>
              <a:rPr dirty="0"/>
              <a:t>You won’t get the entire picture until this is all looked at in the context of a real problem</a:t>
            </a:r>
          </a:p>
          <a:p>
            <a:pPr marL="1549400"/>
            <a:r>
              <a:rPr dirty="0"/>
              <a:t>So please suspend disbelief and learn technique for the next 50 or so slides..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3633489" y="-50305"/>
            <a:ext cx="13533803" cy="1302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movies = list()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movie1 = dict()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movie1['Director'] = 'James Cameron'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movie1['Title'] = 'Avatar'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movie1['Release Date'] = '18 December 2009'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movie1['Running Time'] = '162 minutes'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movie1['Rating'] = 'PG-13'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movies.append(movie1)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movie2 = dict()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movie2['Director'] = 'David Fincher'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movie2['Title'] = 'The Social Network'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movie2['Release Date'] = '01 October 2010'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movie2['Running Time'] = '120 min'</a:t>
            </a:r>
          </a:p>
          <a:p>
            <a:pPr algn="l">
              <a:defRPr>
                <a:solidFill>
                  <a:srgbClr val="FF2F92"/>
                </a:solidFill>
              </a:defRPr>
            </a:pPr>
            <a:r>
              <a:rPr dirty="0">
                <a:solidFill>
                  <a:schemeClr val="accent4"/>
                </a:solidFill>
              </a:rPr>
              <a:t>movie2['Rating'] = 'PG-13'</a:t>
            </a:r>
          </a:p>
          <a:p>
            <a:pPr algn="l">
              <a:defRPr>
                <a:solidFill>
                  <a:srgbClr val="00FDFF"/>
                </a:solidFill>
              </a:defRPr>
            </a:pPr>
            <a:r>
              <a:rPr dirty="0"/>
              <a:t>movies.append(movie2)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accent3"/>
                </a:solidFill>
              </a:rPr>
              <a:t>Object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49400"/>
            <a:r>
              <a:t>An Object is a bit of self-contained Code and Data</a:t>
            </a:r>
          </a:p>
          <a:p>
            <a:pPr marL="1549400"/>
            <a:r>
              <a:t>A key aspect of the Object approach is to break the problem into smaller understandable parts (divide and conquer)</a:t>
            </a:r>
          </a:p>
          <a:p>
            <a:pPr marL="1549400"/>
            <a:r>
              <a:t>Objects have boundaries that allow us to ignore un-needed detail</a:t>
            </a:r>
          </a:p>
          <a:p>
            <a:pPr marL="1549400"/>
            <a: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rPr dirty="0">
                <a:solidFill>
                  <a:schemeClr val="accent3"/>
                </a:solidFill>
              </a:rPr>
              <a:t>Definitions</a:t>
            </a:r>
          </a:p>
        </p:txBody>
      </p:sp>
      <p:sp>
        <p:nvSpPr>
          <p:cNvPr id="372" name="Shape 3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49400"/>
            <a:r>
              <a:rPr dirty="0">
                <a:solidFill>
                  <a:srgbClr val="FF9300"/>
                </a:solidFill>
              </a:rPr>
              <a:t>Class</a:t>
            </a:r>
            <a:r>
              <a:rPr dirty="0"/>
              <a:t> - a template - Dog</a:t>
            </a:r>
          </a:p>
          <a:p>
            <a:pPr marL="1549400"/>
            <a:r>
              <a:rPr dirty="0">
                <a:solidFill>
                  <a:srgbClr val="FF9300"/>
                </a:solidFill>
              </a:rPr>
              <a:t>Method or Message </a:t>
            </a:r>
            <a:r>
              <a:rPr dirty="0"/>
              <a:t>- A defined capability of a class - bark(</a:t>
            </a:r>
            <a:r>
              <a:rPr dirty="0" smtClean="0"/>
              <a:t>)</a:t>
            </a:r>
            <a:endParaRPr lang="en-US" dirty="0" smtClean="0"/>
          </a:p>
          <a:p>
            <a:pPr marL="1549400"/>
            <a:r>
              <a:rPr lang="en-US" dirty="0" smtClean="0">
                <a:solidFill>
                  <a:srgbClr val="FF9300"/>
                </a:solidFill>
              </a:rPr>
              <a:t>Field </a:t>
            </a:r>
            <a:r>
              <a:rPr lang="en-US" dirty="0">
                <a:solidFill>
                  <a:srgbClr val="FF9300"/>
                </a:solidFill>
              </a:rPr>
              <a:t>or </a:t>
            </a:r>
            <a:r>
              <a:rPr lang="en-US" dirty="0" smtClean="0">
                <a:solidFill>
                  <a:srgbClr val="FF9300"/>
                </a:solidFill>
              </a:rPr>
              <a:t>attribute</a:t>
            </a:r>
            <a:r>
              <a:rPr lang="en-US" dirty="0" smtClean="0"/>
              <a:t>- </a:t>
            </a:r>
            <a:r>
              <a:rPr lang="en-US" dirty="0"/>
              <a:t>A </a:t>
            </a:r>
            <a:r>
              <a:rPr lang="en-US" dirty="0" smtClean="0"/>
              <a:t>bit of data in a </a:t>
            </a:r>
            <a:r>
              <a:rPr lang="en-US" dirty="0"/>
              <a:t>class - </a:t>
            </a:r>
            <a:r>
              <a:rPr lang="en-US" dirty="0" smtClean="0"/>
              <a:t>length</a:t>
            </a:r>
            <a:endParaRPr dirty="0"/>
          </a:p>
          <a:p>
            <a:pPr marL="1549400"/>
            <a:r>
              <a:rPr dirty="0">
                <a:solidFill>
                  <a:srgbClr val="FF9300"/>
                </a:solidFill>
              </a:rPr>
              <a:t>Object or Instance</a:t>
            </a:r>
            <a:r>
              <a:rPr dirty="0"/>
              <a:t> - A particular instance of a class - Lassie</a:t>
            </a:r>
          </a:p>
        </p:txBody>
      </p:sp>
      <p:pic>
        <p:nvPicPr>
          <p:cNvPr id="373" name="M-JIG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0" y="673100"/>
            <a:ext cx="3683001" cy="2698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1981200" y="342900"/>
            <a:ext cx="13690600" cy="3340100"/>
          </a:xfrm>
          <a:prstGeom prst="rect">
            <a:avLst/>
          </a:prstGeom>
        </p:spPr>
        <p:txBody>
          <a:bodyPr/>
          <a:lstStyle/>
          <a:p>
            <a:r>
              <a:rPr dirty="0"/>
              <a:t>Terminology: </a:t>
            </a:r>
            <a:r>
              <a:rPr dirty="0">
                <a:solidFill>
                  <a:srgbClr val="FF9300"/>
                </a:solidFill>
              </a:rPr>
              <a:t>Class</a:t>
            </a:r>
          </a:p>
        </p:txBody>
      </p:sp>
      <p:sp>
        <p:nvSpPr>
          <p:cNvPr id="376" name="Shape 376"/>
          <p:cNvSpPr/>
          <p:nvPr/>
        </p:nvSpPr>
        <p:spPr>
          <a:xfrm>
            <a:off x="2032000" y="11988800"/>
            <a:ext cx="1697265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http://en.wikipedia.org/wiki/Object-oriented_programming</a:t>
            </a:r>
          </a:p>
        </p:txBody>
      </p:sp>
      <p:sp>
        <p:nvSpPr>
          <p:cNvPr id="377" name="Shape 377"/>
          <p:cNvSpPr/>
          <p:nvPr/>
        </p:nvSpPr>
        <p:spPr>
          <a:xfrm>
            <a:off x="1701179" y="3994606"/>
            <a:ext cx="18503901" cy="6996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Defines the abstract characteristics of a thing (object), including the thing's characteristics (its attributes, </a:t>
            </a:r>
            <a:r>
              <a:rPr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fields</a:t>
            </a:r>
            <a:r>
              <a:rPr dirty="0"/>
              <a:t> or </a:t>
            </a:r>
            <a:r>
              <a:rPr dirty="0">
                <a:solidFill>
                  <a:srgbClr val="1FFF66"/>
                </a:solidFill>
              </a:rPr>
              <a:t>properties</a:t>
            </a:r>
            <a:r>
              <a:rPr dirty="0"/>
              <a:t>) and the thing's behaviors (the things it can do, or </a:t>
            </a:r>
            <a:r>
              <a:rPr dirty="0">
                <a:solidFill>
                  <a:srgbClr val="1FFF66"/>
                </a:solidFill>
              </a:rPr>
              <a:t>methods</a:t>
            </a:r>
            <a:r>
              <a:rPr dirty="0"/>
              <a:t>, operations or features). One might say that a </a:t>
            </a:r>
            <a:r>
              <a:rPr dirty="0">
                <a:solidFill>
                  <a:srgbClr val="FF9300"/>
                </a:solidFill>
              </a:rPr>
              <a:t>class</a:t>
            </a:r>
            <a:r>
              <a:rPr dirty="0"/>
              <a:t> is a </a:t>
            </a:r>
            <a:r>
              <a:rPr dirty="0">
                <a:solidFill>
                  <a:srgbClr val="FF9300"/>
                </a:solidFill>
              </a:rPr>
              <a:t>blueprint</a:t>
            </a:r>
            <a:r>
              <a:rPr dirty="0"/>
              <a:t> or factory that describes the nature of something. For example, the </a:t>
            </a:r>
            <a:r>
              <a:rPr dirty="0">
                <a:solidFill>
                  <a:srgbClr val="FF9300"/>
                </a:solidFill>
              </a:rPr>
              <a:t>class</a:t>
            </a:r>
            <a:r>
              <a:rPr dirty="0"/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378" name="M-JIG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0" y="673100"/>
            <a:ext cx="3683001" cy="2698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xfrm>
            <a:off x="1981200" y="342900"/>
            <a:ext cx="13868400" cy="3340100"/>
          </a:xfrm>
          <a:prstGeom prst="rect">
            <a:avLst/>
          </a:prstGeom>
        </p:spPr>
        <p:txBody>
          <a:bodyPr/>
          <a:lstStyle/>
          <a:p>
            <a:r>
              <a:t>Terminology: </a:t>
            </a:r>
            <a:r>
              <a:rPr>
                <a:solidFill>
                  <a:srgbClr val="FF9300"/>
                </a:solidFill>
              </a:rPr>
              <a:t>Class</a:t>
            </a:r>
          </a:p>
        </p:txBody>
      </p:sp>
      <p:sp>
        <p:nvSpPr>
          <p:cNvPr id="381" name="Shape 381"/>
          <p:cNvSpPr/>
          <p:nvPr/>
        </p:nvSpPr>
        <p:spPr>
          <a:xfrm>
            <a:off x="2032000" y="11988800"/>
            <a:ext cx="1697265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http://en.wikipedia.org/wiki/Object-oriented_programming</a:t>
            </a:r>
          </a:p>
        </p:txBody>
      </p:sp>
      <p:sp>
        <p:nvSpPr>
          <p:cNvPr id="382" name="Shape 382"/>
          <p:cNvSpPr/>
          <p:nvPr/>
        </p:nvSpPr>
        <p:spPr>
          <a:xfrm>
            <a:off x="8622679" y="4597400"/>
            <a:ext cx="11582401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 pattern (exemplar) of a </a:t>
            </a:r>
            <a:r>
              <a:rPr>
                <a:solidFill>
                  <a:srgbClr val="FF9300"/>
                </a:solidFill>
              </a:rPr>
              <a:t>class</a:t>
            </a:r>
            <a:r>
              <a:t>. The </a:t>
            </a:r>
            <a:r>
              <a:rPr>
                <a:solidFill>
                  <a:srgbClr val="FF9300"/>
                </a:solidFill>
              </a:rPr>
              <a:t>class</a:t>
            </a:r>
            <a:r>
              <a:t> of Dog defines all possible dogs by listing the characteristics and behaviors they can have; the object Lassie is one particular dog, with particular versions of the characteristics. A Dog has fur; Lassie has brown-and-white fur.</a:t>
            </a:r>
          </a:p>
        </p:txBody>
      </p:sp>
      <p:pic>
        <p:nvPicPr>
          <p:cNvPr id="383" name="M-JIG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0" y="673100"/>
            <a:ext cx="3683001" cy="2698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Rettig_in_19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6785" y="4660900"/>
            <a:ext cx="6682016" cy="552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/>
          </p:cNvSpPr>
          <p:nvPr>
            <p:ph type="title"/>
          </p:nvPr>
        </p:nvSpPr>
        <p:spPr>
          <a:xfrm>
            <a:off x="1981200" y="342900"/>
            <a:ext cx="13817600" cy="3340100"/>
          </a:xfrm>
          <a:prstGeom prst="rect">
            <a:avLst/>
          </a:prstGeom>
        </p:spPr>
        <p:txBody>
          <a:bodyPr/>
          <a:lstStyle/>
          <a:p>
            <a:r>
              <a:t>Terminology: </a:t>
            </a:r>
            <a:r>
              <a:rPr>
                <a:solidFill>
                  <a:srgbClr val="FF40FF"/>
                </a:solidFill>
              </a:rPr>
              <a:t>Instance</a:t>
            </a:r>
          </a:p>
        </p:txBody>
      </p:sp>
      <p:sp>
        <p:nvSpPr>
          <p:cNvPr id="387" name="Shape 387"/>
          <p:cNvSpPr/>
          <p:nvPr/>
        </p:nvSpPr>
        <p:spPr>
          <a:xfrm>
            <a:off x="2032000" y="11988800"/>
            <a:ext cx="1697265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http://en.wikipedia.org/wiki/Object-oriented_programming</a:t>
            </a:r>
          </a:p>
        </p:txBody>
      </p:sp>
      <p:sp>
        <p:nvSpPr>
          <p:cNvPr id="388" name="Shape 388"/>
          <p:cNvSpPr/>
          <p:nvPr/>
        </p:nvSpPr>
        <p:spPr>
          <a:xfrm>
            <a:off x="1701179" y="4856381"/>
            <a:ext cx="18503901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One can have an </a:t>
            </a:r>
            <a:r>
              <a:rPr dirty="0">
                <a:solidFill>
                  <a:srgbClr val="FF40FF"/>
                </a:solidFill>
              </a:rPr>
              <a:t>instance</a:t>
            </a:r>
            <a:r>
              <a:rPr dirty="0"/>
              <a:t> of a class or a particular object. The </a:t>
            </a:r>
            <a:r>
              <a:rPr dirty="0">
                <a:solidFill>
                  <a:srgbClr val="FF40FF"/>
                </a:solidFill>
              </a:rPr>
              <a:t>instance</a:t>
            </a:r>
            <a:r>
              <a:rPr dirty="0"/>
              <a:t> is the actual object created at runtime. In programmer jargon, the Lassie object is an </a:t>
            </a:r>
            <a:r>
              <a:rPr dirty="0">
                <a:solidFill>
                  <a:srgbClr val="FF40FF"/>
                </a:solidFill>
              </a:rPr>
              <a:t>instance</a:t>
            </a:r>
            <a:r>
              <a:rPr dirty="0"/>
              <a:t> of the Dog class. The set of values of the attributes of a particular </a:t>
            </a:r>
            <a:r>
              <a:rPr dirty="0">
                <a:solidFill>
                  <a:srgbClr val="FF40FF"/>
                </a:solidFill>
              </a:rPr>
              <a:t>object</a:t>
            </a:r>
            <a:r>
              <a:rPr dirty="0"/>
              <a:t> is called its </a:t>
            </a:r>
            <a:r>
              <a:rPr dirty="0">
                <a:solidFill>
                  <a:srgbClr val="1FFF66"/>
                </a:solidFill>
              </a:rPr>
              <a:t>state</a:t>
            </a:r>
            <a:r>
              <a:rPr dirty="0"/>
              <a:t>. The </a:t>
            </a:r>
            <a:r>
              <a:rPr dirty="0">
                <a:solidFill>
                  <a:srgbClr val="FF40FF"/>
                </a:solidFill>
              </a:rPr>
              <a:t>object</a:t>
            </a:r>
            <a:r>
              <a:rPr dirty="0"/>
              <a:t> consists of state and the behavior that's defined in the object's class.</a:t>
            </a:r>
          </a:p>
        </p:txBody>
      </p:sp>
      <p:sp>
        <p:nvSpPr>
          <p:cNvPr id="389" name="Shape 389"/>
          <p:cNvSpPr/>
          <p:nvPr/>
        </p:nvSpPr>
        <p:spPr>
          <a:xfrm>
            <a:off x="4516208" y="10814050"/>
            <a:ext cx="12302344" cy="77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FFFB00"/>
                </a:solidFill>
              </a:defRPr>
            </a:lvl1pPr>
          </a:lstStyle>
          <a:p>
            <a:r>
              <a:t>Object and Instance are often used interchangeably.</a:t>
            </a:r>
          </a:p>
        </p:txBody>
      </p:sp>
      <p:pic>
        <p:nvPicPr>
          <p:cNvPr id="390" name="M-JIG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0" y="673100"/>
            <a:ext cx="3683001" cy="2698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xfrm>
            <a:off x="1981200" y="342900"/>
            <a:ext cx="13741400" cy="3340100"/>
          </a:xfrm>
          <a:prstGeom prst="rect">
            <a:avLst/>
          </a:prstGeom>
        </p:spPr>
        <p:txBody>
          <a:bodyPr/>
          <a:lstStyle/>
          <a:p>
            <a:r>
              <a:t>Terminology: </a:t>
            </a:r>
            <a:r>
              <a:rPr>
                <a:solidFill>
                  <a:srgbClr val="00F900"/>
                </a:solidFill>
              </a:rPr>
              <a:t>Method</a:t>
            </a:r>
          </a:p>
        </p:txBody>
      </p:sp>
      <p:sp>
        <p:nvSpPr>
          <p:cNvPr id="393" name="Shape 393"/>
          <p:cNvSpPr/>
          <p:nvPr/>
        </p:nvSpPr>
        <p:spPr>
          <a:xfrm>
            <a:off x="2032000" y="11988800"/>
            <a:ext cx="1697265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http://en.wikipedia.org/wiki/Object-oriented_programming</a:t>
            </a:r>
          </a:p>
        </p:txBody>
      </p:sp>
      <p:sp>
        <p:nvSpPr>
          <p:cNvPr id="394" name="Shape 394"/>
          <p:cNvSpPr/>
          <p:nvPr/>
        </p:nvSpPr>
        <p:spPr>
          <a:xfrm>
            <a:off x="1701179" y="5003800"/>
            <a:ext cx="18503901" cy="497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 object's abilities. In language, </a:t>
            </a:r>
            <a:r>
              <a:rPr>
                <a:solidFill>
                  <a:srgbClr val="00F900"/>
                </a:solidFill>
              </a:rPr>
              <a:t>methods</a:t>
            </a:r>
            <a:r>
              <a:t> are verbs. Lassie, being a Dog, has the ability to bark. So bark() is one of Lassie's methods. She may have other </a:t>
            </a:r>
            <a:r>
              <a:rPr>
                <a:solidFill>
                  <a:srgbClr val="00F900"/>
                </a:solidFill>
              </a:rPr>
              <a:t>methods</a:t>
            </a:r>
            <a:r>
              <a:t> as well, for example sit() or eat() or walk() or save_timmy(). Within the program, using a </a:t>
            </a:r>
            <a:r>
              <a:rPr>
                <a:solidFill>
                  <a:srgbClr val="00F900"/>
                </a:solidFill>
              </a:rPr>
              <a:t>method</a:t>
            </a:r>
            <a:r>
              <a:t> usually affects only one particular object; all Dogs can bark, but you need only one particular dog to do the barking</a:t>
            </a:r>
          </a:p>
        </p:txBody>
      </p:sp>
      <p:sp>
        <p:nvSpPr>
          <p:cNvPr id="395" name="Shape 395"/>
          <p:cNvSpPr/>
          <p:nvPr/>
        </p:nvSpPr>
        <p:spPr>
          <a:xfrm>
            <a:off x="4395830" y="10814050"/>
            <a:ext cx="12543099" cy="77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FFFB00"/>
                </a:solidFill>
              </a:defRPr>
            </a:lvl1pPr>
          </a:lstStyle>
          <a:p>
            <a:r>
              <a:t>Method and Message are often used interchangeably.</a:t>
            </a:r>
          </a:p>
        </p:txBody>
      </p:sp>
      <p:pic>
        <p:nvPicPr>
          <p:cNvPr id="396" name="M-JIG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0" y="673100"/>
            <a:ext cx="3683001" cy="2698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accent3"/>
                </a:solidFill>
              </a:rPr>
              <a:t>A Sample Class</a:t>
            </a:r>
          </a:p>
        </p:txBody>
      </p:sp>
      <p:sp>
        <p:nvSpPr>
          <p:cNvPr id="399" name="Shape 399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00" name="M-JIG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74900" y="9140604"/>
            <a:ext cx="5118101" cy="3749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/>
        </p:nvSpPr>
        <p:spPr>
          <a:xfrm>
            <a:off x="6551602" y="1661457"/>
            <a:ext cx="7203044" cy="10443886"/>
          </a:xfrm>
          <a:prstGeom prst="rect">
            <a:avLst/>
          </a:prstGeom>
          <a:ln w="12700">
            <a:solidFill>
              <a:srgbClr val="FFFB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dirty="0"/>
              <a:t>class</a:t>
            </a:r>
            <a:r>
              <a:rPr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00FDFF"/>
                </a:solidFill>
              </a:rPr>
              <a:t>PartyAnimal:</a:t>
            </a:r>
          </a:p>
          <a:p>
            <a:pPr algn="l">
              <a:defRPr>
                <a:solidFill>
                  <a:srgbClr val="FFFB00"/>
                </a:solidFill>
              </a:defRPr>
            </a:pPr>
            <a:r>
              <a:rPr dirty="0"/>
              <a:t>   x = 0</a:t>
            </a:r>
          </a:p>
          <a:p>
            <a:pPr algn="l"/>
            <a:endParaRPr dirty="0"/>
          </a:p>
          <a:p>
            <a:pPr algn="l">
              <a:defRPr>
                <a:solidFill>
                  <a:srgbClr val="00F900"/>
                </a:solidFill>
              </a:defRPr>
            </a:pPr>
            <a:r>
              <a:rPr dirty="0"/>
              <a:t>   def party(self) :</a:t>
            </a:r>
          </a:p>
          <a:p>
            <a:pPr algn="l">
              <a:defRPr>
                <a:solidFill>
                  <a:srgbClr val="00F900"/>
                </a:solidFill>
              </a:defRPr>
            </a:pPr>
            <a:r>
              <a:rPr dirty="0"/>
              <a:t>     self.x = self.x + 1</a:t>
            </a:r>
          </a:p>
          <a:p>
            <a:pPr algn="l">
              <a:defRPr>
                <a:solidFill>
                  <a:srgbClr val="00F900"/>
                </a:solidFill>
              </a:defRPr>
            </a:pPr>
            <a:r>
              <a:rPr dirty="0"/>
              <a:t>     print "So far",self.x</a:t>
            </a:r>
          </a:p>
          <a:p>
            <a:pPr algn="l"/>
            <a:endParaRPr dirty="0"/>
          </a:p>
          <a:p>
            <a:pPr algn="l"/>
            <a:r>
              <a:rPr dirty="0">
                <a:solidFill>
                  <a:srgbClr val="FF9300"/>
                </a:solidFill>
              </a:rPr>
              <a:t>an = PartyAnimal()</a:t>
            </a:r>
          </a:p>
          <a:p>
            <a:pPr algn="l"/>
            <a:endParaRPr dirty="0">
              <a:solidFill>
                <a:srgbClr val="FF9300"/>
              </a:solidFill>
            </a:endParaRPr>
          </a:p>
          <a:p>
            <a:pPr algn="l">
              <a:defRPr>
                <a:solidFill>
                  <a:srgbClr val="FF40FF"/>
                </a:solidFill>
              </a:defRPr>
            </a:pPr>
            <a:r>
              <a:rPr dirty="0"/>
              <a:t>an.party()</a:t>
            </a:r>
          </a:p>
          <a:p>
            <a:pPr algn="l">
              <a:defRPr>
                <a:solidFill>
                  <a:srgbClr val="FF40FF"/>
                </a:solidFill>
              </a:defRPr>
            </a:pPr>
            <a:r>
              <a:rPr dirty="0"/>
              <a:t>an.party()</a:t>
            </a:r>
          </a:p>
          <a:p>
            <a:pPr algn="l">
              <a:defRPr>
                <a:solidFill>
                  <a:srgbClr val="FF40FF"/>
                </a:solidFill>
              </a:defRPr>
            </a:pPr>
            <a:r>
              <a:rPr dirty="0"/>
              <a:t>an.party()</a:t>
            </a:r>
          </a:p>
        </p:txBody>
      </p:sp>
      <p:sp>
        <p:nvSpPr>
          <p:cNvPr id="403" name="Shape 403"/>
          <p:cNvSpPr/>
          <p:nvPr/>
        </p:nvSpPr>
        <p:spPr>
          <a:xfrm>
            <a:off x="14375779" y="548343"/>
            <a:ext cx="6159501" cy="268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>
                <a:solidFill>
                  <a:srgbClr val="00FDFF"/>
                </a:solidFill>
              </a:rPr>
              <a:t>This is the template for making PartyAnimal objects.</a:t>
            </a:r>
          </a:p>
        </p:txBody>
      </p:sp>
      <p:sp>
        <p:nvSpPr>
          <p:cNvPr id="404" name="Shape 404"/>
          <p:cNvSpPr/>
          <p:nvPr/>
        </p:nvSpPr>
        <p:spPr>
          <a:xfrm>
            <a:off x="177179" y="787400"/>
            <a:ext cx="6159501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class is a reserved word.</a:t>
            </a:r>
          </a:p>
        </p:txBody>
      </p:sp>
      <p:sp>
        <p:nvSpPr>
          <p:cNvPr id="405" name="Shape 405"/>
          <p:cNvSpPr/>
          <p:nvPr/>
        </p:nvSpPr>
        <p:spPr>
          <a:xfrm>
            <a:off x="14604379" y="4127500"/>
            <a:ext cx="6159501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r>
              <a:t>Each PartyAnimal object has a bit of data.</a:t>
            </a:r>
          </a:p>
        </p:txBody>
      </p:sp>
      <p:sp>
        <p:nvSpPr>
          <p:cNvPr id="406" name="Shape 406"/>
          <p:cNvSpPr/>
          <p:nvPr/>
        </p:nvSpPr>
        <p:spPr>
          <a:xfrm>
            <a:off x="177179" y="4584700"/>
            <a:ext cx="6159501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Each PartyAnimal object has a bit of code.</a:t>
            </a:r>
          </a:p>
        </p:txBody>
      </p:sp>
      <p:sp>
        <p:nvSpPr>
          <p:cNvPr id="407" name="Shape 407"/>
          <p:cNvSpPr/>
          <p:nvPr/>
        </p:nvSpPr>
        <p:spPr>
          <a:xfrm>
            <a:off x="14375779" y="7480300"/>
            <a:ext cx="6159501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r>
              <a:t>Create a PartyAnimal object.</a:t>
            </a:r>
          </a:p>
        </p:txBody>
      </p:sp>
      <p:sp>
        <p:nvSpPr>
          <p:cNvPr id="408" name="Shape 408"/>
          <p:cNvSpPr/>
          <p:nvPr/>
        </p:nvSpPr>
        <p:spPr>
          <a:xfrm>
            <a:off x="583579" y="9575800"/>
            <a:ext cx="4775201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Tell the object to run the party() code.</a:t>
            </a:r>
          </a:p>
        </p:txBody>
      </p:sp>
      <p:sp>
        <p:nvSpPr>
          <p:cNvPr id="409" name="Shape 409"/>
          <p:cNvSpPr/>
          <p:nvPr/>
        </p:nvSpPr>
        <p:spPr>
          <a:xfrm>
            <a:off x="9616226" y="3305577"/>
            <a:ext cx="5359043" cy="1302200"/>
          </a:xfrm>
          <a:prstGeom prst="line">
            <a:avLst/>
          </a:prstGeom>
          <a:ln w="762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8620943" y="12242800"/>
            <a:ext cx="9807874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run party() *within* the object </a:t>
            </a:r>
            <a:r>
              <a:rPr>
                <a:solidFill>
                  <a:srgbClr val="FF40FF"/>
                </a:solidFill>
              </a:rPr>
              <a:t>an</a:t>
            </a:r>
          </a:p>
        </p:txBody>
      </p:sp>
      <p:sp>
        <p:nvSpPr>
          <p:cNvPr id="411" name="Shape 411"/>
          <p:cNvSpPr/>
          <p:nvPr/>
        </p:nvSpPr>
        <p:spPr>
          <a:xfrm>
            <a:off x="7838225" y="11945155"/>
            <a:ext cx="626057" cy="776311"/>
          </a:xfrm>
          <a:prstGeom prst="line">
            <a:avLst/>
          </a:prstGeom>
          <a:ln w="76200">
            <a:solidFill>
              <a:srgbClr val="FFFF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14482489" y="10363617"/>
            <a:ext cx="6417222" cy="96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FDFF"/>
                </a:solidFill>
              </a:rPr>
              <a:t>PartyAnimal</a:t>
            </a:r>
            <a:r>
              <a:rPr dirty="0"/>
              <a:t>.</a:t>
            </a:r>
            <a:r>
              <a:rPr dirty="0">
                <a:solidFill>
                  <a:srgbClr val="00F900"/>
                </a:solidFill>
              </a:rPr>
              <a:t>party</a:t>
            </a:r>
            <a:r>
              <a:rPr dirty="0"/>
              <a:t>(</a:t>
            </a:r>
            <a:r>
              <a:rPr dirty="0">
                <a:solidFill>
                  <a:srgbClr val="FF40FF"/>
                </a:solidFill>
              </a:rPr>
              <a:t>an</a:t>
            </a:r>
            <a:r>
              <a:rPr dirty="0"/>
              <a:t>)</a:t>
            </a:r>
          </a:p>
        </p:txBody>
      </p:sp>
      <p:sp>
        <p:nvSpPr>
          <p:cNvPr id="413" name="Shape 413"/>
          <p:cNvSpPr/>
          <p:nvPr/>
        </p:nvSpPr>
        <p:spPr>
          <a:xfrm flipV="1">
            <a:off x="10229244" y="11006463"/>
            <a:ext cx="4036541" cy="426222"/>
          </a:xfrm>
          <a:prstGeom prst="line">
            <a:avLst/>
          </a:prstGeom>
          <a:ln w="76200">
            <a:solidFill>
              <a:srgbClr val="FFFB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2" animBg="1" advAuto="0"/>
      <p:bldP spid="404" grpId="1" animBg="1" advAuto="0"/>
      <p:bldP spid="405" grpId="3" animBg="1" advAuto="0"/>
      <p:bldP spid="406" grpId="5" animBg="1" advAuto="0"/>
      <p:bldP spid="407" grpId="6" animBg="1" advAuto="0"/>
      <p:bldP spid="408" grpId="7" animBg="1" advAuto="0"/>
      <p:bldP spid="409" grpId="4" animBg="1" advAuto="0"/>
      <p:bldP spid="410" grpId="8" animBg="1" advAuto="0"/>
      <p:bldP spid="411" grpId="9" animBg="1" advAuto="0"/>
      <p:bldP spid="412" grpId="10" animBg="1" advAuto="0"/>
      <p:bldP spid="413" grpId="1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1676399" y="1515984"/>
            <a:ext cx="7212999" cy="10443886"/>
          </a:xfrm>
          <a:prstGeom prst="rect">
            <a:avLst/>
          </a:prstGeom>
          <a:ln w="12700">
            <a:solidFill>
              <a:srgbClr val="FFFB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dirty="0" smtClean="0">
                <a:solidFill>
                  <a:srgbClr val="00FDFF"/>
                </a:solidFill>
              </a:rPr>
              <a:t> </a:t>
            </a:r>
            <a:r>
              <a:rPr dirty="0" smtClean="0">
                <a:solidFill>
                  <a:srgbClr val="00FDFF"/>
                </a:solidFill>
              </a:rPr>
              <a:t>class </a:t>
            </a:r>
            <a:r>
              <a:rPr dirty="0">
                <a:solidFill>
                  <a:srgbClr val="00FDFF"/>
                </a:solidFill>
              </a:rPr>
              <a:t>PartyAnimal:</a:t>
            </a:r>
          </a:p>
          <a:p>
            <a:pPr algn="l">
              <a:defRPr>
                <a:solidFill>
                  <a:srgbClr val="FFFB00"/>
                </a:solidFill>
              </a:defRPr>
            </a:pPr>
            <a:r>
              <a:rPr dirty="0"/>
              <a:t>   x = 0</a:t>
            </a:r>
          </a:p>
          <a:p>
            <a:pPr algn="l"/>
            <a:endParaRPr dirty="0"/>
          </a:p>
          <a:p>
            <a:pPr algn="l">
              <a:defRPr>
                <a:solidFill>
                  <a:srgbClr val="00F900"/>
                </a:solidFill>
              </a:defRPr>
            </a:pPr>
            <a:r>
              <a:rPr dirty="0"/>
              <a:t>   def party(self) :</a:t>
            </a:r>
          </a:p>
          <a:p>
            <a:pPr algn="l">
              <a:defRPr>
                <a:solidFill>
                  <a:srgbClr val="00F900"/>
                </a:solidFill>
              </a:defRPr>
            </a:pPr>
            <a:r>
              <a:rPr dirty="0"/>
              <a:t>     self.x = self.x + 1</a:t>
            </a:r>
          </a:p>
          <a:p>
            <a:pPr algn="l">
              <a:defRPr>
                <a:solidFill>
                  <a:srgbClr val="00F900"/>
                </a:solidFill>
              </a:defRPr>
            </a:pPr>
            <a:r>
              <a:rPr dirty="0"/>
              <a:t>     print "So far",self.x</a:t>
            </a:r>
          </a:p>
          <a:p>
            <a:pPr algn="l"/>
            <a:endParaRPr dirty="0"/>
          </a:p>
          <a:p>
            <a:pPr algn="l"/>
            <a:r>
              <a:rPr lang="en-US" dirty="0" smtClean="0">
                <a:solidFill>
                  <a:srgbClr val="FF9300"/>
                </a:solidFill>
              </a:rPr>
              <a:t> </a:t>
            </a:r>
            <a:r>
              <a:rPr dirty="0" smtClean="0">
                <a:solidFill>
                  <a:srgbClr val="FF9300"/>
                </a:solidFill>
              </a:rPr>
              <a:t>an </a:t>
            </a:r>
            <a:r>
              <a:rPr dirty="0">
                <a:solidFill>
                  <a:srgbClr val="FF9300"/>
                </a:solidFill>
              </a:rPr>
              <a:t>= PartyAnimal()</a:t>
            </a:r>
          </a:p>
          <a:p>
            <a:pPr algn="l">
              <a:defRPr>
                <a:solidFill>
                  <a:srgbClr val="FF40FF"/>
                </a:solidFill>
              </a:defRPr>
            </a:pPr>
            <a:endParaRPr dirty="0">
              <a:solidFill>
                <a:srgbClr val="FF9300"/>
              </a:solidFill>
            </a:endParaRPr>
          </a:p>
          <a:p>
            <a:pPr algn="l">
              <a:defRPr>
                <a:solidFill>
                  <a:srgbClr val="FF40FF"/>
                </a:solidFill>
              </a:defRPr>
            </a:pPr>
            <a:r>
              <a:rPr lang="en-US" dirty="0" smtClean="0"/>
              <a:t> </a:t>
            </a:r>
            <a:r>
              <a:rPr dirty="0" err="1" smtClean="0"/>
              <a:t>an.party</a:t>
            </a:r>
            <a:r>
              <a:rPr dirty="0"/>
              <a:t>()</a:t>
            </a:r>
          </a:p>
          <a:p>
            <a:pPr algn="l">
              <a:defRPr>
                <a:solidFill>
                  <a:srgbClr val="FF40FF"/>
                </a:solidFill>
              </a:defRPr>
            </a:pPr>
            <a:r>
              <a:rPr lang="en-US" dirty="0" smtClean="0"/>
              <a:t> </a:t>
            </a:r>
            <a:r>
              <a:rPr dirty="0" err="1" smtClean="0"/>
              <a:t>an.party</a:t>
            </a:r>
            <a:r>
              <a:rPr dirty="0"/>
              <a:t>()</a:t>
            </a:r>
          </a:p>
          <a:p>
            <a:pPr algn="l">
              <a:defRPr>
                <a:solidFill>
                  <a:srgbClr val="FF40FF"/>
                </a:solidFill>
              </a:defRPr>
            </a:pPr>
            <a:r>
              <a:rPr lang="en-US" dirty="0" smtClean="0"/>
              <a:t> </a:t>
            </a:r>
            <a:r>
              <a:rPr dirty="0" err="1" smtClean="0"/>
              <a:t>an.party</a:t>
            </a:r>
            <a:r>
              <a:rPr dirty="0"/>
              <a:t>()</a:t>
            </a:r>
          </a:p>
        </p:txBody>
      </p:sp>
      <p:sp>
        <p:nvSpPr>
          <p:cNvPr id="416" name="Shape 416"/>
          <p:cNvSpPr/>
          <p:nvPr/>
        </p:nvSpPr>
        <p:spPr>
          <a:xfrm>
            <a:off x="13982700" y="1181100"/>
            <a:ext cx="5732017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$ </a:t>
            </a:r>
            <a:r>
              <a:rPr dirty="0">
                <a:solidFill>
                  <a:srgbClr val="FFFB00"/>
                </a:solidFill>
              </a:rPr>
              <a:t>python party1.py</a:t>
            </a:r>
          </a:p>
          <a:p>
            <a:pPr algn="l"/>
            <a:r>
              <a:rPr dirty="0"/>
              <a:t>So far 1</a:t>
            </a:r>
          </a:p>
          <a:p>
            <a:pPr algn="l"/>
            <a:r>
              <a:rPr dirty="0"/>
              <a:t>So far 2</a:t>
            </a:r>
          </a:p>
          <a:p>
            <a:pPr algn="l"/>
            <a:r>
              <a:rPr dirty="0"/>
              <a:t>So far 3</a:t>
            </a:r>
          </a:p>
        </p:txBody>
      </p:sp>
      <p:grpSp>
        <p:nvGrpSpPr>
          <p:cNvPr id="420" name="Group 420"/>
          <p:cNvGrpSpPr/>
          <p:nvPr/>
        </p:nvGrpSpPr>
        <p:grpSpPr>
          <a:xfrm>
            <a:off x="14414500" y="6235700"/>
            <a:ext cx="4762500" cy="4000500"/>
            <a:chOff x="0" y="0"/>
            <a:chExt cx="4762500" cy="4000500"/>
          </a:xfrm>
        </p:grpSpPr>
        <p:sp>
          <p:nvSpPr>
            <p:cNvPr id="417" name="Shape 417"/>
            <p:cNvSpPr/>
            <p:nvPr/>
          </p:nvSpPr>
          <p:spPr>
            <a:xfrm>
              <a:off x="0" y="0"/>
              <a:ext cx="4762500" cy="4000500"/>
            </a:xfrm>
            <a:prstGeom prst="rect">
              <a:avLst/>
            </a:prstGeom>
            <a:noFill/>
            <a:ln w="50800" cap="flat">
              <a:solidFill>
                <a:srgbClr val="00F9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sz="6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an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71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71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party()</a:t>
              </a:r>
            </a:p>
          </p:txBody>
        </p:sp>
      </p:grpSp>
      <p:sp>
        <p:nvSpPr>
          <p:cNvPr id="421" name="Shape 421"/>
          <p:cNvSpPr/>
          <p:nvPr/>
        </p:nvSpPr>
        <p:spPr>
          <a:xfrm>
            <a:off x="16566529" y="7010400"/>
            <a:ext cx="4699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422" name="Shape 422"/>
          <p:cNvSpPr/>
          <p:nvPr/>
        </p:nvSpPr>
        <p:spPr>
          <a:xfrm>
            <a:off x="17087229" y="7010400"/>
            <a:ext cx="4699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1</a:t>
            </a:r>
          </a:p>
        </p:txBody>
      </p:sp>
      <p:sp>
        <p:nvSpPr>
          <p:cNvPr id="423" name="Shape 423"/>
          <p:cNvSpPr/>
          <p:nvPr/>
        </p:nvSpPr>
        <p:spPr>
          <a:xfrm flipH="1">
            <a:off x="8483600" y="14478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2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698500" y="40005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2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17671429" y="7010400"/>
            <a:ext cx="4699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 smtClean="0"/>
              <a:t>2</a:t>
            </a:r>
            <a:endParaRPr dirty="0"/>
          </a:p>
        </p:txBody>
      </p:sp>
      <p:sp>
        <p:nvSpPr>
          <p:cNvPr id="426" name="Shape 426"/>
          <p:cNvSpPr/>
          <p:nvPr/>
        </p:nvSpPr>
        <p:spPr>
          <a:xfrm>
            <a:off x="16896729" y="7010400"/>
            <a:ext cx="4699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27" name="Shape 427"/>
          <p:cNvSpPr/>
          <p:nvPr/>
        </p:nvSpPr>
        <p:spPr>
          <a:xfrm>
            <a:off x="14554200" y="1333500"/>
            <a:ext cx="5016500" cy="762000"/>
          </a:xfrm>
          <a:prstGeom prst="rect">
            <a:avLst/>
          </a:prstGeom>
          <a:solidFill>
            <a:srgbClr val="0000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 i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13855700" y="3771900"/>
            <a:ext cx="2755900" cy="762000"/>
          </a:xfrm>
          <a:prstGeom prst="rect">
            <a:avLst/>
          </a:prstGeom>
          <a:solidFill>
            <a:srgbClr val="0000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 i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13855700" y="2870200"/>
            <a:ext cx="2755900" cy="762000"/>
          </a:xfrm>
          <a:prstGeom prst="rect">
            <a:avLst/>
          </a:prstGeom>
          <a:solidFill>
            <a:srgbClr val="0000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 i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13855700" y="2070100"/>
            <a:ext cx="2755900" cy="762000"/>
          </a:xfrm>
          <a:prstGeom prst="rect">
            <a:avLst/>
          </a:prstGeom>
          <a:solidFill>
            <a:srgbClr val="0000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 i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430476" pathEditMode="relative">
                                      <p:cBhvr>
                                        <p:cTn id="10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430476 L -0.099916 0.538645" pathEditMode="relative">
                                      <p:cBhvr>
                                        <p:cTn id="18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6702 0.121865" pathEditMode="relative">
                                      <p:cBhvr>
                                        <p:cTn id="26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xit" presetSubtype="0" fill="hold" grpId="9" nodeType="after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9" dur="1000" fill="hold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916 0.538645 L -0.100000 0.604373" pathEditMode="relative">
                                      <p:cBhvr>
                                        <p:cTn id="44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4" nodeType="after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000 0.604373 L -0.100000 0.670101" pathEditMode="relative">
                                      <p:cBhvr>
                                        <p:cTn id="58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xit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xit" presetSubtype="0" fill="hold" grpId="18" nodeType="after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" grpId="3" animBg="1" advAuto="0"/>
      <p:bldP spid="421" grpId="7" animBg="1" advAuto="0"/>
      <p:bldP spid="422" grpId="8" animBg="1" advAuto="0"/>
      <p:bldP spid="422" grpId="12" animBg="1" advAuto="0"/>
      <p:bldP spid="424" grpId="5" animBg="1" advAuto="0"/>
      <p:bldP spid="424" grpId="10" animBg="1" advAuto="0"/>
      <p:bldP spid="425" grpId="13" animBg="1" advAuto="0"/>
      <p:bldP spid="425" grpId="17" animBg="1" advAuto="0"/>
      <p:bldP spid="426" grpId="16" animBg="1" advAuto="0"/>
      <p:bldP spid="427" grpId="1" animBg="1" advAuto="0"/>
      <p:bldP spid="428" grpId="18" animBg="1" advAuto="0"/>
      <p:bldP spid="429" grpId="14" animBg="1" advAuto="0"/>
      <p:bldP spid="430" grpId="9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3490" y="12099550"/>
            <a:ext cx="20752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/2/tutorial/</a:t>
            </a:r>
            <a:r>
              <a:rPr lang="en-US" dirty="0" err="1"/>
              <a:t>datastructures.html</a:t>
            </a:r>
            <a:endParaRPr lang="en-US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32" y="390611"/>
            <a:ext cx="17127149" cy="1140643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350337" y="1814286"/>
            <a:ext cx="1338107" cy="0"/>
          </a:xfrm>
          <a:prstGeom prst="line">
            <a:avLst/>
          </a:prstGeom>
          <a:noFill/>
          <a:ln w="38100" cap="flat" cmpd="sng">
            <a:solidFill>
              <a:srgbClr val="0365C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55337216"/>
      </p:ext>
    </p:extLst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415"/>
          <p:cNvSpPr/>
          <p:nvPr/>
        </p:nvSpPr>
        <p:spPr>
          <a:xfrm>
            <a:off x="1676399" y="1515984"/>
            <a:ext cx="7212999" cy="10443886"/>
          </a:xfrm>
          <a:prstGeom prst="rect">
            <a:avLst/>
          </a:prstGeom>
          <a:ln w="12700">
            <a:solidFill>
              <a:srgbClr val="FFFB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dirty="0" smtClean="0">
                <a:solidFill>
                  <a:srgbClr val="00FDFF"/>
                </a:solidFill>
              </a:rPr>
              <a:t> </a:t>
            </a:r>
            <a:r>
              <a:rPr dirty="0" smtClean="0">
                <a:solidFill>
                  <a:srgbClr val="00FDFF"/>
                </a:solidFill>
              </a:rPr>
              <a:t>class </a:t>
            </a:r>
            <a:r>
              <a:rPr dirty="0">
                <a:solidFill>
                  <a:srgbClr val="00FDFF"/>
                </a:solidFill>
              </a:rPr>
              <a:t>PartyAnimal:</a:t>
            </a:r>
          </a:p>
          <a:p>
            <a:pPr algn="l">
              <a:defRPr>
                <a:solidFill>
                  <a:srgbClr val="FFFB00"/>
                </a:solidFill>
              </a:defRPr>
            </a:pPr>
            <a:r>
              <a:rPr dirty="0"/>
              <a:t>   x = 0</a:t>
            </a:r>
          </a:p>
          <a:p>
            <a:pPr algn="l"/>
            <a:endParaRPr dirty="0"/>
          </a:p>
          <a:p>
            <a:pPr algn="l">
              <a:defRPr>
                <a:solidFill>
                  <a:srgbClr val="00F900"/>
                </a:solidFill>
              </a:defRPr>
            </a:pPr>
            <a:r>
              <a:rPr dirty="0"/>
              <a:t>   def party(self) :</a:t>
            </a:r>
          </a:p>
          <a:p>
            <a:pPr algn="l">
              <a:defRPr>
                <a:solidFill>
                  <a:srgbClr val="00F900"/>
                </a:solidFill>
              </a:defRPr>
            </a:pPr>
            <a:r>
              <a:rPr dirty="0"/>
              <a:t>     self.x = self.x + 1</a:t>
            </a:r>
          </a:p>
          <a:p>
            <a:pPr algn="l">
              <a:defRPr>
                <a:solidFill>
                  <a:srgbClr val="00F900"/>
                </a:solidFill>
              </a:defRPr>
            </a:pPr>
            <a:r>
              <a:rPr dirty="0"/>
              <a:t>     print "So far",self.x</a:t>
            </a:r>
          </a:p>
          <a:p>
            <a:pPr algn="l"/>
            <a:endParaRPr dirty="0"/>
          </a:p>
          <a:p>
            <a:pPr algn="l"/>
            <a:r>
              <a:rPr lang="en-US" dirty="0" smtClean="0">
                <a:solidFill>
                  <a:srgbClr val="FF9300"/>
                </a:solidFill>
              </a:rPr>
              <a:t> </a:t>
            </a:r>
            <a:r>
              <a:rPr dirty="0" smtClean="0">
                <a:solidFill>
                  <a:srgbClr val="FF9300"/>
                </a:solidFill>
              </a:rPr>
              <a:t>an </a:t>
            </a:r>
            <a:r>
              <a:rPr dirty="0">
                <a:solidFill>
                  <a:srgbClr val="FF9300"/>
                </a:solidFill>
              </a:rPr>
              <a:t>= PartyAnimal()</a:t>
            </a:r>
          </a:p>
          <a:p>
            <a:pPr algn="l">
              <a:defRPr>
                <a:solidFill>
                  <a:srgbClr val="FF40FF"/>
                </a:solidFill>
              </a:defRPr>
            </a:pPr>
            <a:endParaRPr dirty="0">
              <a:solidFill>
                <a:srgbClr val="FF9300"/>
              </a:solidFill>
            </a:endParaRPr>
          </a:p>
          <a:p>
            <a:pPr algn="l">
              <a:defRPr>
                <a:solidFill>
                  <a:srgbClr val="FF40FF"/>
                </a:solidFill>
              </a:defRPr>
            </a:pPr>
            <a:r>
              <a:rPr lang="en-US" dirty="0" smtClean="0"/>
              <a:t> </a:t>
            </a:r>
            <a:r>
              <a:rPr dirty="0" err="1" smtClean="0"/>
              <a:t>an.party</a:t>
            </a:r>
            <a:r>
              <a:rPr dirty="0"/>
              <a:t>()</a:t>
            </a:r>
          </a:p>
          <a:p>
            <a:pPr algn="l">
              <a:defRPr>
                <a:solidFill>
                  <a:srgbClr val="FF40FF"/>
                </a:solidFill>
              </a:defRPr>
            </a:pPr>
            <a:r>
              <a:rPr lang="en-US" dirty="0" smtClean="0"/>
              <a:t> </a:t>
            </a:r>
            <a:r>
              <a:rPr dirty="0" err="1" smtClean="0"/>
              <a:t>an.party</a:t>
            </a:r>
            <a:r>
              <a:rPr dirty="0"/>
              <a:t>()</a:t>
            </a:r>
          </a:p>
          <a:p>
            <a:pPr algn="l">
              <a:defRPr>
                <a:solidFill>
                  <a:srgbClr val="FF40FF"/>
                </a:solidFill>
              </a:defRPr>
            </a:pPr>
            <a:r>
              <a:rPr lang="en-US" dirty="0" smtClean="0"/>
              <a:t> </a:t>
            </a:r>
            <a:r>
              <a:rPr dirty="0" err="1" smtClean="0"/>
              <a:t>an.party</a:t>
            </a:r>
            <a:r>
              <a:rPr dirty="0"/>
              <a:t>()</a:t>
            </a:r>
          </a:p>
        </p:txBody>
      </p:sp>
      <p:grpSp>
        <p:nvGrpSpPr>
          <p:cNvPr id="436" name="Group 436"/>
          <p:cNvGrpSpPr/>
          <p:nvPr/>
        </p:nvGrpSpPr>
        <p:grpSpPr>
          <a:xfrm>
            <a:off x="13906500" y="6261100"/>
            <a:ext cx="4762500" cy="4000500"/>
            <a:chOff x="0" y="0"/>
            <a:chExt cx="4762500" cy="4000500"/>
          </a:xfrm>
        </p:grpSpPr>
        <p:sp>
          <p:nvSpPr>
            <p:cNvPr id="433" name="Shape 433"/>
            <p:cNvSpPr/>
            <p:nvPr/>
          </p:nvSpPr>
          <p:spPr>
            <a:xfrm>
              <a:off x="0" y="0"/>
              <a:ext cx="4762500" cy="4000500"/>
            </a:xfrm>
            <a:prstGeom prst="rect">
              <a:avLst/>
            </a:prstGeom>
            <a:noFill/>
            <a:ln w="50800" cap="flat">
              <a:solidFill>
                <a:srgbClr val="00F9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sz="6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an</a:t>
              </a:r>
            </a:p>
          </p:txBody>
        </p:sp>
        <p:sp>
          <p:nvSpPr>
            <p:cNvPr id="434" name="Shape 43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71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435" name="Shape 435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71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party()</a:t>
              </a:r>
            </a:p>
          </p:txBody>
        </p:sp>
      </p:grpSp>
      <p:sp>
        <p:nvSpPr>
          <p:cNvPr id="437" name="Shape 437"/>
          <p:cNvSpPr/>
          <p:nvPr/>
        </p:nvSpPr>
        <p:spPr>
          <a:xfrm>
            <a:off x="16058529" y="7035800"/>
            <a:ext cx="4699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438" name="Shape 438"/>
          <p:cNvSpPr/>
          <p:nvPr/>
        </p:nvSpPr>
        <p:spPr>
          <a:xfrm>
            <a:off x="889000" y="47117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2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 flipH="1">
            <a:off x="4851400" y="9045864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2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12318379" y="1079500"/>
            <a:ext cx="7340601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“</a:t>
            </a:r>
            <a:r>
              <a:rPr>
                <a:solidFill>
                  <a:srgbClr val="00F900"/>
                </a:solidFill>
              </a:rPr>
              <a:t>self</a:t>
            </a:r>
            <a:r>
              <a:t>” is a formal argument that refers to the object itself.</a:t>
            </a:r>
          </a:p>
        </p:txBody>
      </p:sp>
      <p:sp>
        <p:nvSpPr>
          <p:cNvPr id="441" name="Shape 441"/>
          <p:cNvSpPr/>
          <p:nvPr/>
        </p:nvSpPr>
        <p:spPr>
          <a:xfrm>
            <a:off x="13958912" y="7035800"/>
            <a:ext cx="1062336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self</a:t>
            </a:r>
          </a:p>
        </p:txBody>
      </p:sp>
      <p:sp>
        <p:nvSpPr>
          <p:cNvPr id="442" name="Shape 442"/>
          <p:cNvSpPr/>
          <p:nvPr/>
        </p:nvSpPr>
        <p:spPr>
          <a:xfrm>
            <a:off x="11973867" y="4572000"/>
            <a:ext cx="8334426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rgbClr val="FF9300"/>
                </a:solidFill>
              </a:rPr>
              <a:t>self.x</a:t>
            </a:r>
            <a:r>
              <a:t> is saying “</a:t>
            </a:r>
            <a:r>
              <a:rPr>
                <a:solidFill>
                  <a:srgbClr val="FF9300"/>
                </a:solidFill>
              </a:rPr>
              <a:t>x within self</a:t>
            </a:r>
            <a:r>
              <a:t>”</a:t>
            </a:r>
          </a:p>
        </p:txBody>
      </p:sp>
      <p:sp>
        <p:nvSpPr>
          <p:cNvPr id="443" name="Shape 443"/>
          <p:cNvSpPr/>
          <p:nvPr/>
        </p:nvSpPr>
        <p:spPr>
          <a:xfrm>
            <a:off x="11734179" y="11010900"/>
            <a:ext cx="9118601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rgbClr val="00F900"/>
                </a:solidFill>
              </a:rPr>
              <a:t>self</a:t>
            </a:r>
            <a:r>
              <a:t> is “global within this object”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Definitions</a:t>
            </a:r>
          </a:p>
        </p:txBody>
      </p:sp>
      <p:sp>
        <p:nvSpPr>
          <p:cNvPr id="459" name="Shape 4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49400"/>
            <a:r>
              <a:rPr>
                <a:solidFill>
                  <a:srgbClr val="FF9300"/>
                </a:solidFill>
              </a:rPr>
              <a:t>Class</a:t>
            </a:r>
            <a:r>
              <a:t> - a template - Dog</a:t>
            </a:r>
          </a:p>
          <a:p>
            <a:pPr marL="1549400"/>
            <a:r>
              <a:rPr>
                <a:solidFill>
                  <a:srgbClr val="FF9300"/>
                </a:solidFill>
              </a:rPr>
              <a:t>Method or Message </a:t>
            </a:r>
            <a:r>
              <a:t>- A defined capability of a class - bark()</a:t>
            </a:r>
          </a:p>
          <a:p>
            <a:pPr marL="1549400"/>
            <a:r>
              <a:rPr>
                <a:solidFill>
                  <a:srgbClr val="FF9300"/>
                </a:solidFill>
              </a:rPr>
              <a:t>Object or Instance</a:t>
            </a:r>
            <a:r>
              <a:t> - A particular instance of a class - Lassie</a:t>
            </a:r>
          </a:p>
        </p:txBody>
      </p:sp>
      <p:pic>
        <p:nvPicPr>
          <p:cNvPr id="460" name="M-JIG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0" y="673100"/>
            <a:ext cx="3683001" cy="2698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accent3"/>
                </a:solidFill>
              </a:rPr>
              <a:t>Playing with dir() and type()</a:t>
            </a:r>
          </a:p>
        </p:txBody>
      </p:sp>
      <p:sp>
        <p:nvSpPr>
          <p:cNvPr id="463" name="Shape 46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/>
          </p:cNvSpPr>
          <p:nvPr>
            <p:ph type="title"/>
          </p:nvPr>
        </p:nvSpPr>
        <p:spPr>
          <a:xfrm>
            <a:off x="1511300" y="355600"/>
            <a:ext cx="18288000" cy="26797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2600"/>
                </a:solidFill>
              </a:defRPr>
            </a:lvl1pPr>
          </a:lstStyle>
          <a:p>
            <a:r>
              <a:rPr dirty="0">
                <a:solidFill>
                  <a:schemeClr val="accent4"/>
                </a:solidFill>
              </a:rPr>
              <a:t>A Nerdy Way to Find Capabilities</a:t>
            </a:r>
          </a:p>
        </p:txBody>
      </p:sp>
      <p:sp>
        <p:nvSpPr>
          <p:cNvPr id="466" name="Shape 466"/>
          <p:cNvSpPr>
            <a:spLocks noGrp="1"/>
          </p:cNvSpPr>
          <p:nvPr>
            <p:ph type="body" sz="half" idx="1"/>
          </p:nvPr>
        </p:nvSpPr>
        <p:spPr>
          <a:xfrm>
            <a:off x="1562100" y="3276600"/>
            <a:ext cx="8851900" cy="9321800"/>
          </a:xfrm>
          <a:prstGeom prst="rect">
            <a:avLst/>
          </a:prstGeom>
        </p:spPr>
        <p:txBody>
          <a:bodyPr/>
          <a:lstStyle/>
          <a:p>
            <a:pPr marL="1000369" indent="-492369">
              <a:defRPr sz="4800"/>
            </a:pPr>
            <a:r>
              <a:rPr dirty="0"/>
              <a:t>The </a:t>
            </a:r>
            <a:r>
              <a:rPr dirty="0">
                <a:solidFill>
                  <a:srgbClr val="DE6A10"/>
                </a:solidFill>
              </a:rPr>
              <a:t>dir()</a:t>
            </a:r>
            <a:r>
              <a:rPr dirty="0"/>
              <a:t> command lists capabilities</a:t>
            </a:r>
          </a:p>
          <a:p>
            <a:pPr marL="1292469" lvl="1" indent="-492369">
              <a:defRPr sz="4800">
                <a:solidFill>
                  <a:srgbClr val="00FDFF"/>
                </a:solidFill>
              </a:defRPr>
            </a:pPr>
            <a:r>
              <a:rPr dirty="0"/>
              <a:t>Ignore the </a:t>
            </a:r>
            <a:r>
              <a:rPr dirty="0">
                <a:solidFill>
                  <a:srgbClr val="00FDFF"/>
                </a:solidFill>
              </a:rPr>
              <a:t>ones w</a:t>
            </a:r>
            <a:r>
              <a:rPr dirty="0"/>
              <a:t>ith underscores - these are used by Python itself</a:t>
            </a:r>
          </a:p>
          <a:p>
            <a:pPr marL="1292469" lvl="1" indent="-492369">
              <a:defRPr sz="4800">
                <a:solidFill>
                  <a:srgbClr val="00F900"/>
                </a:solidFill>
              </a:defRPr>
            </a:pPr>
            <a:r>
              <a:rPr dirty="0"/>
              <a:t>The rest are real operations that the object can perform</a:t>
            </a:r>
          </a:p>
          <a:p>
            <a:pPr marL="1000369" indent="-492369">
              <a:defRPr sz="4800"/>
            </a:pPr>
            <a:r>
              <a:rPr dirty="0"/>
              <a:t>It is like type() - it tells us something *about* a variable</a:t>
            </a:r>
          </a:p>
        </p:txBody>
      </p:sp>
      <p:sp>
        <p:nvSpPr>
          <p:cNvPr id="467" name="Shape 467"/>
          <p:cNvSpPr/>
          <p:nvPr/>
        </p:nvSpPr>
        <p:spPr>
          <a:xfrm>
            <a:off x="11731300" y="2700919"/>
            <a:ext cx="8890001" cy="1050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200"/>
            </a:pPr>
            <a:r>
              <a:rPr dirty="0"/>
              <a:t>&gt;&gt;&gt; </a:t>
            </a:r>
            <a:r>
              <a:rPr dirty="0">
                <a:solidFill>
                  <a:srgbClr val="FFFB00"/>
                </a:solidFill>
              </a:rPr>
              <a:t>x = list()</a:t>
            </a:r>
          </a:p>
          <a:p>
            <a:pPr algn="l">
              <a:defRPr sz="5200"/>
            </a:pPr>
            <a:r>
              <a:rPr dirty="0"/>
              <a:t>&gt;&gt;&gt;</a:t>
            </a:r>
            <a:r>
              <a:rPr dirty="0">
                <a:solidFill>
                  <a:srgbClr val="FFFB00"/>
                </a:solidFill>
              </a:rPr>
              <a:t> type(x)</a:t>
            </a:r>
          </a:p>
          <a:p>
            <a:pPr algn="l">
              <a:defRPr sz="5200"/>
            </a:pPr>
            <a:r>
              <a:rPr dirty="0"/>
              <a:t>&lt;type 'list'&gt;</a:t>
            </a:r>
          </a:p>
          <a:p>
            <a:pPr algn="l">
              <a:defRPr sz="5200"/>
            </a:pPr>
            <a:r>
              <a:rPr dirty="0"/>
              <a:t>&gt;&gt;&gt; </a:t>
            </a:r>
            <a:r>
              <a:rPr dirty="0">
                <a:solidFill>
                  <a:srgbClr val="DE6A10"/>
                </a:solidFill>
              </a:rPr>
              <a:t>dir(x)</a:t>
            </a:r>
          </a:p>
          <a:p>
            <a:pPr algn="l">
              <a:defRPr sz="5200"/>
            </a:pPr>
            <a:r>
              <a:rPr dirty="0"/>
              <a:t>[</a:t>
            </a:r>
            <a:r>
              <a:rPr dirty="0">
                <a:solidFill>
                  <a:srgbClr val="00FDFF"/>
                </a:solidFill>
              </a:rPr>
              <a:t>'__add__', '__class__', '__contains__', '__delattr__', '__delitem__', '__delslice__', '__doc__', '__eq__', '__setitem__', '__setslice__', '__str__', </a:t>
            </a:r>
            <a:r>
              <a:rPr dirty="0">
                <a:solidFill>
                  <a:srgbClr val="00F900"/>
                </a:solidFill>
              </a:rPr>
              <a:t>'append', 'count', 'extend', 'index', 'insert', 'pop', 'remove', 'reverse', 'sort'</a:t>
            </a:r>
            <a:r>
              <a:rPr dirty="0"/>
              <a:t>]</a:t>
            </a:r>
          </a:p>
          <a:p>
            <a:pPr algn="l">
              <a:defRPr sz="5200"/>
            </a:pPr>
            <a:r>
              <a:rPr dirty="0"/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>
                <a:solidFill>
                  <a:schemeClr val="accent4"/>
                </a:solidFill>
              </a:rPr>
              <a:t>Try dir() with a String</a:t>
            </a:r>
          </a:p>
        </p:txBody>
      </p:sp>
      <p:sp>
        <p:nvSpPr>
          <p:cNvPr id="470" name="Shape 470"/>
          <p:cNvSpPr/>
          <p:nvPr/>
        </p:nvSpPr>
        <p:spPr>
          <a:xfrm>
            <a:off x="1830062" y="3330839"/>
            <a:ext cx="17284701" cy="924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200"/>
            </a:pPr>
            <a:r>
              <a:t>&gt;&gt;&gt;</a:t>
            </a:r>
            <a:r>
              <a:rPr>
                <a:solidFill>
                  <a:srgbClr val="FFFB00"/>
                </a:solidFill>
              </a:rPr>
              <a:t> y = “Hello there”</a:t>
            </a:r>
          </a:p>
          <a:p>
            <a:pPr algn="l">
              <a:defRPr sz="5200"/>
            </a:pPr>
            <a:r>
              <a:t>&gt;&gt;&gt; </a:t>
            </a:r>
            <a:r>
              <a:rPr>
                <a:solidFill>
                  <a:srgbClr val="FFFB00"/>
                </a:solidFill>
              </a:rPr>
              <a:t>dir(y)</a:t>
            </a:r>
          </a:p>
          <a:p>
            <a:pPr algn="l">
              <a:defRPr sz="5200"/>
            </a:pPr>
            <a:r>
              <a:t>['__add__', '__class__', '__contains__', '__delattr__', '__doc__', '__eq__', '__ge__', '__getattribute__', '__getitem__', '__getnewargs__', '__getslice__', '__gt__', '__hash__', '__init__', '__le__', '__len__', '__lt__', '__repr__', '__rmod__', '__rmul__', '__setattr__', '__str__', 'capitalize', 'center', 'count', 'decode', 'encode', 'endswith', 'expandtabs', 'find',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2603500" y="1841500"/>
            <a:ext cx="6211714" cy="924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200"/>
            </a:pPr>
            <a:r>
              <a:t>class PartyAnimal:</a:t>
            </a:r>
          </a:p>
          <a:p>
            <a:pPr algn="l">
              <a:defRPr sz="5200"/>
            </a:pPr>
            <a:r>
              <a:t>   x = 0</a:t>
            </a:r>
          </a:p>
          <a:p>
            <a:pPr algn="l">
              <a:defRPr sz="5200"/>
            </a:pPr>
            <a:endParaRPr/>
          </a:p>
          <a:p>
            <a:pPr algn="l">
              <a:defRPr sz="5200"/>
            </a:pPr>
            <a:r>
              <a:t>   def party(self) :</a:t>
            </a:r>
          </a:p>
          <a:p>
            <a:pPr algn="l">
              <a:defRPr sz="5200"/>
            </a:pPr>
            <a:r>
              <a:t>     self.x = self.x + 1</a:t>
            </a:r>
          </a:p>
          <a:p>
            <a:pPr algn="l">
              <a:defRPr sz="5200"/>
            </a:pPr>
            <a:r>
              <a:t>     print "So far",self.x</a:t>
            </a:r>
          </a:p>
          <a:p>
            <a:pPr algn="l">
              <a:defRPr sz="5200"/>
            </a:pPr>
            <a:endParaRPr/>
          </a:p>
          <a:p>
            <a:pPr algn="l">
              <a:defRPr sz="5200"/>
            </a:pPr>
            <a:r>
              <a:t>an = PartyAnimal()</a:t>
            </a:r>
          </a:p>
          <a:p>
            <a:pPr algn="l">
              <a:defRPr sz="5200"/>
            </a:pPr>
            <a:endParaRPr/>
          </a:p>
          <a:p>
            <a:pPr algn="l">
              <a:defRPr sz="5200"/>
            </a:pPr>
            <a:r>
              <a:rPr>
                <a:solidFill>
                  <a:srgbClr val="00F900"/>
                </a:solidFill>
              </a:rPr>
              <a:t>print "Type", type(an)</a:t>
            </a:r>
          </a:p>
          <a:p>
            <a:pPr algn="l">
              <a:defRPr sz="5200"/>
            </a:pPr>
            <a:r>
              <a:rPr>
                <a:solidFill>
                  <a:srgbClr val="FF40FF"/>
                </a:solidFill>
              </a:rPr>
              <a:t>print "Dir ", dir(an)</a:t>
            </a:r>
          </a:p>
        </p:txBody>
      </p:sp>
      <p:sp>
        <p:nvSpPr>
          <p:cNvPr id="473" name="Shape 473"/>
          <p:cNvSpPr/>
          <p:nvPr/>
        </p:nvSpPr>
        <p:spPr>
          <a:xfrm>
            <a:off x="10896600" y="7569200"/>
            <a:ext cx="90932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200"/>
            </a:pPr>
            <a:r>
              <a:t>$ </a:t>
            </a:r>
            <a:r>
              <a:rPr>
                <a:solidFill>
                  <a:srgbClr val="FFFB00"/>
                </a:solidFill>
              </a:rPr>
              <a:t>python party2.py</a:t>
            </a:r>
          </a:p>
          <a:p>
            <a:pPr algn="l">
              <a:defRPr sz="5200"/>
            </a:pPr>
            <a:r>
              <a:rPr>
                <a:solidFill>
                  <a:srgbClr val="00F900"/>
                </a:solidFill>
              </a:rPr>
              <a:t>Type &lt;type 'instance'&gt;</a:t>
            </a:r>
          </a:p>
          <a:p>
            <a:pPr algn="l">
              <a:defRPr sz="5200"/>
            </a:pPr>
            <a:r>
              <a:rPr>
                <a:solidFill>
                  <a:srgbClr val="FF40FF"/>
                </a:solidFill>
              </a:rPr>
              <a:t>Dir  ['__doc__', '__module__', 'party', 'x']</a:t>
            </a:r>
          </a:p>
        </p:txBody>
      </p:sp>
      <p:sp>
        <p:nvSpPr>
          <p:cNvPr id="474" name="Shape 474"/>
          <p:cNvSpPr/>
          <p:nvPr/>
        </p:nvSpPr>
        <p:spPr>
          <a:xfrm>
            <a:off x="12000470" y="3048000"/>
            <a:ext cx="68834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200">
                <a:solidFill>
                  <a:srgbClr val="FFFB00"/>
                </a:solidFill>
              </a:defRPr>
            </a:pPr>
            <a:r>
              <a:t>We can use </a:t>
            </a:r>
            <a:r>
              <a:rPr>
                <a:solidFill>
                  <a:srgbClr val="FF40FF"/>
                </a:solidFill>
              </a:rPr>
              <a:t>dir</a:t>
            </a:r>
            <a:r>
              <a:t>() to find the “capabilities” of </a:t>
            </a:r>
            <a:r>
              <a:rPr i="1"/>
              <a:t>our</a:t>
            </a:r>
            <a:r>
              <a:t> newly created class.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/>
          </p:cNvSpPr>
          <p:nvPr>
            <p:ph type="ctrTitle"/>
          </p:nvPr>
        </p:nvSpPr>
        <p:spPr>
          <a:xfrm>
            <a:off x="1981200" y="850900"/>
            <a:ext cx="17360900" cy="5892800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accent3"/>
                </a:solidFill>
              </a:rPr>
              <a:t>Object Life Cycle</a:t>
            </a:r>
          </a:p>
        </p:txBody>
      </p:sp>
      <p:sp>
        <p:nvSpPr>
          <p:cNvPr id="477" name="Shape 47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http://en.wikipedia.org/wiki/Constructor_(computer_science)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r>
              <a:rPr dirty="0">
                <a:solidFill>
                  <a:schemeClr val="accent3"/>
                </a:solidFill>
              </a:rPr>
              <a:t>Object Life Cycle</a:t>
            </a:r>
          </a:p>
        </p:txBody>
      </p:sp>
      <p:sp>
        <p:nvSpPr>
          <p:cNvPr id="480" name="Shape 4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49400"/>
            <a:r>
              <a:t>Objects are created, used and discarded</a:t>
            </a:r>
          </a:p>
          <a:p>
            <a:pPr marL="1549400"/>
            <a:r>
              <a:t>We have special blocks of code (methods) that get called</a:t>
            </a:r>
          </a:p>
          <a:p>
            <a:pPr marL="2882900" lvl="3"/>
            <a:r>
              <a:t>At the moment of creation (constructor)</a:t>
            </a:r>
          </a:p>
          <a:p>
            <a:pPr marL="2882900" lvl="3"/>
            <a:r>
              <a:t>At the moment of destruction (destructor)</a:t>
            </a:r>
          </a:p>
          <a:p>
            <a:pPr marL="1549400"/>
            <a:r>
              <a:t>Constructors are used a lot </a:t>
            </a:r>
          </a:p>
          <a:p>
            <a:pPr marL="1549400"/>
            <a:r>
              <a:t>Destructors are seldom used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rPr dirty="0">
                <a:solidFill>
                  <a:schemeClr val="accent3"/>
                </a:solidFill>
              </a:rPr>
              <a:t>Constructor</a:t>
            </a:r>
          </a:p>
        </p:txBody>
      </p:sp>
      <p:sp>
        <p:nvSpPr>
          <p:cNvPr id="483" name="Shape 4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549400"/>
          </a:lstStyle>
          <a:p>
            <a: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1663700" y="355600"/>
            <a:ext cx="8633470" cy="1262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000"/>
            </a:pPr>
            <a:r>
              <a:t>class PartyAnimal:</a:t>
            </a:r>
          </a:p>
          <a:p>
            <a:pPr algn="l">
              <a:defRPr sz="5000"/>
            </a:pPr>
            <a:r>
              <a:t>   x = 0</a:t>
            </a:r>
          </a:p>
          <a:p>
            <a:pPr algn="l">
              <a:defRPr sz="5000"/>
            </a:pPr>
            <a:endParaRPr/>
          </a:p>
          <a:p>
            <a:pPr algn="l">
              <a:defRPr sz="5000">
                <a:solidFill>
                  <a:srgbClr val="FF40FF"/>
                </a:solidFill>
              </a:defRPr>
            </a:pPr>
            <a:r>
              <a:t>   def __init__(self):</a:t>
            </a:r>
          </a:p>
          <a:p>
            <a:pPr algn="l">
              <a:defRPr sz="5000">
                <a:solidFill>
                  <a:srgbClr val="FF40FF"/>
                </a:solidFill>
              </a:defRPr>
            </a:pPr>
            <a:r>
              <a:t>     print "I am constructed"</a:t>
            </a:r>
          </a:p>
          <a:p>
            <a:pPr algn="l">
              <a:defRPr sz="5000"/>
            </a:pPr>
            <a:endParaRPr/>
          </a:p>
          <a:p>
            <a:pPr algn="l">
              <a:defRPr sz="5000"/>
            </a:pPr>
            <a:r>
              <a:t>   def party(self) :</a:t>
            </a:r>
          </a:p>
          <a:p>
            <a:pPr algn="l">
              <a:defRPr sz="5000"/>
            </a:pPr>
            <a:r>
              <a:t>     self.x = self.x + 1</a:t>
            </a:r>
          </a:p>
          <a:p>
            <a:pPr algn="l">
              <a:defRPr sz="5000"/>
            </a:pPr>
            <a:r>
              <a:t>     print "So far",self.x</a:t>
            </a:r>
          </a:p>
          <a:p>
            <a:pPr algn="l">
              <a:defRPr sz="5000"/>
            </a:pPr>
            <a:endParaRPr/>
          </a:p>
          <a:p>
            <a:pPr algn="l">
              <a:defRPr sz="5000"/>
            </a:pPr>
            <a:r>
              <a:t> </a:t>
            </a:r>
            <a:r>
              <a:rPr>
                <a:solidFill>
                  <a:srgbClr val="00F900"/>
                </a:solidFill>
              </a:rPr>
              <a:t>  def __del__(self):</a:t>
            </a:r>
          </a:p>
          <a:p>
            <a:pPr algn="l">
              <a:defRPr sz="5000"/>
            </a:pPr>
            <a:r>
              <a:rPr>
                <a:solidFill>
                  <a:srgbClr val="00F900"/>
                </a:solidFill>
              </a:rPr>
              <a:t>     print "I am destructed", self.x</a:t>
            </a:r>
          </a:p>
          <a:p>
            <a:pPr algn="l">
              <a:defRPr sz="5000"/>
            </a:pPr>
            <a:endParaRPr>
              <a:solidFill>
                <a:srgbClr val="00F900"/>
              </a:solidFill>
            </a:endParaRPr>
          </a:p>
          <a:p>
            <a:pPr algn="l">
              <a:defRPr sz="5000">
                <a:solidFill>
                  <a:srgbClr val="FF40FF"/>
                </a:solidFill>
              </a:defRPr>
            </a:pPr>
            <a:r>
              <a:t>an = PartyAnimal()</a:t>
            </a:r>
          </a:p>
          <a:p>
            <a:pPr algn="l">
              <a:defRPr sz="5000"/>
            </a:pPr>
            <a:r>
              <a:t>an.party()</a:t>
            </a:r>
          </a:p>
          <a:p>
            <a:pPr algn="l">
              <a:defRPr sz="5000"/>
            </a:pPr>
            <a:r>
              <a:t>an.party()</a:t>
            </a:r>
          </a:p>
          <a:p>
            <a:pPr algn="l">
              <a:defRPr sz="5000"/>
            </a:pPr>
            <a:r>
              <a:t>an.party()</a:t>
            </a:r>
          </a:p>
        </p:txBody>
      </p:sp>
      <p:sp>
        <p:nvSpPr>
          <p:cNvPr id="486" name="Shape 486"/>
          <p:cNvSpPr/>
          <p:nvPr/>
        </p:nvSpPr>
        <p:spPr>
          <a:xfrm>
            <a:off x="14185900" y="2019300"/>
            <a:ext cx="5929611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$ python party2.py </a:t>
            </a:r>
          </a:p>
          <a:p>
            <a:pPr algn="l">
              <a:defRPr>
                <a:solidFill>
                  <a:srgbClr val="FF40FF"/>
                </a:solidFill>
              </a:defRPr>
            </a:pPr>
            <a:r>
              <a:t>I am constructed</a:t>
            </a:r>
          </a:p>
          <a:p>
            <a:pPr algn="l"/>
            <a:r>
              <a:t>So far 1</a:t>
            </a:r>
          </a:p>
          <a:p>
            <a:pPr algn="l"/>
            <a:r>
              <a:t>So far 2</a:t>
            </a:r>
          </a:p>
          <a:p>
            <a:pPr algn="l"/>
            <a:r>
              <a:t>So far 3</a:t>
            </a:r>
          </a:p>
          <a:p>
            <a:pPr algn="l">
              <a:defRPr>
                <a:solidFill>
                  <a:srgbClr val="00F900"/>
                </a:solidFill>
              </a:defRPr>
            </a:pPr>
            <a:r>
              <a:t>I am destructed 3</a:t>
            </a:r>
          </a:p>
        </p:txBody>
      </p:sp>
      <p:sp>
        <p:nvSpPr>
          <p:cNvPr id="487" name="Shape 487"/>
          <p:cNvSpPr/>
          <p:nvPr/>
        </p:nvSpPr>
        <p:spPr>
          <a:xfrm>
            <a:off x="12216779" y="8216900"/>
            <a:ext cx="8547101" cy="416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3490" y="12099550"/>
            <a:ext cx="20752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/2/library/sqlite3.html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80332" y="181428"/>
            <a:ext cx="15195450" cy="11803050"/>
            <a:chOff x="1133989" y="181428"/>
            <a:chExt cx="15195450" cy="11803050"/>
          </a:xfrm>
        </p:grpSpPr>
        <p:pic>
          <p:nvPicPr>
            <p:cNvPr id="4" name="Picture 3" descr="Untitl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989" y="181428"/>
              <a:ext cx="15195450" cy="1180305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8119360" y="4785179"/>
              <a:ext cx="725753" cy="0"/>
            </a:xfrm>
            <a:prstGeom prst="line">
              <a:avLst/>
            </a:prstGeom>
            <a:noFill/>
            <a:ln w="38100" cap="flat" cmpd="sng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61283" y="7522936"/>
              <a:ext cx="725753" cy="0"/>
            </a:xfrm>
            <a:prstGeom prst="line">
              <a:avLst/>
            </a:prstGeom>
            <a:noFill/>
            <a:ln w="38100" cap="flat" cmpd="sng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1547610" y="7522936"/>
              <a:ext cx="725753" cy="0"/>
            </a:xfrm>
            <a:prstGeom prst="line">
              <a:avLst/>
            </a:prstGeom>
            <a:noFill/>
            <a:ln w="38100" cap="flat" cmpd="sng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550915153"/>
      </p:ext>
    </p:extLst>
  </p:cSld>
  <p:clrMapOvr>
    <a:masterClrMapping/>
  </p:clrMapOvr>
  <p:transition xmlns:p14="http://schemas.microsoft.com/office/powerpoint/2010/main"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/>
          </p:cNvSpPr>
          <p:nvPr>
            <p:ph type="title"/>
          </p:nvPr>
        </p:nvSpPr>
        <p:spPr>
          <a:xfrm>
            <a:off x="1981200" y="342900"/>
            <a:ext cx="13347700" cy="3340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rPr dirty="0">
                <a:solidFill>
                  <a:schemeClr val="accent3"/>
                </a:solidFill>
              </a:rPr>
              <a:t>Constructor</a:t>
            </a:r>
          </a:p>
        </p:txBody>
      </p:sp>
      <p:sp>
        <p:nvSpPr>
          <p:cNvPr id="490" name="Shape 4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49400"/>
            <a:r>
              <a:rPr dirty="0"/>
              <a:t>In </a:t>
            </a:r>
            <a:r>
              <a:rPr dirty="0">
                <a:solidFill>
                  <a:srgbClr val="00FDFF"/>
                </a:solidFill>
              </a:rPr>
              <a:t>object-oriented programming</a:t>
            </a:r>
            <a:r>
              <a:rPr dirty="0"/>
              <a:t>, a </a:t>
            </a:r>
            <a:r>
              <a:rPr dirty="0">
                <a:solidFill>
                  <a:srgbClr val="FFFF00"/>
                </a:solidFill>
              </a:rPr>
              <a:t>constructor</a:t>
            </a:r>
            <a:r>
              <a:rPr dirty="0"/>
              <a:t> in a class is a special block of statements called when an </a:t>
            </a:r>
            <a:r>
              <a:rPr dirty="0">
                <a:solidFill>
                  <a:srgbClr val="00FDFF"/>
                </a:solidFill>
              </a:rPr>
              <a:t>object is created</a:t>
            </a:r>
            <a:endParaRPr dirty="0">
              <a:solidFill>
                <a:srgbClr val="00FDFF"/>
              </a:solidFill>
              <a:hlinkClick r:id="rId2"/>
            </a:endParaRPr>
          </a:p>
        </p:txBody>
      </p:sp>
      <p:pic>
        <p:nvPicPr>
          <p:cNvPr id="491" name="M-JIG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89200" y="508000"/>
            <a:ext cx="4114800" cy="3014804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Shape 492"/>
          <p:cNvSpPr/>
          <p:nvPr/>
        </p:nvSpPr>
        <p:spPr>
          <a:xfrm>
            <a:off x="2679700" y="11468100"/>
            <a:ext cx="15328404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>
              <a:defRPr sz="4800"/>
            </a:pPr>
            <a:r>
              <a:t>http://en.wikipedia.org/wiki/Constructor_(computer_science)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</a:t>
            </a:r>
            <a:r>
              <a:rPr>
                <a:solidFill>
                  <a:srgbClr val="FF9300"/>
                </a:solidFill>
              </a:rPr>
              <a:t>Instances</a:t>
            </a:r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49400"/>
            <a:r>
              <a:t>We can create </a:t>
            </a:r>
            <a:r>
              <a:rPr>
                <a:solidFill>
                  <a:srgbClr val="FF9300"/>
                </a:solidFill>
              </a:rPr>
              <a:t>lots of objects</a:t>
            </a:r>
            <a:r>
              <a:t> - the class is the template for the object</a:t>
            </a:r>
          </a:p>
          <a:p>
            <a:pPr marL="1549400"/>
            <a:r>
              <a:t>We can store each </a:t>
            </a:r>
            <a:r>
              <a:rPr>
                <a:solidFill>
                  <a:srgbClr val="FF9300"/>
                </a:solidFill>
              </a:rPr>
              <a:t>distinct object</a:t>
            </a:r>
            <a:r>
              <a:t> in its own variable</a:t>
            </a:r>
          </a:p>
          <a:p>
            <a:pPr marL="1549400"/>
            <a:r>
              <a:t>We call this having multiple </a:t>
            </a:r>
            <a:r>
              <a:rPr>
                <a:solidFill>
                  <a:srgbClr val="FF9300"/>
                </a:solidFill>
              </a:rPr>
              <a:t>instances</a:t>
            </a:r>
            <a:r>
              <a:t> of the same class</a:t>
            </a:r>
          </a:p>
          <a:p>
            <a:pPr marL="1549400"/>
            <a:r>
              <a:t>Each </a:t>
            </a:r>
            <a:r>
              <a:rPr>
                <a:solidFill>
                  <a:srgbClr val="FF9300"/>
                </a:solidFill>
              </a:rPr>
              <a:t>instance</a:t>
            </a:r>
            <a:r>
              <a:t> has its own copy of the </a:t>
            </a:r>
            <a:r>
              <a:rPr>
                <a:solidFill>
                  <a:srgbClr val="FFFB00"/>
                </a:solidFill>
              </a:rPr>
              <a:t>instance variables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346200" y="527050"/>
            <a:ext cx="9596736" cy="1197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rPr dirty="0"/>
              <a:t>class PartyAnimal:</a:t>
            </a:r>
          </a:p>
          <a:p>
            <a:pPr algn="l">
              <a:defRPr sz="4800"/>
            </a:pPr>
            <a:r>
              <a:rPr dirty="0"/>
              <a:t>   x = 0</a:t>
            </a:r>
          </a:p>
          <a:p>
            <a:pPr algn="l">
              <a:defRPr sz="4800"/>
            </a:pPr>
            <a:r>
              <a:rPr dirty="0"/>
              <a:t>   </a:t>
            </a:r>
            <a:r>
              <a:rPr dirty="0">
                <a:solidFill>
                  <a:srgbClr val="FF9300"/>
                </a:solidFill>
              </a:rPr>
              <a:t>name</a:t>
            </a:r>
            <a:r>
              <a:rPr dirty="0"/>
              <a:t> = ""</a:t>
            </a:r>
          </a:p>
          <a:p>
            <a:pPr algn="l">
              <a:defRPr sz="4800"/>
            </a:pPr>
            <a:r>
              <a:rPr dirty="0"/>
              <a:t>   </a:t>
            </a:r>
            <a:r>
              <a:rPr dirty="0">
                <a:solidFill>
                  <a:srgbClr val="FF40FF"/>
                </a:solidFill>
              </a:rPr>
              <a:t>def __init__</a:t>
            </a:r>
            <a:r>
              <a:rPr dirty="0"/>
              <a:t>(self, </a:t>
            </a:r>
            <a:r>
              <a:rPr dirty="0">
                <a:solidFill>
                  <a:srgbClr val="00F900"/>
                </a:solidFill>
              </a:rPr>
              <a:t>nam</a:t>
            </a:r>
            <a:r>
              <a:rPr dirty="0"/>
              <a:t>):</a:t>
            </a:r>
          </a:p>
          <a:p>
            <a:pPr algn="l">
              <a:defRPr sz="4800"/>
            </a:pPr>
            <a:r>
              <a:rPr dirty="0"/>
              <a:t>     </a:t>
            </a:r>
            <a:r>
              <a:rPr dirty="0">
                <a:solidFill>
                  <a:srgbClr val="FF9300"/>
                </a:solidFill>
              </a:rPr>
              <a:t>self.name</a:t>
            </a:r>
            <a:r>
              <a:rPr dirty="0"/>
              <a:t> = </a:t>
            </a:r>
            <a:r>
              <a:rPr dirty="0">
                <a:solidFill>
                  <a:srgbClr val="00F900"/>
                </a:solidFill>
              </a:rPr>
              <a:t>nam</a:t>
            </a:r>
          </a:p>
          <a:p>
            <a:pPr algn="l">
              <a:defRPr sz="4800"/>
            </a:pPr>
            <a:r>
              <a:rPr dirty="0"/>
              <a:t>     print </a:t>
            </a:r>
            <a:r>
              <a:rPr dirty="0">
                <a:solidFill>
                  <a:srgbClr val="FF9300"/>
                </a:solidFill>
              </a:rPr>
              <a:t>self.name</a:t>
            </a:r>
            <a:r>
              <a:rPr dirty="0"/>
              <a:t>,"constructed"</a:t>
            </a:r>
          </a:p>
          <a:p>
            <a:pPr algn="l">
              <a:defRPr sz="4800"/>
            </a:pPr>
            <a:endParaRPr dirty="0"/>
          </a:p>
          <a:p>
            <a:pPr algn="l">
              <a:defRPr sz="4800"/>
            </a:pPr>
            <a:r>
              <a:rPr dirty="0"/>
              <a:t>   def party(self) :</a:t>
            </a:r>
          </a:p>
          <a:p>
            <a:pPr algn="l">
              <a:defRPr sz="4800"/>
            </a:pPr>
            <a:r>
              <a:rPr dirty="0"/>
              <a:t>     self.x = self.x + 1</a:t>
            </a:r>
          </a:p>
          <a:p>
            <a:pPr algn="l">
              <a:defRPr sz="4800"/>
            </a:pPr>
            <a:r>
              <a:rPr dirty="0"/>
              <a:t>     print </a:t>
            </a:r>
            <a:r>
              <a:rPr dirty="0">
                <a:solidFill>
                  <a:srgbClr val="FF9300"/>
                </a:solidFill>
              </a:rPr>
              <a:t>self.name</a:t>
            </a:r>
            <a:r>
              <a:rPr dirty="0"/>
              <a:t>,"party count",self.x</a:t>
            </a:r>
          </a:p>
          <a:p>
            <a:pPr algn="l">
              <a:defRPr sz="4800"/>
            </a:pPr>
            <a:endParaRPr dirty="0"/>
          </a:p>
          <a:p>
            <a:pPr algn="l">
              <a:defRPr sz="4800"/>
            </a:pPr>
            <a:r>
              <a:rPr dirty="0"/>
              <a:t>s = PartyAnimal(</a:t>
            </a:r>
            <a:r>
              <a:rPr dirty="0">
                <a:solidFill>
                  <a:srgbClr val="00F900"/>
                </a:solidFill>
              </a:rPr>
              <a:t>"Sally"</a:t>
            </a:r>
            <a:r>
              <a:rPr dirty="0"/>
              <a:t>)</a:t>
            </a:r>
          </a:p>
          <a:p>
            <a:pPr algn="l">
              <a:defRPr sz="4800"/>
            </a:pPr>
            <a:r>
              <a:rPr dirty="0"/>
              <a:t>s.party()</a:t>
            </a:r>
          </a:p>
          <a:p>
            <a:pPr algn="l">
              <a:defRPr sz="4800"/>
            </a:pPr>
            <a:endParaRPr dirty="0"/>
          </a:p>
          <a:p>
            <a:pPr algn="l">
              <a:defRPr sz="4800"/>
            </a:pPr>
            <a:r>
              <a:rPr dirty="0"/>
              <a:t>j = PartyAnimal(</a:t>
            </a:r>
            <a:r>
              <a:rPr dirty="0">
                <a:solidFill>
                  <a:srgbClr val="00F900"/>
                </a:solidFill>
              </a:rPr>
              <a:t>"Jim"</a:t>
            </a:r>
            <a:r>
              <a:rPr dirty="0"/>
              <a:t>)</a:t>
            </a:r>
          </a:p>
          <a:p>
            <a:pPr algn="l">
              <a:defRPr sz="4800"/>
            </a:pPr>
            <a:r>
              <a:rPr dirty="0"/>
              <a:t>j.party()</a:t>
            </a:r>
          </a:p>
          <a:p>
            <a:pPr algn="l">
              <a:defRPr sz="4800"/>
            </a:pPr>
            <a:r>
              <a:rPr dirty="0"/>
              <a:t>s.party()</a:t>
            </a:r>
          </a:p>
        </p:txBody>
      </p:sp>
      <p:sp>
        <p:nvSpPr>
          <p:cNvPr id="498" name="Shape 498"/>
          <p:cNvSpPr/>
          <p:nvPr/>
        </p:nvSpPr>
        <p:spPr>
          <a:xfrm>
            <a:off x="12470779" y="3352800"/>
            <a:ext cx="7683501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rgbClr val="FF40FF"/>
                </a:solidFill>
              </a:rPr>
              <a:t>Constructors</a:t>
            </a:r>
            <a:r>
              <a:t> can have additional </a:t>
            </a:r>
            <a:r>
              <a:rPr>
                <a:solidFill>
                  <a:srgbClr val="00F900"/>
                </a:solidFill>
              </a:rPr>
              <a:t>parameters</a:t>
            </a:r>
            <a:r>
              <a:t>.  These can be used to setup </a:t>
            </a:r>
            <a:r>
              <a:rPr>
                <a:solidFill>
                  <a:srgbClr val="FF9300"/>
                </a:solidFill>
              </a:rPr>
              <a:t>instance variables</a:t>
            </a:r>
            <a:r>
              <a:t> for the particular instance of the class (i.e. for the particular obect).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1346200" y="527050"/>
            <a:ext cx="9596736" cy="1197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class PartyAnimal:</a:t>
            </a:r>
          </a:p>
          <a:p>
            <a:pPr algn="l">
              <a:defRPr sz="4800"/>
            </a:pPr>
            <a:r>
              <a:t>   x = 0</a:t>
            </a:r>
          </a:p>
          <a:p>
            <a:pPr algn="l">
              <a:defRPr sz="4800"/>
            </a:pPr>
            <a:r>
              <a:t>   </a:t>
            </a:r>
            <a:r>
              <a:rPr>
                <a:solidFill>
                  <a:srgbClr val="FF9300"/>
                </a:solidFill>
              </a:rPr>
              <a:t>name</a:t>
            </a:r>
            <a:r>
              <a:t> = ""</a:t>
            </a:r>
          </a:p>
          <a:p>
            <a:pPr algn="l">
              <a:defRPr sz="4800"/>
            </a:pPr>
            <a:r>
              <a:t>   </a:t>
            </a:r>
            <a:r>
              <a:rPr>
                <a:solidFill>
                  <a:srgbClr val="FF40FF"/>
                </a:solidFill>
              </a:rPr>
              <a:t>def __init__</a:t>
            </a:r>
            <a:r>
              <a:t>(self, </a:t>
            </a:r>
            <a:r>
              <a:rPr>
                <a:solidFill>
                  <a:srgbClr val="00F900"/>
                </a:solidFill>
              </a:rPr>
              <a:t>z</a:t>
            </a:r>
            <a:r>
              <a:t>):</a:t>
            </a:r>
          </a:p>
          <a:p>
            <a:pPr algn="l">
              <a:defRPr sz="4800"/>
            </a:pPr>
            <a:r>
              <a:t>     </a:t>
            </a:r>
            <a:r>
              <a:rPr>
                <a:solidFill>
                  <a:srgbClr val="FF9300"/>
                </a:solidFill>
              </a:rPr>
              <a:t>self.name</a:t>
            </a:r>
            <a:r>
              <a:t> = </a:t>
            </a:r>
            <a:r>
              <a:rPr>
                <a:solidFill>
                  <a:srgbClr val="00F900"/>
                </a:solidFill>
              </a:rPr>
              <a:t>z</a:t>
            </a:r>
          </a:p>
          <a:p>
            <a:pPr algn="l">
              <a:defRPr sz="4800"/>
            </a:pPr>
            <a:r>
              <a:t>     print </a:t>
            </a:r>
            <a:r>
              <a:rPr>
                <a:solidFill>
                  <a:srgbClr val="FF9300"/>
                </a:solidFill>
              </a:rPr>
              <a:t>self.name</a:t>
            </a:r>
            <a:r>
              <a:t>,"constructed"</a:t>
            </a:r>
          </a:p>
          <a:p>
            <a:pPr algn="l">
              <a:defRPr sz="4800"/>
            </a:pPr>
            <a:endParaRPr/>
          </a:p>
          <a:p>
            <a:pPr algn="l">
              <a:defRPr sz="4800"/>
            </a:pPr>
            <a:r>
              <a:t>   def party(self) :</a:t>
            </a:r>
          </a:p>
          <a:p>
            <a:pPr algn="l">
              <a:defRPr sz="4800"/>
            </a:pPr>
            <a:r>
              <a:t>     self.x = self.x + 1</a:t>
            </a:r>
          </a:p>
          <a:p>
            <a:pPr algn="l">
              <a:defRPr sz="4800"/>
            </a:pPr>
            <a:r>
              <a:t>     print </a:t>
            </a:r>
            <a:r>
              <a:rPr>
                <a:solidFill>
                  <a:srgbClr val="FF9300"/>
                </a:solidFill>
              </a:rPr>
              <a:t>self.name</a:t>
            </a:r>
            <a:r>
              <a:t>,"party count",self.x</a:t>
            </a:r>
          </a:p>
          <a:p>
            <a:pPr algn="l">
              <a:defRPr sz="4800"/>
            </a:pPr>
            <a:endParaRPr/>
          </a:p>
          <a:p>
            <a:pPr algn="l">
              <a:defRPr sz="4800"/>
            </a:pPr>
            <a:r>
              <a:t>s = PartyAnimal(</a:t>
            </a:r>
            <a:r>
              <a:rPr>
                <a:solidFill>
                  <a:srgbClr val="00F900"/>
                </a:solidFill>
              </a:rPr>
              <a:t>"Sally"</a:t>
            </a:r>
            <a:r>
              <a:t>)</a:t>
            </a:r>
          </a:p>
          <a:p>
            <a:pPr algn="l">
              <a:defRPr sz="4800"/>
            </a:pPr>
            <a:r>
              <a:t>s.party()</a:t>
            </a:r>
          </a:p>
          <a:p>
            <a:pPr algn="l">
              <a:defRPr sz="4800"/>
            </a:pPr>
            <a:endParaRPr/>
          </a:p>
          <a:p>
            <a:pPr algn="l">
              <a:defRPr sz="4800"/>
            </a:pPr>
            <a:r>
              <a:t>j = PartyAnimal(</a:t>
            </a:r>
            <a:r>
              <a:rPr>
                <a:solidFill>
                  <a:srgbClr val="00F900"/>
                </a:solidFill>
              </a:rPr>
              <a:t>"Jim"</a:t>
            </a:r>
            <a:r>
              <a:t>)</a:t>
            </a:r>
          </a:p>
          <a:p>
            <a:pPr algn="l">
              <a:defRPr sz="4800"/>
            </a:pPr>
            <a:r>
              <a:t>j.party()</a:t>
            </a:r>
          </a:p>
          <a:p>
            <a:pPr algn="l">
              <a:defRPr sz="4800"/>
            </a:pPr>
            <a:r>
              <a:t>s.party()</a:t>
            </a:r>
          </a:p>
        </p:txBody>
      </p:sp>
      <p:sp>
        <p:nvSpPr>
          <p:cNvPr id="501" name="Shape 501"/>
          <p:cNvSpPr/>
          <p:nvPr/>
        </p:nvSpPr>
        <p:spPr>
          <a:xfrm flipH="1">
            <a:off x="10909300" y="4445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2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292100" y="24511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2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506" name="Group 506"/>
          <p:cNvGrpSpPr/>
          <p:nvPr/>
        </p:nvGrpSpPr>
        <p:grpSpPr>
          <a:xfrm>
            <a:off x="14757400" y="2006600"/>
            <a:ext cx="4762500" cy="4000500"/>
            <a:chOff x="0" y="0"/>
            <a:chExt cx="4762500" cy="4000500"/>
          </a:xfrm>
        </p:grpSpPr>
        <p:sp>
          <p:nvSpPr>
            <p:cNvPr id="503" name="Shape 503"/>
            <p:cNvSpPr/>
            <p:nvPr/>
          </p:nvSpPr>
          <p:spPr>
            <a:xfrm>
              <a:off x="0" y="0"/>
              <a:ext cx="4762500" cy="4000500"/>
            </a:xfrm>
            <a:prstGeom prst="rect">
              <a:avLst/>
            </a:prstGeom>
            <a:noFill/>
            <a:ln w="50800" cap="flat">
              <a:solidFill>
                <a:srgbClr val="00F9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sz="6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s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71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546100" y="2197100"/>
              <a:ext cx="3467100" cy="1270000"/>
            </a:xfrm>
            <a:prstGeom prst="rect">
              <a:avLst/>
            </a:prstGeom>
            <a:solidFill>
              <a:srgbClr val="FFFB00"/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60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name:  </a:t>
              </a:r>
            </a:p>
          </p:txBody>
        </p:sp>
      </p:grpSp>
      <p:sp>
        <p:nvSpPr>
          <p:cNvPr id="507" name="Shape 507"/>
          <p:cNvSpPr/>
          <p:nvPr/>
        </p:nvSpPr>
        <p:spPr>
          <a:xfrm>
            <a:off x="17265029" y="2781300"/>
            <a:ext cx="4699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grpSp>
        <p:nvGrpSpPr>
          <p:cNvPr id="511" name="Group 511"/>
          <p:cNvGrpSpPr/>
          <p:nvPr/>
        </p:nvGrpSpPr>
        <p:grpSpPr>
          <a:xfrm>
            <a:off x="14757400" y="7518400"/>
            <a:ext cx="4762500" cy="4000500"/>
            <a:chOff x="0" y="0"/>
            <a:chExt cx="4762500" cy="4000500"/>
          </a:xfrm>
        </p:grpSpPr>
        <p:sp>
          <p:nvSpPr>
            <p:cNvPr id="508" name="Shape 508"/>
            <p:cNvSpPr/>
            <p:nvPr/>
          </p:nvSpPr>
          <p:spPr>
            <a:xfrm>
              <a:off x="0" y="0"/>
              <a:ext cx="4762500" cy="4000500"/>
            </a:xfrm>
            <a:prstGeom prst="rect">
              <a:avLst/>
            </a:prstGeom>
            <a:noFill/>
            <a:ln w="50800" cap="flat">
              <a:solidFill>
                <a:srgbClr val="00F9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sz="6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j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71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266700" y="2197100"/>
              <a:ext cx="3746500" cy="1270000"/>
            </a:xfrm>
            <a:prstGeom prst="rect">
              <a:avLst/>
            </a:prstGeom>
            <a:solidFill>
              <a:srgbClr val="FFFB00"/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60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name:</a:t>
              </a:r>
            </a:p>
          </p:txBody>
        </p:sp>
      </p:grpSp>
      <p:sp>
        <p:nvSpPr>
          <p:cNvPr id="512" name="Shape 512"/>
          <p:cNvSpPr/>
          <p:nvPr/>
        </p:nvSpPr>
        <p:spPr>
          <a:xfrm>
            <a:off x="17265029" y="8318500"/>
            <a:ext cx="4699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513" name="Shape 513"/>
          <p:cNvSpPr/>
          <p:nvPr/>
        </p:nvSpPr>
        <p:spPr>
          <a:xfrm>
            <a:off x="292100" y="52832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2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18014329" y="2781300"/>
            <a:ext cx="4699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15" name="Shape 515"/>
          <p:cNvSpPr/>
          <p:nvPr/>
        </p:nvSpPr>
        <p:spPr>
          <a:xfrm>
            <a:off x="292100" y="24511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2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292100" y="52832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2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18014329" y="8318500"/>
            <a:ext cx="4699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18" name="Shape 518"/>
          <p:cNvSpPr/>
          <p:nvPr/>
        </p:nvSpPr>
        <p:spPr>
          <a:xfrm>
            <a:off x="17671429" y="2781300"/>
            <a:ext cx="4699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19" name="Shape 519"/>
          <p:cNvSpPr/>
          <p:nvPr/>
        </p:nvSpPr>
        <p:spPr>
          <a:xfrm>
            <a:off x="8375699" y="9006543"/>
            <a:ext cx="5664201" cy="268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>
                <a:solidFill>
                  <a:srgbClr val="00FDFF"/>
                </a:solidFill>
              </a:rPr>
              <a:t>We have two independent instances.</a:t>
            </a:r>
          </a:p>
        </p:txBody>
      </p:sp>
      <p:sp>
        <p:nvSpPr>
          <p:cNvPr id="520" name="Shape 520"/>
          <p:cNvSpPr/>
          <p:nvPr/>
        </p:nvSpPr>
        <p:spPr>
          <a:xfrm>
            <a:off x="14680406" y="12090400"/>
            <a:ext cx="589314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PartyAnimal.party(j)</a:t>
            </a:r>
          </a:p>
        </p:txBody>
      </p:sp>
      <p:sp>
        <p:nvSpPr>
          <p:cNvPr id="521" name="Shape 521"/>
          <p:cNvSpPr/>
          <p:nvPr/>
        </p:nvSpPr>
        <p:spPr>
          <a:xfrm>
            <a:off x="17226408" y="4406900"/>
            <a:ext cx="1359943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Sally</a:t>
            </a:r>
          </a:p>
        </p:txBody>
      </p:sp>
      <p:sp>
        <p:nvSpPr>
          <p:cNvPr id="522" name="Shape 522"/>
          <p:cNvSpPr/>
          <p:nvPr/>
        </p:nvSpPr>
        <p:spPr>
          <a:xfrm>
            <a:off x="17402993" y="9944100"/>
            <a:ext cx="996356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Jim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5532 0.577143" pathEditMode="relative">
                                      <p:cBhvr>
                                        <p:cTn id="6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4623 0.108478" pathEditMode="relative">
                                      <p:cBhvr>
                                        <p:cTn id="18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532 0.577143 L -0.302809 0.627029" pathEditMode="relative">
                                      <p:cBhvr>
                                        <p:cTn id="29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4623 0.108478" pathEditMode="relative">
                                      <p:cBhvr>
                                        <p:cTn id="37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809 0.627029 L -0.188959 0.728437" pathEditMode="relative">
                                      <p:cBhvr>
                                        <p:cTn id="52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4623 0.108478" pathEditMode="relative">
                                      <p:cBhvr>
                                        <p:cTn id="6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959 0.728437 L -0.342715 0.784775" pathEditMode="relative">
                                      <p:cBhvr>
                                        <p:cTn id="78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4623 0.108478" pathEditMode="relative">
                                      <p:cBhvr>
                                        <p:cTn id="86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715 0.784775 L -0.342857 0.842991" pathEditMode="relative">
                                      <p:cBhvr>
                                        <p:cTn id="97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xit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" grpId="3" animBg="1" advAuto="0"/>
      <p:bldP spid="502" grpId="6" animBg="1" advAuto="0"/>
      <p:bldP spid="506" grpId="2" animBg="1" advAuto="0"/>
      <p:bldP spid="507" grpId="10" animBg="1" advAuto="0"/>
      <p:bldP spid="511" grpId="14" animBg="1" advAuto="0"/>
      <p:bldP spid="512" grpId="15" animBg="1" advAuto="0"/>
      <p:bldP spid="512" grpId="24" animBg="1" advAuto="0"/>
      <p:bldP spid="513" grpId="8" animBg="1" advAuto="0"/>
      <p:bldP spid="513" grpId="12" animBg="1" advAuto="0"/>
      <p:bldP spid="514" grpId="11" animBg="1" advAuto="0"/>
      <p:bldP spid="514" grpId="27" animBg="1" advAuto="0"/>
      <p:bldP spid="515" grpId="16" animBg="1" advAuto="0"/>
      <p:bldP spid="515" grpId="19" animBg="1" advAuto="0"/>
      <p:bldP spid="516" grpId="21" animBg="1" advAuto="0"/>
      <p:bldP spid="517" grpId="23" animBg="1" advAuto="0"/>
      <p:bldP spid="518" grpId="26" animBg="1" advAuto="0"/>
      <p:bldP spid="519" grpId="28" animBg="1" advAuto="0"/>
      <p:bldP spid="521" grpId="5" animBg="1" advAuto="0"/>
      <p:bldP spid="522" grpId="18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Definitions</a:t>
            </a:r>
          </a:p>
        </p:txBody>
      </p:sp>
      <p:sp>
        <p:nvSpPr>
          <p:cNvPr id="525" name="Shape 5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49400"/>
            <a:r>
              <a:rPr>
                <a:solidFill>
                  <a:srgbClr val="FF9300"/>
                </a:solidFill>
              </a:rPr>
              <a:t>Class</a:t>
            </a:r>
            <a:r>
              <a:t> - a template - Dog</a:t>
            </a:r>
          </a:p>
          <a:p>
            <a:pPr marL="1549400"/>
            <a:r>
              <a:rPr>
                <a:solidFill>
                  <a:srgbClr val="FF9300"/>
                </a:solidFill>
              </a:rPr>
              <a:t>Method or Message </a:t>
            </a:r>
            <a:r>
              <a:t>- A defined capability of a class - bark()</a:t>
            </a:r>
          </a:p>
          <a:p>
            <a:pPr marL="1549400"/>
            <a:r>
              <a:rPr>
                <a:solidFill>
                  <a:srgbClr val="FF9300"/>
                </a:solidFill>
              </a:rPr>
              <a:t>Object or Instance</a:t>
            </a:r>
            <a:r>
              <a:t> - A particular instance of a class - Lassie</a:t>
            </a:r>
          </a:p>
          <a:p>
            <a:pPr marL="1549400"/>
            <a:r>
              <a:rPr>
                <a:solidFill>
                  <a:srgbClr val="FF9300"/>
                </a:solidFill>
              </a:rPr>
              <a:t>Constructor</a:t>
            </a:r>
            <a:r>
              <a:t> - A method which is called when the instance / object is created</a:t>
            </a:r>
          </a:p>
        </p:txBody>
      </p:sp>
      <p:pic>
        <p:nvPicPr>
          <p:cNvPr id="526" name="M-JIG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0" y="673100"/>
            <a:ext cx="3683001" cy="2698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Inheritance</a:t>
            </a:r>
          </a:p>
        </p:txBody>
      </p:sp>
      <p:sp>
        <p:nvSpPr>
          <p:cNvPr id="529" name="Shape 529"/>
          <p:cNvSpPr>
            <a:spLocks noGrp="1"/>
          </p:cNvSpPr>
          <p:nvPr>
            <p:ph type="subTitle" sz="quarter" idx="1"/>
          </p:nvPr>
        </p:nvSpPr>
        <p:spPr>
          <a:xfrm>
            <a:off x="1981200" y="6870700"/>
            <a:ext cx="17360900" cy="2019300"/>
          </a:xfrm>
          <a:prstGeom prst="rect">
            <a:avLst/>
          </a:prstGeom>
        </p:spPr>
        <p:txBody>
          <a:bodyPr/>
          <a:lstStyle/>
          <a:p>
            <a:r>
              <a:rPr dirty="0"/>
              <a:t>http://www.python.org/doc/2.5.2/tut/node11.html</a:t>
            </a:r>
          </a:p>
          <a:p>
            <a:r>
              <a:rPr u="sng" dirty="0"/>
              <a:t>http://www.ibiblio.org/g2swap/byteofpython/read/inheritance.html</a:t>
            </a:r>
            <a:endParaRPr u="sng" dirty="0">
              <a:hlinkClick r:id="rId2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r>
              <a:t>Inheritance</a:t>
            </a:r>
          </a:p>
        </p:txBody>
      </p:sp>
      <p:sp>
        <p:nvSpPr>
          <p:cNvPr id="532" name="Shape 5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49400"/>
            <a:r>
              <a:t>When we make a new class - we can reuse an existing class and </a:t>
            </a:r>
            <a:r>
              <a:rPr>
                <a:solidFill>
                  <a:srgbClr val="FF9300"/>
                </a:solidFill>
              </a:rPr>
              <a:t>inherit</a:t>
            </a:r>
            <a:r>
              <a:t> all the capabilities of an existing class and then add our own little bit to make our new class</a:t>
            </a:r>
          </a:p>
          <a:p>
            <a:pPr marL="1549400"/>
            <a:r>
              <a:t>Another form of store and reuse</a:t>
            </a:r>
          </a:p>
          <a:p>
            <a:pPr marL="1549400"/>
            <a:r>
              <a:t>Write once - reuse many times</a:t>
            </a:r>
          </a:p>
          <a:p>
            <a:pPr marL="1549400"/>
            <a:r>
              <a:t>The new class (child) has all the capabilities of the old class (parent) - and then some more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/>
          </p:cNvSpPr>
          <p:nvPr>
            <p:ph type="title"/>
          </p:nvPr>
        </p:nvSpPr>
        <p:spPr>
          <a:xfrm>
            <a:off x="1333500" y="342900"/>
            <a:ext cx="14820900" cy="3340100"/>
          </a:xfrm>
          <a:prstGeom prst="rect">
            <a:avLst/>
          </a:prstGeom>
        </p:spPr>
        <p:txBody>
          <a:bodyPr/>
          <a:lstStyle/>
          <a:p>
            <a:r>
              <a:t>Terminology: </a:t>
            </a:r>
            <a:r>
              <a:rPr>
                <a:solidFill>
                  <a:srgbClr val="FF9300"/>
                </a:solidFill>
              </a:rPr>
              <a:t>Inheritance</a:t>
            </a:r>
          </a:p>
        </p:txBody>
      </p:sp>
      <p:sp>
        <p:nvSpPr>
          <p:cNvPr id="535" name="Shape 535"/>
          <p:cNvSpPr/>
          <p:nvPr/>
        </p:nvSpPr>
        <p:spPr>
          <a:xfrm>
            <a:off x="2032000" y="11988800"/>
            <a:ext cx="1697265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http://en.wikipedia.org/wiki/Object-oriented_programming</a:t>
            </a:r>
          </a:p>
        </p:txBody>
      </p:sp>
      <p:sp>
        <p:nvSpPr>
          <p:cNvPr id="536" name="Shape 536"/>
          <p:cNvSpPr/>
          <p:nvPr/>
        </p:nvSpPr>
        <p:spPr>
          <a:xfrm>
            <a:off x="1282079" y="6235700"/>
            <a:ext cx="19329401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‘Subclasses’ are more specialized versions of a class, which </a:t>
            </a:r>
            <a:r>
              <a:rPr>
                <a:solidFill>
                  <a:srgbClr val="FF9300"/>
                </a:solidFill>
              </a:rPr>
              <a:t>inherit</a:t>
            </a:r>
            <a:r>
              <a:t> attributes and behaviors from their parent classes, and can introduce their own.  </a:t>
            </a:r>
          </a:p>
        </p:txBody>
      </p:sp>
      <p:pic>
        <p:nvPicPr>
          <p:cNvPr id="537" name="M-JIG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500" y="673100"/>
            <a:ext cx="3683001" cy="2698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/>
        </p:nvSpPr>
        <p:spPr>
          <a:xfrm>
            <a:off x="1054100" y="355600"/>
            <a:ext cx="9794286" cy="1219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900">
                <a:solidFill>
                  <a:srgbClr val="FFFB00"/>
                </a:solidFill>
              </a:defRPr>
            </a:pPr>
            <a:r>
              <a:t>class PartyAnimal: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x = 0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name = ""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def __init__(self, nam):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  self.name = nam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  print self.name,"constructed"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endParaRPr/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def party(self) :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  self.x = self.x + 1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  print self.name,"party count",self.x</a:t>
            </a:r>
          </a:p>
          <a:p>
            <a:pPr algn="l">
              <a:defRPr sz="4900">
                <a:solidFill>
                  <a:srgbClr val="FF40FF"/>
                </a:solidFill>
              </a:defRPr>
            </a:pPr>
            <a:endParaRPr/>
          </a:p>
          <a:p>
            <a:pPr algn="l">
              <a:defRPr sz="4900">
                <a:solidFill>
                  <a:srgbClr val="FF40FF"/>
                </a:solidFill>
              </a:defRPr>
            </a:pPr>
            <a:r>
              <a:t>class FootballFan(PartyAnimal):</a:t>
            </a:r>
          </a:p>
          <a:p>
            <a:pPr algn="l">
              <a:defRPr sz="4900">
                <a:solidFill>
                  <a:srgbClr val="00F900"/>
                </a:solidFill>
              </a:defRPr>
            </a:pPr>
            <a:r>
              <a:t>   points = 0</a:t>
            </a:r>
          </a:p>
          <a:p>
            <a:pPr algn="l">
              <a:defRPr sz="4900">
                <a:solidFill>
                  <a:srgbClr val="00F900"/>
                </a:solidFill>
              </a:defRPr>
            </a:pPr>
            <a:r>
              <a:t>   def touchdown(self):</a:t>
            </a:r>
          </a:p>
          <a:p>
            <a:pPr algn="l">
              <a:defRPr sz="4900">
                <a:solidFill>
                  <a:srgbClr val="00F900"/>
                </a:solidFill>
              </a:defRPr>
            </a:pPr>
            <a:r>
              <a:t>      self.points = self.points + 7</a:t>
            </a:r>
          </a:p>
          <a:p>
            <a:pPr algn="l">
              <a:defRPr sz="4900">
                <a:solidFill>
                  <a:srgbClr val="00F900"/>
                </a:solidFill>
              </a:defRPr>
            </a:pPr>
            <a:r>
              <a:t>      self.party()</a:t>
            </a:r>
          </a:p>
          <a:p>
            <a:pPr algn="l">
              <a:defRPr sz="4900">
                <a:solidFill>
                  <a:srgbClr val="00F900"/>
                </a:solidFill>
              </a:defRPr>
            </a:pPr>
            <a:r>
              <a:t>      print self.name,"points",self.points</a:t>
            </a:r>
          </a:p>
        </p:txBody>
      </p:sp>
      <p:sp>
        <p:nvSpPr>
          <p:cNvPr id="540" name="Shape 540"/>
          <p:cNvSpPr/>
          <p:nvPr/>
        </p:nvSpPr>
        <p:spPr>
          <a:xfrm>
            <a:off x="13436600" y="965200"/>
            <a:ext cx="6234597" cy="436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900"/>
            </a:pPr>
            <a:r>
              <a:t>s = PartyAnimal("Sally")</a:t>
            </a:r>
          </a:p>
          <a:p>
            <a:pPr algn="l">
              <a:defRPr sz="4900"/>
            </a:pPr>
            <a:r>
              <a:t>s.party()</a:t>
            </a:r>
          </a:p>
          <a:p>
            <a:pPr algn="l">
              <a:defRPr sz="4900"/>
            </a:pPr>
            <a:endParaRPr/>
          </a:p>
          <a:p>
            <a:pPr algn="l">
              <a:defRPr sz="4900"/>
            </a:pPr>
            <a:r>
              <a:t>j = FootballFan("Jim")</a:t>
            </a:r>
          </a:p>
          <a:p>
            <a:pPr algn="l">
              <a:defRPr sz="4900"/>
            </a:pPr>
            <a:r>
              <a:t>j.party()</a:t>
            </a:r>
          </a:p>
          <a:p>
            <a:pPr algn="l">
              <a:defRPr sz="4900"/>
            </a:pPr>
            <a:r>
              <a:t>j.touchdown()</a:t>
            </a:r>
          </a:p>
        </p:txBody>
      </p:sp>
      <p:sp>
        <p:nvSpPr>
          <p:cNvPr id="541" name="Shape 541"/>
          <p:cNvSpPr/>
          <p:nvPr/>
        </p:nvSpPr>
        <p:spPr>
          <a:xfrm>
            <a:off x="12508879" y="8267700"/>
            <a:ext cx="7569201" cy="2641600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300"/>
            </a:pPr>
            <a:r>
              <a:rPr>
                <a:solidFill>
                  <a:srgbClr val="FF40FF"/>
                </a:solidFill>
              </a:rPr>
              <a:t>FootballFan</a:t>
            </a:r>
            <a:r>
              <a:t> is a class which extends </a:t>
            </a:r>
            <a:r>
              <a:rPr>
                <a:solidFill>
                  <a:srgbClr val="FFFB00"/>
                </a:solidFill>
              </a:rPr>
              <a:t>PartyAnimal</a:t>
            </a:r>
            <a:r>
              <a:t>.  </a:t>
            </a:r>
            <a:r>
              <a:rPr>
                <a:solidFill>
                  <a:srgbClr val="FFFB00"/>
                </a:solidFill>
              </a:rPr>
              <a:t> It has all the capabilities of PartyAnimal</a:t>
            </a:r>
            <a:r>
              <a:t> </a:t>
            </a:r>
            <a:r>
              <a:rPr>
                <a:solidFill>
                  <a:srgbClr val="00F900"/>
                </a:solidFill>
              </a:rPr>
              <a:t>and more.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1054100" y="355600"/>
            <a:ext cx="9794286" cy="1219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900">
                <a:solidFill>
                  <a:srgbClr val="FFFB00"/>
                </a:solidFill>
              </a:defRPr>
            </a:pPr>
            <a:r>
              <a:t>class PartyAnimal: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x = 0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name = ""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def __init__(self, nam):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  self.name = nam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  print self.name,"constructed"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endParaRPr/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def party(self) :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  self.x = self.x + 1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  print self.name,"party count",self.x</a:t>
            </a:r>
          </a:p>
          <a:p>
            <a:pPr algn="l">
              <a:defRPr sz="4900">
                <a:solidFill>
                  <a:srgbClr val="FF40FF"/>
                </a:solidFill>
              </a:defRPr>
            </a:pPr>
            <a:endParaRPr/>
          </a:p>
          <a:p>
            <a:pPr algn="l">
              <a:defRPr sz="4900">
                <a:solidFill>
                  <a:srgbClr val="FF40FF"/>
                </a:solidFill>
              </a:defRPr>
            </a:pPr>
            <a:r>
              <a:t>class FootballFan(PartyAnimal):</a:t>
            </a:r>
          </a:p>
          <a:p>
            <a:pPr algn="l">
              <a:defRPr sz="4900">
                <a:solidFill>
                  <a:srgbClr val="00F900"/>
                </a:solidFill>
              </a:defRPr>
            </a:pPr>
            <a:r>
              <a:t>   points = 0</a:t>
            </a:r>
          </a:p>
          <a:p>
            <a:pPr algn="l">
              <a:defRPr sz="4900">
                <a:solidFill>
                  <a:srgbClr val="00F900"/>
                </a:solidFill>
              </a:defRPr>
            </a:pPr>
            <a:r>
              <a:t>   def touchdown(self):</a:t>
            </a:r>
          </a:p>
          <a:p>
            <a:pPr algn="l">
              <a:defRPr sz="4900">
                <a:solidFill>
                  <a:srgbClr val="00F900"/>
                </a:solidFill>
              </a:defRPr>
            </a:pPr>
            <a:r>
              <a:t>      self.points = self.points + 7</a:t>
            </a:r>
          </a:p>
          <a:p>
            <a:pPr algn="l">
              <a:defRPr sz="4900">
                <a:solidFill>
                  <a:srgbClr val="00F900"/>
                </a:solidFill>
              </a:defRPr>
            </a:pPr>
            <a:r>
              <a:t>      self.party()</a:t>
            </a:r>
          </a:p>
          <a:p>
            <a:pPr algn="l">
              <a:defRPr sz="4900">
                <a:solidFill>
                  <a:srgbClr val="00F900"/>
                </a:solidFill>
              </a:defRPr>
            </a:pPr>
            <a:r>
              <a:t>      print self.name,"points",self.points</a:t>
            </a:r>
          </a:p>
        </p:txBody>
      </p:sp>
      <p:sp>
        <p:nvSpPr>
          <p:cNvPr id="544" name="Shape 544"/>
          <p:cNvSpPr/>
          <p:nvPr/>
        </p:nvSpPr>
        <p:spPr>
          <a:xfrm>
            <a:off x="13436600" y="965200"/>
            <a:ext cx="6234597" cy="436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900"/>
            </a:pPr>
            <a:r>
              <a:t>s = PartyAnimal("Sally")</a:t>
            </a:r>
          </a:p>
          <a:p>
            <a:pPr algn="l">
              <a:defRPr sz="4900"/>
            </a:pPr>
            <a:r>
              <a:t>s.party()</a:t>
            </a:r>
          </a:p>
          <a:p>
            <a:pPr algn="l">
              <a:defRPr sz="4900"/>
            </a:pPr>
            <a:endParaRPr/>
          </a:p>
          <a:p>
            <a:pPr algn="l">
              <a:defRPr sz="4900"/>
            </a:pPr>
            <a:r>
              <a:t>j = FootballFan("Jim")</a:t>
            </a:r>
          </a:p>
          <a:p>
            <a:pPr algn="l">
              <a:defRPr sz="4900"/>
            </a:pPr>
            <a:r>
              <a:t>j.party()</a:t>
            </a:r>
          </a:p>
          <a:p>
            <a:pPr algn="l">
              <a:defRPr sz="4900"/>
            </a:pPr>
            <a:r>
              <a:t>j.touchdown()</a:t>
            </a:r>
          </a:p>
        </p:txBody>
      </p:sp>
      <p:sp>
        <p:nvSpPr>
          <p:cNvPr id="545" name="Shape 545"/>
          <p:cNvSpPr/>
          <p:nvPr/>
        </p:nvSpPr>
        <p:spPr>
          <a:xfrm>
            <a:off x="14084300" y="6438900"/>
            <a:ext cx="5930900" cy="4000500"/>
          </a:xfrm>
          <a:prstGeom prst="rect">
            <a:avLst/>
          </a:prstGeom>
          <a:ln w="508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6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s</a:t>
            </a:r>
          </a:p>
        </p:txBody>
      </p:sp>
      <p:sp>
        <p:nvSpPr>
          <p:cNvPr id="546" name="Shape 546"/>
          <p:cNvSpPr/>
          <p:nvPr/>
        </p:nvSpPr>
        <p:spPr>
          <a:xfrm>
            <a:off x="15421999" y="6959600"/>
            <a:ext cx="3986378" cy="1270000"/>
          </a:xfrm>
          <a:prstGeom prst="rect">
            <a:avLst/>
          </a:prstGeom>
          <a:solidFill>
            <a:srgbClr val="FFFB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71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 </a:t>
            </a:r>
            <a:r>
              <a:rPr dirty="0" smtClean="0"/>
              <a:t>x</a:t>
            </a:r>
            <a:endParaRPr dirty="0"/>
          </a:p>
        </p:txBody>
      </p:sp>
      <p:sp>
        <p:nvSpPr>
          <p:cNvPr id="547" name="Shape 547"/>
          <p:cNvSpPr/>
          <p:nvPr/>
        </p:nvSpPr>
        <p:spPr>
          <a:xfrm>
            <a:off x="15421999" y="8636000"/>
            <a:ext cx="3986378" cy="1270000"/>
          </a:xfrm>
          <a:prstGeom prst="rect">
            <a:avLst/>
          </a:prstGeom>
          <a:solidFill>
            <a:srgbClr val="FFFB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60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 </a:t>
            </a:r>
            <a:r>
              <a:rPr dirty="0" smtClean="0"/>
              <a:t>name</a:t>
            </a:r>
            <a:r>
              <a:rPr dirty="0"/>
              <a:t>: Sally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accent3"/>
                </a:solidFill>
              </a:rPr>
              <a:t>Review of Programs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1054100" y="355600"/>
            <a:ext cx="9794286" cy="1219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900">
                <a:solidFill>
                  <a:srgbClr val="FFFB00"/>
                </a:solidFill>
              </a:defRPr>
            </a:pPr>
            <a:r>
              <a:t>class PartyAnimal: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x = 0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name = ""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def __init__(self, nam):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  self.name = nam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  print self.name,"constructed"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endParaRPr/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def party(self) :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  self.x = self.x + 1</a:t>
            </a:r>
          </a:p>
          <a:p>
            <a:pPr algn="l">
              <a:defRPr sz="4900">
                <a:solidFill>
                  <a:srgbClr val="FFFB00"/>
                </a:solidFill>
              </a:defRPr>
            </a:pPr>
            <a:r>
              <a:t>     print self.name,"party count",self.x</a:t>
            </a:r>
          </a:p>
          <a:p>
            <a:pPr algn="l">
              <a:defRPr sz="4900">
                <a:solidFill>
                  <a:srgbClr val="FF40FF"/>
                </a:solidFill>
              </a:defRPr>
            </a:pPr>
            <a:endParaRPr/>
          </a:p>
          <a:p>
            <a:pPr algn="l">
              <a:defRPr sz="4900">
                <a:solidFill>
                  <a:srgbClr val="FF40FF"/>
                </a:solidFill>
              </a:defRPr>
            </a:pPr>
            <a:r>
              <a:t>class FootballFan(PartyAnimal):</a:t>
            </a:r>
          </a:p>
          <a:p>
            <a:pPr algn="l">
              <a:defRPr sz="4900">
                <a:solidFill>
                  <a:srgbClr val="00F900"/>
                </a:solidFill>
              </a:defRPr>
            </a:pPr>
            <a:r>
              <a:t>   points = 0</a:t>
            </a:r>
          </a:p>
          <a:p>
            <a:pPr algn="l">
              <a:defRPr sz="4900">
                <a:solidFill>
                  <a:srgbClr val="00F900"/>
                </a:solidFill>
              </a:defRPr>
            </a:pPr>
            <a:r>
              <a:t>   def touchdown(self):</a:t>
            </a:r>
          </a:p>
          <a:p>
            <a:pPr algn="l">
              <a:defRPr sz="4900">
                <a:solidFill>
                  <a:srgbClr val="00F900"/>
                </a:solidFill>
              </a:defRPr>
            </a:pPr>
            <a:r>
              <a:t>      self.points = self.points + 7</a:t>
            </a:r>
          </a:p>
          <a:p>
            <a:pPr algn="l">
              <a:defRPr sz="4900">
                <a:solidFill>
                  <a:srgbClr val="00F900"/>
                </a:solidFill>
              </a:defRPr>
            </a:pPr>
            <a:r>
              <a:t>      self.party()</a:t>
            </a:r>
          </a:p>
          <a:p>
            <a:pPr algn="l">
              <a:defRPr sz="4900">
                <a:solidFill>
                  <a:srgbClr val="00F900"/>
                </a:solidFill>
              </a:defRPr>
            </a:pPr>
            <a:r>
              <a:t>      print self.name,"points",self.points</a:t>
            </a:r>
          </a:p>
        </p:txBody>
      </p:sp>
      <p:sp>
        <p:nvSpPr>
          <p:cNvPr id="550" name="Shape 550"/>
          <p:cNvSpPr/>
          <p:nvPr/>
        </p:nvSpPr>
        <p:spPr>
          <a:xfrm>
            <a:off x="13436600" y="965200"/>
            <a:ext cx="6234597" cy="436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900"/>
            </a:pPr>
            <a:r>
              <a:t>s = PartyAnimal("Sally")</a:t>
            </a:r>
          </a:p>
          <a:p>
            <a:pPr algn="l">
              <a:defRPr sz="4900"/>
            </a:pPr>
            <a:r>
              <a:t>s.party()</a:t>
            </a:r>
          </a:p>
          <a:p>
            <a:pPr algn="l">
              <a:defRPr sz="4900"/>
            </a:pPr>
            <a:endParaRPr/>
          </a:p>
          <a:p>
            <a:pPr algn="l">
              <a:defRPr sz="4900"/>
            </a:pPr>
            <a:r>
              <a:t>j = FootballFan("Jim")</a:t>
            </a:r>
          </a:p>
          <a:p>
            <a:pPr algn="l">
              <a:defRPr sz="4900"/>
            </a:pPr>
            <a:r>
              <a:t>j.party()</a:t>
            </a:r>
          </a:p>
          <a:p>
            <a:pPr algn="l">
              <a:defRPr sz="4900"/>
            </a:pPr>
            <a:r>
              <a:t>j.touchdown()</a:t>
            </a:r>
          </a:p>
        </p:txBody>
      </p:sp>
      <p:sp>
        <p:nvSpPr>
          <p:cNvPr id="551" name="Shape 551"/>
          <p:cNvSpPr/>
          <p:nvPr/>
        </p:nvSpPr>
        <p:spPr>
          <a:xfrm>
            <a:off x="14084300" y="6438900"/>
            <a:ext cx="5930900" cy="5626100"/>
          </a:xfrm>
          <a:prstGeom prst="rect">
            <a:avLst/>
          </a:prstGeom>
          <a:ln w="508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6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j</a:t>
            </a:r>
          </a:p>
        </p:txBody>
      </p:sp>
      <p:sp>
        <p:nvSpPr>
          <p:cNvPr id="552" name="Shape 552"/>
          <p:cNvSpPr/>
          <p:nvPr/>
        </p:nvSpPr>
        <p:spPr>
          <a:xfrm>
            <a:off x="15421999" y="6959600"/>
            <a:ext cx="3986378" cy="1270000"/>
          </a:xfrm>
          <a:prstGeom prst="rect">
            <a:avLst/>
          </a:prstGeom>
          <a:solidFill>
            <a:srgbClr val="FFFB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71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 </a:t>
            </a:r>
            <a:r>
              <a:rPr dirty="0" smtClean="0"/>
              <a:t>x</a:t>
            </a:r>
            <a:endParaRPr dirty="0"/>
          </a:p>
        </p:txBody>
      </p:sp>
      <p:sp>
        <p:nvSpPr>
          <p:cNvPr id="553" name="Shape 553"/>
          <p:cNvSpPr/>
          <p:nvPr/>
        </p:nvSpPr>
        <p:spPr>
          <a:xfrm>
            <a:off x="15421999" y="8636000"/>
            <a:ext cx="3986378" cy="1270000"/>
          </a:xfrm>
          <a:prstGeom prst="rect">
            <a:avLst/>
          </a:prstGeom>
          <a:solidFill>
            <a:srgbClr val="FFFB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60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 </a:t>
            </a:r>
            <a:r>
              <a:rPr dirty="0" smtClean="0"/>
              <a:t>name</a:t>
            </a:r>
            <a:r>
              <a:rPr dirty="0"/>
              <a:t>: Jim</a:t>
            </a:r>
          </a:p>
        </p:txBody>
      </p:sp>
      <p:sp>
        <p:nvSpPr>
          <p:cNvPr id="554" name="Shape 554"/>
          <p:cNvSpPr/>
          <p:nvPr/>
        </p:nvSpPr>
        <p:spPr>
          <a:xfrm>
            <a:off x="15421999" y="10337800"/>
            <a:ext cx="3986378" cy="1270000"/>
          </a:xfrm>
          <a:prstGeom prst="rect">
            <a:avLst/>
          </a:prstGeom>
          <a:solidFill>
            <a:srgbClr val="FFFB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60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 </a:t>
            </a:r>
            <a:r>
              <a:rPr dirty="0" smtClean="0"/>
              <a:t>points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Definitions</a:t>
            </a:r>
          </a:p>
        </p:txBody>
      </p:sp>
      <p:sp>
        <p:nvSpPr>
          <p:cNvPr id="557" name="Shape 557"/>
          <p:cNvSpPr>
            <a:spLocks noGrp="1"/>
          </p:cNvSpPr>
          <p:nvPr>
            <p:ph type="body" idx="1"/>
          </p:nvPr>
        </p:nvSpPr>
        <p:spPr>
          <a:xfrm>
            <a:off x="1498600" y="3784600"/>
            <a:ext cx="18326100" cy="7810500"/>
          </a:xfrm>
          <a:prstGeom prst="rect">
            <a:avLst/>
          </a:prstGeom>
        </p:spPr>
        <p:txBody>
          <a:bodyPr/>
          <a:lstStyle/>
          <a:p>
            <a:pPr marL="1549400"/>
            <a:r>
              <a:rPr>
                <a:solidFill>
                  <a:srgbClr val="FF9300"/>
                </a:solidFill>
              </a:rPr>
              <a:t>Class</a:t>
            </a:r>
            <a:r>
              <a:t> - a template - Dog</a:t>
            </a:r>
          </a:p>
          <a:p>
            <a:pPr marL="1549400"/>
            <a:r>
              <a:rPr>
                <a:solidFill>
                  <a:srgbClr val="FF9300"/>
                </a:solidFill>
              </a:rPr>
              <a:t>Method or Message </a:t>
            </a:r>
            <a:r>
              <a:t>- A defined capability of a class - bark()</a:t>
            </a:r>
          </a:p>
          <a:p>
            <a:pPr marL="1549400"/>
            <a:r>
              <a:rPr>
                <a:solidFill>
                  <a:srgbClr val="FF9300"/>
                </a:solidFill>
              </a:rPr>
              <a:t>Object or Instance</a:t>
            </a:r>
            <a:r>
              <a:t> - A particular instance of a class - Lassie</a:t>
            </a:r>
            <a:endParaRPr sz="5300"/>
          </a:p>
          <a:p>
            <a:pPr>
              <a:defRPr sz="5300"/>
            </a:pPr>
            <a:r>
              <a:rPr>
                <a:solidFill>
                  <a:srgbClr val="FF9300"/>
                </a:solidFill>
              </a:rPr>
              <a:t>Constructor</a:t>
            </a:r>
            <a:r>
              <a:t> - A method which is called when the instance / object is created</a:t>
            </a:r>
          </a:p>
          <a:p>
            <a:pPr>
              <a:defRPr sz="5300"/>
            </a:pPr>
            <a:r>
              <a:rPr>
                <a:solidFill>
                  <a:srgbClr val="FF9300"/>
                </a:solidFill>
              </a:rPr>
              <a:t>Inheritance</a:t>
            </a:r>
            <a:r>
              <a:t> - the ability to take a class and extend it to make a new class.</a:t>
            </a:r>
          </a:p>
        </p:txBody>
      </p:sp>
      <p:pic>
        <p:nvPicPr>
          <p:cNvPr id="558" name="M-JIG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0" y="673100"/>
            <a:ext cx="3683001" cy="2698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accent3"/>
                </a:solidFill>
              </a:rPr>
              <a:t>Summary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41400"/>
            <a:r>
              <a:rPr dirty="0"/>
              <a:t>Object Oriented programming is a very structured approach to code reuse.</a:t>
            </a:r>
          </a:p>
          <a:p>
            <a:pPr marL="1041400"/>
            <a:r>
              <a:rPr dirty="0"/>
              <a:t>We can group data and functionality together and create many independent instances of a class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>
            <a:spLocks noGrp="1"/>
          </p:cNvSpPr>
          <p:nvPr>
            <p:ph type="title"/>
          </p:nvPr>
        </p:nvSpPr>
        <p:spPr>
          <a:xfrm>
            <a:off x="1516856" y="351896"/>
            <a:ext cx="18285750" cy="1183438"/>
          </a:xfrm>
          <a:prstGeom prst="rect">
            <a:avLst/>
          </a:prstGeom>
        </p:spPr>
        <p:txBody>
          <a:bodyPr lIns="124795" tIns="124795" rIns="124795" bIns="124795" anchor="ctr" anchorCtr="0">
            <a:noAutofit/>
          </a:bodyPr>
          <a:lstStyle/>
          <a:p>
            <a:r>
              <a:rPr lang="en-US" sz="49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1583007" y="2015016"/>
            <a:ext cx="8921980" cy="10328936"/>
          </a:xfrm>
          <a:prstGeom prst="rect">
            <a:avLst/>
          </a:prstGeom>
          <a:noFill/>
          <a:ln>
            <a:noFill/>
          </a:ln>
        </p:spPr>
        <p:txBody>
          <a:bodyPr lIns="124795" tIns="124795" rIns="124795" bIns="124795" anchor="t" anchorCtr="0">
            <a:noAutofit/>
          </a:bodyPr>
          <a:lstStyle/>
          <a:p>
            <a:pPr algn="l"/>
            <a:r>
              <a:rPr lang="en-US" sz="2500" dirty="0" err="1"/>
              <a:t>Thes</a:t>
            </a:r>
            <a:r>
              <a:rPr lang="en-US" sz="2500" dirty="0"/>
              <a:t> slide are Copyright 2010-  Charles R. Severance (</a:t>
            </a:r>
            <a:r>
              <a:rPr lang="en-US" sz="2500" u="sng" dirty="0">
                <a:solidFill>
                  <a:srgbClr val="FFFF00"/>
                </a:solidFill>
              </a:rPr>
              <a:t>www.dr-chuck.com</a:t>
            </a:r>
            <a:r>
              <a:rPr lang="en-US" sz="2500" dirty="0"/>
              <a:t>) of the University of Michigan School of Information and </a:t>
            </a:r>
            <a:r>
              <a:rPr lang="en-US" sz="2500" u="sng" dirty="0">
                <a:solidFill>
                  <a:srgbClr val="FFFF00"/>
                </a:solidFill>
              </a:rPr>
              <a:t>open.umich.edu</a:t>
            </a:r>
            <a:r>
              <a:rPr lang="en-US" sz="2500" dirty="0"/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algn="l"/>
            <a:endParaRPr sz="2500" dirty="0"/>
          </a:p>
          <a:p>
            <a:pPr algn="l"/>
            <a:r>
              <a:rPr lang="en-US" sz="2500" dirty="0"/>
              <a:t>Initial Development: Charles Severance, University of Michigan School of Information</a:t>
            </a:r>
          </a:p>
          <a:p>
            <a:pPr algn="l"/>
            <a:endParaRPr sz="2500" dirty="0"/>
          </a:p>
          <a:p>
            <a:pPr algn="l"/>
            <a:r>
              <a:rPr lang="en-US" sz="2500" dirty="0"/>
              <a:t>… Insert new Contributors here</a:t>
            </a:r>
          </a:p>
        </p:txBody>
      </p:sp>
      <p:pic>
        <p:nvPicPr>
          <p:cNvPr id="815" name="Shape 8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744" y="196365"/>
            <a:ext cx="1345050" cy="14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Shape 8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40715" y="456240"/>
            <a:ext cx="2583786" cy="9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Shape 817"/>
          <p:cNvSpPr txBox="1"/>
          <p:nvPr/>
        </p:nvSpPr>
        <p:spPr>
          <a:xfrm>
            <a:off x="11424526" y="2205292"/>
            <a:ext cx="8921980" cy="10328936"/>
          </a:xfrm>
          <a:prstGeom prst="rect">
            <a:avLst/>
          </a:prstGeom>
          <a:noFill/>
          <a:ln>
            <a:noFill/>
          </a:ln>
        </p:spPr>
        <p:txBody>
          <a:bodyPr lIns="124795" tIns="124795" rIns="124795" bIns="124795" anchor="t" anchorCtr="0">
            <a:noAutofit/>
          </a:bodyPr>
          <a:lstStyle/>
          <a:p>
            <a:pPr algn="l"/>
            <a:r>
              <a:rPr lang="en-US" sz="25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204117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1561555" y="1276350"/>
            <a:ext cx="12987178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800">
                <a:solidFill>
                  <a:srgbClr val="00F900"/>
                </a:solidFill>
              </a:defRPr>
            </a:pPr>
            <a:r>
              <a:rPr dirty="0"/>
              <a:t>usf = input('Enter the US Floor Number: ')</a:t>
            </a:r>
          </a:p>
          <a:p>
            <a:pPr algn="l">
              <a:defRPr sz="5800">
                <a:solidFill>
                  <a:srgbClr val="FF40FF"/>
                </a:solidFill>
              </a:defRPr>
            </a:pPr>
            <a:r>
              <a:rPr dirty="0"/>
              <a:t>wf = usf - 1</a:t>
            </a:r>
          </a:p>
          <a:p>
            <a:pPr algn="l">
              <a:defRPr sz="5800">
                <a:solidFill>
                  <a:srgbClr val="FF9300"/>
                </a:solidFill>
              </a:defRPr>
            </a:pPr>
            <a:r>
              <a:rPr dirty="0"/>
              <a:t>print 'Non-US Floor Number is',wf</a:t>
            </a:r>
          </a:p>
        </p:txBody>
      </p:sp>
      <p:sp>
        <p:nvSpPr>
          <p:cNvPr id="241" name="Shape 241"/>
          <p:cNvSpPr/>
          <p:nvPr/>
        </p:nvSpPr>
        <p:spPr>
          <a:xfrm>
            <a:off x="10807700" y="100076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242" name="Shape 242"/>
          <p:cNvSpPr/>
          <p:nvPr/>
        </p:nvSpPr>
        <p:spPr>
          <a:xfrm>
            <a:off x="5918200" y="10007600"/>
            <a:ext cx="3187700" cy="1587500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243" name="Shape 243"/>
          <p:cNvSpPr/>
          <p:nvPr/>
        </p:nvSpPr>
        <p:spPr>
          <a:xfrm>
            <a:off x="15557500" y="10007600"/>
            <a:ext cx="3187700" cy="1587500"/>
          </a:xfrm>
          <a:prstGeom prst="rect">
            <a:avLst/>
          </a:prstGeom>
          <a:solidFill>
            <a:srgbClr val="FF93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44" name="Shape 244"/>
          <p:cNvSpPr/>
          <p:nvPr/>
        </p:nvSpPr>
        <p:spPr>
          <a:xfrm flipH="1" flipV="1">
            <a:off x="9141938" y="10782421"/>
            <a:ext cx="1612901" cy="27218"/>
          </a:xfrm>
          <a:prstGeom prst="line">
            <a:avLst/>
          </a:prstGeom>
          <a:ln w="508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 flipH="1" flipV="1">
            <a:off x="13959206" y="10782421"/>
            <a:ext cx="1612901" cy="27218"/>
          </a:xfrm>
          <a:prstGeom prst="line">
            <a:avLst/>
          </a:prstGeom>
          <a:ln w="508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10976469" y="5727025"/>
            <a:ext cx="8562916" cy="2503250"/>
          </a:xfrm>
          <a:prstGeom prst="rect">
            <a:avLst/>
          </a:prstGeom>
          <a:ln w="50800">
            <a:solidFill>
              <a:srgbClr val="FFFB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200">
                <a:solidFill>
                  <a:srgbClr val="FFFB00"/>
                </a:solidFill>
              </a:defRPr>
            </a:pPr>
            <a:r>
              <a:rPr lang="en-US" dirty="0" smtClean="0"/>
              <a:t> </a:t>
            </a:r>
            <a:r>
              <a:rPr dirty="0" smtClean="0"/>
              <a:t>python </a:t>
            </a:r>
            <a:r>
              <a:rPr dirty="0" err="1"/>
              <a:t>elev.py</a:t>
            </a:r>
            <a:r>
              <a:rPr dirty="0"/>
              <a:t> </a:t>
            </a:r>
          </a:p>
          <a:p>
            <a:pPr algn="l">
              <a:defRPr sz="5200"/>
            </a:pPr>
            <a:r>
              <a:rPr lang="en-US" dirty="0" smtClean="0"/>
              <a:t> </a:t>
            </a:r>
            <a:r>
              <a:rPr dirty="0" smtClean="0"/>
              <a:t>Enter </a:t>
            </a:r>
            <a:r>
              <a:rPr dirty="0"/>
              <a:t>the US Floor Number: </a:t>
            </a:r>
            <a:r>
              <a:rPr dirty="0">
                <a:solidFill>
                  <a:srgbClr val="00F900"/>
                </a:solidFill>
              </a:rPr>
              <a:t>2</a:t>
            </a:r>
          </a:p>
          <a:p>
            <a:pPr algn="l">
              <a:defRPr sz="5200">
                <a:solidFill>
                  <a:srgbClr val="FF9300"/>
                </a:solidFill>
              </a:defRPr>
            </a:pPr>
            <a:r>
              <a:rPr lang="en-US" dirty="0" smtClean="0"/>
              <a:t> </a:t>
            </a:r>
            <a:r>
              <a:rPr dirty="0" smtClean="0"/>
              <a:t>Non</a:t>
            </a:r>
            <a:r>
              <a:rPr dirty="0"/>
              <a:t>-US Floor Number is 1</a:t>
            </a:r>
          </a:p>
        </p:txBody>
      </p:sp>
      <p:pic>
        <p:nvPicPr>
          <p:cNvPr id="247" name="717863131866483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32200" y="1206500"/>
            <a:ext cx="3886200" cy="2595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rPr dirty="0">
                <a:solidFill>
                  <a:schemeClr val="accent3"/>
                </a:solidFill>
              </a:rPr>
              <a:t>Object Oriented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49400"/>
            <a:r>
              <a:rPr dirty="0"/>
              <a:t>A program is made up of many cooperating objects</a:t>
            </a:r>
          </a:p>
          <a:p>
            <a:pPr marL="1549400"/>
            <a:r>
              <a:rPr dirty="0"/>
              <a:t>Instead of being the “whole program” - each object is a little “island” within the program and cooperatively working with other objects.</a:t>
            </a:r>
          </a:p>
          <a:p>
            <a:pPr marL="1549400"/>
            <a:r>
              <a:rPr dirty="0"/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1194983899606690431network_could_nicolas_cl_.svg.m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8800" y="1066800"/>
            <a:ext cx="12865101" cy="9734593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/>
          <p:nvPr/>
        </p:nvSpPr>
        <p:spPr>
          <a:xfrm>
            <a:off x="7315200" y="37338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Object</a:t>
            </a:r>
          </a:p>
        </p:txBody>
      </p:sp>
      <p:sp>
        <p:nvSpPr>
          <p:cNvPr id="254" name="Shape 254"/>
          <p:cNvSpPr/>
          <p:nvPr/>
        </p:nvSpPr>
        <p:spPr>
          <a:xfrm>
            <a:off x="355600" y="1854200"/>
            <a:ext cx="3187700" cy="1587500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255" name="Shape 255"/>
          <p:cNvSpPr/>
          <p:nvPr/>
        </p:nvSpPr>
        <p:spPr>
          <a:xfrm>
            <a:off x="17627600" y="10147300"/>
            <a:ext cx="3187700" cy="1587500"/>
          </a:xfrm>
          <a:prstGeom prst="rect">
            <a:avLst/>
          </a:prstGeom>
          <a:solidFill>
            <a:srgbClr val="FF93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56" name="Shape 256"/>
          <p:cNvSpPr/>
          <p:nvPr/>
        </p:nvSpPr>
        <p:spPr>
          <a:xfrm>
            <a:off x="6642100" y="68961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String</a:t>
            </a:r>
          </a:p>
        </p:txBody>
      </p:sp>
      <p:sp>
        <p:nvSpPr>
          <p:cNvPr id="257" name="Shape 257"/>
          <p:cNvSpPr/>
          <p:nvPr/>
        </p:nvSpPr>
        <p:spPr>
          <a:xfrm>
            <a:off x="12801600" y="54864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Object</a:t>
            </a:r>
          </a:p>
        </p:txBody>
      </p:sp>
      <p:sp>
        <p:nvSpPr>
          <p:cNvPr id="258" name="Shape 258"/>
          <p:cNvSpPr/>
          <p:nvPr/>
        </p:nvSpPr>
        <p:spPr>
          <a:xfrm>
            <a:off x="11899900" y="23876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Dictionary</a:t>
            </a:r>
          </a:p>
        </p:txBody>
      </p:sp>
      <p:sp>
        <p:nvSpPr>
          <p:cNvPr id="259" name="Shape 259"/>
          <p:cNvSpPr/>
          <p:nvPr/>
        </p:nvSpPr>
        <p:spPr>
          <a:xfrm flipH="1">
            <a:off x="10538938" y="3005070"/>
            <a:ext cx="1481344" cy="1503552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 flipV="1">
            <a:off x="10467661" y="3981718"/>
            <a:ext cx="1953298" cy="976649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 flipV="1">
            <a:off x="8564450" y="5359042"/>
            <a:ext cx="100170" cy="1502536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2" name="Shape 262"/>
          <p:cNvSpPr/>
          <p:nvPr/>
        </p:nvSpPr>
        <p:spPr>
          <a:xfrm flipH="1" flipV="1">
            <a:off x="10367493" y="5233830"/>
            <a:ext cx="2479184" cy="801354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 flipH="1">
            <a:off x="8940085" y="5409126"/>
            <a:ext cx="525887" cy="1352284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 flipH="1" flipV="1">
            <a:off x="3956676" y="2804732"/>
            <a:ext cx="3155325" cy="1176988"/>
          </a:xfrm>
          <a:prstGeom prst="line">
            <a:avLst/>
          </a:prstGeom>
          <a:ln w="762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 flipH="1" flipV="1">
            <a:off x="14599634" y="7287296"/>
            <a:ext cx="2754650" cy="3280535"/>
          </a:xfrm>
          <a:prstGeom prst="line">
            <a:avLst/>
          </a:prstGeom>
          <a:ln w="76200">
            <a:solidFill>
              <a:srgbClr val="FF93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545479" y="8562043"/>
            <a:ext cx="4216401" cy="268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Objects get created and used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1194983899606690431network_could_nicolas_cl_.svg.m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8800" y="1066800"/>
            <a:ext cx="12865101" cy="9734593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7315200" y="37338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Code/Data</a:t>
            </a:r>
          </a:p>
        </p:txBody>
      </p:sp>
      <p:sp>
        <p:nvSpPr>
          <p:cNvPr id="270" name="Shape 270"/>
          <p:cNvSpPr/>
          <p:nvPr/>
        </p:nvSpPr>
        <p:spPr>
          <a:xfrm>
            <a:off x="355600" y="1854200"/>
            <a:ext cx="3187700" cy="1587500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271" name="Shape 271"/>
          <p:cNvSpPr/>
          <p:nvPr/>
        </p:nvSpPr>
        <p:spPr>
          <a:xfrm>
            <a:off x="17627600" y="10147300"/>
            <a:ext cx="3187700" cy="1587500"/>
          </a:xfrm>
          <a:prstGeom prst="rect">
            <a:avLst/>
          </a:prstGeom>
          <a:solidFill>
            <a:srgbClr val="FF93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272" name="Shape 272"/>
          <p:cNvSpPr/>
          <p:nvPr/>
        </p:nvSpPr>
        <p:spPr>
          <a:xfrm>
            <a:off x="6642100" y="68961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Code/Data</a:t>
            </a:r>
          </a:p>
        </p:txBody>
      </p:sp>
      <p:sp>
        <p:nvSpPr>
          <p:cNvPr id="273" name="Shape 273"/>
          <p:cNvSpPr/>
          <p:nvPr/>
        </p:nvSpPr>
        <p:spPr>
          <a:xfrm>
            <a:off x="12801600" y="54864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1899900" y="2387600"/>
            <a:ext cx="3187700" cy="1587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Code/Data</a:t>
            </a:r>
          </a:p>
        </p:txBody>
      </p:sp>
      <p:sp>
        <p:nvSpPr>
          <p:cNvPr id="275" name="Shape 275"/>
          <p:cNvSpPr/>
          <p:nvPr/>
        </p:nvSpPr>
        <p:spPr>
          <a:xfrm flipH="1">
            <a:off x="10538938" y="3005070"/>
            <a:ext cx="1481344" cy="1503552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 flipV="1">
            <a:off x="10467661" y="3981718"/>
            <a:ext cx="1953298" cy="976649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 flipV="1">
            <a:off x="8564450" y="5359042"/>
            <a:ext cx="100170" cy="1502536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" name="Shape 278"/>
          <p:cNvSpPr/>
          <p:nvPr/>
        </p:nvSpPr>
        <p:spPr>
          <a:xfrm flipH="1" flipV="1">
            <a:off x="10367493" y="5233830"/>
            <a:ext cx="2479184" cy="801354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" name="Shape 279"/>
          <p:cNvSpPr/>
          <p:nvPr/>
        </p:nvSpPr>
        <p:spPr>
          <a:xfrm flipH="1">
            <a:off x="8940085" y="5409126"/>
            <a:ext cx="525887" cy="1352284"/>
          </a:xfrm>
          <a:prstGeom prst="line">
            <a:avLst/>
          </a:prstGeom>
          <a:ln w="762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 flipH="1" flipV="1">
            <a:off x="3956676" y="2804732"/>
            <a:ext cx="3155325" cy="1176988"/>
          </a:xfrm>
          <a:prstGeom prst="line">
            <a:avLst/>
          </a:prstGeom>
          <a:ln w="762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 flipH="1" flipV="1">
            <a:off x="14599634" y="7287296"/>
            <a:ext cx="2754650" cy="3280535"/>
          </a:xfrm>
          <a:prstGeom prst="line">
            <a:avLst/>
          </a:prstGeom>
          <a:ln w="76200">
            <a:solidFill>
              <a:srgbClr val="FF93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545479" y="8636000"/>
            <a:ext cx="4216401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Objects are bits of code and data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3691</Words>
  <Application>Microsoft Macintosh PowerPoint</Application>
  <PresentationFormat>Custom</PresentationFormat>
  <Paragraphs>484</Paragraphs>
  <Slides>53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White</vt:lpstr>
      <vt:lpstr>Python Objects</vt:lpstr>
      <vt:lpstr>Warning</vt:lpstr>
      <vt:lpstr>PowerPoint Presentation</vt:lpstr>
      <vt:lpstr>PowerPoint Presentation</vt:lpstr>
      <vt:lpstr>Review of Programs</vt:lpstr>
      <vt:lpstr>PowerPoint Presentation</vt:lpstr>
      <vt:lpstr>Object Oriented</vt:lpstr>
      <vt:lpstr>PowerPoint Presentation</vt:lpstr>
      <vt:lpstr>PowerPoint Presentation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</vt:lpstr>
      <vt:lpstr>Definitions</vt:lpstr>
      <vt:lpstr>Terminology: Class</vt:lpstr>
      <vt:lpstr>Terminology: Class</vt:lpstr>
      <vt:lpstr>Terminology: Instance</vt:lpstr>
      <vt:lpstr>Terminology: Method</vt:lpstr>
      <vt:lpstr>A Sample Class</vt:lpstr>
      <vt:lpstr>PowerPoint Presentation</vt:lpstr>
      <vt:lpstr>PowerPoint Presentation</vt:lpstr>
      <vt:lpstr>PowerPoint Presentation</vt:lpstr>
      <vt:lpstr>Definitions</vt:lpstr>
      <vt:lpstr>Playing with dir() and type()</vt:lpstr>
      <vt:lpstr>A Nerdy Way to Find Capabilities</vt:lpstr>
      <vt:lpstr>Try dir() with a String</vt:lpstr>
      <vt:lpstr>PowerPoint Presentation</vt:lpstr>
      <vt:lpstr>Object Life Cycle</vt:lpstr>
      <vt:lpstr>Object Life 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Definitions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Sue Blumenberg</cp:lastModifiedBy>
  <cp:revision>11</cp:revision>
  <dcterms:modified xsi:type="dcterms:W3CDTF">2015-11-18T05:30:50Z</dcterms:modified>
</cp:coreProperties>
</file>