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86"/>
    <p:restoredTop sz="94505"/>
  </p:normalViewPr>
  <p:slideViewPr>
    <p:cSldViewPr snapToGrid="0" snapToObjects="1">
      <p:cViewPr varScale="1">
        <p:scale>
          <a:sx n="70" d="100"/>
          <a:sy n="70" d="100"/>
        </p:scale>
        <p:origin x="2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26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9851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26171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6" name="Rectangle 3"/>
          <p:cNvSpPr>
            <a:spLocks noChangeArrowheads="1"/>
          </p:cNvSpPr>
          <p:nvPr userDrawn="1"/>
        </p:nvSpPr>
        <p:spPr bwMode="auto">
          <a:xfrm>
            <a:off x="0" y="0"/>
            <a:ext cx="16256000" cy="768096"/>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7" name="Rectangle 3"/>
          <p:cNvSpPr>
            <a:spLocks noChangeArrowheads="1"/>
          </p:cNvSpPr>
          <p:nvPr userDrawn="1"/>
        </p:nvSpPr>
        <p:spPr bwMode="auto">
          <a:xfrm>
            <a:off x="0" y="8357616"/>
            <a:ext cx="16256000" cy="786384"/>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sN62PAKoBfE"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737750"/>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www.pythonlearn.com</a:t>
            </a:r>
          </a:p>
        </p:txBody>
      </p:sp>
      <p:pic>
        <p:nvPicPr>
          <p:cNvPr id="214" name="Shape 214"/>
          <p:cNvPicPr preferRelativeResize="0"/>
          <p:nvPr/>
        </p:nvPicPr>
        <p:blipFill rotWithShape="1">
          <a:blip r:embed="rId4">
            <a:alphaModFix/>
          </a:blip>
          <a:srcRect/>
          <a:stretch/>
        </p:blipFill>
        <p:spPr>
          <a:xfrm>
            <a:off x="13790312" y="8064000"/>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 name="Text Placeholder 1"/>
          <p:cNvSpPr>
            <a:spLocks noGrp="1"/>
          </p:cNvSpPr>
          <p:nvPr>
            <p:ph type="body" idx="1"/>
          </p:nvPr>
        </p:nvSpPr>
        <p:spPr/>
        <p:txBody>
          <a:bodyPr/>
          <a:lstStyle/>
          <a:p>
            <a:endParaRPr lang="en-US"/>
          </a:p>
        </p:txBody>
      </p:sp>
      <p:sp>
        <p:nvSpPr>
          <p:cNvPr id="309" name="Shape 309"/>
          <p:cNvSpPr txBox="1"/>
          <p:nvPr/>
        </p:nvSpPr>
        <p:spPr>
          <a:xfrm>
            <a:off x="1125537" y="349250"/>
            <a:ext cx="5873749" cy="8432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a:t>
            </a:r>
            <a:r>
              <a:rPr lang="en-US" sz="3200" u="none" strike="noStrike" cap="none">
                <a:solidFill>
                  <a:srgbClr val="FFFF00"/>
                </a:solidFill>
                <a:latin typeface="Arial" charset="0"/>
                <a:ea typeface="Arial" charset="0"/>
                <a:cs typeface="Arial" charset="0"/>
                <a:sym typeface="Cabin"/>
              </a:rPr>
              <a:t>ham</a:t>
            </a:r>
            <a:r>
              <a:rPr lang="en-US" sz="3200" u="none" strike="noStrike" cap="none">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a:t>
            </a:r>
            <a:r>
              <a:rPr lang="en-US" sz="3200" u="none" strike="noStrike" cap="none">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a:t>
            </a:r>
            <a:r>
              <a:rPr lang="en-US" sz="3200" u="none" strike="noStrike" cap="none">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Jump</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11" name="Shape 311"/>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Arial" charset="0"/>
                <a:ea typeface="Arial" charset="0"/>
                <a:cs typeface="Arial" charset="0"/>
                <a:sym typeface="Cabin"/>
                <a:hlinkClick r:id="rId4"/>
              </a:rPr>
              <a:t>http://www.youtube.com/watch?v=vlzwuFkn88U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 name="Text Placeholder 1"/>
          <p:cNvSpPr>
            <a:spLocks noGrp="1"/>
          </p:cNvSpPr>
          <p:nvPr>
            <p:ph type="body" idx="1"/>
          </p:nvPr>
        </p:nvSpPr>
        <p:spPr/>
        <p:txBody>
          <a:bodyPr/>
          <a:lstStyle/>
          <a:p>
            <a:endParaRPr lang="en-US"/>
          </a:p>
        </p:txBody>
      </p:sp>
      <p:sp>
        <p:nvSpPr>
          <p:cNvPr id="317" name="Shape 317"/>
          <p:cNvSpPr txBox="1"/>
          <p:nvPr/>
        </p:nvSpPr>
        <p:spPr>
          <a:xfrm>
            <a:off x="1125537" y="349250"/>
            <a:ext cx="5873749" cy="8432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a:t>
            </a:r>
            <a:r>
              <a:rPr lang="en-US" sz="3200" u="none" strike="noStrike" cap="none">
                <a:solidFill>
                  <a:srgbClr val="00FF00"/>
                </a:solidFill>
                <a:latin typeface="Arial" charset="0"/>
                <a:ea typeface="Arial" charset="0"/>
                <a:cs typeface="Arial" charset="0"/>
                <a:sym typeface="Cabin"/>
              </a:rPr>
              <a:t>hand</a:t>
            </a:r>
            <a:r>
              <a:rPr lang="en-US" sz="3200" u="none" strike="noStrike" cap="none">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a:t>
            </a:r>
            <a:r>
              <a:rPr lang="en-US" sz="3200" u="none" strike="noStrike" cap="none">
                <a:solidFill>
                  <a:srgbClr val="00FF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a:t>
            </a:r>
            <a:r>
              <a:rPr lang="en-US" sz="3200" u="none" strike="noStrike" cap="none">
                <a:solidFill>
                  <a:srgbClr val="00FF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Jump</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19" name="Shape 319"/>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Arial" charset="0"/>
                <a:ea typeface="Arial" charset="0"/>
                <a:cs typeface="Arial" charset="0"/>
                <a:sym typeface="Cabin"/>
                <a:hlinkClick r:id="rId4"/>
              </a:rPr>
              <a:t>http://www.youtube.com/watch?v=vlzwuFkn88U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pic>
        <p:nvPicPr>
          <p:cNvPr id="325" name="Shape 325"/>
          <p:cNvPicPr preferRelativeResize="0"/>
          <p:nvPr/>
        </p:nvPicPr>
        <p:blipFill rotWithShape="1">
          <a:blip r:embed="rId3">
            <a:alphaModFix/>
          </a:blip>
          <a:srcRect/>
          <a:stretch/>
        </p:blipFill>
        <p:spPr>
          <a:xfrm>
            <a:off x="12172950" y="419100"/>
            <a:ext cx="2927350" cy="1943100"/>
          </a:xfrm>
          <a:prstGeom prst="rect">
            <a:avLst/>
          </a:prstGeom>
          <a:noFill/>
          <a:ln>
            <a:noFill/>
          </a:ln>
        </p:spPr>
      </p:pic>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sp>
        <p:nvSpPr>
          <p:cNvPr id="2" name="Text Placeholder 1"/>
          <p:cNvSpPr>
            <a:spLocks noGrp="1"/>
          </p:cNvSpPr>
          <p:nvPr>
            <p:ph type="body"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Shape 331"/>
          <p:cNvPicPr preferRelativeResize="0"/>
          <p:nvPr/>
        </p:nvPicPr>
        <p:blipFill rotWithShape="1">
          <a:blip r:embed="rId3">
            <a:alphaModFix/>
          </a:blip>
          <a:srcRect/>
          <a:stretch/>
        </p:blipFill>
        <p:spPr>
          <a:xfrm>
            <a:off x="12172950" y="419100"/>
            <a:ext cx="2927350" cy="1943100"/>
          </a:xfrm>
          <a:prstGeom prst="rect">
            <a:avLst/>
          </a:prstGeom>
          <a:noFill/>
          <a:ln>
            <a:noFill/>
          </a:ln>
        </p:spPr>
      </p:pic>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sp>
        <p:nvSpPr>
          <p:cNvPr id="2" name="Text Placeholder 1"/>
          <p:cNvSpPr>
            <a:spLocks noGrp="1"/>
          </p:cNvSpPr>
          <p:nvPr>
            <p:ph type="body"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30550" y="263550"/>
            <a:ext cx="9772499" cy="8616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raw_input(</a:t>
            </a:r>
            <a:r>
              <a:rPr lang="en-US" sz="3000" i="0" u="none" strike="noStrike" cap="none">
                <a:solidFill>
                  <a:srgbClr val="00FF00"/>
                </a:solidFill>
                <a:latin typeface="Courier New"/>
                <a:ea typeface="Courier New"/>
                <a:cs typeface="Courier New"/>
                <a:sym typeface="Courier New"/>
              </a:rPr>
              <a:t>'En</a:t>
            </a:r>
            <a:r>
              <a:rPr lang="en-US" sz="3000" b="0" i="0" u="none" strike="noStrike" cap="none">
                <a:solidFill>
                  <a:srgbClr val="00FF00"/>
                </a:solidFill>
                <a:latin typeface="Courier New"/>
                <a:ea typeface="Courier New"/>
                <a:cs typeface="Courier New"/>
                <a:sym typeface="Courier New"/>
              </a:rPr>
              <a:t>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0" y="8331200"/>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http://upload.wikimedia.org/wikipedia/commons/3/3d/RaspberryPi.jpg</a:t>
            </a:r>
          </a:p>
        </p:txBody>
      </p:sp>
      <p:pic>
        <p:nvPicPr>
          <p:cNvPr id="350" name="Shape 350"/>
          <p:cNvPicPr preferRelativeResize="0"/>
          <p:nvPr/>
        </p:nvPicPr>
        <p:blipFill rotWithShape="1">
          <a:blip r:embed="rId4">
            <a:alphaModFix/>
          </a:blip>
          <a:srcRect/>
          <a:stretch/>
        </p:blipFill>
        <p:spPr>
          <a:xfrm>
            <a:off x="2209800" y="315912"/>
            <a:ext cx="11836499" cy="7888200"/>
          </a:xfrm>
          <a:prstGeom prst="rect">
            <a:avLst/>
          </a:prstGeom>
          <a:noFill/>
          <a:ln>
            <a:noFill/>
          </a:ln>
        </p:spPr>
      </p:pic>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04140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69215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838200"/>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Central Processing Unit:</a:t>
            </a:r>
            <a:r>
              <a:rPr lang="en-US" sz="3000" u="none" strike="noStrike" cap="none">
                <a:solidFill>
                  <a:srgbClr val="FFFFFF"/>
                </a:solidFill>
                <a:latin typeface="Arial" charset="0"/>
                <a:ea typeface="Arial" charset="0"/>
                <a:cs typeface="Arial" charset="0"/>
                <a:sym typeface="Cabin"/>
              </a:rPr>
              <a:t>  Runs the Program - The CPU is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always wondering </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what to do next</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  Not the brains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Input Devices:</a:t>
            </a:r>
            <a:r>
              <a:rPr lang="en-US" sz="3000" u="none" strike="noStrike" cap="none">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Output Devices: </a:t>
            </a:r>
            <a:r>
              <a:rPr lang="en-US" sz="3000" u="none" strike="noStrike" cap="none">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Main Memory: </a:t>
            </a:r>
            <a:r>
              <a:rPr lang="en-US" sz="3000" u="none" strike="noStrike" cap="none">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Secondary Memory:</a:t>
            </a:r>
            <a:r>
              <a:rPr lang="en-US" sz="3000" u="none" strike="noStrike" cap="none">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04140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69215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83820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168900"/>
            <a:ext cx="457200" cy="649286"/>
          </a:xfrm>
          <a:prstGeom prst="rect">
            <a:avLst/>
          </a:prstGeom>
          <a:noFill/>
          <a:ln>
            <a:noFill/>
          </a:ln>
        </p:spPr>
      </p:pic>
      <p:sp>
        <p:nvSpPr>
          <p:cNvPr id="392" name="Shape 392"/>
          <p:cNvSpPr/>
          <p:nvPr/>
        </p:nvSpPr>
        <p:spPr>
          <a:xfrm>
            <a:off x="7670800" y="3962400"/>
            <a:ext cx="2768599" cy="1270000"/>
          </a:xfrm>
          <a:prstGeom prst="wedgeEllipseCallout">
            <a:avLst>
              <a:gd name="adj1" fmla="val -17963"/>
              <a:gd name="adj2" fmla="val 84303"/>
            </a:avLst>
          </a:prstGeom>
          <a:solidFill>
            <a:schemeClr val="accent1"/>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if x&lt; 3: print</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Users have it easy - someone already put many different programs (instructions) into the computer and users just pick the ones we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p:nvPr/>
        </p:nvSpPr>
        <p:spPr>
          <a:xfrm>
            <a:off x="6096000" y="1041400"/>
            <a:ext cx="3454499" cy="64895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FF00"/>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98" name="Shape 398"/>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99" name="Shape 399"/>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400" name="Shape 400"/>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401" name="Shape 401"/>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402" name="Shape 402"/>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403" name="Shape 403"/>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404" name="Shape 404"/>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405" name="Shape 405"/>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406" name="Shape 406"/>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407"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408" name="Shape 408"/>
          <p:cNvSpPr/>
          <p:nvPr/>
        </p:nvSpPr>
        <p:spPr>
          <a:xfrm>
            <a:off x="9182100" y="838200"/>
            <a:ext cx="1803400" cy="1270000"/>
          </a:xfrm>
          <a:prstGeom prst="wedgeEllipseCallout">
            <a:avLst>
              <a:gd name="adj1" fmla="val -65773"/>
              <a:gd name="adj2" fmla="val 77913"/>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409" name="Shape 409"/>
          <p:cNvPicPr preferRelativeResize="0"/>
          <p:nvPr/>
        </p:nvPicPr>
        <p:blipFill rotWithShape="1">
          <a:blip r:embed="rId4">
            <a:alphaModFix/>
          </a:blip>
          <a:srcRect/>
          <a:stretch/>
        </p:blipFill>
        <p:spPr>
          <a:xfrm>
            <a:off x="6881811" y="5168900"/>
            <a:ext cx="457200" cy="649286"/>
          </a:xfrm>
          <a:prstGeom prst="rect">
            <a:avLst/>
          </a:prstGeom>
          <a:noFill/>
          <a:ln>
            <a:noFill/>
          </a:ln>
        </p:spPr>
      </p:pic>
      <p:sp>
        <p:nvSpPr>
          <p:cNvPr id="410" name="Shape 410"/>
          <p:cNvSpPr/>
          <p:nvPr/>
        </p:nvSpPr>
        <p:spPr>
          <a:xfrm>
            <a:off x="7670800" y="3962400"/>
            <a:ext cx="2768599" cy="1270000"/>
          </a:xfrm>
          <a:prstGeom prst="wedgeEllipseCallout">
            <a:avLst>
              <a:gd name="adj1" fmla="val -23159"/>
              <a:gd name="adj2" fmla="val 71986"/>
            </a:avLst>
          </a:prstGeom>
          <a:solidFill>
            <a:schemeClr val="accent1"/>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a:solidFill>
                  <a:schemeClr val="accent4"/>
                </a:solidFill>
                <a:latin typeface="Courier New"/>
                <a:ea typeface="Courier New"/>
                <a:cs typeface="Courier New"/>
                <a:sym typeface="Courier New"/>
              </a:rPr>
              <a:t>00111001</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Totally Hot CPU</a:t>
            </a:r>
          </a:p>
        </p:txBody>
      </p:sp>
      <p:sp>
        <p:nvSpPr>
          <p:cNvPr id="2" name="Text Placeholder 1"/>
          <p:cNvSpPr>
            <a:spLocks noGrp="1"/>
          </p:cNvSpPr>
          <p:nvPr>
            <p:ph type="body" idx="1"/>
          </p:nvPr>
        </p:nvSpPr>
        <p:spPr/>
        <p:txBody>
          <a:bodyPr/>
          <a:lstStyle/>
          <a:p>
            <a:endParaRPr lang="en-US"/>
          </a:p>
        </p:txBody>
      </p:sp>
      <p:sp>
        <p:nvSpPr>
          <p:cNvPr id="416" name="Shape 416"/>
          <p:cNvSpPr txBox="1"/>
          <p:nvPr/>
        </p:nvSpPr>
        <p:spPr>
          <a:xfrm>
            <a:off x="3587148" y="7785100"/>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Hard Disk in Action</a:t>
            </a:r>
          </a:p>
        </p:txBody>
      </p:sp>
      <p:sp>
        <p:nvSpPr>
          <p:cNvPr id="2" name="Text Placeholder 1"/>
          <p:cNvSpPr>
            <a:spLocks noGrp="1"/>
          </p:cNvSpPr>
          <p:nvPr>
            <p:ph type="body" idx="1"/>
          </p:nvPr>
        </p:nvSpPr>
        <p:spPr/>
        <p:txBody>
          <a:bodyPr/>
          <a:lstStyle/>
          <a:p>
            <a:endParaRPr lang="en-US"/>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173648" y="7793900"/>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8039100"/>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3F3F3"/>
                </a:solidFill>
                <a:latin typeface="Arial" charset="0"/>
                <a:ea typeface="Arial" charset="0"/>
                <a:cs typeface="Arial" charset="0"/>
                <a:sym typeface="Cabin"/>
              </a:rPr>
              <a:t>is known as a</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a:t>
            </a:r>
            <a:r>
              <a:rPr lang="en-US" sz="4200" u="none" strike="noStrike" cap="none">
                <a:solidFill>
                  <a:srgbClr val="FFFFFF"/>
                </a:solidFill>
                <a:latin typeface="Arial" charset="0"/>
                <a:ea typeface="Arial" charset="0"/>
                <a:cs typeface="Arial" charset="0"/>
                <a:sym typeface="Cabin"/>
              </a:rPr>
              <a:t>. It is a very uncommon skill, and may be hereditary. Nearly all known</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Parselmouths</a:t>
            </a:r>
            <a:r>
              <a:rPr lang="en-US" sz="4200" u="none" strike="noStrike" cap="none">
                <a:solidFill>
                  <a:srgbClr val="FFFFFF"/>
                </a:solidFill>
                <a:latin typeface="Arial" charset="0"/>
                <a:ea typeface="Arial" charset="0"/>
                <a:cs typeface="Arial" charset="0"/>
                <a:sym typeface="Cabin"/>
              </a:rPr>
              <a:t> are descended from</a:t>
            </a:r>
            <a:r>
              <a:rPr lang="en-US" sz="4200" u="none" strike="noStrike" cap="none">
                <a:solidFill>
                  <a:srgbClr val="FFFF00"/>
                </a:solidFill>
                <a:latin typeface="Arial" charset="0"/>
                <a:ea typeface="Arial" charset="0"/>
                <a:cs typeface="Arial" charset="0"/>
                <a:sym typeface="Cabin"/>
              </a:rPr>
              <a:t> </a:t>
            </a:r>
            <a:r>
              <a:rPr lang="en-US" sz="4200" u="sng" strike="noStrike" cap="none">
                <a:solidFill>
                  <a:srgbClr val="F6B26B"/>
                </a:solidFill>
                <a:latin typeface="Arial" charset="0"/>
                <a:ea typeface="Arial" charset="0"/>
                <a:cs typeface="Arial" charset="0"/>
                <a:sym typeface="Cabin"/>
                <a:hlinkClick r:id="rId4"/>
              </a:rPr>
              <a:t>Salazar Slytherin</a:t>
            </a:r>
            <a:r>
              <a:rPr lang="en-US" sz="4200" u="none" strike="noStrike" cap="none">
                <a:solidFill>
                  <a:srgbClr val="F6B26B"/>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p:nvPr/>
        </p:nvSpPr>
        <p:spPr>
          <a:xfrm>
            <a:off x="736600" y="7861300"/>
            <a:ext cx="673099" cy="673099"/>
          </a:xfrm>
          <a:prstGeom prst="rect">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43" name="Shape 443"/>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00"/>
                </a:solidFill>
                <a:latin typeface="Arial" charset="0"/>
                <a:ea typeface="Arial" charset="0"/>
                <a:cs typeface="Arial" charset="0"/>
                <a:sym typeface="Cabin"/>
              </a:rPr>
              <a:t>Python</a:t>
            </a:r>
            <a:r>
              <a:rPr lang="en-US" sz="4200" u="none" strike="noStrike" cap="none">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a:solidFill>
                  <a:srgbClr val="FFFF00"/>
                </a:solidFill>
                <a:latin typeface="Arial" charset="0"/>
                <a:ea typeface="Arial" charset="0"/>
                <a:cs typeface="Arial" charset="0"/>
                <a:sym typeface="Cabin"/>
              </a:rPr>
              <a:t>Python</a:t>
            </a:r>
            <a:r>
              <a:rPr lang="en-US" sz="4200" u="none" strike="noStrike" cap="none">
                <a:solidFill>
                  <a:srgbClr val="FFFFFF"/>
                </a:solidFill>
                <a:latin typeface="Arial" charset="0"/>
                <a:ea typeface="Arial" charset="0"/>
                <a:cs typeface="Arial" charset="0"/>
                <a:sym typeface="Cabin"/>
              </a:rPr>
              <a:t> is known as a </a:t>
            </a:r>
            <a:r>
              <a:rPr lang="en-US" sz="4200" u="none" strike="noStrike" cap="none">
                <a:solidFill>
                  <a:srgbClr val="00FF00"/>
                </a:solidFill>
                <a:latin typeface="Arial" charset="0"/>
                <a:ea typeface="Arial" charset="0"/>
                <a:cs typeface="Arial" charset="0"/>
                <a:sym typeface="Cabin"/>
              </a:rPr>
              <a:t>Pythonista</a:t>
            </a:r>
            <a:r>
              <a:rPr lang="en-US" sz="4200" u="none" strike="noStrike" cap="none">
                <a:solidFill>
                  <a:srgbClr val="FFFFFF"/>
                </a:solidFill>
                <a:latin typeface="Arial" charset="0"/>
                <a:ea typeface="Arial" charset="0"/>
                <a:cs typeface="Arial" charset="0"/>
                <a:sym typeface="Cabin"/>
              </a:rPr>
              <a:t>. It is a very uncommon skill, and may be hereditary. Nearly all known </a:t>
            </a:r>
            <a:r>
              <a:rPr lang="en-US" sz="4200" u="none" strike="noStrike" cap="none">
                <a:solidFill>
                  <a:srgbClr val="00FF00"/>
                </a:solidFill>
                <a:latin typeface="Arial" charset="0"/>
                <a:ea typeface="Arial" charset="0"/>
                <a:cs typeface="Arial" charset="0"/>
                <a:sym typeface="Cabin"/>
              </a:rPr>
              <a:t>Pythonistas</a:t>
            </a:r>
            <a:r>
              <a:rPr lang="en-US" sz="4200" u="none" strike="noStrike" cap="none">
                <a:solidFill>
                  <a:srgbClr val="FFFFFF"/>
                </a:solidFill>
                <a:latin typeface="Arial" charset="0"/>
                <a:ea typeface="Arial" charset="0"/>
                <a:cs typeface="Arial" charset="0"/>
                <a:sym typeface="Cabin"/>
              </a:rPr>
              <a:t> use software </a:t>
            </a:r>
            <a:r>
              <a:rPr lang="en-US" sz="4200">
                <a:solidFill>
                  <a:srgbClr val="FFFFFF"/>
                </a:solidFill>
                <a:latin typeface="Arial" charset="0"/>
                <a:ea typeface="Arial" charset="0"/>
                <a:cs typeface="Arial" charset="0"/>
                <a:sym typeface="Cabin"/>
              </a:rPr>
              <a:t>initially</a:t>
            </a:r>
            <a:r>
              <a:rPr lang="en-US" sz="4200" u="none" strike="noStrike" cap="none">
                <a:solidFill>
                  <a:srgbClr val="FFFFFF"/>
                </a:solidFill>
                <a:latin typeface="Arial" charset="0"/>
                <a:ea typeface="Arial" charset="0"/>
                <a:cs typeface="Arial" charset="0"/>
                <a:sym typeface="Cabin"/>
              </a:rPr>
              <a:t> developed by </a:t>
            </a:r>
            <a:r>
              <a:rPr lang="en-US" sz="4200" u="none" strike="noStrike" cap="none">
                <a:solidFill>
                  <a:srgbClr val="F6B26B"/>
                </a:solidFill>
                <a:latin typeface="Arial" charset="0"/>
                <a:ea typeface="Arial" charset="0"/>
                <a:cs typeface="Arial" charset="0"/>
                <a:sym typeface="Cabin"/>
              </a:rPr>
              <a:t>Guido van Rossum.</a:t>
            </a:r>
          </a:p>
        </p:txBody>
      </p:sp>
      <p:pic>
        <p:nvPicPr>
          <p:cNvPr id="444" name="Shape 444"/>
          <p:cNvPicPr preferRelativeResize="0"/>
          <p:nvPr/>
        </p:nvPicPr>
        <p:blipFill rotWithShape="1">
          <a:blip r:embed="rId4">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5">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6">
            <a:alphaModFix/>
          </a:blip>
          <a:srcRect/>
          <a:stretch/>
        </p:blipFill>
        <p:spPr>
          <a:xfrm>
            <a:off x="673100" y="6475412"/>
            <a:ext cx="3517899" cy="2078036"/>
          </a:xfrm>
          <a:prstGeom prst="rect">
            <a:avLst/>
          </a:prstGeom>
          <a:noFill/>
          <a:ln>
            <a:noFill/>
          </a:ln>
        </p:spPr>
      </p:pic>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803400" y="1524000"/>
            <a:ext cx="12628499" cy="2770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csev$ </a:t>
            </a:r>
            <a:r>
              <a:rPr lang="en-US" sz="3600" u="none" strike="noStrike" cap="none">
                <a:solidFill>
                  <a:srgbClr val="FFFF00"/>
                </a:solidFill>
                <a:latin typeface="Arial" charset="0"/>
                <a:ea typeface="Arial" charset="0"/>
                <a:cs typeface="Arial" charset="0"/>
                <a:sym typeface="Cabin"/>
              </a:rPr>
              <a:t>python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[GCC 4.0.1 (Apple Computer, Inc. build 5341)] on darwin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p>
        </p:txBody>
      </p:sp>
      <p:grpSp>
        <p:nvGrpSpPr>
          <p:cNvPr id="463" name="Shape 463"/>
          <p:cNvGrpSpPr/>
          <p:nvPr/>
        </p:nvGrpSpPr>
        <p:grpSpPr>
          <a:xfrm>
            <a:off x="2780575" y="4401274"/>
            <a:ext cx="4667261" cy="842071"/>
            <a:chOff x="-257900" y="384170"/>
            <a:chExt cx="4667261" cy="840474"/>
          </a:xfrm>
        </p:grpSpPr>
        <p:sp>
          <p:nvSpPr>
            <p:cNvPr id="464" name="Shape 464"/>
            <p:cNvSpPr txBox="1"/>
            <p:nvPr/>
          </p:nvSpPr>
          <p:spPr>
            <a:xfrm>
              <a:off x="2134461" y="602444"/>
              <a:ext cx="2274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257900" y="384170"/>
              <a:ext cx="2281199" cy="436500"/>
            </a:xfrm>
            <a:prstGeom prst="straightConnector1">
              <a:avLst/>
            </a:prstGeom>
            <a:noFill/>
            <a:ln w="76200" cap="rnd" cmpd="sng">
              <a:solidFill>
                <a:srgbClr val="FFFF00"/>
              </a:solidFill>
              <a:prstDash val="solid"/>
              <a:miter/>
              <a:headEnd type="stealth" w="med" len="med"/>
              <a:tailEnd type="none" w="med" len="med"/>
            </a:ln>
          </p:spPr>
        </p:cxnSp>
      </p:gr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csev$ </a:t>
            </a:r>
            <a:r>
              <a:rPr lang="en-US" sz="3600" u="none" strike="noStrike" cap="none">
                <a:solidFill>
                  <a:srgbClr val="FFFF00"/>
                </a:solidFill>
                <a:latin typeface="Arial" charset="0"/>
                <a:ea typeface="Arial" charset="0"/>
                <a:cs typeface="Arial" charset="0"/>
                <a:sym typeface="Cabin"/>
              </a:rPr>
              <a:t>python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[GCC 4.0.1 (Apple Computer, Inc. build 5341)] on darwin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r>
              <a:rPr lang="en-US" sz="3600" u="none" strike="noStrike" cap="none">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r>
              <a:rPr lang="en-US" sz="3600" u="none" strike="noStrike" cap="none">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r>
              <a:rPr lang="en-US" sz="3600" u="none" strike="noStrike" cap="none">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r>
              <a:rPr lang="en-US" sz="3600" u="none" strike="noStrike" cap="none">
                <a:solidFill>
                  <a:srgbClr val="FFFF00"/>
                </a:solidFill>
                <a:latin typeface="Arial" charset="0"/>
                <a:ea typeface="Arial" charset="0"/>
                <a:cs typeface="Arial" charset="0"/>
                <a:sym typeface="Cabin"/>
              </a:rPr>
              <a:t>exit()</a:t>
            </a:r>
          </a:p>
        </p:txBody>
      </p:sp>
      <p:sp>
        <p:nvSpPr>
          <p:cNvPr id="471" name="Shape 471"/>
          <p:cNvSpPr txBox="1"/>
          <p:nvPr/>
        </p:nvSpPr>
        <p:spPr>
          <a:xfrm>
            <a:off x="6514775" y="6547550"/>
            <a:ext cx="88773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know the </a:t>
            </a:r>
            <a:r>
              <a:rPr lang="en-US" sz="3200" u="none" strike="noStrike" cap="none">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09599" cy="3194049"/>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Let</a:t>
            </a:r>
            <a:r>
              <a:rPr lang="en-US" sz="7400">
                <a:solidFill>
                  <a:srgbClr val="FFFF00"/>
                </a:solidFill>
                <a:latin typeface="Arial" charset="0"/>
                <a:ea typeface="Arial" charset="0"/>
                <a:cs typeface="Arial" charset="0"/>
                <a:sym typeface="Cabin"/>
              </a:rPr>
              <a:t>’</a:t>
            </a:r>
            <a:r>
              <a:rPr lang="en-US" sz="7400" u="none" strike="noStrike" cap="none">
                <a:solidFill>
                  <a:srgbClr val="FFFF00"/>
                </a:solidFill>
                <a:latin typeface="Arial" charset="0"/>
                <a:ea typeface="Arial" charset="0"/>
                <a:cs typeface="Arial" charset="0"/>
                <a:sym typeface="Cabin"/>
              </a:rPr>
              <a:t>s Talk to Python...</a:t>
            </a:r>
          </a:p>
        </p:txBody>
      </p:sp>
      <p:sp>
        <p:nvSpPr>
          <p:cNvPr id="2" name="Text Placeholder 1"/>
          <p:cNvSpPr>
            <a:spLocks noGrp="1"/>
          </p:cNvSpPr>
          <p:nvPr>
            <p:ph type="body" idx="1"/>
          </p:nvPr>
        </p:nvSpPr>
        <p:spPr/>
        <p:txBody>
          <a:bodyPr/>
          <a:lstStyle/>
          <a:p>
            <a:endParaRPr lang="en-US"/>
          </a:p>
        </p:txBody>
      </p:sp>
      <p:pic>
        <p:nvPicPr>
          <p:cNvPr id="477" name="Shape 477"/>
          <p:cNvPicPr preferRelativeResize="0"/>
          <p:nvPr/>
        </p:nvPicPr>
        <p:blipFill rotWithShape="1">
          <a:blip r:embed="rId3">
            <a:alphaModFix/>
          </a:blip>
          <a:srcRect/>
          <a:stretch/>
        </p:blipFill>
        <p:spPr>
          <a:xfrm>
            <a:off x="1143000" y="2184400"/>
            <a:ext cx="11214099" cy="3771900"/>
          </a:xfrm>
          <a:prstGeom prst="rect">
            <a:avLst/>
          </a:prstGeom>
          <a:noFill/>
          <a:ln>
            <a:noFill/>
          </a:ln>
        </p:spPr>
      </p:pic>
      <p:pic>
        <p:nvPicPr>
          <p:cNvPr id="478" name="Shape 478"/>
          <p:cNvPicPr preferRelativeResize="0"/>
          <p:nvPr/>
        </p:nvPicPr>
        <p:blipFill rotWithShape="1">
          <a:blip r:embed="rId4">
            <a:alphaModFix/>
          </a:blip>
          <a:srcRect/>
          <a:stretch/>
        </p:blipFill>
        <p:spPr>
          <a:xfrm>
            <a:off x="3924300" y="4559300"/>
            <a:ext cx="11887199" cy="38623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6935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495" name="Shape 495"/>
          <p:cNvSpPr txBox="1"/>
          <p:nvPr/>
        </p:nvSpPr>
        <p:spPr>
          <a:xfrm>
            <a:off x="10626725" y="47879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436225" y="387350"/>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a:solidFill>
                  <a:schemeClr val="lt1"/>
                </a:solidFill>
                <a:latin typeface="Arial" charset="0"/>
                <a:ea typeface="Arial" charset="0"/>
                <a:cs typeface="Arial" charset="0"/>
                <a:sym typeface="Cabin"/>
              </a:rPr>
              <a:t>A short </a:t>
            </a:r>
            <a:r>
              <a:rPr lang="en-US" sz="4300" b="0" i="0" u="none" strike="noStrike" cap="none">
                <a:solidFill>
                  <a:schemeClr val="lt1"/>
                </a:solidFill>
                <a:latin typeface="Arial"/>
                <a:ea typeface="Arial"/>
                <a:cs typeface="Arial"/>
                <a:sym typeface="Arial"/>
              </a:rPr>
              <a:t>“</a:t>
            </a:r>
            <a:r>
              <a:rPr lang="en-US" sz="4300">
                <a:solidFill>
                  <a:schemeClr val="lt1"/>
                </a:solidFill>
                <a:latin typeface="Arial" charset="0"/>
                <a:ea typeface="Arial" charset="0"/>
                <a:cs typeface="Arial" charset="0"/>
                <a:sym typeface="Cabin"/>
              </a:rPr>
              <a:t>s</a:t>
            </a:r>
            <a:r>
              <a:rPr lang="en-US" sz="4300" u="none" strike="noStrike" cap="none">
                <a:solidFill>
                  <a:schemeClr val="lt1"/>
                </a:solidFill>
                <a:latin typeface="Arial" charset="0"/>
                <a:ea typeface="Arial" charset="0"/>
                <a:cs typeface="Arial" charset="0"/>
                <a:sym typeface="Cabin"/>
              </a:rPr>
              <a:t>tory</a:t>
            </a:r>
            <a:r>
              <a:rPr lang="en-US" sz="4300" b="0" i="0" u="none" strike="noStrike" cap="none">
                <a:solidFill>
                  <a:schemeClr val="lt1"/>
                </a:solidFill>
                <a:latin typeface="Arial"/>
                <a:ea typeface="Arial"/>
                <a:cs typeface="Arial"/>
                <a:sym typeface="Arial"/>
              </a:rPr>
              <a:t>”</a:t>
            </a:r>
            <a:r>
              <a:rPr lang="en-US" sz="4300" u="none" strike="noStrike" cap="none">
                <a:solidFill>
                  <a:schemeClr val="lt1"/>
                </a:solidFill>
                <a:latin typeface="Arial" charset="0"/>
                <a:ea typeface="Arial" charset="0"/>
                <a:cs typeface="Arial" charset="0"/>
                <a:sym typeface="Cabin"/>
              </a:rPr>
              <a:t> about how to count words in a file in Python</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and   del   for   is   raise assert   elif   from   lambda   return   break   else   global   not   try   class   except   if   or   while   continue   exec   import   pass   yield   def   ﬁnally   in   print   as   with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Sentences or Lines</a:t>
            </a:r>
          </a:p>
        </p:txBody>
      </p:sp>
      <p:sp>
        <p:nvSpPr>
          <p:cNvPr id="2" name="Text Placeholder 1"/>
          <p:cNvSpPr>
            <a:spLocks noGrp="1"/>
          </p:cNvSpPr>
          <p:nvPr>
            <p:ph type="body" idx="1"/>
          </p:nvPr>
        </p:nvSpPr>
        <p:spPr/>
        <p:txBody>
          <a:bodyPr/>
          <a:lstStyle/>
          <a:p>
            <a:endParaRPr lang="en-US"/>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4800" b="0" i="0" u="none" strike="noStrike" cap="none">
                <a:solidFill>
                  <a:srgbClr val="FFFF00"/>
                </a:solidFill>
                <a:latin typeface="Courier New"/>
                <a:ea typeface="Courier New"/>
                <a:cs typeface="Courier New"/>
                <a:sym typeface="Courier New"/>
              </a:rPr>
              <a:t>print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x</a:t>
            </a:r>
          </a:p>
        </p:txBody>
      </p:sp>
      <p:sp>
        <p:nvSpPr>
          <p:cNvPr id="510" name="Shape 510"/>
          <p:cNvSpPr txBox="1"/>
          <p:nvPr/>
        </p:nvSpPr>
        <p:spPr>
          <a:xfrm>
            <a:off x="992175" y="7874000"/>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3656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7750175" y="7924800"/>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398250" y="7924800"/>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Reserved Word</a:t>
            </a:r>
          </a:p>
        </p:txBody>
      </p:sp>
      <p:sp>
        <p:nvSpPr>
          <p:cNvPr id="514" name="Shape 514"/>
          <p:cNvSpPr txBox="1"/>
          <p:nvPr/>
        </p:nvSpPr>
        <p:spPr>
          <a:xfrm>
            <a:off x="7213600" y="2717800"/>
            <a:ext cx="8466000"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a:t>
            </a:r>
            <a:r>
              <a:rPr lang="en-US" sz="5400">
                <a:solidFill>
                  <a:schemeClr val="lt1"/>
                </a:solidFill>
                <a:latin typeface="Arial" charset="0"/>
                <a:ea typeface="Arial" charset="0"/>
                <a:cs typeface="Arial" charset="0"/>
                <a:sym typeface="Cabin"/>
              </a:rPr>
              <a:t>s</a:t>
            </a:r>
            <a:r>
              <a:rPr lang="en-US" sz="5400" u="none" strike="noStrike" cap="none">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Writing a Simple Program</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learn the computer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ways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helpers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Like a recipe or installation instructions, a program is a </a:t>
            </a:r>
            <a:r>
              <a:rPr lang="en-US" sz="3600" u="none" strike="noStrike" cap="none">
                <a:solidFill>
                  <a:srgbClr val="FFFF00"/>
                </a:solidFill>
                <a:latin typeface="Arial" charset="0"/>
                <a:ea typeface="Arial" charset="0"/>
                <a:cs typeface="Arial" charset="0"/>
                <a:sym typeface="Cabin"/>
              </a:rPr>
              <a:t>sequence</a:t>
            </a:r>
            <a:r>
              <a:rPr lang="en-US" sz="3600" u="none" strike="noStrike" cap="none">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 steps are </a:t>
            </a:r>
            <a:r>
              <a:rPr lang="en-US" sz="3600" u="none" strike="noStrike" cap="none">
                <a:solidFill>
                  <a:srgbClr val="FFFF00"/>
                </a:solidFill>
                <a:latin typeface="Arial" charset="0"/>
                <a:ea typeface="Arial" charset="0"/>
                <a:cs typeface="Arial" charset="0"/>
                <a:sym typeface="Cabin"/>
              </a:rPr>
              <a:t>conditional</a:t>
            </a:r>
            <a:r>
              <a:rPr lang="en-US" sz="3600" u="none" strike="noStrike" cap="none">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a step or group of steps are to be </a:t>
            </a:r>
            <a:r>
              <a:rPr lang="en-US" sz="3600" u="none" strike="noStrike" cap="none">
                <a:solidFill>
                  <a:srgbClr val="FFFF00"/>
                </a:solidFill>
                <a:latin typeface="Arial" charset="0"/>
                <a:ea typeface="Arial" charset="0"/>
                <a:cs typeface="Arial" charset="0"/>
                <a:sym typeface="Cabin"/>
              </a:rPr>
              <a:t>repeated</a:t>
            </a:r>
            <a:r>
              <a:rPr lang="en-US" sz="3600" u="none" strike="noStrike" cap="none">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2" name="Text Placeholder 1"/>
          <p:cNvSpPr>
            <a:spLocks noGrp="1"/>
          </p:cNvSpPr>
          <p:nvPr>
            <p:ph type="body" idx="1"/>
          </p:nvPr>
        </p:nvSpPr>
        <p:spPr/>
        <p:txBody>
          <a:bodyPr/>
          <a:lstStyle/>
          <a:p>
            <a:endParaRPr lang="en-US"/>
          </a:p>
        </p:txBody>
      </p:sp>
      <p:sp>
        <p:nvSpPr>
          <p:cNvPr id="551" name="Shape 551"/>
          <p:cNvSpPr txBox="1"/>
          <p:nvPr/>
        </p:nvSpPr>
        <p:spPr>
          <a:xfrm>
            <a:off x="6859571" y="3073400"/>
            <a:ext cx="2177699"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00FF00"/>
                </a:solidFill>
                <a:latin typeface="Arial" charset="0"/>
                <a:ea typeface="Arial" charset="0"/>
                <a:cs typeface="Arial" charset="0"/>
                <a:sym typeface="Cabin"/>
              </a:rPr>
              <a:t>x = 2</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print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00FF00"/>
                </a:solidFill>
                <a:latin typeface="Arial" charset="0"/>
                <a:ea typeface="Arial" charset="0"/>
                <a:cs typeface="Arial" charset="0"/>
                <a:sym typeface="Cabin"/>
              </a:rPr>
              <a:t>x = x + 2</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print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x</a:t>
            </a:r>
          </a:p>
        </p:txBody>
      </p:sp>
      <p:sp>
        <p:nvSpPr>
          <p:cNvPr id="552" name="Shape 552"/>
          <p:cNvSpPr txBox="1"/>
          <p:nvPr/>
        </p:nvSpPr>
        <p:spPr>
          <a:xfrm>
            <a:off x="11812570" y="3656000"/>
            <a:ext cx="199380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p:txBody>
      </p:sp>
      <p:sp>
        <p:nvSpPr>
          <p:cNvPr id="553" name="Shape 553"/>
          <p:cNvSpPr txBox="1"/>
          <p:nvPr/>
        </p:nvSpPr>
        <p:spPr>
          <a:xfrm>
            <a:off x="1587500" y="30734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41783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print x</a:t>
            </a:r>
          </a:p>
        </p:txBody>
      </p:sp>
      <p:cxnSp>
        <p:nvCxnSpPr>
          <p:cNvPr id="555" name="Shape 555"/>
          <p:cNvCxnSpPr/>
          <p:nvPr/>
        </p:nvCxnSpPr>
        <p:spPr>
          <a:xfrm rot="10800000">
            <a:off x="2940049" y="36560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5245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7228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3627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print x</a:t>
            </a:r>
          </a:p>
        </p:txBody>
      </p:sp>
      <p:cxnSp>
        <p:nvCxnSpPr>
          <p:cNvPr id="559" name="Shape 559"/>
          <p:cNvCxnSpPr/>
          <p:nvPr/>
        </p:nvCxnSpPr>
        <p:spPr>
          <a:xfrm rot="10800000">
            <a:off x="2940049" y="584041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rot="10800000">
            <a:off x="8515349" y="4992524"/>
            <a:ext cx="3190200" cy="59100"/>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450400" y="5609700"/>
            <a:ext cx="3326699" cy="475199"/>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558250"/>
            <a:ext cx="110799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a:solidFill>
                  <a:schemeClr val="lt1"/>
                </a:solidFill>
                <a:latin typeface="Arial" charset="0"/>
                <a:ea typeface="Arial" charset="0"/>
                <a:cs typeface="Arial" charset="0"/>
                <a:sym typeface="Cabin"/>
              </a:rPr>
              <a:t>When a program is running, it flows from one step to the next.  </a:t>
            </a:r>
            <a:r>
              <a:rPr lang="en-US" sz="3300">
                <a:solidFill>
                  <a:schemeClr val="lt1"/>
                </a:solidFill>
                <a:latin typeface="Arial" charset="0"/>
                <a:ea typeface="Arial" charset="0"/>
                <a:cs typeface="Arial" charset="0"/>
                <a:sym typeface="Cabin"/>
              </a:rPr>
              <a:t>A</a:t>
            </a:r>
            <a:r>
              <a:rPr lang="en-US" sz="3300" u="none" strike="noStrike" cap="none">
                <a:solidFill>
                  <a:schemeClr val="lt1"/>
                </a:solidFill>
                <a:latin typeface="Arial" charset="0"/>
                <a:ea typeface="Arial" charset="0"/>
                <a:cs typeface="Arial" charset="0"/>
                <a:sym typeface="Cabin"/>
              </a:rPr>
              <a:t>s programmers, we set up </a:t>
            </a:r>
            <a:r>
              <a:rPr lang="en-US" sz="3300" b="0" i="0" u="none" strike="noStrike" cap="none">
                <a:solidFill>
                  <a:schemeClr val="lt1"/>
                </a:solidFill>
                <a:latin typeface="Arial"/>
                <a:ea typeface="Arial"/>
                <a:cs typeface="Arial"/>
                <a:sym typeface="Arial"/>
              </a:rPr>
              <a:t>“</a:t>
            </a:r>
            <a:r>
              <a:rPr lang="en-US" sz="3300" u="none" strike="noStrike" cap="none">
                <a:solidFill>
                  <a:schemeClr val="lt1"/>
                </a:solidFill>
                <a:latin typeface="Arial" charset="0"/>
                <a:ea typeface="Arial" charset="0"/>
                <a:cs typeface="Arial" charset="0"/>
                <a:sym typeface="Cabin"/>
              </a:rPr>
              <a:t>paths</a:t>
            </a:r>
            <a:r>
              <a:rPr lang="en-US" sz="3300" b="0" i="0" u="none" strike="noStrike" cap="none">
                <a:solidFill>
                  <a:schemeClr val="lt1"/>
                </a:solidFill>
                <a:latin typeface="Arial"/>
                <a:ea typeface="Arial"/>
                <a:cs typeface="Arial"/>
                <a:sym typeface="Arial"/>
              </a:rPr>
              <a:t>”</a:t>
            </a:r>
            <a:r>
              <a:rPr lang="en-US" sz="3300" u="none" strike="noStrike" cap="none">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2" name="Text Placeholder 1"/>
          <p:cNvSpPr>
            <a:spLocks noGrp="1"/>
          </p:cNvSpPr>
          <p:nvPr>
            <p:ph type="body" idx="1"/>
          </p:nvPr>
        </p:nvSpPr>
        <p:spPr/>
        <p:txBody>
          <a:bodyPr/>
          <a:lstStyle/>
          <a:p>
            <a:endParaRPr lang="en-US"/>
          </a:p>
        </p:txBody>
      </p:sp>
      <p:sp>
        <p:nvSpPr>
          <p:cNvPr id="568" name="Shape 568"/>
          <p:cNvSpPr txBox="1"/>
          <p:nvPr/>
        </p:nvSpPr>
        <p:spPr>
          <a:xfrm>
            <a:off x="13314362"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Finis</a:t>
            </a:r>
          </a:p>
        </p:txBody>
      </p:sp>
      <p:sp>
        <p:nvSpPr>
          <p:cNvPr id="569" name="Shape 569"/>
          <p:cNvSpPr txBox="1"/>
          <p:nvPr/>
        </p:nvSpPr>
        <p:spPr>
          <a:xfrm>
            <a:off x="7799386" y="2873375"/>
            <a:ext cx="375761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Arial" charset="0"/>
                <a:ea typeface="Arial" charset="0"/>
                <a:cs typeface="Arial"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if</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x &lt; 10:</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if</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x &gt; 20:</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'Bigger'</a:t>
            </a:r>
          </a:p>
          <a:p>
            <a:pPr marL="0" marR="0" lvl="0" indent="0" algn="ctr" rtl="0">
              <a:lnSpc>
                <a:spcPct val="100000"/>
              </a:lnSpc>
              <a:spcBef>
                <a:spcPts val="0"/>
              </a:spcBef>
              <a:spcAft>
                <a:spcPts val="0"/>
              </a:spcAft>
              <a:buNone/>
            </a:pPr>
            <a:endParaRPr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print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'Finis'</a:t>
            </a: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1557000" y="4941849"/>
            <a:ext cx="1558786" cy="423901"/>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'Smaller'</a:t>
            </a: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'Bigger'</a:t>
            </a: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0185400" y="5492750"/>
            <a:ext cx="3006724" cy="2051050"/>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'Finis'</a:t>
            </a:r>
          </a:p>
        </p:txBody>
      </p:sp>
      <p:sp>
        <p:nvSpPr>
          <p:cNvPr id="589" name="Shape 589"/>
          <p:cNvSpPr txBox="1"/>
          <p:nvPr/>
        </p:nvSpPr>
        <p:spPr>
          <a:xfrm>
            <a:off x="4414837" y="2108200"/>
            <a:ext cx="725486" cy="6222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2" name="Text Placeholder 1"/>
          <p:cNvSpPr>
            <a:spLocks noGrp="1"/>
          </p:cNvSpPr>
          <p:nvPr>
            <p:ph type="body" idx="1"/>
          </p:nvPr>
        </p:nvSpPr>
        <p:spPr/>
        <p:txBody>
          <a:bodyPr/>
          <a:lstStyle/>
          <a:p>
            <a:endParaRPr lang="en-US"/>
          </a:p>
        </p:txBody>
      </p:sp>
      <p:sp>
        <p:nvSpPr>
          <p:cNvPr id="597" name="Shape 597"/>
          <p:cNvSpPr txBox="1"/>
          <p:nvPr/>
        </p:nvSpPr>
        <p:spPr>
          <a:xfrm>
            <a:off x="13337271" y="2114500"/>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86442" y="2309799"/>
            <a:ext cx="3900696"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n</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marL="0" marR="0" lvl="0" indent="0" algn="l" rtl="0">
              <a:lnSpc>
                <a:spcPct val="100000"/>
              </a:lnSpc>
              <a:spcBef>
                <a:spcPts val="0"/>
              </a:spcBef>
              <a:spcAft>
                <a:spcPts val="0"/>
              </a:spcAft>
              <a:buClr>
                <a:srgbClr val="FFFF00"/>
              </a:buClr>
              <a:buSzPct val="25000"/>
              <a:buFont typeface="Cabin"/>
              <a:buNone/>
            </a:pPr>
            <a:r>
              <a:rPr lang="en-US" sz="2800" dirty="0">
                <a:solidFill>
                  <a:srgbClr val="FFFF00"/>
                </a:solidFill>
                <a:latin typeface="Courier" charset="0"/>
                <a:ea typeface="Courier" charset="0"/>
                <a:cs typeface="Courier" charset="0"/>
                <a:sym typeface="Cabin"/>
              </a:rPr>
              <a:t>p</a:t>
            </a:r>
            <a:r>
              <a:rPr lang="en-US" sz="2800" u="none" strike="noStrike" cap="none" dirty="0" smtClean="0">
                <a:solidFill>
                  <a:srgbClr val="FFFF00"/>
                </a:solidFill>
                <a:latin typeface="Courier" charset="0"/>
                <a:ea typeface="Courier" charset="0"/>
                <a:cs typeface="Courier" charset="0"/>
                <a:sym typeface="Cabin"/>
              </a:rPr>
              <a:t>rint(</a:t>
            </a:r>
            <a:r>
              <a:rPr lang="en-US" sz="2800" u="none" strike="noStrike" cap="none" dirty="0" smtClean="0">
                <a:solidFill>
                  <a:srgbClr val="00FF00"/>
                </a:solidFill>
                <a:latin typeface="Courier" charset="0"/>
                <a:ea typeface="Courier" charset="0"/>
                <a:cs typeface="Courier" charset="0"/>
                <a:sym typeface="Cabin"/>
              </a:rPr>
              <a:t>'Blastoff!’</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344649"/>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554412"/>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19050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174950"/>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25336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25336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156299"/>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545941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254952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59373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2520950"/>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595471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rot="10800000">
            <a:off x="10490199" y="5943600"/>
            <a:ext cx="2589212" cy="215899"/>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057775" y="7048500"/>
            <a:ext cx="105855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Loops (repeated steps) have </a:t>
            </a:r>
            <a:r>
              <a:rPr lang="en-US" sz="3600" u="none" strike="noStrike" cap="none">
                <a:solidFill>
                  <a:srgbClr val="00FF00"/>
                </a:solidFill>
                <a:latin typeface="Arial" charset="0"/>
                <a:ea typeface="Arial" charset="0"/>
                <a:cs typeface="Arial" charset="0"/>
                <a:sym typeface="Cabin"/>
              </a:rPr>
              <a:t>iteration variables</a:t>
            </a:r>
            <a:r>
              <a:rPr lang="en-US" sz="3600" u="none" strike="noStrike" cap="none">
                <a:solidFill>
                  <a:srgbClr val="FF00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that change each time through a loop.  Often these </a:t>
            </a:r>
            <a:r>
              <a:rPr lang="en-US" sz="3600" u="none" strike="noStrike" cap="none">
                <a:solidFill>
                  <a:srgbClr val="00FF00"/>
                </a:solidFill>
                <a:latin typeface="Arial" charset="0"/>
                <a:ea typeface="Arial" charset="0"/>
                <a:cs typeface="Arial" charset="0"/>
                <a:sym typeface="Cabin"/>
              </a:rPr>
              <a:t>iteration variables</a:t>
            </a:r>
            <a:r>
              <a:rPr lang="en-US" sz="3600" u="none" strike="noStrike" cap="none">
                <a:solidFill>
                  <a:schemeClr val="lt1"/>
                </a:solidFill>
                <a:latin typeface="Arial" charset="0"/>
                <a:ea typeface="Arial" charset="0"/>
                <a:cs typeface="Arial" charset="0"/>
                <a:sym typeface="Cabin"/>
              </a:rPr>
              <a:t> go through a sequence of numbers.</a:t>
            </a:r>
          </a:p>
        </p:txBody>
      </p:sp>
      <p:sp>
        <p:nvSpPr>
          <p:cNvPr id="614" name="Shape 614"/>
          <p:cNvSpPr txBox="1"/>
          <p:nvPr/>
        </p:nvSpPr>
        <p:spPr>
          <a:xfrm>
            <a:off x="542925" y="1790700"/>
            <a:ext cx="723900"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6553200"/>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smtClean="0">
                <a:solidFill>
                  <a:schemeClr val="lt1"/>
                </a:solidFill>
                <a:latin typeface="Arial" charset="0"/>
                <a:ea typeface="Arial" charset="0"/>
                <a:cs typeface="Arial" charset="0"/>
                <a:sym typeface="Cabin"/>
              </a:rPr>
              <a:t>print('Blastoff’)</a:t>
            </a:r>
            <a:endParaRPr lang="en-US" sz="3500" u="none" strike="noStrike" cap="none">
              <a:solidFill>
                <a:schemeClr val="lt1"/>
              </a:solidFill>
              <a:latin typeface="Arial" charset="0"/>
              <a:ea typeface="Arial" charset="0"/>
              <a:cs typeface="Arial" charset="0"/>
              <a:sym typeface="Cabin"/>
            </a:endParaRPr>
          </a:p>
        </p:txBody>
      </p:sp>
      <p:sp>
        <p:nvSpPr>
          <p:cNvPr id="616" name="Shape 616"/>
          <p:cNvSpPr txBox="1"/>
          <p:nvPr/>
        </p:nvSpPr>
        <p:spPr>
          <a:xfrm>
            <a:off x="4659311" y="1790700"/>
            <a:ext cx="997649"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6096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187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4914900"/>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44069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3937099"/>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139650"/>
            <a:ext cx="100352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00FF"/>
                </a:solidFill>
                <a:latin typeface="Courier New"/>
                <a:ea typeface="Courier New"/>
                <a:cs typeface="Courier New"/>
                <a:sym typeface="Courier New"/>
              </a:rPr>
              <a:t>  </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300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print bigword, bigcount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p:nvPr/>
        </p:nvSpPr>
        <p:spPr>
          <a:xfrm>
            <a:off x="769725" y="139650"/>
            <a:ext cx="10417400"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name = </a:t>
            </a:r>
            <a:r>
              <a:rPr lang="en-US" sz="3000" b="0" i="0" u="none" strike="noStrike" cap="none" dirty="0" smtClean="0">
                <a:solidFill>
                  <a:srgbClr val="FFFFFF"/>
                </a:solidFill>
                <a:latin typeface="Courier New"/>
                <a:ea typeface="Courier New"/>
                <a:cs typeface="Courier New"/>
                <a:sym typeface="Courier New"/>
              </a:rPr>
              <a:t>input</a:t>
            </a:r>
            <a:r>
              <a:rPr lang="en-US" sz="3000" b="0"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text = </a:t>
            </a:r>
            <a:r>
              <a:rPr lang="en-US" sz="3000" b="0" i="0" u="none" strike="noStrike" cap="none" dirty="0" err="1">
                <a:solidFill>
                  <a:srgbClr val="00FF00"/>
                </a:solidFill>
                <a:latin typeface="Courier New"/>
                <a:ea typeface="Courier New"/>
                <a:cs typeface="Courier New"/>
                <a:sym typeface="Courier New"/>
              </a:rPr>
              <a:t>handle.read</a:t>
            </a:r>
            <a:r>
              <a:rPr lang="en-US" sz="3000" b="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words = </a:t>
            </a:r>
            <a:r>
              <a:rPr lang="en-US" sz="3000" b="0" i="0" u="none" strike="noStrike" cap="none" dirty="0" err="1">
                <a:solidFill>
                  <a:srgbClr val="00FF00"/>
                </a:solidFill>
                <a:latin typeface="Courier New"/>
                <a:ea typeface="Courier New"/>
                <a:cs typeface="Courier New"/>
                <a:sym typeface="Courier New"/>
              </a:rPr>
              <a:t>text.split</a:t>
            </a:r>
            <a:r>
              <a:rPr lang="en-US" sz="3000" b="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counts = </a:t>
            </a:r>
            <a:r>
              <a:rPr lang="en-US" sz="3000" b="0" i="0" u="none" strike="noStrike" cap="none" dirty="0" err="1">
                <a:solidFill>
                  <a:srgbClr val="00FF00"/>
                </a:solidFill>
                <a:latin typeface="Courier New"/>
                <a:ea typeface="Courier New"/>
                <a:cs typeface="Courier New"/>
                <a:sym typeface="Courier New"/>
              </a:rPr>
              <a:t>dict</a:t>
            </a:r>
            <a:r>
              <a:rPr lang="en-US" sz="3000" b="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   </a:t>
            </a:r>
            <a:r>
              <a:rPr lang="en-US" sz="3000" b="0" i="0" u="none" strike="noStrike" cap="none" dirty="0">
                <a:solidFill>
                  <a:srgbClr val="FFFF00"/>
                </a:solidFill>
                <a:latin typeface="Courier New"/>
                <a:ea typeface="Courier New"/>
                <a:cs typeface="Courier New"/>
                <a:sym typeface="Courier New"/>
              </a:rPr>
              <a:t>counts[word] = </a:t>
            </a:r>
            <a:r>
              <a:rPr lang="en-US" sz="3000" b="0" i="0" u="none" strike="noStrike" cap="none" dirty="0" err="1">
                <a:solidFill>
                  <a:srgbClr val="FFFF00"/>
                </a:solidFill>
                <a:latin typeface="Courier New"/>
                <a:ea typeface="Courier New"/>
                <a:cs typeface="Courier New"/>
                <a:sym typeface="Courier New"/>
              </a:rPr>
              <a:t>counts.get</a:t>
            </a:r>
            <a:r>
              <a:rPr lang="en-US" sz="3000" b="0" i="0" u="none" strike="noStrike" cap="none" dirty="0">
                <a:solidFill>
                  <a:srgbClr val="FF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3000"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err="1">
                <a:solidFill>
                  <a:srgbClr val="00FF00"/>
                </a:solidFill>
                <a:latin typeface="Courier New"/>
                <a:ea typeface="Courier New"/>
                <a:cs typeface="Courier New"/>
                <a:sym typeface="Courier New"/>
              </a:rPr>
              <a:t>bigcount</a:t>
            </a:r>
            <a:r>
              <a:rPr lang="en-US" sz="3000" b="0"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err="1">
                <a:solidFill>
                  <a:srgbClr val="00FF00"/>
                </a:solidFill>
                <a:latin typeface="Courier New"/>
                <a:ea typeface="Courier New"/>
                <a:cs typeface="Courier New"/>
                <a:sym typeface="Courier New"/>
              </a:rPr>
              <a:t>bigword</a:t>
            </a:r>
            <a:r>
              <a:rPr lang="en-US" sz="3000" b="0"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for </a:t>
            </a:r>
            <a:r>
              <a:rPr lang="en-US" sz="3000" b="0" i="0" u="none" strike="noStrike" cap="none" dirty="0" err="1">
                <a:solidFill>
                  <a:srgbClr val="00FF00"/>
                </a:solidFill>
                <a:latin typeface="Courier New"/>
                <a:ea typeface="Courier New"/>
                <a:cs typeface="Courier New"/>
                <a:sym typeface="Courier New"/>
              </a:rPr>
              <a:t>word,count</a:t>
            </a:r>
            <a:r>
              <a:rPr lang="en-US" sz="3000" b="0" i="0" u="none" strike="noStrike" cap="none" dirty="0">
                <a:solidFill>
                  <a:srgbClr val="00FF00"/>
                </a:solidFill>
                <a:latin typeface="Courier New"/>
                <a:ea typeface="Courier New"/>
                <a:cs typeface="Courier New"/>
                <a:sym typeface="Courier New"/>
              </a:rPr>
              <a:t> in </a:t>
            </a:r>
            <a:r>
              <a:rPr lang="en-US" sz="3000" b="0" i="0" u="none" strike="noStrike" cap="none" dirty="0" err="1">
                <a:solidFill>
                  <a:srgbClr val="00FF00"/>
                </a:solidFill>
                <a:latin typeface="Courier New"/>
                <a:ea typeface="Courier New"/>
                <a:cs typeface="Courier New"/>
                <a:sym typeface="Courier New"/>
              </a:rPr>
              <a:t>counts.items</a:t>
            </a:r>
            <a:r>
              <a:rPr lang="en-US" sz="3000" b="0"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FF00FF"/>
                </a:solidFill>
                <a:latin typeface="Courier New"/>
                <a:ea typeface="Courier New"/>
                <a:cs typeface="Courier New"/>
                <a:sym typeface="Courier New"/>
              </a:rPr>
              <a:t>    </a:t>
            </a:r>
            <a:r>
              <a:rPr lang="en-US" sz="3000" b="0" i="0" u="none" strike="noStrike" cap="none" dirty="0">
                <a:solidFill>
                  <a:srgbClr val="FF9900"/>
                </a:solidFill>
                <a:latin typeface="Courier New"/>
                <a:ea typeface="Courier New"/>
                <a:cs typeface="Courier New"/>
                <a:sym typeface="Courier New"/>
              </a:rPr>
              <a:t>if </a:t>
            </a:r>
            <a:r>
              <a:rPr lang="en-US" sz="3000" b="0" i="0" u="none" strike="noStrike" cap="none" dirty="0" err="1">
                <a:solidFill>
                  <a:srgbClr val="FF9900"/>
                </a:solidFill>
                <a:latin typeface="Courier New"/>
                <a:ea typeface="Courier New"/>
                <a:cs typeface="Courier New"/>
                <a:sym typeface="Courier New"/>
              </a:rPr>
              <a:t>bigcount</a:t>
            </a:r>
            <a:r>
              <a:rPr lang="en-US" sz="3000" b="0" i="0" u="none" strike="noStrike" cap="none" dirty="0">
                <a:solidFill>
                  <a:srgbClr val="FF9900"/>
                </a:solidFill>
                <a:latin typeface="Courier New"/>
                <a:ea typeface="Courier New"/>
                <a:cs typeface="Courier New"/>
                <a:sym typeface="Courier New"/>
              </a:rPr>
              <a:t> is None or count &gt; </a:t>
            </a:r>
            <a:r>
              <a:rPr lang="en-US" sz="3000" b="0" i="0" u="none" strike="noStrike" cap="none" dirty="0" err="1">
                <a:solidFill>
                  <a:srgbClr val="FF9900"/>
                </a:solidFill>
                <a:latin typeface="Courier New"/>
                <a:ea typeface="Courier New"/>
                <a:cs typeface="Courier New"/>
                <a:sym typeface="Courier New"/>
              </a:rPr>
              <a:t>bigcount</a:t>
            </a:r>
            <a:r>
              <a:rPr lang="en-US" sz="3000" b="0"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FF9900"/>
                </a:solidFill>
                <a:latin typeface="Courier New"/>
                <a:ea typeface="Courier New"/>
                <a:cs typeface="Courier New"/>
                <a:sym typeface="Courier New"/>
              </a:rPr>
              <a:t>        </a:t>
            </a:r>
            <a:r>
              <a:rPr lang="en-US" sz="3000" b="0" i="0" u="none" strike="noStrike" cap="none" dirty="0" err="1">
                <a:solidFill>
                  <a:srgbClr val="FF9900"/>
                </a:solidFill>
                <a:latin typeface="Courier New"/>
                <a:ea typeface="Courier New"/>
                <a:cs typeface="Courier New"/>
                <a:sym typeface="Courier New"/>
              </a:rPr>
              <a:t>bigword</a:t>
            </a:r>
            <a:r>
              <a:rPr lang="en-US" sz="3000" b="0"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FF9900"/>
                </a:solidFill>
                <a:latin typeface="Courier New"/>
                <a:ea typeface="Courier New"/>
                <a:cs typeface="Courier New"/>
                <a:sym typeface="Courier New"/>
              </a:rPr>
              <a:t>        </a:t>
            </a:r>
            <a:r>
              <a:rPr lang="en-US" sz="3000" b="0" i="0" u="none" strike="noStrike" cap="none" dirty="0" err="1">
                <a:solidFill>
                  <a:srgbClr val="FF9900"/>
                </a:solidFill>
                <a:latin typeface="Courier New"/>
                <a:ea typeface="Courier New"/>
                <a:cs typeface="Courier New"/>
                <a:sym typeface="Courier New"/>
              </a:rPr>
              <a:t>bigcount</a:t>
            </a:r>
            <a:r>
              <a:rPr lang="en-US" sz="3000" b="0"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3000"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a:solidFill>
                  <a:srgbClr val="00FF00"/>
                </a:solidFill>
                <a:latin typeface="Courier New"/>
                <a:ea typeface="Courier New"/>
                <a:cs typeface="Courier New"/>
                <a:sym typeface="Courier New"/>
              </a:rPr>
              <a:t>print </a:t>
            </a:r>
            <a:r>
              <a:rPr lang="en-US" sz="3000" dirty="0">
                <a:solidFill>
                  <a:srgbClr val="00FF00"/>
                </a:solidFill>
                <a:latin typeface="Courier New"/>
                <a:ea typeface="Courier New"/>
                <a:cs typeface="Courier New"/>
                <a:sym typeface="Courier New"/>
              </a:rPr>
              <a:t>(</a:t>
            </a:r>
            <a:r>
              <a:rPr lang="en-US" sz="3000" b="0" i="0" u="none" strike="noStrike" cap="none" dirty="0" err="1" smtClean="0">
                <a:solidFill>
                  <a:srgbClr val="00FF00"/>
                </a:solidFill>
                <a:latin typeface="Courier New"/>
                <a:ea typeface="Courier New"/>
                <a:cs typeface="Courier New"/>
                <a:sym typeface="Courier New"/>
              </a:rPr>
              <a:t>bigword</a:t>
            </a:r>
            <a:r>
              <a:rPr lang="en-US" sz="3000" b="0" i="0" u="none" strike="noStrike" cap="none" dirty="0">
                <a:solidFill>
                  <a:srgbClr val="00FF00"/>
                </a:solidFill>
                <a:latin typeface="Courier New"/>
                <a:ea typeface="Courier New"/>
                <a:cs typeface="Courier New"/>
                <a:sym typeface="Courier New"/>
              </a:rPr>
              <a:t>, </a:t>
            </a:r>
            <a:r>
              <a:rPr lang="en-US" sz="3000" b="0" i="0" u="none" strike="noStrike" cap="none" dirty="0" err="1" smtClean="0">
                <a:solidFill>
                  <a:srgbClr val="00FF00"/>
                </a:solidFill>
                <a:latin typeface="Courier New"/>
                <a:ea typeface="Courier New"/>
                <a:cs typeface="Courier New"/>
                <a:sym typeface="Courier New"/>
              </a:rPr>
              <a:t>bigcount</a:t>
            </a:r>
            <a:r>
              <a:rPr lang="en-US" sz="3000" b="0" i="0" u="none" strike="noStrike" cap="none" smtClean="0">
                <a:solidFill>
                  <a:srgbClr val="00FF00"/>
                </a:solidFill>
                <a:latin typeface="Courier New"/>
                <a:ea typeface="Courier New"/>
                <a:cs typeface="Courier New"/>
                <a:sym typeface="Courier New"/>
              </a:rPr>
              <a:t>)</a:t>
            </a:r>
            <a:endParaRPr lang="en-US" sz="3000" b="0" i="0" u="none" strike="noStrike" cap="none" dirty="0">
              <a:solidFill>
                <a:srgbClr val="00FF00"/>
              </a:solidFill>
              <a:latin typeface="Courier New"/>
              <a:ea typeface="Courier New"/>
              <a:cs typeface="Courier New"/>
              <a:sym typeface="Courier New"/>
            </a:endParaRPr>
          </a:p>
        </p:txBody>
      </p:sp>
      <p:sp>
        <p:nvSpPr>
          <p:cNvPr id="632" name="Shape 632"/>
          <p:cNvSpPr txBox="1"/>
          <p:nvPr/>
        </p:nvSpPr>
        <p:spPr>
          <a:xfrm>
            <a:off x="11244375" y="734950"/>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4011411" cy="2020087"/>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972675" y="3971925"/>
            <a:ext cx="1633575" cy="1094274"/>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7558088" y="6643688"/>
            <a:ext cx="3629037" cy="314161"/>
          </a:xfrm>
          <a:prstGeom prst="straightConnector1">
            <a:avLst/>
          </a:prstGeom>
          <a:noFill/>
          <a:ln w="38100" cap="flat" cmpd="sng">
            <a:solidFill>
              <a:srgbClr val="FF9900"/>
            </a:solidFill>
            <a:prstDash val="solid"/>
            <a:round/>
            <a:headEnd type="none" w="lg" len="lg"/>
            <a:tailEnd type="none" w="lg" len="lg"/>
          </a:ln>
        </p:spPr>
      </p:cxn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a:solidFill>
                  <a:srgbClr val="FFFF00"/>
                </a:solidFill>
              </a:rPr>
              <a:t>Acknowledgements / Contributions</a:t>
            </a:r>
          </a:p>
        </p:txBody>
      </p:sp>
      <p:sp>
        <p:nvSpPr>
          <p:cNvPr id="2" name="Text Placeholder 1"/>
          <p:cNvSpPr>
            <a:spLocks noGrp="1"/>
          </p:cNvSpPr>
          <p:nvPr>
            <p:ph type="body" idx="1"/>
          </p:nvPr>
        </p:nvSpPr>
        <p:spPr/>
        <p:txBody>
          <a:bodyPr/>
          <a:lstStyle/>
          <a:p>
            <a:endParaRPr lang="en-US"/>
          </a:p>
        </p:txBody>
      </p:sp>
      <p:sp>
        <p:nvSpPr>
          <p:cNvPr id="647" name="Shape 647"/>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a:spcBef>
                <a:spcPts val="0"/>
              </a:spcBef>
              <a:buNone/>
            </a:pPr>
            <a:endParaRPr sz="1800">
              <a:solidFill>
                <a:srgbClr val="FFFFFF"/>
              </a:solidFill>
            </a:endParaRPr>
          </a:p>
        </p:txBody>
      </p:sp>
      <p:pic>
        <p:nvPicPr>
          <p:cNvPr id="648" name="Shape 648"/>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649" name="Shape 649"/>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650" name="Shape 650"/>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4168775" y="4079874"/>
            <a:ext cx="1254125" cy="1517650"/>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369175" y="4213225"/>
            <a:ext cx="80961" cy="1214437"/>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783636" y="4189412"/>
            <a:ext cx="2771774" cy="930275"/>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067800" y="546100"/>
            <a:ext cx="1187449" cy="1689100"/>
          </a:xfrm>
          <a:prstGeom prst="rect">
            <a:avLst/>
          </a:prstGeom>
          <a:noFill/>
          <a:ln>
            <a:noFill/>
          </a:ln>
        </p:spPr>
      </p:pic>
      <p:sp>
        <p:nvSpPr>
          <p:cNvPr id="264" name="Shape 264"/>
          <p:cNvSpPr txBox="1"/>
          <p:nvPr/>
        </p:nvSpPr>
        <p:spPr>
          <a:xfrm>
            <a:off x="2870200" y="2730500"/>
            <a:ext cx="9931400" cy="1587499"/>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800" b="0" i="0" u="none" strike="noStrike" cap="none">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800" b="0" i="0" u="none" strike="noStrike" cap="none">
                <a:solidFill>
                  <a:schemeClr val="lt1"/>
                </a:solidFill>
                <a:latin typeface="Ovo"/>
                <a:ea typeface="Ovo"/>
                <a:cs typeface="Ovo"/>
                <a:sym typeface="Ovo"/>
              </a:rPr>
              <a:t>Hardware + Software</a:t>
            </a:r>
          </a:p>
        </p:txBody>
      </p:sp>
      <p:sp>
        <p:nvSpPr>
          <p:cNvPr id="265" name="Shape 265"/>
          <p:cNvSpPr/>
          <p:nvPr/>
        </p:nvSpPr>
        <p:spPr>
          <a:xfrm>
            <a:off x="10147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221786" y="5465762"/>
            <a:ext cx="571500" cy="6350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3390900" y="431800"/>
            <a:ext cx="3632199" cy="1908174"/>
          </a:xfrm>
          <a:prstGeom prst="rect">
            <a:avLst/>
          </a:prstGeom>
          <a:noFill/>
          <a:ln>
            <a:noFill/>
          </a:ln>
        </p:spPr>
      </p:pic>
      <p:pic>
        <p:nvPicPr>
          <p:cNvPr id="268" name="Shape 268"/>
          <p:cNvPicPr preferRelativeResize="0"/>
          <p:nvPr/>
        </p:nvPicPr>
        <p:blipFill rotWithShape="1">
          <a:blip r:embed="rId6">
            <a:alphaModFix/>
          </a:blip>
          <a:srcRect/>
          <a:stretch/>
        </p:blipFill>
        <p:spPr>
          <a:xfrm>
            <a:off x="10756900" y="241300"/>
            <a:ext cx="1235074" cy="2292349"/>
          </a:xfrm>
          <a:prstGeom prst="rect">
            <a:avLst/>
          </a:prstGeom>
          <a:noFill/>
          <a:ln>
            <a:noFill/>
          </a:ln>
        </p:spPr>
      </p:pic>
      <p:sp>
        <p:nvSpPr>
          <p:cNvPr id="269" name="Shape 269"/>
          <p:cNvSpPr txBox="1"/>
          <p:nvPr/>
        </p:nvSpPr>
        <p:spPr>
          <a:xfrm>
            <a:off x="2098675" y="6607175"/>
            <a:ext cx="11899899" cy="21082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5956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Information</a:t>
            </a:r>
          </a:p>
        </p:txBody>
      </p:sp>
      <p:sp>
        <p:nvSpPr>
          <p:cNvPr id="271" name="Shape 271"/>
          <p:cNvSpPr/>
          <p:nvPr/>
        </p:nvSpPr>
        <p:spPr>
          <a:xfrm>
            <a:off x="2654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516811" y="1136650"/>
            <a:ext cx="1065212"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grpSp>
        <p:nvGrpSpPr>
          <p:cNvPr id="273" name="Shape 273"/>
          <p:cNvGrpSpPr/>
          <p:nvPr/>
        </p:nvGrpSpPr>
        <p:grpSpPr>
          <a:xfrm>
            <a:off x="10113961" y="2147886"/>
            <a:ext cx="5765463" cy="1706463"/>
            <a:chOff x="0" y="0"/>
            <a:chExt cx="5765463" cy="1706463"/>
          </a:xfrm>
        </p:grpSpPr>
        <p:pic>
          <p:nvPicPr>
            <p:cNvPr id="274" name="Shape 274"/>
            <p:cNvPicPr preferRelativeResize="0"/>
            <p:nvPr/>
          </p:nvPicPr>
          <p:blipFill rotWithShape="1">
            <a:blip r:embed="rId3">
              <a:alphaModFix/>
            </a:blip>
            <a:srcRect/>
            <a:stretch/>
          </p:blipFill>
          <p:spPr>
            <a:xfrm>
              <a:off x="1376362" y="1050925"/>
              <a:ext cx="457200" cy="650874"/>
            </a:xfrm>
            <a:prstGeom prst="rect">
              <a:avLst/>
            </a:prstGeom>
            <a:noFill/>
            <a:ln>
              <a:noFill/>
            </a:ln>
          </p:spPr>
        </p:pic>
        <p:sp>
          <p:nvSpPr>
            <p:cNvPr id="275" name="Shape 275"/>
            <p:cNvSpPr txBox="1"/>
            <p:nvPr/>
          </p:nvSpPr>
          <p:spPr>
            <a:xfrm>
              <a:off x="2857263" y="1046163"/>
              <a:ext cx="29081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0" y="0"/>
              <a:ext cx="1101725" cy="1063624"/>
            </a:xfrm>
            <a:prstGeom prst="straightConnector1">
              <a:avLst/>
            </a:prstGeom>
            <a:noFill/>
            <a:ln w="101600" cap="rnd" cmpd="sng">
              <a:solidFill>
                <a:srgbClr val="FFFF00"/>
              </a:solidFill>
              <a:prstDash val="solid"/>
              <a:miter/>
              <a:headEnd type="stealth" w="med" len="med"/>
              <a:tailEnd type="none" w="med" len="med"/>
            </a:ln>
          </p:spPr>
        </p:cxnSp>
      </p:gr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Add  guestbook to a web 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What is Code?  Software?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FF00"/>
                </a:solidFill>
                <a:latin typeface="Arial" charset="0"/>
                <a:ea typeface="Arial" charset="0"/>
                <a:cs typeface="Arial" charset="0"/>
                <a:sym typeface="Cabin"/>
              </a:rPr>
              <a:t>A 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It is a little piece of our intelligence we can give to others -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rgbClr val="FFFF00"/>
                </a:solidFill>
                <a:latin typeface="Arial" charset="0"/>
                <a:ea typeface="Arial" charset="0"/>
                <a:cs typeface="Arial" charset="0"/>
                <a:sym typeface="Cabin"/>
              </a:rPr>
              <a:t>A piece of creative art</a:t>
            </a:r>
            <a:r>
              <a:rPr lang="en-US" sz="3200" u="none" strike="noStrike" cap="none">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 name="Text Placeholder 1"/>
          <p:cNvSpPr>
            <a:spLocks noGrp="1"/>
          </p:cNvSpPr>
          <p:nvPr>
            <p:ph type="body" idx="1"/>
          </p:nvPr>
        </p:nvSpPr>
        <p:spPr/>
        <p:txBody>
          <a:bodyPr/>
          <a:lstStyle/>
          <a:p>
            <a:endParaRPr lang="en-US"/>
          </a:p>
        </p:txBody>
      </p:sp>
      <p:sp>
        <p:nvSpPr>
          <p:cNvPr id="294" name="Shape 294"/>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Arial" charset="0"/>
                <a:ea typeface="Arial" charset="0"/>
                <a:cs typeface="Arial" charset="0"/>
                <a:sym typeface="Cabin"/>
                <a:hlinkClick r:id="rId3"/>
              </a:rPr>
              <a:t>http://www.youtube.com/watch?v=vlzwuFkn88U</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 name="Text Placeholder 1"/>
          <p:cNvSpPr>
            <a:spLocks noGrp="1"/>
          </p:cNvSpPr>
          <p:nvPr>
            <p:ph type="body" idx="1"/>
          </p:nvPr>
        </p:nvSpPr>
        <p:spPr/>
        <p:txBody>
          <a:bodyPr/>
          <a:lstStyle/>
          <a:p>
            <a:endParaRPr lang="en-US"/>
          </a:p>
        </p:txBody>
      </p:sp>
      <p:sp>
        <p:nvSpPr>
          <p:cNvPr id="301" name="Shape 301"/>
          <p:cNvSpPr txBox="1"/>
          <p:nvPr/>
        </p:nvSpPr>
        <p:spPr>
          <a:xfrm>
            <a:off x="1125537" y="355600"/>
            <a:ext cx="5873700" cy="8432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03" name="Shape 303"/>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strike="noStrike" cap="none">
                <a:solidFill>
                  <a:srgbClr val="FFFF00"/>
                </a:solidFill>
                <a:latin typeface="Arial" charset="0"/>
                <a:ea typeface="Arial" charset="0"/>
                <a:cs typeface="Arial" charset="0"/>
                <a:sym typeface="Cabin"/>
                <a:hlinkClick r:id="rId4"/>
              </a:rPr>
              <a:t>http://www.youtube.com/watch?v=sN62PAKoBfE</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2207</Words>
  <Application>Microsoft Macintosh PowerPoint</Application>
  <PresentationFormat>Custom</PresentationFormat>
  <Paragraphs>410</Paragraphs>
  <Slides>47</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Cabin</vt:lpstr>
      <vt:lpstr>Courier</vt:lpstr>
      <vt:lpstr>Courier New</vt:lpstr>
      <vt:lpstr>Gill Sans</vt:lpstr>
      <vt:lpstr>Ovo</vt:lpstr>
      <vt:lpstr>ヒラギノ角ゴ ProN W3</vt:lpstr>
      <vt:lpstr>Arial</vt:lpstr>
      <vt:lpstr>Title &amp; Subtitle</vt:lpstr>
      <vt:lpstr>Why Program?</vt:lpstr>
      <vt:lpstr>Computers want to be helpful...</vt:lpstr>
      <vt:lpstr>Programmers Anticipate Needs</vt:lpstr>
      <vt:lpstr>Users vs. Programmers</vt:lpstr>
      <vt:lpstr>PowerPoint Presentation</vt:lpstr>
      <vt:lpstr>Why be a programmer?</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Let’s Talk to Python...</vt:lpstr>
      <vt:lpstr>What Do We Say?</vt:lpstr>
      <vt:lpstr>Elements of Python</vt:lpstr>
      <vt:lpstr>PowerPoint Presentation</vt:lpstr>
      <vt:lpstr>Reserved Words</vt:lpstr>
      <vt:lpstr>Sentences or Lines</vt:lpstr>
      <vt:lpstr>Programming Paragraphs</vt:lpstr>
      <vt:lpstr>Python Scripts</vt:lpstr>
      <vt:lpstr>Writing a Simple Program</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5</cp:revision>
  <dcterms:modified xsi:type="dcterms:W3CDTF">2016-08-13T17:41:38Z</dcterms:modified>
</cp:coreProperties>
</file>