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6"/>
    <p:restoredTop sz="94544"/>
  </p:normalViewPr>
  <p:slideViewPr>
    <p:cSldViewPr snapToGrid="0" snapToObjects="1">
      <p:cViewPr varScale="1">
        <p:scale>
          <a:sx n="95" d="100"/>
          <a:sy n="95" d="100"/>
        </p:scale>
        <p:origin x="2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881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5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0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188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657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546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51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341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964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9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642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880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840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54232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21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46764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50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34290"/>
            <a:ext cx="14630400" cy="1156421"/>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en.wikipedia.org/wiki/Mnemon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Variables, Expressions, and Statements</a:t>
            </a:r>
          </a:p>
        </p:txBody>
      </p:sp>
      <p:sp>
        <p:nvSpPr>
          <p:cNvPr id="242" name="Shape 24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Chapter 2</a:t>
            </a:r>
          </a:p>
        </p:txBody>
      </p:sp>
      <p:sp>
        <p:nvSpPr>
          <p:cNvPr id="243" name="Shape 243"/>
          <p:cNvSpPr txBox="1"/>
          <p:nvPr/>
        </p:nvSpPr>
        <p:spPr>
          <a:xfrm>
            <a:off x="4081448" y="7759700"/>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44" name="Shape 244"/>
          <p:cNvPicPr preferRelativeResize="0"/>
          <p:nvPr/>
        </p:nvPicPr>
        <p:blipFill rotWithShape="1">
          <a:blip r:embed="rId4">
            <a:alphaModFix/>
          </a:blip>
          <a:srcRect/>
          <a:stretch/>
        </p:blipFill>
        <p:spPr>
          <a:xfrm>
            <a:off x="13800662" y="8064000"/>
            <a:ext cx="1968599" cy="668400"/>
          </a:xfrm>
          <a:prstGeom prst="rect">
            <a:avLst/>
          </a:prstGeom>
          <a:noFill/>
          <a:ln>
            <a:noFill/>
          </a:ln>
        </p:spPr>
      </p:pic>
      <p:pic>
        <p:nvPicPr>
          <p:cNvPr id="245" name="Shape 24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u="none" strike="noStrike" cap="none">
                <a:solidFill>
                  <a:srgbClr val="00FF00"/>
                </a:solidFill>
                <a:latin typeface="Arial" charset="0"/>
                <a:ea typeface="Arial" charset="0"/>
                <a:cs typeface="Arial" charset="0"/>
                <a:sym typeface="Cabin"/>
              </a:rPr>
              <a:t>x</a:t>
            </a:r>
            <a:r>
              <a:rPr lang="en-US" sz="5600" u="none" strike="noStrike" cap="none">
                <a:solidFill>
                  <a:srgbClr val="FF00FF"/>
                </a:solidFill>
                <a:latin typeface="Arial" charset="0"/>
                <a:ea typeface="Arial" charset="0"/>
                <a:cs typeface="Arial" charset="0"/>
                <a:sym typeface="Cabin"/>
              </a:rPr>
              <a:t> </a:t>
            </a:r>
            <a:r>
              <a:rPr lang="en-US" sz="5600" u="none" strike="noStrike" cap="none">
                <a:solidFill>
                  <a:srgbClr val="FFFFFF"/>
                </a:solidFill>
                <a:latin typeface="Arial" charset="0"/>
                <a:ea typeface="Arial" charset="0"/>
                <a:cs typeface="Arial" charset="0"/>
                <a:sym typeface="Cabin"/>
              </a:rPr>
              <a:t>=</a:t>
            </a:r>
            <a:r>
              <a:rPr lang="en-US" sz="5600" u="none" strike="noStrike" cap="none">
                <a:solidFill>
                  <a:schemeClr val="lt1"/>
                </a:solidFill>
                <a:latin typeface="Arial" charset="0"/>
                <a:ea typeface="Arial" charset="0"/>
                <a:cs typeface="Arial" charset="0"/>
                <a:sym typeface="Cabin"/>
              </a:rPr>
              <a:t> </a:t>
            </a:r>
            <a:r>
              <a:rPr lang="en-US" sz="5600" u="none" strike="noStrike" cap="none">
                <a:solidFill>
                  <a:srgbClr val="FFFF00"/>
                </a:solidFill>
                <a:latin typeface="Arial" charset="0"/>
                <a:ea typeface="Arial" charset="0"/>
                <a:cs typeface="Arial" charset="0"/>
                <a:sym typeface="Cabin"/>
              </a:rPr>
              <a:t>3.9   *   x   *   (  1   -   x  )</a:t>
            </a:r>
          </a:p>
        </p:txBody>
      </p:sp>
      <p:sp>
        <p:nvSpPr>
          <p:cNvPr id="341" name="Shape 34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0.6    0.93</a:t>
            </a:r>
          </a:p>
        </p:txBody>
      </p:sp>
      <p:sp>
        <p:nvSpPr>
          <p:cNvPr id="342" name="Shape 34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43" name="Shape 343"/>
          <p:cNvSpPr txBox="1"/>
          <p:nvPr/>
        </p:nvSpPr>
        <p:spPr>
          <a:xfrm>
            <a:off x="581025" y="6216650"/>
            <a:ext cx="7152899" cy="21843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200">
                <a:solidFill>
                  <a:srgbClr val="FFFF00"/>
                </a:solidFill>
                <a:latin typeface="Arial" charset="0"/>
                <a:ea typeface="Arial" charset="0"/>
                <a:cs typeface="Arial" charset="0"/>
                <a:sym typeface="Cabin"/>
              </a:rPr>
              <a:t>The r</a:t>
            </a:r>
            <a:r>
              <a:rPr lang="en-US" sz="3200" u="none" strike="noStrike" cap="none">
                <a:solidFill>
                  <a:srgbClr val="FFFF00"/>
                </a:solidFill>
                <a:latin typeface="Arial" charset="0"/>
                <a:ea typeface="Arial" charset="0"/>
                <a:cs typeface="Arial" charset="0"/>
                <a:sym typeface="Cabin"/>
              </a:rPr>
              <a:t>ight side is an expression. </a:t>
            </a:r>
            <a:r>
              <a:rPr lang="en-US" sz="3200" u="none" strike="noStrike" cap="none">
                <a:solidFill>
                  <a:schemeClr val="lt1"/>
                </a:solidFill>
                <a:latin typeface="Arial" charset="0"/>
                <a:ea typeface="Arial" charset="0"/>
                <a:cs typeface="Arial" charset="0"/>
                <a:sym typeface="Cabin"/>
              </a:rPr>
              <a:t> </a:t>
            </a:r>
            <a:r>
              <a:rPr lang="en-US" sz="3200" u="none" strike="noStrike" cap="none">
                <a:solidFill>
                  <a:srgbClr val="FF9900"/>
                </a:solidFill>
                <a:latin typeface="Arial" charset="0"/>
                <a:ea typeface="Arial" charset="0"/>
                <a:cs typeface="Arial" charset="0"/>
                <a:sym typeface="Cabin"/>
              </a:rPr>
              <a:t>Once the expression is evaluated,</a:t>
            </a:r>
            <a:r>
              <a:rPr lang="en-US" sz="3200" u="none" strike="noStrike" cap="none">
                <a:solidFill>
                  <a:schemeClr val="lt1"/>
                </a:solidFill>
                <a:latin typeface="Arial" charset="0"/>
                <a:ea typeface="Arial" charset="0"/>
                <a:cs typeface="Arial" charset="0"/>
                <a:sym typeface="Cabin"/>
              </a:rPr>
              <a:t> </a:t>
            </a:r>
            <a:r>
              <a:rPr lang="en-US" sz="3200" u="none" strike="noStrike" cap="none">
                <a:solidFill>
                  <a:srgbClr val="00FF00"/>
                </a:solidFill>
                <a:latin typeface="Arial" charset="0"/>
                <a:ea typeface="Arial" charset="0"/>
                <a:cs typeface="Arial" charset="0"/>
                <a:sym typeface="Cabin"/>
              </a:rPr>
              <a:t>the result is placed in (assigned to) the variable on the left side (i.e., x).</a:t>
            </a:r>
          </a:p>
        </p:txBody>
      </p:sp>
      <p:cxnSp>
        <p:nvCxnSpPr>
          <p:cNvPr id="344" name="Shape 344"/>
          <p:cNvCxnSpPr/>
          <p:nvPr/>
        </p:nvCxnSpPr>
        <p:spPr>
          <a:xfrm>
            <a:off x="6662736" y="4492625"/>
            <a:ext cx="3868737" cy="2395537"/>
          </a:xfrm>
          <a:prstGeom prst="straightConnector1">
            <a:avLst/>
          </a:prstGeom>
          <a:noFill/>
          <a:ln w="63500" cap="rnd" cmpd="sng">
            <a:solidFill>
              <a:srgbClr val="FF9900"/>
            </a:solidFill>
            <a:prstDash val="solid"/>
            <a:miter/>
            <a:headEnd type="stealth" w="med" len="med"/>
            <a:tailEnd type="none" w="med" len="med"/>
          </a:ln>
        </p:spPr>
      </p:cxnSp>
      <p:sp>
        <p:nvSpPr>
          <p:cNvPr id="345" name="Shape 345"/>
          <p:cNvSpPr txBox="1"/>
          <p:nvPr/>
        </p:nvSpPr>
        <p:spPr>
          <a:xfrm>
            <a:off x="10652125" y="6604000"/>
            <a:ext cx="1347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a:t>
            </a:r>
          </a:p>
        </p:txBody>
      </p:sp>
      <p:sp>
        <p:nvSpPr>
          <p:cNvPr id="346" name="Shape 346"/>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A variable is a memory location used to store a value.  The value stored in a variable can be updated by replacing the old value (</a:t>
            </a:r>
            <a:r>
              <a:rPr lang="en-US" sz="3200" u="none" strike="noStrike" cap="none">
                <a:solidFill>
                  <a:srgbClr val="FFFFFF"/>
                </a:solidFill>
                <a:latin typeface="Arial" charset="0"/>
                <a:ea typeface="Arial" charset="0"/>
                <a:cs typeface="Arial" charset="0"/>
                <a:sym typeface="Cabin"/>
              </a:rPr>
              <a:t>0.6</a:t>
            </a:r>
            <a:r>
              <a:rPr lang="en-US" sz="3200" u="none" strike="noStrike" cap="none">
                <a:solidFill>
                  <a:srgbClr val="00FF00"/>
                </a:solidFill>
                <a:latin typeface="Arial" charset="0"/>
                <a:ea typeface="Arial" charset="0"/>
                <a:cs typeface="Arial" charset="0"/>
                <a:sym typeface="Cabin"/>
              </a:rPr>
              <a:t>) with a new value (</a:t>
            </a:r>
            <a:r>
              <a:rPr lang="en-US" sz="3200" u="none" strike="noStrike" cap="none">
                <a:solidFill>
                  <a:srgbClr val="FFFFFF"/>
                </a:solidFill>
                <a:latin typeface="Arial" charset="0"/>
                <a:ea typeface="Arial" charset="0"/>
                <a:cs typeface="Arial" charset="0"/>
                <a:sym typeface="Cabin"/>
              </a:rPr>
              <a:t>0.93</a:t>
            </a:r>
            <a:r>
              <a:rPr lang="en-US" sz="3200" u="none" strike="noStrike" cap="none">
                <a:solidFill>
                  <a:srgbClr val="00FF00"/>
                </a:solidFill>
                <a:latin typeface="Arial" charset="0"/>
                <a:ea typeface="Arial" charset="0"/>
                <a:cs typeface="Arial" charset="0"/>
                <a:sym typeface="Cabin"/>
              </a:rPr>
              <a:t>).</a:t>
            </a:r>
          </a:p>
        </p:txBody>
      </p:sp>
      <p:cxnSp>
        <p:nvCxnSpPr>
          <p:cNvPr id="347" name="Shape 347"/>
          <p:cNvCxnSpPr/>
          <p:nvPr/>
        </p:nvCxnSpPr>
        <p:spPr>
          <a:xfrm flipH="1">
            <a:off x="6696075" y="1855786"/>
            <a:ext cx="5813424" cy="1943100"/>
          </a:xfrm>
          <a:prstGeom prst="straightConnector1">
            <a:avLst/>
          </a:prstGeom>
          <a:noFill/>
          <a:ln w="63500" cap="rnd" cmpd="sng">
            <a:solidFill>
              <a:srgbClr val="FF9900"/>
            </a:solidFill>
            <a:prstDash val="solid"/>
            <a:miter/>
            <a:headEnd type="stealth" w="med" len="med"/>
            <a:tailEnd type="none" w="med" len="med"/>
          </a:ln>
        </p:spPr>
      </p:cxnSp>
      <p:cxnSp>
        <p:nvCxnSpPr>
          <p:cNvPr id="34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34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Numeric Expressions</a:t>
            </a:r>
          </a:p>
        </p:txBody>
      </p:sp>
      <p:sp>
        <p:nvSpPr>
          <p:cNvPr id="355" name="Shape 3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Because of the lack of mathematical symbols on computer keyboards - we use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computer-speak</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Exponentiation (raise to a power) looks different from in math.</a:t>
            </a:r>
          </a:p>
        </p:txBody>
      </p:sp>
      <p:graphicFrame>
        <p:nvGraphicFramePr>
          <p:cNvPr id="356" name="Shape 356"/>
          <p:cNvGraphicFramePr/>
          <p:nvPr/>
        </p:nvGraphicFramePr>
        <p:xfrm>
          <a:off x="10337800" y="2670175"/>
          <a:ext cx="5025250" cy="5567275"/>
        </p:xfrm>
        <a:graphic>
          <a:graphicData uri="http://schemas.openxmlformats.org/drawingml/2006/table">
            <a:tbl>
              <a:tblPr>
                <a:noFill/>
                <a:tableStyleId>{54014B03-8F40-49A2-A0EB-D18ED94CC971}</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83845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print </a:t>
            </a:r>
            <a:r>
              <a:rPr lang="en-US" sz="3000" b="0" i="0" u="none" strike="noStrike" cap="none">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 440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zz</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p:txBody>
      </p:sp>
      <p:sp>
        <p:nvSpPr>
          <p:cNvPr id="362" name="Shape 362"/>
          <p:cNvSpPr txBox="1"/>
          <p:nvPr/>
        </p:nvSpPr>
        <p:spPr>
          <a:xfrm>
            <a:off x="7073900" y="273685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00FF00"/>
                </a:solidFill>
                <a:latin typeface="Courier New"/>
                <a:ea typeface="Courier New"/>
                <a:cs typeface="Courier New"/>
                <a:sym typeface="Courier New"/>
              </a:rPr>
              <a:t> jj</a:t>
            </a:r>
            <a:r>
              <a:rPr lang="en-US" sz="3000" b="0" i="0" u="none" strike="noStrike" cap="none">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kk</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jj</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4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783875" y="2965450"/>
          <a:ext cx="3752000" cy="4556125"/>
        </p:xfrm>
        <a:graphic>
          <a:graphicData uri="http://schemas.openxmlformats.org/drawingml/2006/table">
            <a:tbl>
              <a:tblPr>
                <a:noFill/>
                <a:tableStyleId>{54014B03-8F40-49A2-A0EB-D18ED94CC971}</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a:solidFill>
                            <a:srgbClr val="00FFFF"/>
                          </a:solidFill>
                          <a:latin typeface="Arial" charset="0"/>
                          <a:ea typeface="Arial" charset="0"/>
                          <a:cs typeface="Arial" charset="0"/>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a:solidFill>
                            <a:schemeClr val="lt1"/>
                          </a:solidFill>
                          <a:latin typeface="Arial" charset="0"/>
                          <a:ea typeface="Arial" charset="0"/>
                          <a:cs typeface="Arial" charset="0"/>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364" name="Shape 364"/>
          <p:cNvCxnSpPr/>
          <p:nvPr/>
        </p:nvCxnSpPr>
        <p:spPr>
          <a:xfrm>
            <a:off x="8128000" y="68580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8128000" y="68580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a:t>
            </a:r>
          </a:p>
        </p:txBody>
      </p:sp>
      <p:sp>
        <p:nvSpPr>
          <p:cNvPr id="367" name="Shape 367"/>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23</a:t>
            </a:r>
          </a:p>
        </p:txBody>
      </p:sp>
      <p:sp>
        <p:nvSpPr>
          <p:cNvPr id="368" name="Shape 368"/>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 R 3</a:t>
            </a:r>
          </a:p>
        </p:txBody>
      </p:sp>
      <p:sp>
        <p:nvSpPr>
          <p:cNvPr id="369" name="Shape 369"/>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20</a:t>
            </a:r>
          </a:p>
        </p:txBody>
      </p:sp>
      <p:cxnSp>
        <p:nvCxnSpPr>
          <p:cNvPr id="370" name="Shape 370"/>
          <p:cNvCxnSpPr/>
          <p:nvPr/>
        </p:nvCxnSpPr>
        <p:spPr>
          <a:xfrm>
            <a:off x="8191500" y="80883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3</a:t>
            </a:r>
          </a:p>
        </p:txBody>
      </p:sp>
      <p:sp>
        <p:nvSpPr>
          <p:cNvPr id="372" name="Shape 3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Numeric Expressions</a:t>
            </a:r>
          </a:p>
        </p:txBody>
      </p:sp>
      <p:sp>
        <p:nvSpPr>
          <p:cNvPr id="2" name="Text Placeholder 1"/>
          <p:cNvSpPr>
            <a:spLocks noGrp="1"/>
          </p:cNvSpPr>
          <p:nvPr>
            <p:ph type="body"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a:solidFill>
                  <a:srgbClr val="FFFF00"/>
                </a:solidFill>
                <a:latin typeface="Arial" charset="0"/>
                <a:ea typeface="Arial" charset="0"/>
                <a:cs typeface="Arial" charset="0"/>
                <a:sym typeface="Cabin"/>
              </a:rPr>
              <a:t>Order of Evaluation</a:t>
            </a:r>
          </a:p>
        </p:txBody>
      </p:sp>
      <p:sp>
        <p:nvSpPr>
          <p:cNvPr id="378" name="Shape 3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This is called </a:t>
            </a:r>
            <a:r>
              <a:rPr lang="en-US" sz="3600" b="0" i="0" u="none" strike="noStrike" cap="none">
                <a:solidFill>
                  <a:schemeClr val="lt1"/>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operator precedence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Which operator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takes precedence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over the others?</a:t>
            </a:r>
          </a:p>
        </p:txBody>
      </p:sp>
      <p:sp>
        <p:nvSpPr>
          <p:cNvPr id="379" name="Shape 379"/>
          <p:cNvSpPr txBox="1"/>
          <p:nvPr/>
        </p:nvSpPr>
        <p:spPr>
          <a:xfrm>
            <a:off x="5095875" y="7307650"/>
            <a:ext cx="4621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x</a:t>
            </a:r>
            <a:r>
              <a:rPr lang="en-US" sz="3600" u="none" strike="noStrike" cap="none">
                <a:solidFill>
                  <a:schemeClr val="lt1"/>
                </a:solidFill>
                <a:latin typeface="Arial" charset="0"/>
                <a:ea typeface="Arial" charset="0"/>
                <a:cs typeface="Arial" charset="0"/>
                <a:sym typeface="Cabin"/>
              </a:rPr>
              <a:t> = 1</a:t>
            </a:r>
            <a:r>
              <a:rPr lang="en-US" sz="3600" u="none" strike="noStrike" cap="none">
                <a:solidFill>
                  <a:srgbClr val="00FFFF"/>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3 </a:t>
            </a:r>
            <a:r>
              <a:rPr lang="en-US" sz="3600" u="none" strike="noStrike" cap="none">
                <a:solidFill>
                  <a:srgbClr val="00FFFF"/>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4</a:t>
            </a:r>
            <a:r>
              <a:rPr lang="en-US" sz="3600" u="none" strike="noStrike" cap="none">
                <a:solidFill>
                  <a:srgbClr val="00FFFF"/>
                </a:solidFill>
                <a:latin typeface="Arial" charset="0"/>
                <a:ea typeface="Arial" charset="0"/>
                <a:cs typeface="Arial" charset="0"/>
                <a:sym typeface="Cabin"/>
              </a:rPr>
              <a:t> / </a:t>
            </a:r>
            <a:r>
              <a:rPr lang="en-US" sz="3600" u="none" strike="noStrike" cap="none">
                <a:solidFill>
                  <a:schemeClr val="lt1"/>
                </a:solidFill>
                <a:latin typeface="Arial" charset="0"/>
                <a:ea typeface="Arial" charset="0"/>
                <a:cs typeface="Arial" charset="0"/>
                <a:sym typeface="Cabin"/>
              </a:rPr>
              <a:t>5 </a:t>
            </a:r>
            <a:r>
              <a:rPr lang="en-US" sz="3600" u="none" strike="noStrike" cap="none">
                <a:solidFill>
                  <a:srgbClr val="00FFFF"/>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Operator Precedence Rules</a:t>
            </a: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200" u="none" strike="noStrike" cap="none">
                <a:solidFill>
                  <a:schemeClr val="lt1"/>
                </a:solidFill>
                <a:latin typeface="Arial" charset="0"/>
                <a:ea typeface="Arial" charset="0"/>
                <a:cs typeface="Arial" charset="0"/>
                <a:sym typeface="Cabin"/>
              </a:rPr>
              <a:t>Highest precedence rule to lowest precedence rule:</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Parenthesis are always respected</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Exponentiation (raise to a power)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Multiplication, Division, and Remainder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Addition and Subtraction</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Left to right</a:t>
            </a:r>
          </a:p>
        </p:txBody>
      </p:sp>
      <p:grpSp>
        <p:nvGrpSpPr>
          <p:cNvPr id="386" name="Shape 386"/>
          <p:cNvGrpSpPr/>
          <p:nvPr/>
        </p:nvGrpSpPr>
        <p:grpSpPr>
          <a:xfrm>
            <a:off x="12079286" y="4749800"/>
            <a:ext cx="2541586" cy="2324099"/>
            <a:chOff x="0" y="0"/>
            <a:chExt cx="2541586" cy="2324099"/>
          </a:xfrm>
        </p:grpSpPr>
        <p:sp>
          <p:nvSpPr>
            <p:cNvPr id="387" name="Shape 387"/>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a:solidFill>
                    <a:srgbClr val="FFFF00"/>
                  </a:solidFill>
                  <a:latin typeface="Arial" charset="0"/>
                  <a:ea typeface="Arial" charset="0"/>
                  <a:cs typeface="Arial" charset="0"/>
                  <a:sym typeface="Cabin"/>
                </a:rPr>
                <a:t>Left to Right</a:t>
              </a:r>
            </a:p>
          </p:txBody>
        </p:sp>
        <p:cxnSp>
          <p:nvCxnSpPr>
            <p:cNvPr id="388" name="Shape 388"/>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Shape 393"/>
          <p:cNvGrpSpPr/>
          <p:nvPr/>
        </p:nvGrpSpPr>
        <p:grpSpPr>
          <a:xfrm>
            <a:off x="2922586" y="5435600"/>
            <a:ext cx="2541586" cy="2324099"/>
            <a:chOff x="0" y="0"/>
            <a:chExt cx="2541586" cy="2324099"/>
          </a:xfrm>
        </p:grpSpPr>
        <p:sp>
          <p:nvSpPr>
            <p:cNvPr id="394" name="Shape 394"/>
            <p:cNvSpPr txBox="1"/>
            <p:nvPr/>
          </p:nvSpPr>
          <p:spPr>
            <a:xfrm>
              <a:off x="0" y="0"/>
              <a:ext cx="2262187" cy="23240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a:solidFill>
                    <a:srgbClr val="FFFF00"/>
                  </a:solidFill>
                  <a:latin typeface="Arial" charset="0"/>
                  <a:ea typeface="Arial" charset="0"/>
                  <a:cs typeface="Arial" charset="0"/>
                  <a:sym typeface="Cabin"/>
                </a:rPr>
                <a:t>Left to Right</a:t>
              </a:r>
            </a:p>
          </p:txBody>
        </p:sp>
        <p:cxnSp>
          <p:nvCxnSpPr>
            <p:cNvPr id="395" name="Shape 395"/>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396" name="Shape 396"/>
          <p:cNvSpPr txBox="1"/>
          <p:nvPr/>
        </p:nvSpPr>
        <p:spPr>
          <a:xfrm>
            <a:off x="10307636"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1 + </a:t>
            </a:r>
            <a:r>
              <a:rPr lang="en-US" sz="4800" u="none" strike="noStrike" cap="none">
                <a:solidFill>
                  <a:srgbClr val="00FFFF"/>
                </a:solidFill>
                <a:latin typeface="Arial" charset="0"/>
                <a:ea typeface="Arial" charset="0"/>
                <a:cs typeface="Arial" charset="0"/>
                <a:sym typeface="Cabin"/>
              </a:rPr>
              <a:t>2 ** 3</a:t>
            </a:r>
            <a:r>
              <a:rPr lang="en-US" sz="4800" u="none" strike="noStrike" cap="none">
                <a:solidFill>
                  <a:schemeClr val="lt1"/>
                </a:solidFill>
                <a:latin typeface="Arial" charset="0"/>
                <a:ea typeface="Arial" charset="0"/>
                <a:cs typeface="Arial" charset="0"/>
                <a:sym typeface="Cabin"/>
              </a:rPr>
              <a:t> / 4 * 5</a:t>
            </a:r>
          </a:p>
        </p:txBody>
      </p:sp>
      <p:sp>
        <p:nvSpPr>
          <p:cNvPr id="397" name="Shape 397"/>
          <p:cNvSpPr txBox="1"/>
          <p:nvPr/>
        </p:nvSpPr>
        <p:spPr>
          <a:xfrm>
            <a:off x="10891836" y="2540000"/>
            <a:ext cx="3130549"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1 + </a:t>
            </a:r>
            <a:r>
              <a:rPr lang="en-US" sz="4800" u="none" strike="noStrike" cap="none">
                <a:solidFill>
                  <a:srgbClr val="00FF00"/>
                </a:solidFill>
                <a:latin typeface="Arial" charset="0"/>
                <a:ea typeface="Arial" charset="0"/>
                <a:cs typeface="Arial" charset="0"/>
                <a:sym typeface="Cabin"/>
              </a:rPr>
              <a:t>8 / 4</a:t>
            </a:r>
            <a:r>
              <a:rPr lang="en-US" sz="4800" u="none" strike="noStrike" cap="none">
                <a:solidFill>
                  <a:schemeClr val="lt1"/>
                </a:solidFill>
                <a:latin typeface="Arial" charset="0"/>
                <a:ea typeface="Arial" charset="0"/>
                <a:cs typeface="Arial" charset="0"/>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1 + </a:t>
            </a:r>
            <a:r>
              <a:rPr lang="en-US" sz="4800" u="none" strike="noStrike" cap="none">
                <a:solidFill>
                  <a:srgbClr val="00FF00"/>
                </a:solidFill>
                <a:latin typeface="Arial" charset="0"/>
                <a:ea typeface="Arial" charset="0"/>
                <a:cs typeface="Arial" charset="0"/>
                <a:sym typeface="Cabin"/>
              </a:rPr>
              <a:t>2 * 5</a:t>
            </a:r>
          </a:p>
        </p:txBody>
      </p:sp>
      <p:cxnSp>
        <p:nvCxnSpPr>
          <p:cNvPr id="400" name="Shape 400"/>
          <p:cNvCxnSpPr/>
          <p:nvPr/>
        </p:nvCxnSpPr>
        <p:spPr>
          <a:xfrm rot="10800000" flipH="1">
            <a:off x="12114325" y="3348025"/>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u="none" strike="noStrike" cap="none">
                <a:solidFill>
                  <a:srgbClr val="FF9900"/>
                </a:solidFill>
                <a:latin typeface="Arial" charset="0"/>
                <a:ea typeface="Arial" charset="0"/>
                <a:cs typeface="Arial" charset="0"/>
                <a:sym typeface="Cabin"/>
              </a:rPr>
              <a:t>1 + 10</a:t>
            </a:r>
          </a:p>
        </p:txBody>
      </p:sp>
      <p:cxnSp>
        <p:nvCxnSpPr>
          <p:cNvPr id="402" name="Shape 402"/>
          <p:cNvCxnSpPr/>
          <p:nvPr/>
        </p:nvCxnSpPr>
        <p:spPr>
          <a:xfrm rot="10800000">
            <a:off x="12733324" y="4833924"/>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u="none" strike="noStrike" cap="none">
                <a:solidFill>
                  <a:srgbClr val="FF9900"/>
                </a:solidFill>
                <a:latin typeface="Arial" charset="0"/>
                <a:ea typeface="Arial" charset="0"/>
                <a:cs typeface="Arial" charset="0"/>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Operator Precedence</a:t>
            </a:r>
          </a:p>
        </p:txBody>
      </p:sp>
      <p:sp>
        <p:nvSpPr>
          <p:cNvPr id="411" name="Shape 41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When writing code - use parenthesis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Break long series of mathematical operations up to make them more clear</a:t>
            </a:r>
          </a:p>
        </p:txBody>
      </p:sp>
      <p:grpSp>
        <p:nvGrpSpPr>
          <p:cNvPr id="412" name="Shape 412"/>
          <p:cNvGrpSpPr/>
          <p:nvPr/>
        </p:nvGrpSpPr>
        <p:grpSpPr>
          <a:xfrm>
            <a:off x="12193586" y="1409700"/>
            <a:ext cx="2541586"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a:solidFill>
                    <a:srgbClr val="FFFF00"/>
                  </a:solidFill>
                  <a:latin typeface="Arial" charset="0"/>
                  <a:ea typeface="Arial" charset="0"/>
                  <a:cs typeface="Arial"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415" name="Shape 415"/>
          <p:cNvSpPr txBox="1"/>
          <p:nvPr/>
        </p:nvSpPr>
        <p:spPr>
          <a:xfrm>
            <a:off x="4157662" y="8039100"/>
            <a:ext cx="693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00"/>
                </a:solidFill>
                <a:latin typeface="Arial" charset="0"/>
                <a:ea typeface="Arial" charset="0"/>
                <a:cs typeface="Arial" charset="0"/>
                <a:sym typeface="Cabin"/>
              </a:rPr>
              <a:t>Exam Question:  x = 1 + 2 * 3 - 4 /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Python Integer Division is Weird!</a:t>
            </a:r>
          </a:p>
        </p:txBody>
      </p:sp>
      <p:sp>
        <p:nvSpPr>
          <p:cNvPr id="421" name="Shape 42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Integer division truncates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Floating point division produces floating point numbers</a:t>
            </a:r>
          </a:p>
        </p:txBody>
      </p:sp>
      <p:sp>
        <p:nvSpPr>
          <p:cNvPr id="422" name="Shape 422"/>
          <p:cNvSpPr txBox="1"/>
          <p:nvPr/>
        </p:nvSpPr>
        <p:spPr>
          <a:xfrm>
            <a:off x="9527775" y="2647950"/>
            <a:ext cx="5305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0.99</a:t>
            </a:r>
          </a:p>
        </p:txBody>
      </p:sp>
      <p:sp>
        <p:nvSpPr>
          <p:cNvPr id="423" name="Shape 423"/>
          <p:cNvSpPr txBox="1"/>
          <p:nvPr/>
        </p:nvSpPr>
        <p:spPr>
          <a:xfrm>
            <a:off x="1367600" y="7834225"/>
            <a:ext cx="610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FFFF00"/>
                </a:solidFill>
                <a:latin typeface="Arial" charset="0"/>
                <a:ea typeface="Arial" charset="0"/>
                <a:cs typeface="Arial" charset="0"/>
                <a:sym typeface="Cabin"/>
              </a:rPr>
              <a:t>This changes in Python 3.0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Mixing Integer and Floating</a:t>
            </a:r>
          </a:p>
        </p:txBody>
      </p:sp>
      <p:sp>
        <p:nvSpPr>
          <p:cNvPr id="429" name="Shape 42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When you perform an operation where one operand is an integer and the other operand is a floating point, the result is a floating point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 integer is converted to a floating point before the operation</a:t>
            </a:r>
          </a:p>
        </p:txBody>
      </p:sp>
      <p:sp>
        <p:nvSpPr>
          <p:cNvPr id="430" name="Shape 430"/>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a:t>
            </a:r>
            <a:r>
              <a:rPr lang="en-US" sz="2800" b="0" i="0" u="none" strike="noStrike" cap="none">
                <a:solidFill>
                  <a:srgbClr val="00FFFF"/>
                </a:solidFill>
                <a:latin typeface="Courier New"/>
                <a:ea typeface="Courier New"/>
                <a:cs typeface="Courier New"/>
                <a:sym typeface="Courier New"/>
              </a:rPr>
              <a:t> /</a:t>
            </a:r>
            <a:r>
              <a:rPr lang="en-US" sz="28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1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2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3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4.0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does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Type</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 Mean?</a:t>
            </a:r>
          </a:p>
        </p:txBody>
      </p:sp>
      <p:sp>
        <p:nvSpPr>
          <p:cNvPr id="436" name="Shape 436"/>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In Python variables, literals and constants have a </a:t>
            </a:r>
            <a:r>
              <a:rPr lang="en-US" sz="3600" b="0" i="0" u="none" strike="noStrike" cap="none">
                <a:solidFill>
                  <a:schemeClr val="lt1"/>
                </a:solidFill>
                <a:latin typeface="Arial"/>
                <a:ea typeface="Arial"/>
                <a:cs typeface="Arial"/>
                <a:sym typeface="Arial"/>
              </a:rPr>
              <a:t>“</a:t>
            </a:r>
            <a:r>
              <a:rPr lang="en-US" sz="3600" u="none" strike="noStrike" cap="none">
                <a:solidFill>
                  <a:srgbClr val="00FF00"/>
                </a:solidFill>
                <a:latin typeface="Arial" charset="0"/>
                <a:ea typeface="Arial" charset="0"/>
                <a:cs typeface="Arial" charset="0"/>
                <a:sym typeface="Cabin"/>
              </a:rPr>
              <a:t>type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Python knows the </a:t>
            </a:r>
            <a:r>
              <a:rPr lang="en-US" sz="3600" u="none" strike="noStrike" cap="none">
                <a:solidFill>
                  <a:srgbClr val="00FF00"/>
                </a:solidFill>
                <a:latin typeface="Arial" charset="0"/>
                <a:ea typeface="Arial" charset="0"/>
                <a:cs typeface="Arial" charset="0"/>
                <a:sym typeface="Cabin"/>
              </a:rPr>
              <a:t>difference</a:t>
            </a:r>
            <a:r>
              <a:rPr lang="en-US" sz="3600" u="none" strike="noStrike" cap="none">
                <a:solidFill>
                  <a:schemeClr val="lt1"/>
                </a:solidFill>
                <a:latin typeface="Arial" charset="0"/>
                <a:ea typeface="Arial" charset="0"/>
                <a:cs typeface="Arial" charset="0"/>
                <a:sym typeface="Cabin"/>
              </a:rPr>
              <a:t> between an integer number and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For example </a:t>
            </a:r>
            <a:r>
              <a:rPr lang="en-US" sz="3600" b="0" i="0" u="none" strike="noStrike" cap="none">
                <a:solidFill>
                  <a:schemeClr val="lt1"/>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means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addition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if something is a number and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concatenate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if something is a string </a:t>
            </a:r>
          </a:p>
        </p:txBody>
      </p:sp>
      <p:sp>
        <p:nvSpPr>
          <p:cNvPr id="437" name="Shape 437"/>
          <p:cNvSpPr txBox="1"/>
          <p:nvPr/>
        </p:nvSpPr>
        <p:spPr>
          <a:xfrm>
            <a:off x="9982200" y="3549650"/>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ddd</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eee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hello there</a:t>
            </a:r>
          </a:p>
        </p:txBody>
      </p:sp>
      <p:sp>
        <p:nvSpPr>
          <p:cNvPr id="438" name="Shape 438"/>
          <p:cNvSpPr txBox="1"/>
          <p:nvPr/>
        </p:nvSpPr>
        <p:spPr>
          <a:xfrm>
            <a:off x="9141125" y="7785100"/>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concatenate = put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u="none" strike="noStrike" cap="none">
                <a:solidFill>
                  <a:srgbClr val="FFFF00"/>
                </a:solidFill>
                <a:latin typeface="Arial" charset="0"/>
                <a:ea typeface="Arial" charset="0"/>
                <a:cs typeface="Arial" charset="0"/>
                <a:sym typeface="Cabin"/>
              </a:rPr>
              <a:t>Constants</a:t>
            </a:r>
          </a:p>
        </p:txBody>
      </p:sp>
      <p:sp>
        <p:nvSpPr>
          <p:cNvPr id="251" name="Shape 251"/>
          <p:cNvSpPr txBox="1">
            <a:spLocks noGrp="1"/>
          </p:cNvSpPr>
          <p:nvPr>
            <p:ph type="body" idx="1"/>
          </p:nvPr>
        </p:nvSpPr>
        <p:spPr>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n-US" sz="3600" u="none" strike="noStrike" cap="none">
                <a:solidFill>
                  <a:srgbClr val="FF9900"/>
                </a:solidFill>
                <a:latin typeface="Arial" charset="0"/>
                <a:ea typeface="Arial" charset="0"/>
                <a:cs typeface="Arial" charset="0"/>
                <a:sym typeface="Cabin"/>
              </a:rPr>
              <a:t>Fixed values </a:t>
            </a:r>
            <a:r>
              <a:rPr lang="en-US" sz="3600" u="none" strike="noStrike" cap="none">
                <a:solidFill>
                  <a:srgbClr val="FFFFFF"/>
                </a:solidFill>
                <a:latin typeface="Arial" charset="0"/>
                <a:ea typeface="Arial" charset="0"/>
                <a:cs typeface="Arial" charset="0"/>
                <a:sym typeface="Cabin"/>
              </a:rPr>
              <a:t>such as numbers, letters, and strings are called </a:t>
            </a:r>
            <a:r>
              <a:rPr lang="en-US" sz="3600" b="0" i="0" u="none" strike="noStrike" cap="none">
                <a:solidFill>
                  <a:srgbClr val="FF9900"/>
                </a:solidFill>
                <a:latin typeface="Arial"/>
                <a:ea typeface="Arial"/>
                <a:cs typeface="Arial"/>
                <a:sym typeface="Arial"/>
              </a:rPr>
              <a:t>“</a:t>
            </a:r>
            <a:r>
              <a:rPr lang="en-US" sz="3600" u="none" strike="noStrike" cap="none">
                <a:solidFill>
                  <a:srgbClr val="FF9900"/>
                </a:solidFill>
                <a:latin typeface="Arial" charset="0"/>
                <a:ea typeface="Arial" charset="0"/>
                <a:cs typeface="Arial" charset="0"/>
                <a:sym typeface="Cabin"/>
              </a:rPr>
              <a:t>constants</a:t>
            </a:r>
            <a:r>
              <a:rPr lang="en-US" sz="3600" b="0" i="0" u="none" strike="noStrike" cap="none">
                <a:solidFill>
                  <a:srgbClr val="FF9900"/>
                </a:solidFill>
                <a:latin typeface="Arial"/>
                <a:ea typeface="Arial"/>
                <a:cs typeface="Arial"/>
                <a:sym typeface="Arial"/>
              </a:rPr>
              <a:t>”</a:t>
            </a:r>
            <a:r>
              <a:rPr lang="en-US" sz="3600" u="none" strike="noStrike" cap="none">
                <a:solidFill>
                  <a:srgbClr val="FF9900"/>
                </a:solidFill>
                <a:latin typeface="Arial" charset="0"/>
                <a:ea typeface="Arial" charset="0"/>
                <a:cs typeface="Arial" charset="0"/>
                <a:sym typeface="Cabin"/>
              </a:rPr>
              <a:t> </a:t>
            </a:r>
            <a:r>
              <a:rPr lang="en-US" sz="3600" u="none" strike="noStrike" cap="none">
                <a:solidFill>
                  <a:srgbClr val="FFFFFF"/>
                </a:solidFill>
                <a:latin typeface="Arial" charset="0"/>
                <a:ea typeface="Arial" charset="0"/>
                <a:cs typeface="Arial" charset="0"/>
                <a:sym typeface="Cabin"/>
              </a:rPr>
              <a:t>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Numeric </a:t>
            </a:r>
            <a:r>
              <a:rPr lang="en-US" sz="3600" u="none" strike="noStrike" cap="none">
                <a:solidFill>
                  <a:srgbClr val="FF9900"/>
                </a:solidFill>
                <a:latin typeface="Arial" charset="0"/>
                <a:ea typeface="Arial" charset="0"/>
                <a:cs typeface="Arial" charset="0"/>
                <a:sym typeface="Cabin"/>
              </a:rPr>
              <a:t>constants</a:t>
            </a:r>
            <a:r>
              <a:rPr lang="en-US" sz="3600" u="none" strike="noStrike" cap="none">
                <a:solidFill>
                  <a:schemeClr val="lt1"/>
                </a:solidFill>
                <a:latin typeface="Arial" charset="0"/>
                <a:ea typeface="Arial" charset="0"/>
                <a:cs typeface="Arial" charset="0"/>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String </a:t>
            </a:r>
            <a:r>
              <a:rPr lang="en-US" sz="3600" u="none" strike="noStrike" cap="none">
                <a:solidFill>
                  <a:srgbClr val="FF9900"/>
                </a:solidFill>
                <a:latin typeface="Arial" charset="0"/>
                <a:ea typeface="Arial" charset="0"/>
                <a:cs typeface="Arial" charset="0"/>
                <a:sym typeface="Cabin"/>
              </a:rPr>
              <a:t>constants</a:t>
            </a:r>
            <a:r>
              <a:rPr lang="en-US" sz="3600" u="none" strike="noStrike" cap="none">
                <a:solidFill>
                  <a:schemeClr val="lt1"/>
                </a:solidFill>
                <a:latin typeface="Arial" charset="0"/>
                <a:ea typeface="Arial" charset="0"/>
                <a:cs typeface="Arial" charset="0"/>
                <a:sym typeface="Cabin"/>
              </a:rPr>
              <a:t> use single</a:t>
            </a: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quotes (')</a:t>
            </a:r>
            <a:br>
              <a:rPr lang="en-US" sz="3600" u="none" strike="noStrike" cap="none">
                <a:solidFill>
                  <a:schemeClr val="lt1"/>
                </a:solidFill>
                <a:latin typeface="Arial" charset="0"/>
                <a:ea typeface="Arial" charset="0"/>
                <a:cs typeface="Arial" charset="0"/>
                <a:sym typeface="Cabin"/>
              </a:rPr>
            </a:br>
            <a:r>
              <a:rPr lang="en-US" sz="3600" u="none" strike="noStrike" cap="none">
                <a:solidFill>
                  <a:schemeClr val="lt1"/>
                </a:solidFill>
                <a:latin typeface="Arial" charset="0"/>
                <a:ea typeface="Arial" charset="0"/>
                <a:cs typeface="Arial" charset="0"/>
                <a:sym typeface="Cabin"/>
              </a:rPr>
              <a:t>or double</a:t>
            </a: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quotes (")</a:t>
            </a:r>
            <a:br>
              <a:rPr lang="en-US" sz="3600" u="none" strike="noStrike" cap="none">
                <a:solidFill>
                  <a:schemeClr val="lt1"/>
                </a:solidFill>
                <a:latin typeface="Arial" charset="0"/>
                <a:ea typeface="Arial" charset="0"/>
                <a:cs typeface="Arial" charset="0"/>
                <a:sym typeface="Cabin"/>
              </a:rPr>
            </a:br>
            <a:endParaRPr lang="en-US" sz="3600" u="none" strike="noStrike" cap="none">
              <a:solidFill>
                <a:schemeClr val="lt1"/>
              </a:solidFill>
              <a:latin typeface="Arial" charset="0"/>
              <a:ea typeface="Arial" charset="0"/>
              <a:cs typeface="Arial" charset="0"/>
              <a:sym typeface="Cabin"/>
            </a:endParaRPr>
          </a:p>
        </p:txBody>
      </p:sp>
      <p:sp>
        <p:nvSpPr>
          <p:cNvPr id="252" name="Shape 252"/>
          <p:cNvSpPr txBox="1"/>
          <p:nvPr/>
        </p:nvSpPr>
        <p:spPr>
          <a:xfrm>
            <a:off x="10326050" y="5041900"/>
            <a:ext cx="5320199"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FFFF00"/>
                </a:solidFill>
                <a:latin typeface="Courier New"/>
                <a:ea typeface="Courier New"/>
                <a:cs typeface="Courier New"/>
                <a:sym typeface="Courier New"/>
              </a:rPr>
              <a:t> 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Type Matters</a:t>
            </a:r>
          </a:p>
        </p:txBody>
      </p:sp>
      <p:sp>
        <p:nvSpPr>
          <p:cNvPr id="444" name="Shape 444"/>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Python knows what </a:t>
            </a:r>
            <a:r>
              <a:rPr lang="en-US" sz="3600" b="0" i="0" u="none" strike="noStrike" cap="none">
                <a:solidFill>
                  <a:schemeClr val="lt1"/>
                </a:solidFill>
                <a:latin typeface="Arial"/>
                <a:ea typeface="Arial"/>
                <a:cs typeface="Arial"/>
                <a:sym typeface="Arial"/>
              </a:rPr>
              <a:t>“</a:t>
            </a:r>
            <a:r>
              <a:rPr lang="en-US" sz="3600" u="none" strike="noStrike" cap="none">
                <a:solidFill>
                  <a:srgbClr val="00FF00"/>
                </a:solidFill>
                <a:latin typeface="Arial" charset="0"/>
                <a:ea typeface="Arial" charset="0"/>
                <a:cs typeface="Arial" charset="0"/>
                <a:sym typeface="Cabin"/>
              </a:rPr>
              <a:t>type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everything is </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Some operations are prohibited</a:t>
            </a:r>
          </a:p>
          <a:p>
            <a:pPr marL="749300" marR="0" lvl="0" indent="-371094" algn="l" rtl="0">
              <a:lnSpc>
                <a:spcPct val="100000"/>
              </a:lnSpc>
              <a:spcBef>
                <a:spcPts val="3500"/>
              </a:spcBef>
              <a:spcAft>
                <a:spcPts val="0"/>
              </a:spcAft>
              <a:buClr>
                <a:srgbClr val="00FFFF"/>
              </a:buClr>
              <a:buSzPct val="100000"/>
              <a:buFont typeface="Cabin"/>
              <a:buChar char="•"/>
            </a:pPr>
            <a:r>
              <a:rPr lang="en-US" sz="3600" u="none" strike="noStrike" cap="none">
                <a:solidFill>
                  <a:srgbClr val="00FFFF"/>
                </a:solidFill>
                <a:latin typeface="Arial" charset="0"/>
                <a:ea typeface="Arial" charset="0"/>
                <a:cs typeface="Arial" charset="0"/>
                <a:sym typeface="Cabin"/>
              </a:rPr>
              <a:t>You cannot </a:t>
            </a:r>
            <a:r>
              <a:rPr lang="en-US" sz="3600" b="0" i="0" u="none" strike="noStrike" cap="none">
                <a:solidFill>
                  <a:srgbClr val="00FFFF"/>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add 1</a:t>
            </a:r>
            <a:r>
              <a:rPr lang="en-US" sz="3600" b="0" i="0" u="none" strike="noStrike" cap="none">
                <a:solidFill>
                  <a:srgbClr val="00FFFF"/>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 to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can ask Python what type something is by using the </a:t>
            </a:r>
            <a:r>
              <a:rPr lang="en-US" sz="3600" u="none" strike="noStrike" cap="none">
                <a:solidFill>
                  <a:srgbClr val="00FF00"/>
                </a:solidFill>
                <a:latin typeface="Arial" charset="0"/>
                <a:ea typeface="Arial" charset="0"/>
                <a:cs typeface="Arial" charset="0"/>
                <a:sym typeface="Cabin"/>
              </a:rPr>
              <a:t>type()</a:t>
            </a:r>
            <a:r>
              <a:rPr lang="en-US" sz="3600" u="none" strike="noStrike" cap="none">
                <a:solidFill>
                  <a:schemeClr val="lt1"/>
                </a:solidFill>
                <a:latin typeface="Arial" charset="0"/>
                <a:ea typeface="Arial" charset="0"/>
                <a:cs typeface="Arial" charset="0"/>
                <a:sym typeface="Cabin"/>
              </a:rPr>
              <a:t> function</a:t>
            </a:r>
          </a:p>
        </p:txBody>
      </p:sp>
      <p:sp>
        <p:nvSpPr>
          <p:cNvPr id="445" name="Shape 445"/>
          <p:cNvSpPr txBox="1"/>
          <p:nvPr/>
        </p:nvSpPr>
        <p:spPr>
          <a:xfrm>
            <a:off x="8778875" y="2120900"/>
            <a:ext cx="7315200" cy="6403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FF"/>
                </a:solidFill>
                <a:latin typeface="Courier New"/>
                <a:ea typeface="Courier New"/>
                <a:cs typeface="Courier New"/>
                <a:sym typeface="Courier New"/>
              </a:rPr>
              <a:t>eee = eee + 1</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TypeError: cannot concatenate 'str' and 'int' objects</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(eee)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Several Types of Numbers</a:t>
            </a:r>
          </a:p>
        </p:txBody>
      </p:sp>
      <p:sp>
        <p:nvSpPr>
          <p:cNvPr id="451" name="Shape 4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Numbers have two main types</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rgbClr val="FFFF00"/>
                </a:solidFill>
                <a:latin typeface="Arial" charset="0"/>
                <a:ea typeface="Arial" charset="0"/>
                <a:cs typeface="Arial" charset="0"/>
                <a:sym typeface="Cabin"/>
              </a:rPr>
              <a:t>Integers</a:t>
            </a:r>
            <a:r>
              <a:rPr lang="en-US" sz="3600" u="none" strike="noStrike" cap="none">
                <a:solidFill>
                  <a:schemeClr val="lt1"/>
                </a:solidFill>
                <a:latin typeface="Arial" charset="0"/>
                <a:ea typeface="Arial" charset="0"/>
                <a:cs typeface="Arial" charset="0"/>
                <a:sym typeface="Cabin"/>
              </a:rPr>
              <a:t> are whole numbers: </a:t>
            </a:r>
            <a:br>
              <a:rPr lang="en-US" sz="3600" u="none" strike="noStrike" cap="none">
                <a:solidFill>
                  <a:schemeClr val="lt1"/>
                </a:solidFill>
                <a:latin typeface="Arial" charset="0"/>
                <a:ea typeface="Arial" charset="0"/>
                <a:cs typeface="Arial" charset="0"/>
                <a:sym typeface="Cabin"/>
              </a:rPr>
            </a:br>
            <a:r>
              <a:rPr lang="en-US" sz="3600" u="none" strike="noStrike" cap="none">
                <a:solidFill>
                  <a:schemeClr val="lt1"/>
                </a:solidFill>
                <a:latin typeface="Arial" charset="0"/>
                <a:ea typeface="Arial" charset="0"/>
                <a:cs typeface="Arial" charset="0"/>
                <a:sym typeface="Cabin"/>
              </a:rPr>
              <a:t>-14, -2, 0, 1, 100, 401233</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rgbClr val="FFFF00"/>
                </a:solidFill>
                <a:latin typeface="Arial" charset="0"/>
                <a:ea typeface="Arial" charset="0"/>
                <a:cs typeface="Arial" charset="0"/>
                <a:sym typeface="Cabin"/>
              </a:rPr>
              <a:t>Floating Point Numbers</a:t>
            </a:r>
            <a:r>
              <a:rPr lang="en-US" sz="3600" u="none" strike="noStrike" cap="none">
                <a:solidFill>
                  <a:schemeClr val="lt1"/>
                </a:solidFill>
                <a:latin typeface="Arial" charset="0"/>
                <a:ea typeface="Arial" charset="0"/>
                <a:cs typeface="Arial" charset="0"/>
                <a:sym typeface="Cabin"/>
              </a:rPr>
              <a:t> have decimal parts:  -2.5 , 0.0, 98.6, 14.0</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There are other number types - they are variations on float and integer</a:t>
            </a:r>
          </a:p>
        </p:txBody>
      </p:sp>
      <p:sp>
        <p:nvSpPr>
          <p:cNvPr id="452" name="Shape 452"/>
          <p:cNvSpPr txBox="1"/>
          <p:nvPr/>
        </p:nvSpPr>
        <p:spPr>
          <a:xfrm>
            <a:off x="10902900" y="2533650"/>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Type Conversions</a:t>
            </a:r>
          </a:p>
        </p:txBody>
      </p:sp>
      <p:sp>
        <p:nvSpPr>
          <p:cNvPr id="458" name="Shape 45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When you put an integer and floating point in an expression, the integer is </a:t>
            </a:r>
            <a:r>
              <a:rPr lang="en-US" sz="3600" u="none" strike="noStrike" cap="none">
                <a:solidFill>
                  <a:srgbClr val="FFFF00"/>
                </a:solidFill>
                <a:latin typeface="Arial" charset="0"/>
                <a:ea typeface="Arial" charset="0"/>
                <a:cs typeface="Arial" charset="0"/>
                <a:sym typeface="Cabin"/>
              </a:rPr>
              <a:t>implicitly </a:t>
            </a:r>
            <a:r>
              <a:rPr lang="en-US" sz="3600" u="none" strike="noStrike" cap="none">
                <a:solidFill>
                  <a:schemeClr val="lt1"/>
                </a:solidFill>
                <a:latin typeface="Arial" charset="0"/>
                <a:ea typeface="Arial" charset="0"/>
                <a:cs typeface="Arial" charset="0"/>
                <a:sym typeface="Cabin"/>
              </a:rPr>
              <a:t>converted to a float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 can control this with the built</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in functions int() and float()</a:t>
            </a:r>
          </a:p>
        </p:txBody>
      </p:sp>
      <p:sp>
        <p:nvSpPr>
          <p:cNvPr id="459" name="Shape 459"/>
          <p:cNvSpPr txBox="1"/>
          <p:nvPr/>
        </p:nvSpPr>
        <p:spPr>
          <a:xfrm>
            <a:off x="8780475" y="1714600"/>
            <a:ext cx="6921599" cy="6870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(99)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f =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1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2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(3)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4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String Conversions</a:t>
            </a:r>
          </a:p>
        </p:txBody>
      </p:sp>
      <p:sp>
        <p:nvSpPr>
          <p:cNvPr id="465" name="Shape 46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 can also use </a:t>
            </a:r>
            <a:r>
              <a:rPr lang="en-US" sz="3600" u="none" strike="noStrike" cap="none">
                <a:solidFill>
                  <a:srgbClr val="FFFF00"/>
                </a:solidFill>
                <a:latin typeface="Arial" charset="0"/>
                <a:ea typeface="Arial" charset="0"/>
                <a:cs typeface="Arial" charset="0"/>
                <a:sym typeface="Cabin"/>
              </a:rPr>
              <a:t>int()</a:t>
            </a:r>
            <a:r>
              <a:rPr lang="en-US" sz="3600" u="none" strike="noStrike" cap="none">
                <a:solidFill>
                  <a:schemeClr val="lt1"/>
                </a:solidFill>
                <a:latin typeface="Arial" charset="0"/>
                <a:ea typeface="Arial" charset="0"/>
                <a:cs typeface="Arial" charset="0"/>
                <a:sym typeface="Cabin"/>
              </a:rPr>
              <a:t> and </a:t>
            </a:r>
            <a:r>
              <a:rPr lang="en-US" sz="3600" u="none" strike="noStrike" cap="none">
                <a:solidFill>
                  <a:srgbClr val="FFFF00"/>
                </a:solidFill>
                <a:latin typeface="Arial" charset="0"/>
                <a:ea typeface="Arial" charset="0"/>
                <a:cs typeface="Arial" charset="0"/>
                <a:sym typeface="Cabin"/>
              </a:rPr>
              <a:t>float()</a:t>
            </a:r>
            <a:r>
              <a:rPr lang="en-US" sz="3600" u="none" strike="noStrike" cap="none">
                <a:solidFill>
                  <a:schemeClr val="lt1"/>
                </a:solidFill>
                <a:latin typeface="Arial" charset="0"/>
                <a:ea typeface="Arial" charset="0"/>
                <a:cs typeface="Arial" charset="0"/>
                <a:sym typeface="Cabin"/>
              </a:rPr>
              <a:t> to convert between strings and integers</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 will get an </a:t>
            </a:r>
            <a:r>
              <a:rPr lang="en-US" sz="3600" u="none" strike="noStrike" cap="none">
                <a:solidFill>
                  <a:srgbClr val="E06666"/>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if the string does not contain numeric characters</a:t>
            </a:r>
          </a:p>
        </p:txBody>
      </p:sp>
      <p:sp>
        <p:nvSpPr>
          <p:cNvPr id="466" name="Shape 466"/>
          <p:cNvSpPr txBox="1"/>
          <p:nvPr/>
        </p:nvSpPr>
        <p:spPr>
          <a:xfrm>
            <a:off x="8470900" y="730250"/>
            <a:ext cx="73406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&gt;</a:t>
            </a:r>
            <a:r>
              <a:rPr lang="en-US" sz="2600" b="0" i="0" u="none" strike="noStrike" cap="none">
                <a:solidFill>
                  <a:schemeClr val="lt1"/>
                </a:solidFill>
                <a:latin typeface="Courier New"/>
                <a:ea typeface="Courier New"/>
                <a:cs typeface="Courier New"/>
                <a:sym typeface="Courier New"/>
              </a:rPr>
              <a:t>&gt;&gt;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niv</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ValueError: invalid literal for int()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u="none" strike="noStrike" cap="none">
                <a:solidFill>
                  <a:srgbClr val="FFFF00"/>
                </a:solidFill>
                <a:latin typeface="Arial" charset="0"/>
                <a:ea typeface="Arial" charset="0"/>
                <a:cs typeface="Arial" charset="0"/>
                <a:sym typeface="Cabin"/>
              </a:rPr>
              <a:t>User Input</a:t>
            </a:r>
          </a:p>
        </p:txBody>
      </p:sp>
      <p:sp>
        <p:nvSpPr>
          <p:cNvPr id="472" name="Shape 472"/>
          <p:cNvSpPr txBox="1">
            <a:spLocks noGrp="1"/>
          </p:cNvSpPr>
          <p:nvPr>
            <p:ph type="body" idx="1"/>
          </p:nvPr>
        </p:nvSpPr>
        <p:spPr>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We can instruct Python to pause and read data from the user using the </a:t>
            </a:r>
            <a:r>
              <a:rPr lang="en-US" sz="3800" u="none" strike="noStrike" cap="none">
                <a:solidFill>
                  <a:srgbClr val="FFFF00"/>
                </a:solidFill>
                <a:latin typeface="Arial" charset="0"/>
                <a:ea typeface="Arial" charset="0"/>
                <a:cs typeface="Arial" charset="0"/>
                <a:sym typeface="Cabin"/>
              </a:rPr>
              <a:t>raw_input()</a:t>
            </a:r>
            <a:r>
              <a:rPr lang="en-US" sz="3800" u="none" strike="noStrike" cap="none">
                <a:solidFill>
                  <a:srgbClr val="FF00FF"/>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The </a:t>
            </a:r>
            <a:r>
              <a:rPr lang="en-US" sz="3800" u="none" strike="noStrike" cap="none">
                <a:solidFill>
                  <a:srgbClr val="FFFF00"/>
                </a:solidFill>
                <a:latin typeface="Arial" charset="0"/>
                <a:ea typeface="Arial" charset="0"/>
                <a:cs typeface="Arial" charset="0"/>
                <a:sym typeface="Cabin"/>
              </a:rPr>
              <a:t>raw_input()</a:t>
            </a:r>
            <a:r>
              <a:rPr lang="en-US" sz="3800" u="none" strike="noStrike" cap="none">
                <a:solidFill>
                  <a:srgbClr val="FF00FF"/>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 function returns a string</a:t>
            </a:r>
          </a:p>
        </p:txBody>
      </p:sp>
      <p:sp>
        <p:nvSpPr>
          <p:cNvPr id="473" name="Shape 473"/>
          <p:cNvSpPr txBox="1"/>
          <p:nvPr/>
        </p:nvSpPr>
        <p:spPr>
          <a:xfrm>
            <a:off x="8365473" y="4330700"/>
            <a:ext cx="74603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FFFF00"/>
                </a:solidFill>
                <a:latin typeface="Courier New"/>
                <a:ea typeface="Courier New"/>
                <a:cs typeface="Courier New"/>
                <a:sym typeface="Courier New"/>
              </a:rPr>
              <a:t>raw_input</a:t>
            </a:r>
            <a:r>
              <a:rPr lang="en-US" sz="3000" b="0" i="0" u="none" strike="noStrike" cap="non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'Welcome', </a:t>
            </a:r>
            <a:r>
              <a:rPr lang="en-US" sz="3000" b="0" i="0" u="none" strike="noStrike" cap="none">
                <a:solidFill>
                  <a:srgbClr val="00FF00"/>
                </a:solidFill>
                <a:latin typeface="Courier New"/>
                <a:ea typeface="Courier New"/>
                <a:cs typeface="Courier New"/>
                <a:sym typeface="Courier New"/>
              </a:rPr>
              <a:t>nam</a:t>
            </a:r>
          </a:p>
        </p:txBody>
      </p:sp>
      <p:sp>
        <p:nvSpPr>
          <p:cNvPr id="474" name="Shape 474"/>
          <p:cNvSpPr txBox="1"/>
          <p:nvPr/>
        </p:nvSpPr>
        <p:spPr>
          <a:xfrm>
            <a:off x="9726900" y="6474225"/>
            <a:ext cx="42815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Who are you? </a:t>
            </a:r>
            <a:r>
              <a:rPr lang="en-US" sz="3800" u="none" strike="noStrike" cap="none">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Welcome Chuck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u="none" strike="noStrike" cap="none">
                <a:solidFill>
                  <a:srgbClr val="FFFF00"/>
                </a:solidFill>
                <a:latin typeface="Arial" charset="0"/>
                <a:ea typeface="Arial" charset="0"/>
                <a:cs typeface="Arial" charset="0"/>
                <a:sym typeface="Cabin"/>
              </a:rPr>
              <a:t>Converting User Input</a:t>
            </a:r>
          </a:p>
        </p:txBody>
      </p:sp>
      <p:sp>
        <p:nvSpPr>
          <p:cNvPr id="480" name="Shape 480"/>
          <p:cNvSpPr txBox="1">
            <a:spLocks noGrp="1"/>
          </p:cNvSpPr>
          <p:nvPr>
            <p:ph type="body" idx="1"/>
          </p:nvPr>
        </p:nvSpPr>
        <p:spPr>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If we want to read a number from the user, we must convert it from a string to a number using a type conversion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Later we will deal with bad input data</a:t>
            </a: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raw_input</a:t>
            </a:r>
            <a:r>
              <a:rPr lang="en-US" sz="2800" b="0" i="0" u="none" strike="noStrike" cap="non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usf</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int</a:t>
            </a:r>
            <a:r>
              <a:rPr lang="en-US" sz="2800" b="0" i="0" u="none" strike="noStrike" cap="none">
                <a:solidFill>
                  <a:schemeClr val="lt1"/>
                </a:solidFill>
                <a:latin typeface="Courier New"/>
                <a:ea typeface="Courier New"/>
                <a:cs typeface="Courier New"/>
                <a:sym typeface="Courier New"/>
              </a:rPr>
              <a:t>(</a:t>
            </a: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'US floor', </a:t>
            </a:r>
            <a:r>
              <a:rPr lang="en-US" sz="2800" b="0" i="0" u="none" strike="noStrike" cap="none">
                <a:solidFill>
                  <a:srgbClr val="00FF00"/>
                </a:solidFill>
                <a:latin typeface="Courier New"/>
                <a:ea typeface="Courier New"/>
                <a:cs typeface="Courier New"/>
                <a:sym typeface="Courier New"/>
              </a:rPr>
              <a:t>usf</a:t>
            </a:r>
          </a:p>
        </p:txBody>
      </p:sp>
      <p:sp>
        <p:nvSpPr>
          <p:cNvPr id="482" name="Shape 482"/>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Europe floor? </a:t>
            </a:r>
            <a:r>
              <a:rPr lang="en-US" sz="3800" u="none" strike="noStrike" cap="none">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 floor 1</a:t>
            </a:r>
          </a:p>
        </p:txBody>
      </p:sp>
      <p:pic>
        <p:nvPicPr>
          <p:cNvPr id="483" name="Shape 483"/>
          <p:cNvPicPr preferRelativeResize="0"/>
          <p:nvPr/>
        </p:nvPicPr>
        <p:blipFill rotWithShape="1">
          <a:blip r:embed="rId3">
            <a:alphaModFix/>
          </a:blip>
          <a:srcRect/>
          <a:stretch/>
        </p:blipFill>
        <p:spPr>
          <a:xfrm>
            <a:off x="12153875" y="660400"/>
            <a:ext cx="3174900" cy="212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Comments in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Anything after a </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is ignored by Python</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Why comment?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Describe what is going to happen in a sequence of code</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Document who wrote the code or other ancillary information</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Turn off a line of code - perhaps temporarily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241800" y="203200"/>
            <a:ext cx="8234400" cy="8724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Count word frequency</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counts[word] = counts.get(word,0) + 1</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bigcount = count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All done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print bigword, bigcount</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FF00"/>
                </a:solidFill>
                <a:latin typeface="Arial" charset="0"/>
                <a:ea typeface="Arial" charset="0"/>
                <a:cs typeface="Arial" charset="0"/>
                <a:sym typeface="Cabin"/>
              </a:rPr>
              <a:t>String Operations</a:t>
            </a:r>
          </a:p>
        </p:txBody>
      </p:sp>
      <p:sp>
        <p:nvSpPr>
          <p:cNvPr id="500" name="Shape 500"/>
          <p:cNvSpPr txBox="1">
            <a:spLocks noGrp="1"/>
          </p:cNvSpPr>
          <p:nvPr>
            <p:ph type="body" idx="1"/>
          </p:nvPr>
        </p:nvSpPr>
        <p:spPr>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Some </a:t>
            </a:r>
            <a:r>
              <a:rPr lang="en-US" sz="3600" u="none" strike="noStrike" cap="none">
                <a:solidFill>
                  <a:srgbClr val="00FFFF"/>
                </a:solidFill>
                <a:latin typeface="Arial" charset="0"/>
                <a:ea typeface="Arial" charset="0"/>
                <a:cs typeface="Arial" charset="0"/>
                <a:sym typeface="Cabin"/>
              </a:rPr>
              <a:t>operators</a:t>
            </a:r>
            <a:r>
              <a:rPr lang="en-US" sz="3600" u="none" strike="noStrike" cap="none">
                <a:solidFill>
                  <a:schemeClr val="lt1"/>
                </a:solidFill>
                <a:latin typeface="Arial" charset="0"/>
                <a:ea typeface="Arial" charset="0"/>
                <a:cs typeface="Arial" charset="0"/>
                <a:sym typeface="Cabin"/>
              </a:rPr>
              <a:t> apply to strings</a:t>
            </a:r>
          </a:p>
          <a:p>
            <a:pPr marL="1549400" marR="0" lvl="1" indent="-603376" algn="l" rtl="0">
              <a:lnSpc>
                <a:spcPct val="100000"/>
              </a:lnSpc>
              <a:spcBef>
                <a:spcPts val="2300"/>
              </a:spcBef>
              <a:spcAft>
                <a:spcPts val="0"/>
              </a:spcAft>
              <a:buClr>
                <a:schemeClr val="accent5"/>
              </a:buClr>
              <a:buSzPct val="100000"/>
              <a:buFont typeface="Cabin"/>
            </a:pPr>
            <a:r>
              <a:rPr lang="en-US" sz="3600" u="none" strike="noStrike" cap="none">
                <a:solidFill>
                  <a:srgbClr val="00FFFF"/>
                </a:solidFill>
                <a:latin typeface="Arial" charset="0"/>
                <a:ea typeface="Arial" charset="0"/>
                <a:cs typeface="Arial" charset="0"/>
                <a:sym typeface="Cabin"/>
              </a:rPr>
              <a:t>+</a:t>
            </a:r>
            <a:r>
              <a:rPr lang="en-US" sz="3600" u="none" strike="noStrike" cap="none">
                <a:solidFill>
                  <a:schemeClr val="accent5"/>
                </a:solidFill>
                <a:latin typeface="Arial" charset="0"/>
                <a:ea typeface="Arial" charset="0"/>
                <a:cs typeface="Arial" charset="0"/>
                <a:sym typeface="Cabin"/>
              </a:rPr>
              <a:t> implies </a:t>
            </a:r>
            <a:r>
              <a:rPr lang="en-US" sz="3600" b="0" i="0" u="none" strike="noStrike" cap="none">
                <a:solidFill>
                  <a:schemeClr val="accent5"/>
                </a:solidFill>
                <a:latin typeface="Arial"/>
                <a:ea typeface="Arial"/>
                <a:cs typeface="Arial"/>
                <a:sym typeface="Arial"/>
              </a:rPr>
              <a:t>“</a:t>
            </a:r>
            <a:r>
              <a:rPr lang="en-US" sz="3600" u="none" strike="noStrike" cap="none">
                <a:solidFill>
                  <a:schemeClr val="accent5"/>
                </a:solidFill>
                <a:latin typeface="Arial" charset="0"/>
                <a:ea typeface="Arial" charset="0"/>
                <a:cs typeface="Arial" charset="0"/>
                <a:sym typeface="Cabin"/>
              </a:rPr>
              <a:t>concatenation</a:t>
            </a:r>
            <a:r>
              <a:rPr lang="en-US" sz="3600" b="0" i="0" u="none" strike="noStrike" cap="none">
                <a:solidFill>
                  <a:schemeClr val="accent5"/>
                </a:solidFill>
                <a:latin typeface="Arial"/>
                <a:ea typeface="Arial"/>
                <a:cs typeface="Arial"/>
                <a:sym typeface="Arial"/>
              </a:rPr>
              <a:t>”</a:t>
            </a:r>
          </a:p>
          <a:p>
            <a:pPr marL="1549400" marR="0" lvl="1" indent="-603376" algn="l" rtl="0">
              <a:lnSpc>
                <a:spcPct val="100000"/>
              </a:lnSpc>
              <a:spcBef>
                <a:spcPts val="2300"/>
              </a:spcBef>
              <a:spcAft>
                <a:spcPts val="0"/>
              </a:spcAft>
              <a:buClr>
                <a:schemeClr val="accent5"/>
              </a:buClr>
              <a:buSzPct val="100000"/>
              <a:buFont typeface="Cabin"/>
            </a:pPr>
            <a:r>
              <a:rPr lang="en-US" sz="3600" u="none" strike="noStrike" cap="none">
                <a:solidFill>
                  <a:srgbClr val="00FFFF"/>
                </a:solidFill>
                <a:latin typeface="Arial" charset="0"/>
                <a:ea typeface="Arial" charset="0"/>
                <a:cs typeface="Arial" charset="0"/>
                <a:sym typeface="Cabin"/>
              </a:rPr>
              <a:t>*</a:t>
            </a:r>
            <a:r>
              <a:rPr lang="en-US" sz="3600" u="none" strike="noStrike" cap="none">
                <a:solidFill>
                  <a:schemeClr val="accent5"/>
                </a:solidFill>
                <a:latin typeface="Arial" charset="0"/>
                <a:ea typeface="Arial" charset="0"/>
                <a:cs typeface="Arial" charset="0"/>
                <a:sym typeface="Cabin"/>
              </a:rPr>
              <a:t> implies </a:t>
            </a:r>
            <a:r>
              <a:rPr lang="en-US" sz="3600" b="0" i="0" u="none" strike="noStrike" cap="none">
                <a:solidFill>
                  <a:schemeClr val="accent5"/>
                </a:solidFill>
                <a:latin typeface="Arial"/>
                <a:ea typeface="Arial"/>
                <a:cs typeface="Arial"/>
                <a:sym typeface="Arial"/>
              </a:rPr>
              <a:t>“</a:t>
            </a:r>
            <a:r>
              <a:rPr lang="en-US" sz="3600" u="none" strike="noStrike" cap="none">
                <a:solidFill>
                  <a:schemeClr val="accent5"/>
                </a:solidFill>
                <a:latin typeface="Arial" charset="0"/>
                <a:ea typeface="Arial" charset="0"/>
                <a:cs typeface="Arial" charset="0"/>
                <a:sym typeface="Cabin"/>
              </a:rPr>
              <a:t>multiple concatenation</a:t>
            </a:r>
            <a:r>
              <a:rPr lang="en-US" sz="3600" b="0" i="0" u="none" strike="noStrike" cap="none">
                <a:solidFill>
                  <a:schemeClr val="accent5"/>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Python knows when it is dealing with a string or a number and behaves appropriately</a:t>
            </a:r>
          </a:p>
        </p:txBody>
      </p:sp>
      <p:sp>
        <p:nvSpPr>
          <p:cNvPr id="501" name="Shape 501"/>
          <p:cNvSpPr txBox="1"/>
          <p:nvPr/>
        </p:nvSpPr>
        <p:spPr>
          <a:xfrm>
            <a:off x="11077575" y="3503612"/>
            <a:ext cx="4406900" cy="2924175"/>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&gt;&gt;&gt; </a:t>
            </a:r>
            <a:r>
              <a:rPr lang="en-US" sz="3800" u="none" strike="noStrike" cap="none">
                <a:solidFill>
                  <a:srgbClr val="FFFF00"/>
                </a:solidFill>
                <a:latin typeface="Arial" charset="0"/>
                <a:ea typeface="Arial" charset="0"/>
                <a:cs typeface="Arial" charset="0"/>
                <a:sym typeface="Cabin"/>
              </a:rPr>
              <a:t>print</a:t>
            </a:r>
            <a:r>
              <a:rPr lang="en-US" sz="3800" u="none" strike="noStrike" cap="none">
                <a:solidFill>
                  <a:schemeClr val="lt1"/>
                </a:solidFill>
                <a:latin typeface="Arial" charset="0"/>
                <a:ea typeface="Arial" charset="0"/>
                <a:cs typeface="Arial" charset="0"/>
                <a:sym typeface="Cabin"/>
              </a:rPr>
              <a:t> 'abc' </a:t>
            </a:r>
            <a:r>
              <a:rPr lang="en-US" sz="3800" u="none" strike="noStrike" cap="none">
                <a:solidFill>
                  <a:srgbClr val="00FFFF"/>
                </a:solidFill>
                <a:latin typeface="Arial" charset="0"/>
                <a:ea typeface="Arial" charset="0"/>
                <a:cs typeface="Arial" charset="0"/>
                <a:sym typeface="Cabin"/>
              </a:rPr>
              <a:t>+</a:t>
            </a:r>
            <a:r>
              <a:rPr lang="en-US" sz="3800" u="none" strike="noStrike" cap="none">
                <a:solidFill>
                  <a:schemeClr val="lt1"/>
                </a:solidFill>
                <a:latin typeface="Arial" charset="0"/>
                <a:ea typeface="Arial" charset="0"/>
                <a:cs typeface="Arial" charset="0"/>
                <a:sym typeface="Cabin"/>
              </a:rPr>
              <a:t> '123’</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a</a:t>
            </a:r>
            <a:r>
              <a:rPr lang="en-US" sz="3800" u="none" strike="noStrike" cap="none">
                <a:solidFill>
                  <a:schemeClr val="lt1"/>
                </a:solidFill>
                <a:latin typeface="Arial" charset="0"/>
                <a:ea typeface="Arial" charset="0"/>
                <a:cs typeface="Arial" charset="0"/>
                <a:sym typeface="Cabin"/>
              </a:rPr>
              <a:t>bc123 </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&gt;</a:t>
            </a:r>
            <a:r>
              <a:rPr lang="en-US" sz="3800" u="none" strike="noStrike" cap="none">
                <a:solidFill>
                  <a:schemeClr val="lt1"/>
                </a:solidFill>
                <a:latin typeface="Arial" charset="0"/>
                <a:ea typeface="Arial" charset="0"/>
                <a:cs typeface="Arial" charset="0"/>
                <a:sym typeface="Cabin"/>
              </a:rPr>
              <a:t>&gt;&gt; </a:t>
            </a:r>
            <a:r>
              <a:rPr lang="en-US" sz="3800" u="none" strike="noStrike" cap="none">
                <a:solidFill>
                  <a:srgbClr val="FFFF00"/>
                </a:solidFill>
                <a:latin typeface="Arial" charset="0"/>
                <a:ea typeface="Arial" charset="0"/>
                <a:cs typeface="Arial" charset="0"/>
                <a:sym typeface="Cabin"/>
              </a:rPr>
              <a:t>print</a:t>
            </a:r>
            <a:r>
              <a:rPr lang="en-US" sz="3800" u="none" strike="noStrike" cap="none">
                <a:solidFill>
                  <a:schemeClr val="lt1"/>
                </a:solidFill>
                <a:latin typeface="Arial" charset="0"/>
                <a:ea typeface="Arial" charset="0"/>
                <a:cs typeface="Arial" charset="0"/>
                <a:sym typeface="Cabin"/>
              </a:rPr>
              <a:t> 'Hi' </a:t>
            </a:r>
            <a:r>
              <a:rPr lang="en-US" sz="3800" u="none" strike="noStrike" cap="none">
                <a:solidFill>
                  <a:srgbClr val="00FFFF"/>
                </a:solidFill>
                <a:latin typeface="Arial" charset="0"/>
                <a:ea typeface="Arial" charset="0"/>
                <a:cs typeface="Arial" charset="0"/>
                <a:sym typeface="Cabin"/>
              </a:rPr>
              <a:t>*</a:t>
            </a:r>
            <a:r>
              <a:rPr lang="en-US" sz="3800" u="none" strike="noStrike" cap="none">
                <a:solidFill>
                  <a:schemeClr val="lt1"/>
                </a:solidFill>
                <a:latin typeface="Arial" charset="0"/>
                <a:ea typeface="Arial" charset="0"/>
                <a:cs typeface="Arial" charset="0"/>
                <a:sym typeface="Cabin"/>
              </a:rPr>
              <a:t> 5</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HiHiHiHiHi</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u="none" strike="noStrike" cap="none">
                <a:solidFill>
                  <a:srgbClr val="FFFF00"/>
                </a:solidFill>
                <a:latin typeface="Arial" charset="0"/>
                <a:ea typeface="Arial" charset="0"/>
                <a:cs typeface="Arial" charset="0"/>
                <a:sym typeface="Cabin"/>
              </a:rPr>
              <a:t>Mnemonic Variable Names</a:t>
            </a:r>
          </a:p>
        </p:txBody>
      </p:sp>
      <p:sp>
        <p:nvSpPr>
          <p:cNvPr id="507" name="Shape 507"/>
          <p:cNvSpPr txBox="1">
            <a:spLocks noGrp="1"/>
          </p:cNvSpPr>
          <p:nvPr>
            <p:ph type="body" idx="1"/>
          </p:nvPr>
        </p:nvSpPr>
        <p:spPr>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Since we programmers are given a choice in how we choose our variable names, there is a bit of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best practice</a:t>
            </a:r>
            <a:r>
              <a:rPr lang="en-US" sz="3600" b="0" i="0" u="none" strike="noStrike" cap="none">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name variables to help us remember what we intend to store in them (</a:t>
            </a:r>
            <a:r>
              <a:rPr lang="en-US" sz="3600" b="0" i="0" u="none" strike="noStrike" cap="none">
                <a:solidFill>
                  <a:schemeClr val="lt1"/>
                </a:solidFill>
                <a:latin typeface="Arial"/>
                <a:ea typeface="Arial"/>
                <a:cs typeface="Arial"/>
                <a:sym typeface="Arial"/>
              </a:rPr>
              <a:t>“</a:t>
            </a:r>
            <a:r>
              <a:rPr lang="en-US" sz="3600" u="none" strike="noStrike" cap="none">
                <a:solidFill>
                  <a:srgbClr val="FFFF00"/>
                </a:solidFill>
                <a:latin typeface="Arial" charset="0"/>
                <a:ea typeface="Arial" charset="0"/>
                <a:cs typeface="Arial" charset="0"/>
                <a:sym typeface="Cabin"/>
              </a:rPr>
              <a:t>mnemonic</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memory aid</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This can confuse beginning students because well</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named variables often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sound</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 good that they must be keywords</a:t>
            </a:r>
          </a:p>
        </p:txBody>
      </p:sp>
      <p:sp>
        <p:nvSpPr>
          <p:cNvPr id="508" name="Shape 508"/>
          <p:cNvSpPr txBox="1"/>
          <p:nvPr/>
        </p:nvSpPr>
        <p:spPr>
          <a:xfrm>
            <a:off x="3980350" y="81788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http://en.wikipedia.org/wiki/Mnemonic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Variables</a:t>
            </a:r>
          </a:p>
        </p:txBody>
      </p:sp>
      <p:sp>
        <p:nvSpPr>
          <p:cNvPr id="258" name="Shape 25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Programmers get to choose the names of the </a:t>
            </a:r>
            <a:r>
              <a:rPr lang="en-US" sz="3600" u="none" strike="noStrike" cap="none">
                <a:solidFill>
                  <a:srgbClr val="00FF00"/>
                </a:solidFill>
                <a:latin typeface="Arial" charset="0"/>
                <a:ea typeface="Arial" charset="0"/>
                <a:cs typeface="Arial" charset="0"/>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You can change the contents of a </a:t>
            </a:r>
            <a:r>
              <a:rPr lang="en-US" sz="3600" u="none" strike="noStrike" cap="none">
                <a:solidFill>
                  <a:srgbClr val="00FF00"/>
                </a:solidFill>
                <a:latin typeface="Arial" charset="0"/>
                <a:ea typeface="Arial" charset="0"/>
                <a:cs typeface="Arial" charset="0"/>
                <a:sym typeface="Cabin"/>
              </a:rPr>
              <a:t>variable </a:t>
            </a:r>
            <a:r>
              <a:rPr lang="en-US" sz="3600" u="none" strike="noStrike" cap="none">
                <a:solidFill>
                  <a:schemeClr val="lt1"/>
                </a:solidFill>
                <a:latin typeface="Arial" charset="0"/>
                <a:ea typeface="Arial" charset="0"/>
                <a:cs typeface="Arial" charset="0"/>
                <a:sym typeface="Cabin"/>
              </a:rPr>
              <a:t>in a later statement</a:t>
            </a:r>
          </a:p>
        </p:txBody>
      </p:sp>
      <p:sp>
        <p:nvSpPr>
          <p:cNvPr id="259" name="Shape 259"/>
          <p:cNvSpPr txBox="1"/>
          <p:nvPr/>
        </p:nvSpPr>
        <p:spPr>
          <a:xfrm>
            <a:off x="10388600" y="60833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62801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7216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924800"/>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63" name="Shape 263"/>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What </a:t>
            </a:r>
            <a:r>
              <a:rPr lang="en-US" sz="3800">
                <a:solidFill>
                  <a:schemeClr val="lt1"/>
                </a:solidFill>
                <a:latin typeface="Arial" charset="0"/>
                <a:ea typeface="Arial" charset="0"/>
                <a:cs typeface="Arial" charset="0"/>
                <a:sym typeface="Cabin"/>
              </a:rPr>
              <a:t>is this bit of </a:t>
            </a:r>
            <a:r>
              <a:rPr lang="en-US" sz="3800" u="none" strike="noStrike" cap="none">
                <a:solidFill>
                  <a:schemeClr val="lt1"/>
                </a:solidFill>
                <a:latin typeface="Arial" charset="0"/>
                <a:ea typeface="Arial" charset="0"/>
                <a:cs typeface="Arial" charset="0"/>
                <a:sym typeface="Cabin"/>
              </a:rPr>
              <a:t>code doing?</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1" name="Shape 521"/>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What </a:t>
            </a:r>
            <a:r>
              <a:rPr lang="en-US" sz="3800">
                <a:solidFill>
                  <a:schemeClr val="lt1"/>
                </a:solidFill>
                <a:latin typeface="Arial" charset="0"/>
                <a:ea typeface="Arial" charset="0"/>
                <a:cs typeface="Arial" charset="0"/>
                <a:sym typeface="Cabin"/>
              </a:rPr>
              <a:t>are these bits of </a:t>
            </a:r>
            <a:r>
              <a:rPr lang="en-US" sz="3800" u="none" strike="noStrike" cap="none">
                <a:solidFill>
                  <a:schemeClr val="lt1"/>
                </a:solidFill>
                <a:latin typeface="Arial" charset="0"/>
                <a:ea typeface="Arial" charset="0"/>
                <a:cs typeface="Arial" charset="0"/>
                <a:sym typeface="Cabin"/>
              </a:rPr>
              <a:t>code doing?</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7" name="Shape 527"/>
          <p:cNvSpPr txBox="1"/>
          <p:nvPr/>
        </p:nvSpPr>
        <p:spPr>
          <a:xfrm>
            <a:off x="7137400" y="5499100"/>
            <a:ext cx="52085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pay</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9" name="Shape 529"/>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What </a:t>
            </a:r>
            <a:r>
              <a:rPr lang="en-US" sz="3800">
                <a:solidFill>
                  <a:schemeClr val="lt1"/>
                </a:solidFill>
                <a:latin typeface="Arial" charset="0"/>
                <a:ea typeface="Arial" charset="0"/>
                <a:cs typeface="Arial" charset="0"/>
                <a:sym typeface="Cabin"/>
              </a:rPr>
              <a:t>are these bits of </a:t>
            </a:r>
            <a:r>
              <a:rPr lang="en-US" sz="3800" u="none" strike="noStrike" cap="none">
                <a:solidFill>
                  <a:schemeClr val="lt1"/>
                </a:solidFill>
                <a:latin typeface="Arial" charset="0"/>
                <a:ea typeface="Arial" charset="0"/>
                <a:cs typeface="Arial" charset="0"/>
                <a:sym typeface="Cabin"/>
              </a:rPr>
              <a:t>code doing?</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73100" y="571500"/>
            <a:ext cx="17270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a:solidFill>
                  <a:srgbClr val="FFFF00"/>
                </a:solidFill>
                <a:latin typeface="Arial" charset="0"/>
                <a:ea typeface="Arial" charset="0"/>
                <a:cs typeface="Arial" charset="0"/>
                <a:sym typeface="Cabin"/>
              </a:rPr>
              <a:t>Exercise</a:t>
            </a:r>
          </a:p>
        </p:txBody>
      </p:sp>
      <p:sp>
        <p:nvSpPr>
          <p:cNvPr id="535" name="Shape 535"/>
          <p:cNvSpPr txBox="1"/>
          <p:nvPr/>
        </p:nvSpPr>
        <p:spPr>
          <a:xfrm>
            <a:off x="2908300" y="2413000"/>
            <a:ext cx="10706100" cy="345449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Write a program to prompt the user for hours and rate per hour to compute gross pay.</a:t>
            </a:r>
            <a:br>
              <a:rPr lang="en-US" sz="3800" u="none" strike="noStrike" cap="none">
                <a:solidFill>
                  <a:schemeClr val="lt1"/>
                </a:solidFill>
                <a:latin typeface="Arial" charset="0"/>
                <a:ea typeface="Arial" charset="0"/>
                <a:cs typeface="Arial" charset="0"/>
                <a:sym typeface="Cabin"/>
              </a:rPr>
            </a:br>
            <a:endParaRPr lang="en-US" sz="3800" u="none" strike="noStrike" cap="none">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Enter Hours: </a:t>
            </a:r>
            <a:r>
              <a:rPr lang="en-US" sz="3800" u="none" strike="noStrike" cap="none">
                <a:solidFill>
                  <a:srgbClr val="FFFF00"/>
                </a:solidFill>
                <a:latin typeface="Arial" charset="0"/>
                <a:ea typeface="Arial" charset="0"/>
                <a:cs typeface="Arial" charset="0"/>
                <a:sym typeface="Cabin"/>
              </a:rPr>
              <a:t>35</a:t>
            </a:r>
            <a:r>
              <a:rPr lang="en-US" sz="3800" u="none" strike="noStrike" cap="none">
                <a:solidFill>
                  <a:schemeClr val="lt1"/>
                </a:solidFill>
                <a:latin typeface="Arial" charset="0"/>
                <a:ea typeface="Arial" charset="0"/>
                <a:cs typeface="Arial"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Enter Rate: </a:t>
            </a:r>
            <a:r>
              <a:rPr lang="en-US" sz="3800" u="none" strike="noStrike" cap="none">
                <a:solidFill>
                  <a:srgbClr val="FFFF00"/>
                </a:solidFill>
                <a:latin typeface="Arial" charset="0"/>
                <a:ea typeface="Arial" charset="0"/>
                <a:cs typeface="Arial" charset="0"/>
                <a:sym typeface="Cabin"/>
              </a:rPr>
              <a:t>2.75 </a:t>
            </a:r>
          </a:p>
          <a:p>
            <a:pPr marL="45720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Pay: 96.25</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541" name="Shape 541"/>
          <p:cNvSpPr txBox="1">
            <a:spLocks noGrp="1"/>
          </p:cNvSpPr>
          <p:nvPr>
            <p:ph type="body" idx="1"/>
          </p:nvPr>
        </p:nvSpPr>
        <p:spPr>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Type</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Reserved words</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Variables (mnemonic)</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Operators</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Operator precedence</a:t>
            </a:r>
          </a:p>
          <a:p>
            <a:pPr marL="0" marR="0" lvl="0" indent="0" algn="l" rtl="0">
              <a:lnSpc>
                <a:spcPct val="100000"/>
              </a:lnSpc>
              <a:spcBef>
                <a:spcPts val="3500"/>
              </a:spcBef>
              <a:spcAft>
                <a:spcPts val="0"/>
              </a:spcAft>
              <a:buNone/>
            </a:pPr>
            <a:endParaRPr sz="3600"/>
          </a:p>
        </p:txBody>
      </p:sp>
      <p:sp>
        <p:nvSpPr>
          <p:cNvPr id="543" name="Shape 543"/>
          <p:cNvSpPr txBox="1">
            <a:spLocks noGrp="1"/>
          </p:cNvSpPr>
          <p:nvPr>
            <p:ph type="body" idx="4294967295"/>
          </p:nvPr>
        </p:nvSpPr>
        <p:spPr>
          <a:xfrm>
            <a:off x="9366250" y="2222500"/>
            <a:ext cx="6889750" cy="5395913"/>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Integer Division</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Conversion between types</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User input</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Comments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2" name="Text Placeholder 1"/>
          <p:cNvSpPr>
            <a:spLocks noGrp="1"/>
          </p:cNvSpPr>
          <p:nvPr>
            <p:ph type="body" idx="1"/>
          </p:nvPr>
        </p:nvSpPr>
        <p:spPr/>
        <p:txBody>
          <a:bodyPr/>
          <a:lstStyle/>
          <a:p>
            <a:endParaRPr lang="en-US"/>
          </a:p>
        </p:txBody>
      </p:sp>
      <p:sp>
        <p:nvSpPr>
          <p:cNvPr id="549" name="Shape 549"/>
          <p:cNvSpPr txBox="1"/>
          <p:nvPr/>
        </p:nvSpPr>
        <p:spPr>
          <a:xfrm>
            <a:off x="1155700" y="131415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a:t>
            </a:r>
            <a:r>
              <a:rPr lang="en-US" sz="1800">
                <a:solidFill>
                  <a:srgbClr val="FFFF00"/>
                </a:solidFill>
              </a:rPr>
              <a:t>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rtl="0">
              <a:spcBef>
                <a:spcPts val="0"/>
              </a:spcBef>
              <a:buNone/>
            </a:pPr>
            <a:endParaRPr sz="1800">
              <a:solidFill>
                <a:srgbClr val="FFFFFF"/>
              </a:solidFill>
            </a:endParaRPr>
          </a:p>
        </p:txBody>
      </p:sp>
      <p:pic>
        <p:nvPicPr>
          <p:cNvPr id="550" name="Shape 550"/>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551" name="Shape 551"/>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552" name="Shape 552"/>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Variables</a:t>
            </a:r>
          </a:p>
        </p:txBody>
      </p:sp>
      <p:sp>
        <p:nvSpPr>
          <p:cNvPr id="270" name="Shape 270"/>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Programmers get to choose the names of the </a:t>
            </a:r>
            <a:r>
              <a:rPr lang="en-US" sz="3600" u="none" strike="noStrike" cap="none">
                <a:solidFill>
                  <a:srgbClr val="00FF00"/>
                </a:solidFill>
                <a:latin typeface="Arial" charset="0"/>
                <a:ea typeface="Arial" charset="0"/>
                <a:cs typeface="Arial" charset="0"/>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You can change the contents of a </a:t>
            </a:r>
            <a:r>
              <a:rPr lang="en-US" sz="3600" u="none" strike="noStrike" cap="none">
                <a:solidFill>
                  <a:srgbClr val="00FF00"/>
                </a:solidFill>
                <a:latin typeface="Arial" charset="0"/>
                <a:ea typeface="Arial" charset="0"/>
                <a:cs typeface="Arial" charset="0"/>
                <a:sym typeface="Cabin"/>
              </a:rPr>
              <a:t>variable </a:t>
            </a:r>
            <a:r>
              <a:rPr lang="en-US" sz="3600" u="none" strike="noStrike" cap="none">
                <a:solidFill>
                  <a:schemeClr val="lt1"/>
                </a:solidFill>
                <a:latin typeface="Arial" charset="0"/>
                <a:ea typeface="Arial" charset="0"/>
                <a:cs typeface="Arial" charset="0"/>
                <a:sym typeface="Cabin"/>
              </a:rPr>
              <a:t>in a later statement</a:t>
            </a:r>
          </a:p>
        </p:txBody>
      </p:sp>
      <p:sp>
        <p:nvSpPr>
          <p:cNvPr id="271" name="Shape 271"/>
          <p:cNvSpPr txBox="1"/>
          <p:nvPr/>
        </p:nvSpPr>
        <p:spPr>
          <a:xfrm>
            <a:off x="10388600" y="60833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72" name="Shape 272"/>
          <p:cNvSpPr txBox="1"/>
          <p:nvPr/>
        </p:nvSpPr>
        <p:spPr>
          <a:xfrm>
            <a:off x="9534525" y="6280150"/>
            <a:ext cx="4446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73" name="Shape 273"/>
          <p:cNvSpPr txBox="1"/>
          <p:nvPr/>
        </p:nvSpPr>
        <p:spPr>
          <a:xfrm>
            <a:off x="10350500" y="77216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74" name="Shape 274"/>
          <p:cNvSpPr txBox="1"/>
          <p:nvPr/>
        </p:nvSpPr>
        <p:spPr>
          <a:xfrm>
            <a:off x="9518650" y="79248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75" name="Shape 275"/>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grpSp>
        <p:nvGrpSpPr>
          <p:cNvPr id="276" name="Shape 276"/>
          <p:cNvGrpSpPr/>
          <p:nvPr/>
        </p:nvGrpSpPr>
        <p:grpSpPr>
          <a:xfrm>
            <a:off x="10690224" y="6305550"/>
            <a:ext cx="763600" cy="903398"/>
            <a:chOff x="0" y="0"/>
            <a:chExt cx="762000" cy="901775"/>
          </a:xfrm>
        </p:grpSpPr>
        <p:cxnSp>
          <p:nvCxnSpPr>
            <p:cNvPr id="277"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278"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279" name="Shape 279"/>
          <p:cNvSpPr txBox="1"/>
          <p:nvPr/>
        </p:nvSpPr>
        <p:spPr>
          <a:xfrm>
            <a:off x="11852275" y="624205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a:solidFill>
                  <a:schemeClr val="lt1"/>
                </a:solidFill>
                <a:latin typeface="Arial" charset="0"/>
                <a:ea typeface="Arial" charset="0"/>
                <a:cs typeface="Arial" charset="0"/>
                <a:sym typeface="Cabin"/>
              </a:rPr>
              <a:t>100</a:t>
            </a:r>
          </a:p>
        </p:txBody>
      </p:sp>
      <p:sp>
        <p:nvSpPr>
          <p:cNvPr id="280" name="Shape 280"/>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Python Variable Name Rules</a:t>
            </a:r>
          </a:p>
        </p:txBody>
      </p:sp>
      <p:sp>
        <p:nvSpPr>
          <p:cNvPr id="286" name="Shape 286"/>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AutoNum type="arabicPeriod"/>
            </a:pPr>
            <a:r>
              <a:rPr lang="en-US" sz="3600" u="none" strike="noStrike" cap="none">
                <a:solidFill>
                  <a:schemeClr val="lt1"/>
                </a:solidFill>
                <a:latin typeface="Arial" charset="0"/>
                <a:ea typeface="Arial" charset="0"/>
                <a:cs typeface="Arial" charset="0"/>
                <a:sym typeface="Cabin"/>
              </a:rPr>
              <a:t>Must start with a letter or underscore _ </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u="none" strike="noStrike" cap="none">
                <a:solidFill>
                  <a:schemeClr val="lt1"/>
                </a:solidFill>
                <a:latin typeface="Arial" charset="0"/>
                <a:ea typeface="Arial" charset="0"/>
                <a:cs typeface="Arial" charset="0"/>
                <a:sym typeface="Cabin"/>
              </a:rPr>
              <a:t>Must consist of letters and numbers and underscores</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u="none" strike="noStrike" cap="none">
                <a:solidFill>
                  <a:schemeClr val="lt1"/>
                </a:solidFill>
                <a:latin typeface="Arial" charset="0"/>
                <a:ea typeface="Arial" charset="0"/>
                <a:cs typeface="Arial" charset="0"/>
                <a:sym typeface="Cabin"/>
              </a:rPr>
              <a:t>Case Sensitive</a:t>
            </a:r>
            <a:r>
              <a:rPr lang="en-US" sz="3600">
                <a:solidFill>
                  <a:schemeClr val="lt1"/>
                </a:solidFill>
                <a:latin typeface="Arial" charset="0"/>
                <a:ea typeface="Arial" charset="0"/>
                <a:cs typeface="Arial" charset="0"/>
                <a:sym typeface="Cabin"/>
              </a:rPr>
              <a:t/>
            </a:r>
            <a:br>
              <a:rPr lang="en-US" sz="3600">
                <a:solidFill>
                  <a:schemeClr val="lt1"/>
                </a:solidFill>
                <a:latin typeface="Arial" charset="0"/>
                <a:ea typeface="Arial" charset="0"/>
                <a:cs typeface="Arial" charset="0"/>
                <a:sym typeface="Cabin"/>
              </a:rPr>
            </a:br>
            <a:endParaRPr lang="en-US" sz="3600">
              <a:solidFill>
                <a:schemeClr val="lt1"/>
              </a:solidFill>
              <a:latin typeface="Arial" charset="0"/>
              <a:ea typeface="Arial" charset="0"/>
              <a:cs typeface="Arial" charset="0"/>
              <a:sym typeface="Cabin"/>
            </a:endParaRPr>
          </a:p>
          <a:p>
            <a:pPr marL="914400" marR="0" lvl="0" indent="-457200" rtl="0">
              <a:lnSpc>
                <a:spcPct val="150000"/>
              </a:lnSpc>
              <a:spcBef>
                <a:spcPts val="3500"/>
              </a:spcBef>
              <a:spcAft>
                <a:spcPts val="0"/>
              </a:spcAft>
              <a:buSzPct val="100000"/>
              <a:buFont typeface="Cabin"/>
            </a:pPr>
            <a:r>
              <a:rPr lang="en-US" sz="3600" u="none" strike="noStrike" cap="none">
                <a:solidFill>
                  <a:srgbClr val="00FF00"/>
                </a:solidFill>
                <a:latin typeface="Arial" charset="0"/>
                <a:ea typeface="Arial" charset="0"/>
                <a:cs typeface="Arial" charset="0"/>
                <a:sym typeface="Cabin"/>
              </a:rPr>
              <a:t>Good: </a:t>
            </a:r>
            <a:r>
              <a:rPr lang="en-US" sz="3600" u="none" strike="noStrike" cap="none">
                <a:solidFill>
                  <a:schemeClr val="lt1"/>
                </a:solidFill>
                <a:latin typeface="Arial" charset="0"/>
                <a:ea typeface="Arial" charset="0"/>
                <a:cs typeface="Arial" charset="0"/>
                <a:sym typeface="Cabin"/>
              </a:rPr>
              <a:t>   spam    eggs   spam23    _speed</a:t>
            </a:r>
          </a:p>
          <a:p>
            <a:pPr marL="914400" marR="0" lvl="0" indent="-457200" rtl="0">
              <a:lnSpc>
                <a:spcPct val="150000"/>
              </a:lnSpc>
              <a:spcBef>
                <a:spcPts val="3500"/>
              </a:spcBef>
              <a:spcAft>
                <a:spcPts val="0"/>
              </a:spcAft>
              <a:buSzPct val="100000"/>
              <a:buFont typeface="Cabin"/>
            </a:pPr>
            <a:r>
              <a:rPr lang="en-US" sz="3600" u="none" strike="noStrike" cap="none">
                <a:solidFill>
                  <a:srgbClr val="E06666"/>
                </a:solidFill>
                <a:latin typeface="Arial" charset="0"/>
                <a:ea typeface="Arial" charset="0"/>
                <a:cs typeface="Arial" charset="0"/>
                <a:sym typeface="Cabin"/>
              </a:rPr>
              <a:t>Bad: </a:t>
            </a:r>
            <a:r>
              <a:rPr lang="en-US" sz="3600" u="none" strike="noStrike" cap="none">
                <a:solidFill>
                  <a:srgbClr val="FF99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     23spam     #sign  var.12</a:t>
            </a:r>
          </a:p>
          <a:p>
            <a:pPr marL="914400" marR="0" lvl="0" indent="-457200" rtl="0">
              <a:lnSpc>
                <a:spcPct val="150000"/>
              </a:lnSpc>
              <a:spcBef>
                <a:spcPts val="3500"/>
              </a:spcBef>
              <a:spcAft>
                <a:spcPts val="0"/>
              </a:spcAft>
              <a:buSzPct val="100000"/>
              <a:buFont typeface="Cabin"/>
            </a:pPr>
            <a:r>
              <a:rPr lang="en-US" sz="3600" u="none" strike="noStrike" cap="none">
                <a:solidFill>
                  <a:srgbClr val="00FFFF"/>
                </a:solidFill>
                <a:latin typeface="Arial" charset="0"/>
                <a:ea typeface="Arial" charset="0"/>
                <a:cs typeface="Arial" charset="0"/>
                <a:sym typeface="Cabin"/>
              </a:rPr>
              <a:t>Different: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   spam   Spam   SPAM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293" name="Shape 293"/>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292" name="Shape 292"/>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and   del   for   is   raise   assert   elif   from   lambda   return   break   else   global   not   try   class   except   if   or   while   continue   exec   import   pass   yield   def   ﬁnally   in   print   as   with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2" name="Text Placeholder 1"/>
          <p:cNvSpPr>
            <a:spLocks noGrp="1"/>
          </p:cNvSpPr>
          <p:nvPr>
            <p:ph type="body" idx="1"/>
          </p:nvPr>
        </p:nvSpPr>
        <p:spPr/>
        <p:txBody>
          <a:bodyPr/>
          <a:lstStyle/>
          <a:p>
            <a:endParaRPr lang="en-US"/>
          </a:p>
        </p:txBody>
      </p:sp>
      <p:sp>
        <p:nvSpPr>
          <p:cNvPr id="299" name="Shape 299"/>
          <p:cNvSpPr txBox="1"/>
          <p:nvPr/>
        </p:nvSpPr>
        <p:spPr>
          <a:xfrm>
            <a:off x="1362075" y="2711450"/>
            <a:ext cx="43718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FF"/>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a:solidFill>
                  <a:srgbClr val="FFFF00"/>
                </a:solidFill>
                <a:latin typeface="Courier New"/>
                <a:ea typeface="Courier New"/>
                <a:cs typeface="Courier New"/>
                <a:sym typeface="Courier New"/>
              </a:rPr>
              <a:t>print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p>
        </p:txBody>
      </p:sp>
      <p:sp>
        <p:nvSpPr>
          <p:cNvPr id="300" name="Shape 300"/>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u="none" strike="noStrike" cap="none">
                <a:solidFill>
                  <a:srgbClr val="00FF00"/>
                </a:solidFill>
                <a:latin typeface="Arial" charset="0"/>
                <a:ea typeface="Arial" charset="0"/>
                <a:cs typeface="Arial" charset="0"/>
                <a:sym typeface="Cabin"/>
              </a:rPr>
              <a:t>Variable</a:t>
            </a:r>
          </a:p>
        </p:txBody>
      </p:sp>
      <p:sp>
        <p:nvSpPr>
          <p:cNvPr id="301" name="Shape 301"/>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Operator</a:t>
            </a:r>
          </a:p>
        </p:txBody>
      </p:sp>
      <p:sp>
        <p:nvSpPr>
          <p:cNvPr id="302" name="Shape 302"/>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Constant</a:t>
            </a:r>
          </a:p>
        </p:txBody>
      </p:sp>
      <p:sp>
        <p:nvSpPr>
          <p:cNvPr id="303" name="Shape 303"/>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304" name="Shape 304"/>
          <p:cNvSpPr txBox="1"/>
          <p:nvPr/>
        </p:nvSpPr>
        <p:spPr>
          <a:xfrm>
            <a:off x="7670800" y="2870200"/>
            <a:ext cx="7908900" cy="40385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Assignment </a:t>
            </a:r>
            <a:r>
              <a:rPr lang="en-US" sz="4800">
                <a:solidFill>
                  <a:schemeClr val="lt1"/>
                </a:solidFill>
                <a:latin typeface="Arial" charset="0"/>
                <a:ea typeface="Arial" charset="0"/>
                <a:cs typeface="Arial" charset="0"/>
                <a:sym typeface="Cabin"/>
              </a:rPr>
              <a:t>s</a:t>
            </a:r>
            <a:r>
              <a:rPr lang="en-US" sz="4800" u="none" strike="noStrike" cap="none">
                <a:solidFill>
                  <a:schemeClr val="lt1"/>
                </a:solidFill>
                <a:latin typeface="Arial" charset="0"/>
                <a:ea typeface="Arial" charset="0"/>
                <a:cs typeface="Arial" charset="0"/>
                <a:sym typeface="Cabin"/>
              </a:rPr>
              <a:t>tatement</a:t>
            </a:r>
          </a:p>
          <a:p>
            <a:pPr marL="0" marR="0" lvl="0" indent="0" algn="l" rtl="0">
              <a:lnSpc>
                <a:spcPct val="115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Print statement</a:t>
            </a:r>
          </a:p>
        </p:txBody>
      </p:sp>
      <p:cxnSp>
        <p:nvCxnSpPr>
          <p:cNvPr id="305" name="Shape 305"/>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306" name="Shape 306"/>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307" name="Shape 307"/>
          <p:cNvCxnSpPr/>
          <p:nvPr/>
        </p:nvCxnSpPr>
        <p:spPr>
          <a:xfrm>
            <a:off x="4829425" y="5778925"/>
            <a:ext cx="2403899" cy="164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Assignment Statements</a:t>
            </a:r>
          </a:p>
        </p:txBody>
      </p:sp>
      <p:sp>
        <p:nvSpPr>
          <p:cNvPr id="313" name="Shape 313"/>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We assign a value to a variable using the </a:t>
            </a:r>
            <a:r>
              <a:rPr lang="en-US" sz="3600" u="none" strike="noStrike" cap="none">
                <a:solidFill>
                  <a:srgbClr val="FFFFFF"/>
                </a:solidFill>
                <a:latin typeface="Arial" charset="0"/>
                <a:ea typeface="Arial" charset="0"/>
                <a:cs typeface="Arial" charset="0"/>
                <a:sym typeface="Cabin"/>
              </a:rPr>
              <a:t>assignment</a:t>
            </a:r>
            <a:r>
              <a:rPr lang="en-US" sz="3600" u="none" strike="noStrike" cap="none">
                <a:solidFill>
                  <a:schemeClr val="lt1"/>
                </a:solidFill>
                <a:latin typeface="Arial" charset="0"/>
                <a:ea typeface="Arial" charset="0"/>
                <a:cs typeface="Arial" charset="0"/>
                <a:sym typeface="Cabin"/>
              </a:rPr>
              <a:t> statement (=)</a:t>
            </a:r>
            <a:br>
              <a:rPr lang="en-US" sz="3600" u="none" strike="noStrike" cap="none">
                <a:solidFill>
                  <a:schemeClr val="lt1"/>
                </a:solidFill>
                <a:latin typeface="Arial" charset="0"/>
                <a:ea typeface="Arial" charset="0"/>
                <a:cs typeface="Arial" charset="0"/>
                <a:sym typeface="Cabin"/>
              </a:rPr>
            </a:br>
            <a:endParaRPr lang="en-US" sz="3600" u="none" strike="noStrike" cap="none">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An </a:t>
            </a:r>
            <a:r>
              <a:rPr lang="en-US" sz="3600" u="none" strike="noStrike" cap="none">
                <a:solidFill>
                  <a:srgbClr val="FFFFFF"/>
                </a:solidFill>
                <a:latin typeface="Arial" charset="0"/>
                <a:ea typeface="Arial" charset="0"/>
                <a:cs typeface="Arial" charset="0"/>
                <a:sym typeface="Cabin"/>
              </a:rPr>
              <a:t>assignment statement</a:t>
            </a:r>
            <a:r>
              <a:rPr lang="en-US" sz="3600" u="none" strike="noStrike" cap="none">
                <a:solidFill>
                  <a:schemeClr val="lt1"/>
                </a:solidFill>
                <a:latin typeface="Arial" charset="0"/>
                <a:ea typeface="Arial" charset="0"/>
                <a:cs typeface="Arial" charset="0"/>
                <a:sym typeface="Cabin"/>
              </a:rPr>
              <a:t> consists of an </a:t>
            </a:r>
            <a:r>
              <a:rPr lang="en-US" sz="3600" u="none" strike="noStrike" cap="none">
                <a:solidFill>
                  <a:srgbClr val="FFFF00"/>
                </a:solidFill>
                <a:latin typeface="Arial" charset="0"/>
                <a:ea typeface="Arial" charset="0"/>
                <a:cs typeface="Arial" charset="0"/>
                <a:sym typeface="Cabin"/>
              </a:rPr>
              <a:t>expression on the </a:t>
            </a:r>
            <a:br>
              <a:rPr lang="en-US" sz="3600" u="none" strike="noStrike" cap="none">
                <a:solidFill>
                  <a:srgbClr val="FFFF00"/>
                </a:solidFill>
                <a:latin typeface="Arial" charset="0"/>
                <a:ea typeface="Arial" charset="0"/>
                <a:cs typeface="Arial" charset="0"/>
                <a:sym typeface="Cabin"/>
              </a:rPr>
            </a:br>
            <a:r>
              <a:rPr lang="en-US" sz="3600" u="none" strike="noStrike" cap="none">
                <a:solidFill>
                  <a:srgbClr val="FFFF00"/>
                </a:solidFill>
                <a:latin typeface="Arial" charset="0"/>
                <a:ea typeface="Arial" charset="0"/>
                <a:cs typeface="Arial" charset="0"/>
                <a:sym typeface="Cabin"/>
              </a:rPr>
              <a:t>right</a:t>
            </a:r>
            <a:r>
              <a:rPr lang="en-US" sz="3600">
                <a:solidFill>
                  <a:srgbClr val="FFFF00"/>
                </a:solidFill>
                <a:latin typeface="Arial" charset="0"/>
                <a:ea typeface="Arial" charset="0"/>
                <a:cs typeface="Arial" charset="0"/>
                <a:sym typeface="Cabin"/>
              </a:rPr>
              <a:t>-</a:t>
            </a:r>
            <a:r>
              <a:rPr lang="en-US" sz="3600" u="none" strike="noStrike" cap="none">
                <a:solidFill>
                  <a:srgbClr val="FFFF00"/>
                </a:solidFill>
                <a:latin typeface="Arial" charset="0"/>
                <a:ea typeface="Arial" charset="0"/>
                <a:cs typeface="Arial" charset="0"/>
                <a:sym typeface="Cabin"/>
              </a:rPr>
              <a:t>hand side</a:t>
            </a:r>
            <a:r>
              <a:rPr lang="en-US" sz="3600" u="none" strike="noStrike" cap="none">
                <a:solidFill>
                  <a:schemeClr val="lt1"/>
                </a:solidFill>
                <a:latin typeface="Arial" charset="0"/>
                <a:ea typeface="Arial" charset="0"/>
                <a:cs typeface="Arial" charset="0"/>
                <a:sym typeface="Cabin"/>
              </a:rPr>
              <a:t> and  a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to store the result</a:t>
            </a:r>
          </a:p>
        </p:txBody>
      </p:sp>
      <p:sp>
        <p:nvSpPr>
          <p:cNvPr id="314" name="Shape 314"/>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 3.9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( 1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a:t>
            </a:r>
          </a:p>
        </p:txBody>
      </p:sp>
      <p:sp>
        <p:nvSpPr>
          <p:cNvPr id="315" name="Shape 315"/>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u="none" strike="noStrike" cap="none">
                <a:solidFill>
                  <a:srgbClr val="00FF00"/>
                </a:solidFill>
                <a:latin typeface="Arial" charset="0"/>
                <a:ea typeface="Arial" charset="0"/>
                <a:cs typeface="Arial" charset="0"/>
                <a:sym typeface="Cabin"/>
              </a:rPr>
              <a:t>x</a:t>
            </a:r>
            <a:r>
              <a:rPr lang="en-US" sz="5600" u="none" strike="noStrike" cap="none">
                <a:solidFill>
                  <a:srgbClr val="FF00FF"/>
                </a:solidFill>
                <a:latin typeface="Arial" charset="0"/>
                <a:ea typeface="Arial" charset="0"/>
                <a:cs typeface="Arial" charset="0"/>
                <a:sym typeface="Cabin"/>
              </a:rPr>
              <a:t> </a:t>
            </a:r>
            <a:r>
              <a:rPr lang="en-US" sz="5600" u="none" strike="noStrike" cap="none">
                <a:solidFill>
                  <a:srgbClr val="FFFFFF"/>
                </a:solidFill>
                <a:latin typeface="Arial" charset="0"/>
                <a:ea typeface="Arial" charset="0"/>
                <a:cs typeface="Arial" charset="0"/>
                <a:sym typeface="Cabin"/>
              </a:rPr>
              <a:t>=</a:t>
            </a:r>
            <a:r>
              <a:rPr lang="en-US" sz="5600" u="none" strike="noStrike" cap="none">
                <a:solidFill>
                  <a:schemeClr val="lt1"/>
                </a:solidFill>
                <a:latin typeface="Arial" charset="0"/>
                <a:ea typeface="Arial" charset="0"/>
                <a:cs typeface="Arial" charset="0"/>
                <a:sym typeface="Cabin"/>
              </a:rPr>
              <a:t> </a:t>
            </a:r>
            <a:r>
              <a:rPr lang="en-US" sz="5600" u="none" strike="noStrike" cap="none">
                <a:solidFill>
                  <a:srgbClr val="FFFF00"/>
                </a:solidFill>
                <a:latin typeface="Arial" charset="0"/>
                <a:ea typeface="Arial" charset="0"/>
                <a:cs typeface="Arial"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3" name="Shape 323"/>
          <p:cNvSpPr txBox="1"/>
          <p:nvPr/>
        </p:nvSpPr>
        <p:spPr>
          <a:xfrm>
            <a:off x="581025" y="6477000"/>
            <a:ext cx="7068300"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The r</a:t>
            </a:r>
            <a:r>
              <a:rPr lang="en-US" sz="3600" u="none" strike="noStrike" cap="none">
                <a:solidFill>
                  <a:srgbClr val="FFFF00"/>
                </a:solidFill>
                <a:latin typeface="Arial" charset="0"/>
                <a:ea typeface="Arial" charset="0"/>
                <a:cs typeface="Arial" charset="0"/>
                <a:sym typeface="Cabin"/>
              </a:rPr>
              <a:t>ight side is an expression. </a:t>
            </a:r>
            <a:br>
              <a:rPr lang="en-US" sz="3600" u="none" strike="noStrike" cap="none">
                <a:solidFill>
                  <a:srgbClr val="FFFF00"/>
                </a:solidFill>
                <a:latin typeface="Arial" charset="0"/>
                <a:ea typeface="Arial" charset="0"/>
                <a:cs typeface="Arial" charset="0"/>
                <a:sym typeface="Cabin"/>
              </a:rPr>
            </a:br>
            <a:r>
              <a:rPr lang="en-US" sz="3600" u="none" strike="noStrike" cap="none">
                <a:solidFill>
                  <a:srgbClr val="FF9900"/>
                </a:solidFill>
                <a:latin typeface="Arial" charset="0"/>
                <a:ea typeface="Arial" charset="0"/>
                <a:cs typeface="Arial" charset="0"/>
                <a:sym typeface="Cabin"/>
              </a:rPr>
              <a:t>Once</a:t>
            </a:r>
            <a:r>
              <a:rPr lang="en-US" sz="3600">
                <a:solidFill>
                  <a:srgbClr val="FF9900"/>
                </a:solidFill>
                <a:latin typeface="Arial" charset="0"/>
                <a:ea typeface="Arial" charset="0"/>
                <a:cs typeface="Arial" charset="0"/>
                <a:sym typeface="Cabin"/>
              </a:rPr>
              <a:t> </a:t>
            </a:r>
            <a:r>
              <a:rPr lang="en-US" sz="3600" u="none" strike="noStrike" cap="none">
                <a:solidFill>
                  <a:srgbClr val="FF9900"/>
                </a:solidFill>
                <a:latin typeface="Arial" charset="0"/>
                <a:ea typeface="Arial" charset="0"/>
                <a:cs typeface="Arial" charset="0"/>
                <a:sym typeface="Cabin"/>
              </a:rPr>
              <a:t>the expression is evaluated,</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the result is placed in (assigned to) x.</a:t>
            </a:r>
          </a:p>
        </p:txBody>
      </p:sp>
      <p:sp>
        <p:nvSpPr>
          <p:cNvPr id="324" name="Shape 324"/>
          <p:cNvSpPr txBox="1"/>
          <p:nvPr/>
        </p:nvSpPr>
        <p:spPr>
          <a:xfrm>
            <a:off x="9699625" y="28448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0.6</a:t>
            </a:r>
          </a:p>
        </p:txBody>
      </p:sp>
      <p:sp>
        <p:nvSpPr>
          <p:cNvPr id="325" name="Shape 325"/>
          <p:cNvSpPr txBox="1"/>
          <p:nvPr/>
        </p:nvSpPr>
        <p:spPr>
          <a:xfrm>
            <a:off x="12713125" y="3039312"/>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0.6</a:t>
            </a:r>
          </a:p>
        </p:txBody>
      </p:sp>
      <p:cxnSp>
        <p:nvCxnSpPr>
          <p:cNvPr id="326" name="Shape 326"/>
          <p:cNvCxnSpPr/>
          <p:nvPr/>
        </p:nvCxnSpPr>
        <p:spPr>
          <a:xfrm rot="10800000" flipH="1">
            <a:off x="10323511"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a:stCxn id="325" idx="0"/>
          </p:cNvCxnSpPr>
          <p:nvPr/>
        </p:nvCxnSpPr>
        <p:spPr>
          <a:xfrm rot="10800000">
            <a:off x="11207725" y="1976412"/>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29" name="Shape 329"/>
          <p:cNvCxnSpPr/>
          <p:nvPr/>
        </p:nvCxnSpPr>
        <p:spPr>
          <a:xfrm rot="10800000">
            <a:off x="8085136" y="4718049"/>
            <a:ext cx="2393950" cy="1857375"/>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p:nvPr/>
        </p:nvCxnSpPr>
        <p:spPr>
          <a:xfrm rot="10800000">
            <a:off x="10115550" y="4579937"/>
            <a:ext cx="796924" cy="1873249"/>
          </a:xfrm>
          <a:prstGeom prst="straightConnector1">
            <a:avLst/>
          </a:prstGeom>
          <a:noFill/>
          <a:ln w="63500" cap="rnd" cmpd="sng">
            <a:solidFill>
              <a:srgbClr val="FF9900"/>
            </a:solidFill>
            <a:prstDash val="solid"/>
            <a:miter/>
            <a:headEnd type="stealth" w="med" len="med"/>
            <a:tailEnd type="none" w="med" len="med"/>
          </a:ln>
        </p:spPr>
      </p:cxnSp>
      <p:cxnSp>
        <p:nvCxnSpPr>
          <p:cNvPr id="331" name="Shape 331"/>
          <p:cNvCxnSpPr>
            <a:endCxn id="328" idx="2"/>
          </p:cNvCxnSpPr>
          <p:nvPr/>
        </p:nvCxnSpPr>
        <p:spPr>
          <a:xfrm rot="10800000" flipH="1">
            <a:off x="11555525" y="5676799"/>
            <a:ext cx="1126800" cy="811200"/>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 variable is a memory location used to store a value (</a:t>
            </a:r>
            <a:r>
              <a:rPr lang="en-US" sz="3600" u="none" strike="noStrike" cap="none">
                <a:solidFill>
                  <a:srgbClr val="FFFFFF"/>
                </a:solidFill>
                <a:latin typeface="Arial" charset="0"/>
                <a:ea typeface="Arial" charset="0"/>
                <a:cs typeface="Arial" charset="0"/>
                <a:sym typeface="Cabin"/>
              </a:rPr>
              <a:t>0.6</a:t>
            </a:r>
            <a:r>
              <a:rPr lang="en-US" sz="3600" u="none" strike="noStrike" cap="none">
                <a:solidFill>
                  <a:srgbClr val="00FF00"/>
                </a:solidFill>
                <a:latin typeface="Arial" charset="0"/>
                <a:ea typeface="Arial" charset="0"/>
                <a:cs typeface="Arial" charset="0"/>
                <a:sym typeface="Cabin"/>
              </a:rPr>
              <a:t>)</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1996</Words>
  <Application>Microsoft Macintosh PowerPoint</Application>
  <PresentationFormat>Custom</PresentationFormat>
  <Paragraphs>386</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Cabin</vt:lpstr>
      <vt:lpstr>Courier New</vt:lpstr>
      <vt:lpstr>Gill Sans</vt:lpstr>
      <vt:lpstr>Merriweather Sans</vt:lpstr>
      <vt:lpstr>ヒラギノ角ゴ ProN W3</vt:lpstr>
      <vt:lpstr>Arial</vt:lpstr>
      <vt:lpstr>Title &amp; Subtitle</vt:lpstr>
      <vt:lpstr>Variables, Expressions, and Statements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lpstr>What does “Type” Mean?</vt:lpstr>
      <vt:lpstr>Type Matters</vt:lpstr>
      <vt:lpstr>Several Types of Numbers</vt:lpstr>
      <vt:lpstr>Type Conversions</vt:lpstr>
      <vt:lpstr>String Conversions</vt:lpstr>
      <vt:lpstr>User Input</vt:lpstr>
      <vt:lpstr>Converting User Input</vt:lpstr>
      <vt:lpstr>Comments in Python</vt:lpstr>
      <vt:lpstr>PowerPoint Presentation</vt:lpstr>
      <vt:lpstr>String Operations</vt:lpstr>
      <vt:lpstr>Mnemonic Variable Names</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Microsoft Office User</cp:lastModifiedBy>
  <cp:revision>5</cp:revision>
  <dcterms:modified xsi:type="dcterms:W3CDTF">2016-08-13T17:45:25Z</dcterms:modified>
</cp:coreProperties>
</file>