
<file path=[Content_Types].xml><?xml version="1.0" encoding="utf-8"?>
<Types xmlns="http://schemas.openxmlformats.org/package/2006/content-types">
  <Default Extension="xml" ContentType="application/xml"/>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04" r:id="rId1"/>
  </p:sldMasterIdLst>
  <p:notesMasterIdLst>
    <p:notesMasterId r:id="rId3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16256000" cy="9144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976"/>
    <p:restoredTop sz="94544"/>
  </p:normalViewPr>
  <p:slideViewPr>
    <p:cSldViewPr snapToGrid="0" snapToObjects="1">
      <p:cViewPr varScale="1">
        <p:scale>
          <a:sx n="95" d="100"/>
          <a:sy n="95" d="100"/>
        </p:scale>
        <p:origin x="272"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notesMaster" Target="notesMasters/notesMaster1.xml"/><Relationship Id="rId35" Type="http://schemas.openxmlformats.org/officeDocument/2006/relationships/presProps" Target="presProps.xml"/><Relationship Id="rId36" Type="http://schemas.openxmlformats.org/officeDocument/2006/relationships/viewProps" Target="view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heme" Target="theme/theme1.xml"/><Relationship Id="rId3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rnd" cmpd="sng">
            <a:solidFill>
              <a:srgbClr val="000000"/>
            </a:solidFill>
            <a:prstDash val="solid"/>
            <a:miter/>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Tree>
    <p:extLst>
      <p:ext uri="{BB962C8B-B14F-4D97-AF65-F5344CB8AC3E}">
        <p14:creationId xmlns:p14="http://schemas.microsoft.com/office/powerpoint/2010/main" val="951061815"/>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Shape 20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r>
              <a:rPr lang="en-US">
                <a:solidFill>
                  <a:schemeClr val="dk2"/>
                </a:solidFill>
              </a:rPr>
              <a:t>Note from Chuck.  If you are using these materials, you can remove the UM logo and replace it with your own, but please retain the CC-BY logo on the first page as well as retain the entire last page.</a:t>
            </a:r>
          </a:p>
        </p:txBody>
      </p:sp>
      <p:sp>
        <p:nvSpPr>
          <p:cNvPr id="201" name="Shape 2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751400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Shape 29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93" name="Shape 2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048708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Shape 2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0" name="Shape 30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20243083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Shape 30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06" name="Shape 3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138808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Shape 32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24" name="Shape 3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4353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Shape 32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29" name="Shape 3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26985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Shape 34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47" name="Shape 3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420066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Shape 36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66" name="Shape 3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616439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Shape 37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76" name="Shape 3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68581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Shape 38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83" name="Shape 3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707661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Shape 39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91" name="Shape 3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297884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Shape 20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10" name="Shape 2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601564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Shape 40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01" name="Shape 4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002423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Shape 41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11" name="Shape 4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624883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Shape 41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19" name="Shape 4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070120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Shape 42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26" name="Shape 4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015139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Shape 43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32" name="Shape 4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405041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Shape 43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39" name="Shape 4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863354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Shape 44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47" name="Shape 4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308676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Shape 45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54" name="Shape 4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4513735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Shape 46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61" name="Shape 4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7150313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Shape 46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70" name="Shape 4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349713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Shape 21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17" name="Shape 2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7086667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Shape 4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85" name="Shape 48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33809653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Shape 49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92" name="Shape 4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676739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Shape 4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98" name="Shape 49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14084146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Shape 22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24" name="Shape 2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635324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Shape 23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35" name="Shape 2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920076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Shape 24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48" name="Shape 2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775279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Shape 25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56" name="Shape 2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627258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Shape 26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63" name="Shape 2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119360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Shape 27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71" name="Shape 2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104942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40" name="Shape 40"/>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marL="342900" lvl="0" indent="-342900" algn="ctr" rtl="0">
              <a:spcBef>
                <a:spcPts val="0"/>
              </a:spcBef>
              <a:spcAft>
                <a:spcPts val="0"/>
              </a:spcAft>
              <a:defRPr/>
            </a:lvl1pPr>
            <a:lvl2pPr marL="742950" lvl="1" indent="-285750" algn="ctr" rtl="0">
              <a:spcBef>
                <a:spcPts val="0"/>
              </a:spcBef>
              <a:spcAft>
                <a:spcPts val="0"/>
              </a:spcAft>
              <a:defRPr/>
            </a:lvl2pPr>
            <a:lvl3pPr marL="1143000" lvl="2" indent="-228600" algn="ctr" rtl="0">
              <a:spcBef>
                <a:spcPts val="0"/>
              </a:spcBef>
              <a:spcAft>
                <a:spcPts val="0"/>
              </a:spcAft>
              <a:defRPr/>
            </a:lvl3pPr>
            <a:lvl4pPr marL="1600200" lvl="3" indent="-228600" algn="ctr" rtl="0">
              <a:spcBef>
                <a:spcPts val="0"/>
              </a:spcBef>
              <a:spcAft>
                <a:spcPts val="0"/>
              </a:spcAft>
              <a:defRPr/>
            </a:lvl4pPr>
            <a:lvl5pPr marL="2057400" lvl="4" indent="-228600"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extLst>
      <p:ext uri="{BB962C8B-B14F-4D97-AF65-F5344CB8AC3E}">
        <p14:creationId xmlns:p14="http://schemas.microsoft.com/office/powerpoint/2010/main" val="389668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Shape 155"/>
        <p:cNvGrpSpPr/>
        <p:nvPr/>
      </p:nvGrpSpPr>
      <p:grpSpPr>
        <a:xfrm>
          <a:off x="0" y="0"/>
          <a:ext cx="0" cy="0"/>
          <a:chOff x="0" y="0"/>
          <a:chExt cx="0" cy="0"/>
        </a:xfrm>
      </p:grpSpPr>
      <p:sp>
        <p:nvSpPr>
          <p:cNvPr id="156" name="Shape 156"/>
          <p:cNvSpPr txBox="1">
            <a:spLocks noGrp="1"/>
          </p:cNvSpPr>
          <p:nvPr>
            <p:ph type="title"/>
          </p:nvPr>
        </p:nvSpPr>
        <p:spPr>
          <a:xfrm>
            <a:off x="1155700" y="789709"/>
            <a:ext cx="13931900" cy="1750290"/>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157" name="Shape 157"/>
          <p:cNvSpPr txBox="1">
            <a:spLocks noGrp="1"/>
          </p:cNvSpPr>
          <p:nvPr>
            <p:ph type="body" idx="1"/>
          </p:nvPr>
        </p:nvSpPr>
        <p:spPr>
          <a:xfrm>
            <a:off x="1155700" y="2603500"/>
            <a:ext cx="13931900" cy="5702299"/>
          </a:xfrm>
          <a:prstGeom prst="rect">
            <a:avLst/>
          </a:prstGeom>
          <a:noFill/>
          <a:ln>
            <a:noFill/>
          </a:ln>
        </p:spPr>
        <p:txBody>
          <a:bodyPr lIns="91425" tIns="91425" rIns="91425" bIns="91425" anchor="t" anchorCtr="0"/>
          <a:lstStyle>
            <a:lvl1pPr marL="647700" lvl="0" indent="-165861" algn="l" rtl="0">
              <a:spcBef>
                <a:spcPts val="3500"/>
              </a:spcBef>
              <a:spcAft>
                <a:spcPts val="0"/>
              </a:spcAft>
              <a:buClr>
                <a:schemeClr val="lt1"/>
              </a:buClr>
              <a:buFont typeface="Cabin"/>
              <a:buChar char="•"/>
              <a:defRPr/>
            </a:lvl1pPr>
            <a:lvl2pPr marL="939800" lvl="1" indent="-165861" algn="l" rtl="0">
              <a:spcBef>
                <a:spcPts val="3500"/>
              </a:spcBef>
              <a:spcAft>
                <a:spcPts val="0"/>
              </a:spcAft>
              <a:buClr>
                <a:schemeClr val="lt1"/>
              </a:buClr>
              <a:buFont typeface="Cabin"/>
              <a:buChar char="•"/>
              <a:defRPr/>
            </a:lvl2pPr>
            <a:lvl3pPr marL="1231900" lvl="2" indent="-165861" algn="l" rtl="0">
              <a:spcBef>
                <a:spcPts val="3500"/>
              </a:spcBef>
              <a:spcAft>
                <a:spcPts val="0"/>
              </a:spcAft>
              <a:buClr>
                <a:schemeClr val="lt1"/>
              </a:buClr>
              <a:buFont typeface="Cabin"/>
              <a:buChar char="•"/>
              <a:defRPr/>
            </a:lvl3pPr>
            <a:lvl4pPr marL="1536700" lvl="3" indent="-165861" algn="l" rtl="0">
              <a:spcBef>
                <a:spcPts val="3500"/>
              </a:spcBef>
              <a:spcAft>
                <a:spcPts val="0"/>
              </a:spcAft>
              <a:buClr>
                <a:schemeClr val="lt1"/>
              </a:buClr>
              <a:buFont typeface="Cabin"/>
              <a:buChar char="•"/>
              <a:defRPr/>
            </a:lvl4pPr>
            <a:lvl5pPr marL="1828800" lvl="4" indent="-165861" algn="l" rtl="0">
              <a:spcBef>
                <a:spcPts val="3500"/>
              </a:spcBef>
              <a:spcAft>
                <a:spcPts val="0"/>
              </a:spcAft>
              <a:buClr>
                <a:schemeClr val="lt1"/>
              </a:buClr>
              <a:buFont typeface="Cabin"/>
              <a:buChar char="•"/>
              <a:defRPr/>
            </a:lvl5pPr>
            <a:lvl6pPr marL="2286000" lvl="5" indent="-165861" algn="l" rtl="0">
              <a:spcBef>
                <a:spcPts val="3500"/>
              </a:spcBef>
              <a:spcAft>
                <a:spcPts val="0"/>
              </a:spcAft>
              <a:buClr>
                <a:schemeClr val="lt1"/>
              </a:buClr>
              <a:buFont typeface="Cabin"/>
              <a:buChar char="•"/>
              <a:defRPr/>
            </a:lvl6pPr>
            <a:lvl7pPr marL="2743200" lvl="6" indent="-165861" algn="l" rtl="0">
              <a:spcBef>
                <a:spcPts val="3500"/>
              </a:spcBef>
              <a:spcAft>
                <a:spcPts val="0"/>
              </a:spcAft>
              <a:buClr>
                <a:schemeClr val="lt1"/>
              </a:buClr>
              <a:buFont typeface="Cabin"/>
              <a:buChar char="•"/>
              <a:defRPr/>
            </a:lvl7pPr>
            <a:lvl8pPr marL="3200400" lvl="7" indent="-165861" algn="l" rtl="0">
              <a:spcBef>
                <a:spcPts val="3500"/>
              </a:spcBef>
              <a:spcAft>
                <a:spcPts val="0"/>
              </a:spcAft>
              <a:buClr>
                <a:schemeClr val="lt1"/>
              </a:buClr>
              <a:buFont typeface="Cabin"/>
              <a:buChar char="•"/>
              <a:defRPr/>
            </a:lvl8pPr>
            <a:lvl9pPr marL="3657600" lvl="8" indent="-165861" algn="l" rtl="0">
              <a:spcBef>
                <a:spcPts val="3500"/>
              </a:spcBef>
              <a:spcAft>
                <a:spcPts val="0"/>
              </a:spcAft>
              <a:buClr>
                <a:schemeClr val="lt1"/>
              </a:buClr>
              <a:buFont typeface="Cabin"/>
              <a:buChar char="•"/>
              <a:defRPr/>
            </a:lvl9pPr>
          </a:lstStyle>
          <a:p>
            <a:endParaRPr/>
          </a:p>
        </p:txBody>
      </p:sp>
    </p:spTree>
    <p:extLst>
      <p:ext uri="{BB962C8B-B14F-4D97-AF65-F5344CB8AC3E}">
        <p14:creationId xmlns:p14="http://schemas.microsoft.com/office/powerpoint/2010/main" val="163299646"/>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dk2"/>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7" name="Shape 7"/>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marL="342900" marR="0" lvl="0" indent="-342900" algn="ctr" rtl="0">
              <a:spcBef>
                <a:spcPts val="0"/>
              </a:spcBef>
              <a:spcAft>
                <a:spcPts val="0"/>
              </a:spcAft>
              <a:defRPr/>
            </a:lvl1pPr>
            <a:lvl2pPr marL="742950" marR="0" lvl="1" indent="-285750" algn="ctr" rtl="0">
              <a:spcBef>
                <a:spcPts val="0"/>
              </a:spcBef>
              <a:spcAft>
                <a:spcPts val="0"/>
              </a:spcAft>
              <a:defRPr/>
            </a:lvl2pPr>
            <a:lvl3pPr marL="1143000" marR="0" lvl="2" indent="-228600" algn="ctr" rtl="0">
              <a:spcBef>
                <a:spcPts val="0"/>
              </a:spcBef>
              <a:spcAft>
                <a:spcPts val="0"/>
              </a:spcAft>
              <a:defRPr/>
            </a:lvl3pPr>
            <a:lvl4pPr marL="1600200" marR="0" lvl="3" indent="-228600" algn="ctr" rtl="0">
              <a:spcBef>
                <a:spcPts val="0"/>
              </a:spcBef>
              <a:spcAft>
                <a:spcPts val="0"/>
              </a:spcAft>
              <a:defRPr/>
            </a:lvl4pPr>
            <a:lvl5pPr marL="2057400" marR="0" lvl="4" indent="-22860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4" name="Rectangle 3"/>
          <p:cNvSpPr>
            <a:spLocks noChangeArrowheads="1"/>
          </p:cNvSpPr>
          <p:nvPr userDrawn="1"/>
        </p:nvSpPr>
        <p:spPr bwMode="auto">
          <a:xfrm>
            <a:off x="0" y="0"/>
            <a:ext cx="16256000" cy="768096"/>
          </a:xfrm>
          <a:prstGeom prst="rect">
            <a:avLst/>
          </a:prstGeom>
          <a:solidFill>
            <a:schemeClr val="tx1">
              <a:lumMod val="75000"/>
            </a:schemeClr>
          </a:solidFill>
          <a:ln>
            <a:noFill/>
          </a:ln>
          <a:extLst/>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3600" smtClean="0"/>
          </a:p>
        </p:txBody>
      </p:sp>
      <p:sp>
        <p:nvSpPr>
          <p:cNvPr id="5" name="Rectangle 3"/>
          <p:cNvSpPr>
            <a:spLocks noChangeArrowheads="1"/>
          </p:cNvSpPr>
          <p:nvPr userDrawn="1"/>
        </p:nvSpPr>
        <p:spPr bwMode="auto">
          <a:xfrm>
            <a:off x="0" y="8357616"/>
            <a:ext cx="16256000" cy="786384"/>
          </a:xfrm>
          <a:prstGeom prst="rect">
            <a:avLst/>
          </a:prstGeom>
          <a:solidFill>
            <a:schemeClr val="tx1">
              <a:lumMod val="75000"/>
            </a:schemeClr>
          </a:solidFill>
          <a:ln>
            <a:noFill/>
          </a:ln>
          <a:extLst/>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3600" smtClean="0"/>
          </a:p>
        </p:txBody>
      </p:sp>
    </p:spTree>
    <p:extLst>
      <p:ext uri="{BB962C8B-B14F-4D97-AF65-F5344CB8AC3E}">
        <p14:creationId xmlns:p14="http://schemas.microsoft.com/office/powerpoint/2010/main" val="875621377"/>
      </p:ext>
    </p:extLst>
  </p:cSld>
  <p:clrMap bg1="lt1" tx1="dk1" bg2="dk2" tx2="lt2" accent1="accent1" accent2="accent2" accent3="accent3" accent4="accent4" accent5="accent5" accent6="accent6" hlink="hlink" folHlink="folHlink"/>
  <p:sldLayoutIdLst>
    <p:sldLayoutId id="2147483705" r:id="rId1"/>
    <p:sldLayoutId id="2147483706"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www.pythonlearn.com" TargetMode="External"/><Relationship Id="rId4" Type="http://schemas.openxmlformats.org/officeDocument/2006/relationships/image" Target="../media/image1.png"/><Relationship Id="rId5" Type="http://schemas.openxmlformats.org/officeDocument/2006/relationships/image" Target="../media/image2.jp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9.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9.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hyperlink" Target="http://www.youtube.com/watch?v=EHJ9uYx5L58" TargetMode="External"/><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3" Type="http://schemas.openxmlformats.org/officeDocument/2006/relationships/hyperlink" Target="http://www.flickr.com/photos/71502646@N00/2526007974/" TargetMode="External"/><Relationship Id="rId4"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2.png"/></Relationships>
</file>

<file path=ppt/slides/_rels/slide32.xml.rels><?xml version="1.0" encoding="UTF-8" standalone="yes"?>
<Relationships xmlns="http://schemas.openxmlformats.org/package/2006/relationships"><Relationship Id="rId3" Type="http://schemas.openxmlformats.org/officeDocument/2006/relationships/hyperlink" Target="http://www.dr-chuck.com" TargetMode="External"/><Relationship Id="rId4" Type="http://schemas.openxmlformats.org/officeDocument/2006/relationships/hyperlink" Target="http://open.umich.edu/" TargetMode="External"/><Relationship Id="rId5" Type="http://schemas.openxmlformats.org/officeDocument/2006/relationships/image" Target="../media/image2.jpg"/><Relationship Id="rId6" Type="http://schemas.openxmlformats.org/officeDocument/2006/relationships/image" Target="../media/image1.png"/><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jpg"/><Relationship Id="rId5" Type="http://schemas.openxmlformats.org/officeDocument/2006/relationships/image" Target="../media/image6.jpg"/><Relationship Id="rId6" Type="http://schemas.openxmlformats.org/officeDocument/2006/relationships/image" Target="../media/image7.jpg"/><Relationship Id="rId7" Type="http://schemas.openxmlformats.org/officeDocument/2006/relationships/image" Target="../media/image8.jp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4" Type="http://schemas.openxmlformats.org/officeDocument/2006/relationships/image" Target="../media/image7.jpg"/><Relationship Id="rId5" Type="http://schemas.openxmlformats.org/officeDocument/2006/relationships/hyperlink" Target="http://en.wikipedia.org/wiki/Associative_array" TargetMode="External"/><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hyperlink" Target="http://en.wikipedia.org/wiki/Associative_array" TargetMode="External"/><Relationship Id="rId4" Type="http://schemas.openxmlformats.org/officeDocument/2006/relationships/image" Target="../media/image6.jp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Shape 203"/>
          <p:cNvSpPr txBox="1">
            <a:spLocks noGrp="1"/>
          </p:cNvSpPr>
          <p:nvPr>
            <p:ph type="title"/>
          </p:nvPr>
        </p:nvSpPr>
        <p:spPr>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a:solidFill>
                  <a:srgbClr val="FFFF00"/>
                </a:solidFill>
                <a:latin typeface="Arial" charset="0"/>
                <a:ea typeface="Arial" charset="0"/>
                <a:cs typeface="Arial" charset="0"/>
                <a:sym typeface="Cabin"/>
              </a:rPr>
              <a:t>Python Dictionaries</a:t>
            </a:r>
          </a:p>
        </p:txBody>
      </p:sp>
      <p:sp>
        <p:nvSpPr>
          <p:cNvPr id="204" name="Shape 204"/>
          <p:cNvSpPr txBox="1">
            <a:spLocks noGrp="1"/>
          </p:cNvSpPr>
          <p:nvPr>
            <p:ph type="body" idx="1"/>
          </p:nvPr>
        </p:nvSpPr>
        <p:spPr>
          <a:prstGeom prst="rect">
            <a:avLst/>
          </a:prstGeom>
          <a:noFill/>
          <a:ln>
            <a:noFill/>
          </a:ln>
        </p:spPr>
        <p:txBody>
          <a:bodyPr lIns="38100" tIns="38100" rIns="38100" bIns="38100" anchor="t"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800" u="none" strike="noStrike" cap="none">
                <a:solidFill>
                  <a:schemeClr val="lt1"/>
                </a:solidFill>
                <a:latin typeface="Arial" charset="0"/>
                <a:ea typeface="Arial" charset="0"/>
                <a:cs typeface="Arial" charset="0"/>
                <a:sym typeface="Cabin"/>
              </a:rPr>
              <a:t>Chapter 9</a:t>
            </a:r>
          </a:p>
        </p:txBody>
      </p:sp>
      <p:sp>
        <p:nvSpPr>
          <p:cNvPr id="205" name="Shape 205"/>
          <p:cNvSpPr txBox="1"/>
          <p:nvPr/>
        </p:nvSpPr>
        <p:spPr>
          <a:xfrm>
            <a:off x="3206300" y="7759700"/>
            <a:ext cx="9637199" cy="10160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200" u="none" strike="noStrike" cap="none">
                <a:solidFill>
                  <a:srgbClr val="FFFF00"/>
                </a:solidFill>
                <a:latin typeface="Arial" charset="0"/>
                <a:ea typeface="Arial" charset="0"/>
                <a:cs typeface="Arial" charset="0"/>
                <a:sym typeface="Cabin"/>
              </a:rPr>
              <a:t>Python for Informatics: Exploring Information</a:t>
            </a:r>
          </a:p>
          <a:p>
            <a:pPr marL="0" marR="0" lvl="0" indent="0" algn="ctr" rtl="0">
              <a:lnSpc>
                <a:spcPct val="100000"/>
              </a:lnSpc>
              <a:spcBef>
                <a:spcPts val="0"/>
              </a:spcBef>
              <a:spcAft>
                <a:spcPts val="0"/>
              </a:spcAft>
              <a:buClr>
                <a:srgbClr val="FFFF00"/>
              </a:buClr>
              <a:buSzPct val="25000"/>
              <a:buFont typeface="Cabin"/>
              <a:buNone/>
            </a:pPr>
            <a:r>
              <a:rPr lang="en-US" sz="3200" u="sng" strike="noStrike" cap="none">
                <a:solidFill>
                  <a:srgbClr val="FFFF00"/>
                </a:solidFill>
                <a:latin typeface="Arial" charset="0"/>
                <a:ea typeface="Arial" charset="0"/>
                <a:cs typeface="Arial" charset="0"/>
                <a:sym typeface="Cabin"/>
                <a:hlinkClick r:id="rId3"/>
              </a:rPr>
              <a:t>www.pythonlearn.com</a:t>
            </a:r>
          </a:p>
        </p:txBody>
      </p:sp>
      <p:pic>
        <p:nvPicPr>
          <p:cNvPr id="206" name="Shape 206"/>
          <p:cNvPicPr preferRelativeResize="0"/>
          <p:nvPr/>
        </p:nvPicPr>
        <p:blipFill rotWithShape="1">
          <a:blip r:embed="rId4">
            <a:alphaModFix/>
          </a:blip>
          <a:srcRect/>
          <a:stretch/>
        </p:blipFill>
        <p:spPr>
          <a:xfrm>
            <a:off x="13130212" y="8118475"/>
            <a:ext cx="1968500" cy="668337"/>
          </a:xfrm>
          <a:prstGeom prst="rect">
            <a:avLst/>
          </a:prstGeom>
          <a:noFill/>
          <a:ln>
            <a:noFill/>
          </a:ln>
        </p:spPr>
      </p:pic>
      <p:pic>
        <p:nvPicPr>
          <p:cNvPr id="207" name="Shape 207"/>
          <p:cNvPicPr preferRelativeResize="0"/>
          <p:nvPr/>
        </p:nvPicPr>
        <p:blipFill rotWithShape="1">
          <a:blip r:embed="rId5">
            <a:alphaModFix/>
          </a:blip>
          <a:srcRect/>
          <a:stretch/>
        </p:blipFill>
        <p:spPr>
          <a:xfrm>
            <a:off x="635250" y="7733400"/>
            <a:ext cx="1024800" cy="10248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Shape 295"/>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a:solidFill>
                  <a:srgbClr val="FFFF00"/>
                </a:solidFill>
                <a:latin typeface="Arial" charset="0"/>
                <a:ea typeface="Arial" charset="0"/>
                <a:cs typeface="Arial" charset="0"/>
                <a:sym typeface="Cabin"/>
              </a:rPr>
              <a:t>Dictionary Literals (Constants)</a:t>
            </a:r>
          </a:p>
        </p:txBody>
      </p:sp>
      <p:sp>
        <p:nvSpPr>
          <p:cNvPr id="296" name="Shape 296"/>
          <p:cNvSpPr txBox="1">
            <a:spLocks noGrp="1"/>
          </p:cNvSpPr>
          <p:nvPr>
            <p:ph type="body" idx="1"/>
          </p:nvPr>
        </p:nvSpPr>
        <p:spPr>
          <a:prstGeom prst="rect">
            <a:avLst/>
          </a:prstGeom>
          <a:noFill/>
          <a:ln>
            <a:noFill/>
          </a:ln>
        </p:spPr>
        <p:txBody>
          <a:bodyPr lIns="38100" tIns="38100" rIns="38100" bIns="38100" anchor="ctr" anchorCtr="0">
            <a:noAutofit/>
          </a:bodyPr>
          <a:lstStyle/>
          <a:p>
            <a:pPr marL="457200" marR="0" lvl="0" indent="-457200" algn="l" rtl="0">
              <a:lnSpc>
                <a:spcPct val="150000"/>
              </a:lnSpc>
              <a:spcBef>
                <a:spcPts val="0"/>
              </a:spcBef>
              <a:spcAft>
                <a:spcPts val="0"/>
              </a:spcAft>
              <a:buSzPct val="100000"/>
              <a:buFont typeface="Cabin"/>
            </a:pPr>
            <a:r>
              <a:rPr lang="en-US" sz="3600" u="none" strike="noStrike" cap="none">
                <a:solidFill>
                  <a:schemeClr val="lt1"/>
                </a:solidFill>
                <a:latin typeface="Arial" charset="0"/>
                <a:ea typeface="Arial" charset="0"/>
                <a:cs typeface="Arial" charset="0"/>
                <a:sym typeface="Cabin"/>
              </a:rPr>
              <a:t>Dictionary literals use curly braces and have a list of </a:t>
            </a:r>
            <a:r>
              <a:rPr lang="en-US" sz="3600" u="none" strike="noStrike" cap="none">
                <a:solidFill>
                  <a:srgbClr val="00FF00"/>
                </a:solidFill>
                <a:latin typeface="Arial" charset="0"/>
                <a:ea typeface="Arial" charset="0"/>
                <a:cs typeface="Arial" charset="0"/>
                <a:sym typeface="Cabin"/>
              </a:rPr>
              <a:t>key</a:t>
            </a:r>
            <a:r>
              <a:rPr lang="en-US" sz="3600" u="none" strike="noStrike" cap="none">
                <a:solidFill>
                  <a:schemeClr val="lt1"/>
                </a:solidFill>
                <a:latin typeface="Arial" charset="0"/>
                <a:ea typeface="Arial" charset="0"/>
                <a:cs typeface="Arial" charset="0"/>
                <a:sym typeface="Cabin"/>
              </a:rPr>
              <a:t> : </a:t>
            </a:r>
            <a:r>
              <a:rPr lang="en-US" sz="3600" u="none" strike="noStrike" cap="none">
                <a:solidFill>
                  <a:srgbClr val="FF00FF"/>
                </a:solidFill>
                <a:latin typeface="Arial" charset="0"/>
                <a:ea typeface="Arial" charset="0"/>
                <a:cs typeface="Arial" charset="0"/>
                <a:sym typeface="Cabin"/>
              </a:rPr>
              <a:t>value</a:t>
            </a:r>
            <a:r>
              <a:rPr lang="en-US" sz="3600" u="none" strike="noStrike" cap="none">
                <a:solidFill>
                  <a:schemeClr val="lt1"/>
                </a:solidFill>
                <a:latin typeface="Arial" charset="0"/>
                <a:ea typeface="Arial" charset="0"/>
                <a:cs typeface="Arial" charset="0"/>
                <a:sym typeface="Cabin"/>
              </a:rPr>
              <a:t> pairs</a:t>
            </a:r>
          </a:p>
          <a:p>
            <a:pPr marL="457200" marR="0" lvl="0" indent="-457200" algn="l" rtl="0">
              <a:lnSpc>
                <a:spcPct val="150000"/>
              </a:lnSpc>
              <a:spcBef>
                <a:spcPts val="3500"/>
              </a:spcBef>
              <a:spcAft>
                <a:spcPts val="0"/>
              </a:spcAft>
              <a:buSzPct val="100000"/>
              <a:buFont typeface="Cabin"/>
            </a:pPr>
            <a:r>
              <a:rPr lang="en-US" sz="3600" u="none" strike="noStrike" cap="none">
                <a:solidFill>
                  <a:schemeClr val="lt1"/>
                </a:solidFill>
                <a:latin typeface="Arial" charset="0"/>
                <a:ea typeface="Arial" charset="0"/>
                <a:cs typeface="Arial" charset="0"/>
                <a:sym typeface="Cabin"/>
              </a:rPr>
              <a:t>You can make an </a:t>
            </a:r>
            <a:r>
              <a:rPr lang="en-US" sz="3600" u="none" strike="noStrike" cap="none">
                <a:solidFill>
                  <a:srgbClr val="FF7F00"/>
                </a:solidFill>
                <a:latin typeface="Arial" charset="0"/>
                <a:ea typeface="Arial" charset="0"/>
                <a:cs typeface="Arial" charset="0"/>
                <a:sym typeface="Cabin"/>
              </a:rPr>
              <a:t>empty dictionary</a:t>
            </a:r>
            <a:r>
              <a:rPr lang="en-US" sz="3600" u="none" strike="noStrike" cap="none">
                <a:solidFill>
                  <a:schemeClr val="lt1"/>
                </a:solidFill>
                <a:latin typeface="Arial" charset="0"/>
                <a:ea typeface="Arial" charset="0"/>
                <a:cs typeface="Arial" charset="0"/>
                <a:sym typeface="Cabin"/>
              </a:rPr>
              <a:t> using empty curly braces</a:t>
            </a:r>
          </a:p>
        </p:txBody>
      </p:sp>
      <p:sp>
        <p:nvSpPr>
          <p:cNvPr id="297" name="Shape 297"/>
          <p:cNvSpPr txBox="1"/>
          <p:nvPr/>
        </p:nvSpPr>
        <p:spPr>
          <a:xfrm>
            <a:off x="1994000" y="4804675"/>
            <a:ext cx="12465600" cy="37719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b="1" i="0" u="none" strike="noStrike" cap="none">
                <a:solidFill>
                  <a:schemeClr val="lt1"/>
                </a:solidFill>
                <a:latin typeface="Courier New"/>
                <a:ea typeface="Courier New"/>
                <a:cs typeface="Courier New"/>
                <a:sym typeface="Courier New"/>
              </a:rPr>
              <a:t>&gt;&gt;&gt; jjj = { '</a:t>
            </a:r>
            <a:r>
              <a:rPr lang="en-US" sz="3000" b="1" i="0" u="none" strike="noStrike" cap="none">
                <a:solidFill>
                  <a:srgbClr val="00FF00"/>
                </a:solidFill>
                <a:latin typeface="Courier New"/>
                <a:ea typeface="Courier New"/>
                <a:cs typeface="Courier New"/>
                <a:sym typeface="Courier New"/>
              </a:rPr>
              <a:t>chuck</a:t>
            </a:r>
            <a:r>
              <a:rPr lang="en-US" sz="3000" b="1" i="0" u="none" strike="noStrike" cap="none">
                <a:solidFill>
                  <a:schemeClr val="lt1"/>
                </a:solidFill>
                <a:latin typeface="Courier New"/>
                <a:ea typeface="Courier New"/>
                <a:cs typeface="Courier New"/>
                <a:sym typeface="Courier New"/>
              </a:rPr>
              <a:t>' : </a:t>
            </a:r>
            <a:r>
              <a:rPr lang="en-US" sz="3000" b="1" i="0" u="none" strike="noStrike" cap="none">
                <a:solidFill>
                  <a:srgbClr val="FF00FF"/>
                </a:solidFill>
                <a:latin typeface="Courier New"/>
                <a:ea typeface="Courier New"/>
                <a:cs typeface="Courier New"/>
                <a:sym typeface="Courier New"/>
              </a:rPr>
              <a:t>1</a:t>
            </a:r>
            <a:r>
              <a:rPr lang="en-US" sz="3000" b="1" i="0" u="none" strike="noStrike" cap="none">
                <a:solidFill>
                  <a:schemeClr val="lt1"/>
                </a:solidFill>
                <a:latin typeface="Courier New"/>
                <a:ea typeface="Courier New"/>
                <a:cs typeface="Courier New"/>
                <a:sym typeface="Courier New"/>
              </a:rPr>
              <a:t> , '</a:t>
            </a:r>
            <a:r>
              <a:rPr lang="en-US" sz="3000" b="1" i="0" u="none" strike="noStrike" cap="none">
                <a:solidFill>
                  <a:srgbClr val="00FF00"/>
                </a:solidFill>
                <a:latin typeface="Courier New"/>
                <a:ea typeface="Courier New"/>
                <a:cs typeface="Courier New"/>
                <a:sym typeface="Courier New"/>
              </a:rPr>
              <a:t>fred</a:t>
            </a:r>
            <a:r>
              <a:rPr lang="en-US" sz="3000" b="1" i="0" u="none" strike="noStrike" cap="none">
                <a:solidFill>
                  <a:schemeClr val="lt1"/>
                </a:solidFill>
                <a:latin typeface="Courier New"/>
                <a:ea typeface="Courier New"/>
                <a:cs typeface="Courier New"/>
                <a:sym typeface="Courier New"/>
              </a:rPr>
              <a:t>' : </a:t>
            </a:r>
            <a:r>
              <a:rPr lang="en-US" sz="3000" b="1" i="0" u="none" strike="noStrike" cap="none">
                <a:solidFill>
                  <a:srgbClr val="FF00FF"/>
                </a:solidFill>
                <a:latin typeface="Courier New"/>
                <a:ea typeface="Courier New"/>
                <a:cs typeface="Courier New"/>
                <a:sym typeface="Courier New"/>
              </a:rPr>
              <a:t>42</a:t>
            </a:r>
            <a:r>
              <a:rPr lang="en-US" sz="3000" b="1" i="0" u="none" strike="noStrike" cap="none">
                <a:solidFill>
                  <a:schemeClr val="lt1"/>
                </a:solidFill>
                <a:latin typeface="Courier New"/>
                <a:ea typeface="Courier New"/>
                <a:cs typeface="Courier New"/>
                <a:sym typeface="Courier New"/>
              </a:rPr>
              <a:t>, '</a:t>
            </a:r>
            <a:r>
              <a:rPr lang="en-US" sz="3000" b="1" i="0" u="none" strike="noStrike" cap="none">
                <a:solidFill>
                  <a:srgbClr val="00FF00"/>
                </a:solidFill>
                <a:latin typeface="Courier New"/>
                <a:ea typeface="Courier New"/>
                <a:cs typeface="Courier New"/>
                <a:sym typeface="Courier New"/>
              </a:rPr>
              <a:t>jan</a:t>
            </a:r>
            <a:r>
              <a:rPr lang="en-US" sz="3000" b="1" i="0" u="none" strike="noStrike" cap="none">
                <a:solidFill>
                  <a:schemeClr val="lt1"/>
                </a:solidFill>
                <a:latin typeface="Courier New"/>
                <a:ea typeface="Courier New"/>
                <a:cs typeface="Courier New"/>
                <a:sym typeface="Courier New"/>
              </a:rPr>
              <a:t>': </a:t>
            </a:r>
            <a:r>
              <a:rPr lang="en-US" sz="3000" b="1" i="0" u="none" strike="noStrike" cap="none">
                <a:solidFill>
                  <a:srgbClr val="FF00FF"/>
                </a:solidFill>
                <a:latin typeface="Courier New"/>
                <a:ea typeface="Courier New"/>
                <a:cs typeface="Courier New"/>
                <a:sym typeface="Courier New"/>
              </a:rPr>
              <a:t>100</a:t>
            </a:r>
            <a:r>
              <a:rPr lang="en-US" sz="3000" b="1" i="0" u="none" strike="noStrike" cap="none">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a:solidFill>
                  <a:schemeClr val="lt1"/>
                </a:solidFill>
                <a:latin typeface="Courier New"/>
                <a:ea typeface="Courier New"/>
                <a:cs typeface="Courier New"/>
                <a:sym typeface="Courier New"/>
              </a:rPr>
              <a:t>&gt;&gt;&gt; </a:t>
            </a:r>
            <a:r>
              <a:rPr lang="en-US" sz="3000" b="1" i="0" u="none" strike="noStrike" cap="none">
                <a:solidFill>
                  <a:srgbClr val="FFFF00"/>
                </a:solidFill>
                <a:latin typeface="Courier New"/>
                <a:ea typeface="Courier New"/>
                <a:cs typeface="Courier New"/>
                <a:sym typeface="Courier New"/>
              </a:rPr>
              <a:t>print</a:t>
            </a:r>
            <a:r>
              <a:rPr lang="en-US" sz="3000" b="1" i="0" u="none" strike="noStrike" cap="none">
                <a:solidFill>
                  <a:schemeClr val="lt1"/>
                </a:solidFill>
                <a:latin typeface="Courier New"/>
                <a:ea typeface="Courier New"/>
                <a:cs typeface="Courier New"/>
                <a:sym typeface="Courier New"/>
              </a:rPr>
              <a:t> jjj</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a:solidFill>
                  <a:schemeClr val="lt1"/>
                </a:solidFill>
                <a:latin typeface="Courier New"/>
                <a:ea typeface="Courier New"/>
                <a:cs typeface="Courier New"/>
                <a:sym typeface="Courier New"/>
              </a:rPr>
              <a:t>{'</a:t>
            </a:r>
            <a:r>
              <a:rPr lang="en-US" sz="3000" b="1" i="0" u="none" strike="noStrike" cap="none">
                <a:solidFill>
                  <a:srgbClr val="00FF00"/>
                </a:solidFill>
                <a:latin typeface="Courier New"/>
                <a:ea typeface="Courier New"/>
                <a:cs typeface="Courier New"/>
                <a:sym typeface="Courier New"/>
              </a:rPr>
              <a:t>jan</a:t>
            </a:r>
            <a:r>
              <a:rPr lang="en-US" sz="3000" b="1" i="0" u="none" strike="noStrike" cap="none">
                <a:solidFill>
                  <a:schemeClr val="lt1"/>
                </a:solidFill>
                <a:latin typeface="Courier New"/>
                <a:ea typeface="Courier New"/>
                <a:cs typeface="Courier New"/>
                <a:sym typeface="Courier New"/>
              </a:rPr>
              <a:t>': </a:t>
            </a:r>
            <a:r>
              <a:rPr lang="en-US" sz="3000" b="1" i="0" u="none" strike="noStrike" cap="none">
                <a:solidFill>
                  <a:srgbClr val="FF00FF"/>
                </a:solidFill>
                <a:latin typeface="Courier New"/>
                <a:ea typeface="Courier New"/>
                <a:cs typeface="Courier New"/>
                <a:sym typeface="Courier New"/>
              </a:rPr>
              <a:t>100</a:t>
            </a:r>
            <a:r>
              <a:rPr lang="en-US" sz="3000" b="1" i="0" u="none" strike="noStrike" cap="none">
                <a:solidFill>
                  <a:schemeClr val="lt1"/>
                </a:solidFill>
                <a:latin typeface="Courier New"/>
                <a:ea typeface="Courier New"/>
                <a:cs typeface="Courier New"/>
                <a:sym typeface="Courier New"/>
              </a:rPr>
              <a:t>, '</a:t>
            </a:r>
            <a:r>
              <a:rPr lang="en-US" sz="3000" b="1" i="0" u="none" strike="noStrike" cap="none">
                <a:solidFill>
                  <a:srgbClr val="00FF00"/>
                </a:solidFill>
                <a:latin typeface="Courier New"/>
                <a:ea typeface="Courier New"/>
                <a:cs typeface="Courier New"/>
                <a:sym typeface="Courier New"/>
              </a:rPr>
              <a:t>chuck</a:t>
            </a:r>
            <a:r>
              <a:rPr lang="en-US" sz="3000" b="1" i="0" u="none" strike="noStrike" cap="none">
                <a:solidFill>
                  <a:schemeClr val="lt1"/>
                </a:solidFill>
                <a:latin typeface="Courier New"/>
                <a:ea typeface="Courier New"/>
                <a:cs typeface="Courier New"/>
                <a:sym typeface="Courier New"/>
              </a:rPr>
              <a:t>': </a:t>
            </a:r>
            <a:r>
              <a:rPr lang="en-US" sz="3000" b="1" i="0" u="none" strike="noStrike" cap="none">
                <a:solidFill>
                  <a:srgbClr val="FF00FF"/>
                </a:solidFill>
                <a:latin typeface="Courier New"/>
                <a:ea typeface="Courier New"/>
                <a:cs typeface="Courier New"/>
                <a:sym typeface="Courier New"/>
              </a:rPr>
              <a:t>1</a:t>
            </a:r>
            <a:r>
              <a:rPr lang="en-US" sz="3000" b="1" i="0" u="none" strike="noStrike" cap="none">
                <a:solidFill>
                  <a:schemeClr val="lt1"/>
                </a:solidFill>
                <a:latin typeface="Courier New"/>
                <a:ea typeface="Courier New"/>
                <a:cs typeface="Courier New"/>
                <a:sym typeface="Courier New"/>
              </a:rPr>
              <a:t>, '</a:t>
            </a:r>
            <a:r>
              <a:rPr lang="en-US" sz="3000" b="1" i="0" u="none" strike="noStrike" cap="none">
                <a:solidFill>
                  <a:srgbClr val="00FF00"/>
                </a:solidFill>
                <a:latin typeface="Courier New"/>
                <a:ea typeface="Courier New"/>
                <a:cs typeface="Courier New"/>
                <a:sym typeface="Courier New"/>
              </a:rPr>
              <a:t>fred</a:t>
            </a:r>
            <a:r>
              <a:rPr lang="en-US" sz="3000" b="1" i="0" u="none" strike="noStrike" cap="none">
                <a:solidFill>
                  <a:schemeClr val="lt1"/>
                </a:solidFill>
                <a:latin typeface="Courier New"/>
                <a:ea typeface="Courier New"/>
                <a:cs typeface="Courier New"/>
                <a:sym typeface="Courier New"/>
              </a:rPr>
              <a:t>': </a:t>
            </a:r>
            <a:r>
              <a:rPr lang="en-US" sz="3000" b="1" i="0" u="none" strike="noStrike" cap="none">
                <a:solidFill>
                  <a:srgbClr val="FF00FF"/>
                </a:solidFill>
                <a:latin typeface="Courier New"/>
                <a:ea typeface="Courier New"/>
                <a:cs typeface="Courier New"/>
                <a:sym typeface="Courier New"/>
              </a:rPr>
              <a:t>42</a:t>
            </a:r>
            <a:r>
              <a:rPr lang="en-US" sz="3000" b="1" i="0" u="none" strike="noStrike" cap="none">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a:solidFill>
                  <a:schemeClr val="lt1"/>
                </a:solidFill>
                <a:latin typeface="Courier New"/>
                <a:ea typeface="Courier New"/>
                <a:cs typeface="Courier New"/>
                <a:sym typeface="Courier New"/>
              </a:rPr>
              <a:t>&gt;&gt;&gt; ooo = </a:t>
            </a:r>
            <a:r>
              <a:rPr lang="en-US" sz="3000" b="1" i="0" u="none" strike="noStrike" cap="none">
                <a:solidFill>
                  <a:srgbClr val="0000FF"/>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a:solidFill>
                  <a:schemeClr val="lt1"/>
                </a:solidFill>
                <a:latin typeface="Courier New"/>
                <a:ea typeface="Courier New"/>
                <a:cs typeface="Courier New"/>
                <a:sym typeface="Courier New"/>
              </a:rPr>
              <a:t>&gt;&gt;&gt; </a:t>
            </a:r>
            <a:r>
              <a:rPr lang="en-US" sz="3000" b="1" i="0" u="none" strike="noStrike" cap="none">
                <a:solidFill>
                  <a:srgbClr val="FFFF00"/>
                </a:solidFill>
                <a:latin typeface="Courier New"/>
                <a:ea typeface="Courier New"/>
                <a:cs typeface="Courier New"/>
                <a:sym typeface="Courier New"/>
              </a:rPr>
              <a:t>print</a:t>
            </a:r>
            <a:r>
              <a:rPr lang="en-US" sz="3000" b="1" i="0" u="none" strike="noStrike" cap="none">
                <a:solidFill>
                  <a:schemeClr val="lt1"/>
                </a:solidFill>
                <a:latin typeface="Courier New"/>
                <a:ea typeface="Courier New"/>
                <a:cs typeface="Courier New"/>
                <a:sym typeface="Courier New"/>
              </a:rPr>
              <a:t> ooo</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a:solidFill>
                  <a:srgbClr val="FF7F00"/>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a:solidFill>
                  <a:schemeClr val="lt1"/>
                </a:solidFill>
                <a:latin typeface="Courier New"/>
                <a:ea typeface="Courier New"/>
                <a:cs typeface="Courier New"/>
                <a:sym typeface="Courier New"/>
              </a:rPr>
              <a:t>&gt;&gt;&gt;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5" name="Text Placeholder 4"/>
          <p:cNvSpPr>
            <a:spLocks noGrp="1"/>
          </p:cNvSpPr>
          <p:nvPr>
            <p:ph type="body" idx="1"/>
          </p:nvPr>
        </p:nvSpPr>
        <p:spPr/>
        <p:txBody>
          <a:bodyPr/>
          <a:lstStyle/>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Shape 30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Most Common Name?</a:t>
            </a:r>
          </a:p>
        </p:txBody>
      </p:sp>
      <p:sp>
        <p:nvSpPr>
          <p:cNvPr id="3" name="Text Placeholder 2"/>
          <p:cNvSpPr>
            <a:spLocks noGrp="1"/>
          </p:cNvSpPr>
          <p:nvPr>
            <p:ph type="body" idx="1"/>
          </p:nvPr>
        </p:nvSpPr>
        <p:spPr/>
        <p:txBody>
          <a:bodyPr/>
          <a:lstStyle/>
          <a:p>
            <a:endParaRPr lang="en-US"/>
          </a:p>
        </p:txBody>
      </p:sp>
      <p:sp>
        <p:nvSpPr>
          <p:cNvPr id="309" name="Shape 309"/>
          <p:cNvSpPr txBox="1"/>
          <p:nvPr/>
        </p:nvSpPr>
        <p:spPr>
          <a:xfrm>
            <a:off x="1344600" y="5705416"/>
            <a:ext cx="1909500"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600" u="none" strike="noStrike" cap="none">
                <a:solidFill>
                  <a:srgbClr val="FF00FF"/>
                </a:solidFill>
                <a:latin typeface="Arial" charset="0"/>
                <a:ea typeface="Arial" charset="0"/>
                <a:cs typeface="Arial" charset="0"/>
                <a:sym typeface="Cabin"/>
              </a:rPr>
              <a:t>csev</a:t>
            </a:r>
          </a:p>
        </p:txBody>
      </p:sp>
      <p:sp>
        <p:nvSpPr>
          <p:cNvPr id="310" name="Shape 310"/>
          <p:cNvSpPr txBox="1"/>
          <p:nvPr/>
        </p:nvSpPr>
        <p:spPr>
          <a:xfrm>
            <a:off x="1344600" y="4274708"/>
            <a:ext cx="20675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600" u="none" strike="noStrike" cap="none">
                <a:solidFill>
                  <a:srgbClr val="FF00FF"/>
                </a:solidFill>
                <a:latin typeface="Arial" charset="0"/>
                <a:ea typeface="Arial" charset="0"/>
                <a:cs typeface="Arial" charset="0"/>
                <a:sym typeface="Cabin"/>
              </a:rPr>
              <a:t>zhen</a:t>
            </a:r>
          </a:p>
        </p:txBody>
      </p:sp>
      <p:sp>
        <p:nvSpPr>
          <p:cNvPr id="311" name="Shape 311"/>
          <p:cNvSpPr txBox="1"/>
          <p:nvPr/>
        </p:nvSpPr>
        <p:spPr>
          <a:xfrm>
            <a:off x="1344600" y="7136125"/>
            <a:ext cx="2189100"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600" u="none" strike="noStrike" cap="none">
                <a:solidFill>
                  <a:srgbClr val="FF00FF"/>
                </a:solidFill>
                <a:latin typeface="Arial" charset="0"/>
                <a:ea typeface="Arial" charset="0"/>
                <a:cs typeface="Arial" charset="0"/>
                <a:sym typeface="Cabin"/>
              </a:rPr>
              <a:t>zhen</a:t>
            </a:r>
          </a:p>
        </p:txBody>
      </p:sp>
      <p:sp>
        <p:nvSpPr>
          <p:cNvPr id="312" name="Shape 312"/>
          <p:cNvSpPr txBox="1"/>
          <p:nvPr/>
        </p:nvSpPr>
        <p:spPr>
          <a:xfrm>
            <a:off x="1344600" y="2844000"/>
            <a:ext cx="38876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600" u="none" strike="noStrike" cap="none">
                <a:solidFill>
                  <a:srgbClr val="FF00FF"/>
                </a:solidFill>
                <a:latin typeface="Arial" charset="0"/>
                <a:ea typeface="Arial" charset="0"/>
                <a:cs typeface="Arial" charset="0"/>
                <a:sym typeface="Cabin"/>
              </a:rPr>
              <a:t>marquard</a:t>
            </a:r>
          </a:p>
        </p:txBody>
      </p:sp>
      <p:sp>
        <p:nvSpPr>
          <p:cNvPr id="313" name="Shape 313"/>
          <p:cNvSpPr txBox="1"/>
          <p:nvPr/>
        </p:nvSpPr>
        <p:spPr>
          <a:xfrm>
            <a:off x="11505925" y="7173950"/>
            <a:ext cx="21891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600" u="none" strike="noStrike" cap="none">
                <a:solidFill>
                  <a:srgbClr val="FF00FF"/>
                </a:solidFill>
                <a:latin typeface="Arial" charset="0"/>
                <a:ea typeface="Arial" charset="0"/>
                <a:cs typeface="Arial" charset="0"/>
                <a:sym typeface="Cabin"/>
              </a:rPr>
              <a:t>zhen</a:t>
            </a:r>
          </a:p>
        </p:txBody>
      </p:sp>
      <p:sp>
        <p:nvSpPr>
          <p:cNvPr id="314" name="Shape 314"/>
          <p:cNvSpPr txBox="1"/>
          <p:nvPr/>
        </p:nvSpPr>
        <p:spPr>
          <a:xfrm>
            <a:off x="11505925" y="2842050"/>
            <a:ext cx="18875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600" u="none" strike="noStrike" cap="none">
                <a:solidFill>
                  <a:srgbClr val="FF00FF"/>
                </a:solidFill>
                <a:latin typeface="Arial" charset="0"/>
                <a:ea typeface="Arial" charset="0"/>
                <a:cs typeface="Arial" charset="0"/>
                <a:sym typeface="Cabin"/>
              </a:rPr>
              <a:t>cwen</a:t>
            </a:r>
          </a:p>
        </p:txBody>
      </p:sp>
      <p:sp>
        <p:nvSpPr>
          <p:cNvPr id="315" name="Shape 315"/>
          <p:cNvSpPr txBox="1"/>
          <p:nvPr/>
        </p:nvSpPr>
        <p:spPr>
          <a:xfrm>
            <a:off x="11505925" y="5008000"/>
            <a:ext cx="18891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600" u="none" strike="noStrike" cap="none">
                <a:solidFill>
                  <a:srgbClr val="FF00FF"/>
                </a:solidFill>
                <a:latin typeface="Arial" charset="0"/>
                <a:ea typeface="Arial" charset="0"/>
                <a:cs typeface="Arial" charset="0"/>
                <a:sym typeface="Cabin"/>
              </a:rPr>
              <a:t>csev</a:t>
            </a:r>
          </a:p>
        </p:txBody>
      </p:sp>
      <p:sp>
        <p:nvSpPr>
          <p:cNvPr id="316" name="Shape 316"/>
          <p:cNvSpPr txBox="1"/>
          <p:nvPr/>
        </p:nvSpPr>
        <p:spPr>
          <a:xfrm>
            <a:off x="11505925" y="6090975"/>
            <a:ext cx="40350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600" u="none" strike="noStrike" cap="none">
                <a:solidFill>
                  <a:srgbClr val="FF00FF"/>
                </a:solidFill>
                <a:latin typeface="Arial" charset="0"/>
                <a:ea typeface="Arial" charset="0"/>
                <a:cs typeface="Arial" charset="0"/>
                <a:sym typeface="Cabin"/>
              </a:rPr>
              <a:t>marquard</a:t>
            </a:r>
          </a:p>
        </p:txBody>
      </p:sp>
      <p:sp>
        <p:nvSpPr>
          <p:cNvPr id="317" name="Shape 317"/>
          <p:cNvSpPr txBox="1"/>
          <p:nvPr/>
        </p:nvSpPr>
        <p:spPr>
          <a:xfrm>
            <a:off x="6049446" y="5653100"/>
            <a:ext cx="21891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600" u="none" strike="noStrike" cap="none">
                <a:solidFill>
                  <a:srgbClr val="FF00FF"/>
                </a:solidFill>
                <a:latin typeface="Arial" charset="0"/>
                <a:ea typeface="Arial" charset="0"/>
                <a:cs typeface="Arial" charset="0"/>
                <a:sym typeface="Cabin"/>
              </a:rPr>
              <a:t>zhen</a:t>
            </a:r>
          </a:p>
        </p:txBody>
      </p:sp>
      <p:sp>
        <p:nvSpPr>
          <p:cNvPr id="318" name="Shape 318"/>
          <p:cNvSpPr txBox="1"/>
          <p:nvPr/>
        </p:nvSpPr>
        <p:spPr>
          <a:xfrm>
            <a:off x="6049446" y="4197225"/>
            <a:ext cx="36764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600" u="none" strike="noStrike" cap="none">
                <a:solidFill>
                  <a:srgbClr val="FF00FF"/>
                </a:solidFill>
                <a:latin typeface="Arial" charset="0"/>
                <a:ea typeface="Arial" charset="0"/>
                <a:cs typeface="Arial" charset="0"/>
                <a:sym typeface="Cabin"/>
              </a:rPr>
              <a:t>marquard</a:t>
            </a:r>
          </a:p>
        </p:txBody>
      </p:sp>
      <p:sp>
        <p:nvSpPr>
          <p:cNvPr id="319" name="Shape 319"/>
          <p:cNvSpPr txBox="1"/>
          <p:nvPr/>
        </p:nvSpPr>
        <p:spPr>
          <a:xfrm>
            <a:off x="6049446" y="7108975"/>
            <a:ext cx="19095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600" u="none" strike="noStrike" cap="none">
                <a:solidFill>
                  <a:srgbClr val="FF00FF"/>
                </a:solidFill>
                <a:latin typeface="Arial" charset="0"/>
                <a:ea typeface="Arial" charset="0"/>
                <a:cs typeface="Arial" charset="0"/>
                <a:sym typeface="Cabin"/>
              </a:rPr>
              <a:t>csev</a:t>
            </a:r>
          </a:p>
        </p:txBody>
      </p:sp>
      <p:sp>
        <p:nvSpPr>
          <p:cNvPr id="320" name="Shape 320"/>
          <p:cNvSpPr txBox="1"/>
          <p:nvPr/>
        </p:nvSpPr>
        <p:spPr>
          <a:xfrm>
            <a:off x="6049446" y="2741350"/>
            <a:ext cx="1889100"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600" u="none" strike="noStrike" cap="none">
                <a:solidFill>
                  <a:srgbClr val="FF00FF"/>
                </a:solidFill>
                <a:latin typeface="Arial" charset="0"/>
                <a:ea typeface="Arial" charset="0"/>
                <a:cs typeface="Arial" charset="0"/>
                <a:sym typeface="Cabin"/>
              </a:rPr>
              <a:t>cwen</a:t>
            </a:r>
          </a:p>
        </p:txBody>
      </p:sp>
      <p:sp>
        <p:nvSpPr>
          <p:cNvPr id="321" name="Shape 321"/>
          <p:cNvSpPr txBox="1"/>
          <p:nvPr/>
        </p:nvSpPr>
        <p:spPr>
          <a:xfrm>
            <a:off x="11505925" y="3925025"/>
            <a:ext cx="23136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600" u="none" strike="noStrike" cap="none">
                <a:solidFill>
                  <a:srgbClr val="FF00FF"/>
                </a:solidFill>
                <a:latin typeface="Arial" charset="0"/>
                <a:ea typeface="Arial" charset="0"/>
                <a:cs typeface="Arial" charset="0"/>
                <a:sym typeface="Cabin"/>
              </a:rPr>
              <a:t>zhen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1000"/>
                                        <p:tgtEl>
                                          <p:spTgt spid="312"/>
                                        </p:tgtEl>
                                      </p:cBhvr>
                                    </p:animEffect>
                                    <p:set>
                                      <p:cBhvr>
                                        <p:cTn id="7" dur="1" fill="hold">
                                          <p:stCondLst>
                                            <p:cond delay="1000"/>
                                          </p:stCondLst>
                                        </p:cTn>
                                        <p:tgtEl>
                                          <p:spTgt spid="312"/>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310"/>
                                        </p:tgtEl>
                                        <p:attrNameLst>
                                          <p:attrName>style.visibility</p:attrName>
                                        </p:attrNameLst>
                                      </p:cBhvr>
                                      <p:to>
                                        <p:strVal val="visible"/>
                                      </p:to>
                                    </p:set>
                                    <p:animEffect transition="in" filter="fade">
                                      <p:cBhvr>
                                        <p:cTn id="10" dur="1000"/>
                                        <p:tgtEl>
                                          <p:spTgt spid="3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nodeType="clickEffect">
                                  <p:stCondLst>
                                    <p:cond delay="0"/>
                                  </p:stCondLst>
                                  <p:childTnLst>
                                    <p:animEffect transition="out" filter="fade">
                                      <p:cBhvr>
                                        <p:cTn id="14" dur="1000"/>
                                        <p:tgtEl>
                                          <p:spTgt spid="310"/>
                                        </p:tgtEl>
                                      </p:cBhvr>
                                    </p:animEffect>
                                    <p:set>
                                      <p:cBhvr>
                                        <p:cTn id="15" dur="1" fill="hold">
                                          <p:stCondLst>
                                            <p:cond delay="1000"/>
                                          </p:stCondLst>
                                        </p:cTn>
                                        <p:tgtEl>
                                          <p:spTgt spid="310"/>
                                        </p:tgtEl>
                                        <p:attrNameLst>
                                          <p:attrName>style.visibility</p:attrName>
                                        </p:attrNameLst>
                                      </p:cBhvr>
                                      <p:to>
                                        <p:strVal val="hidden"/>
                                      </p:to>
                                    </p:set>
                                  </p:childTnLst>
                                </p:cTn>
                              </p:par>
                              <p:par>
                                <p:cTn id="16" presetID="10" presetClass="entr" presetSubtype="0" fill="hold" nodeType="withEffect">
                                  <p:stCondLst>
                                    <p:cond delay="0"/>
                                  </p:stCondLst>
                                  <p:childTnLst>
                                    <p:set>
                                      <p:cBhvr>
                                        <p:cTn id="17" dur="1" fill="hold">
                                          <p:stCondLst>
                                            <p:cond delay="0"/>
                                          </p:stCondLst>
                                        </p:cTn>
                                        <p:tgtEl>
                                          <p:spTgt spid="309"/>
                                        </p:tgtEl>
                                        <p:attrNameLst>
                                          <p:attrName>style.visibility</p:attrName>
                                        </p:attrNameLst>
                                      </p:cBhvr>
                                      <p:to>
                                        <p:strVal val="visible"/>
                                      </p:to>
                                    </p:set>
                                    <p:animEffect transition="in" filter="fade">
                                      <p:cBhvr>
                                        <p:cTn id="18" dur="1000"/>
                                        <p:tgtEl>
                                          <p:spTgt spid="30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nodeType="clickEffect">
                                  <p:stCondLst>
                                    <p:cond delay="0"/>
                                  </p:stCondLst>
                                  <p:childTnLst>
                                    <p:animEffect transition="out" filter="fade">
                                      <p:cBhvr>
                                        <p:cTn id="22" dur="1000"/>
                                        <p:tgtEl>
                                          <p:spTgt spid="309"/>
                                        </p:tgtEl>
                                      </p:cBhvr>
                                    </p:animEffect>
                                    <p:set>
                                      <p:cBhvr>
                                        <p:cTn id="23" dur="1" fill="hold">
                                          <p:stCondLst>
                                            <p:cond delay="1000"/>
                                          </p:stCondLst>
                                        </p:cTn>
                                        <p:tgtEl>
                                          <p:spTgt spid="309"/>
                                        </p:tgtEl>
                                        <p:attrNameLst>
                                          <p:attrName>style.visibility</p:attrName>
                                        </p:attrNameLst>
                                      </p:cBhvr>
                                      <p:to>
                                        <p:strVal val="hidden"/>
                                      </p:to>
                                    </p:set>
                                  </p:childTnLst>
                                </p:cTn>
                              </p:par>
                              <p:par>
                                <p:cTn id="24" presetID="10" presetClass="entr" presetSubtype="0" fill="hold" nodeType="withEffect">
                                  <p:stCondLst>
                                    <p:cond delay="0"/>
                                  </p:stCondLst>
                                  <p:childTnLst>
                                    <p:set>
                                      <p:cBhvr>
                                        <p:cTn id="25" dur="1" fill="hold">
                                          <p:stCondLst>
                                            <p:cond delay="0"/>
                                          </p:stCondLst>
                                        </p:cTn>
                                        <p:tgtEl>
                                          <p:spTgt spid="311"/>
                                        </p:tgtEl>
                                        <p:attrNameLst>
                                          <p:attrName>style.visibility</p:attrName>
                                        </p:attrNameLst>
                                      </p:cBhvr>
                                      <p:to>
                                        <p:strVal val="visible"/>
                                      </p:to>
                                    </p:set>
                                    <p:animEffect transition="in" filter="fade">
                                      <p:cBhvr>
                                        <p:cTn id="26" dur="1000"/>
                                        <p:tgtEl>
                                          <p:spTgt spid="31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nodeType="clickEffect">
                                  <p:stCondLst>
                                    <p:cond delay="0"/>
                                  </p:stCondLst>
                                  <p:childTnLst>
                                    <p:animEffect transition="out" filter="fade">
                                      <p:cBhvr>
                                        <p:cTn id="30" dur="1000"/>
                                        <p:tgtEl>
                                          <p:spTgt spid="311"/>
                                        </p:tgtEl>
                                      </p:cBhvr>
                                    </p:animEffect>
                                    <p:set>
                                      <p:cBhvr>
                                        <p:cTn id="31" dur="1" fill="hold">
                                          <p:stCondLst>
                                            <p:cond delay="1000"/>
                                          </p:stCondLst>
                                        </p:cTn>
                                        <p:tgtEl>
                                          <p:spTgt spid="311"/>
                                        </p:tgtEl>
                                        <p:attrNameLst>
                                          <p:attrName>style.visibility</p:attrName>
                                        </p:attrNameLst>
                                      </p:cBhvr>
                                      <p:to>
                                        <p:strVal val="hidden"/>
                                      </p:to>
                                    </p:set>
                                  </p:childTnLst>
                                </p:cTn>
                              </p:par>
                              <p:par>
                                <p:cTn id="32" presetID="10" presetClass="entr" presetSubtype="0" fill="hold" nodeType="withEffect">
                                  <p:stCondLst>
                                    <p:cond delay="0"/>
                                  </p:stCondLst>
                                  <p:childTnLst>
                                    <p:set>
                                      <p:cBhvr>
                                        <p:cTn id="33" dur="1" fill="hold">
                                          <p:stCondLst>
                                            <p:cond delay="0"/>
                                          </p:stCondLst>
                                        </p:cTn>
                                        <p:tgtEl>
                                          <p:spTgt spid="320"/>
                                        </p:tgtEl>
                                        <p:attrNameLst>
                                          <p:attrName>style.visibility</p:attrName>
                                        </p:attrNameLst>
                                      </p:cBhvr>
                                      <p:to>
                                        <p:strVal val="visible"/>
                                      </p:to>
                                    </p:set>
                                    <p:animEffect transition="in" filter="fade">
                                      <p:cBhvr>
                                        <p:cTn id="34" dur="1000"/>
                                        <p:tgtEl>
                                          <p:spTgt spid="320"/>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xit" presetSubtype="0" fill="hold" nodeType="clickEffect">
                                  <p:stCondLst>
                                    <p:cond delay="0"/>
                                  </p:stCondLst>
                                  <p:childTnLst>
                                    <p:animEffect transition="out" filter="fade">
                                      <p:cBhvr>
                                        <p:cTn id="38" dur="1000"/>
                                        <p:tgtEl>
                                          <p:spTgt spid="320"/>
                                        </p:tgtEl>
                                      </p:cBhvr>
                                    </p:animEffect>
                                    <p:set>
                                      <p:cBhvr>
                                        <p:cTn id="39" dur="1" fill="hold">
                                          <p:stCondLst>
                                            <p:cond delay="1000"/>
                                          </p:stCondLst>
                                        </p:cTn>
                                        <p:tgtEl>
                                          <p:spTgt spid="320"/>
                                        </p:tgtEl>
                                        <p:attrNameLst>
                                          <p:attrName>style.visibility</p:attrName>
                                        </p:attrNameLst>
                                      </p:cBhvr>
                                      <p:to>
                                        <p:strVal val="hidden"/>
                                      </p:to>
                                    </p:set>
                                  </p:childTnLst>
                                </p:cTn>
                              </p:par>
                              <p:par>
                                <p:cTn id="40" presetID="10" presetClass="entr" presetSubtype="0" fill="hold" nodeType="withEffect">
                                  <p:stCondLst>
                                    <p:cond delay="0"/>
                                  </p:stCondLst>
                                  <p:childTnLst>
                                    <p:set>
                                      <p:cBhvr>
                                        <p:cTn id="41" dur="1" fill="hold">
                                          <p:stCondLst>
                                            <p:cond delay="0"/>
                                          </p:stCondLst>
                                        </p:cTn>
                                        <p:tgtEl>
                                          <p:spTgt spid="318"/>
                                        </p:tgtEl>
                                        <p:attrNameLst>
                                          <p:attrName>style.visibility</p:attrName>
                                        </p:attrNameLst>
                                      </p:cBhvr>
                                      <p:to>
                                        <p:strVal val="visible"/>
                                      </p:to>
                                    </p:set>
                                    <p:animEffect transition="in" filter="fade">
                                      <p:cBhvr>
                                        <p:cTn id="42" dur="1000"/>
                                        <p:tgtEl>
                                          <p:spTgt spid="318"/>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nodeType="clickEffect">
                                  <p:stCondLst>
                                    <p:cond delay="0"/>
                                  </p:stCondLst>
                                  <p:childTnLst>
                                    <p:animEffect transition="out" filter="fade">
                                      <p:cBhvr>
                                        <p:cTn id="46" dur="1500"/>
                                        <p:tgtEl>
                                          <p:spTgt spid="318"/>
                                        </p:tgtEl>
                                      </p:cBhvr>
                                    </p:animEffect>
                                    <p:set>
                                      <p:cBhvr>
                                        <p:cTn id="47" dur="1" fill="hold">
                                          <p:stCondLst>
                                            <p:cond delay="1500"/>
                                          </p:stCondLst>
                                        </p:cTn>
                                        <p:tgtEl>
                                          <p:spTgt spid="318"/>
                                        </p:tgtEl>
                                        <p:attrNameLst>
                                          <p:attrName>style.visibility</p:attrName>
                                        </p:attrNameLst>
                                      </p:cBhvr>
                                      <p:to>
                                        <p:strVal val="hidden"/>
                                      </p:to>
                                    </p:set>
                                  </p:childTnLst>
                                </p:cTn>
                              </p:par>
                              <p:par>
                                <p:cTn id="48" presetID="10" presetClass="entr" presetSubtype="0" fill="hold" nodeType="withEffect">
                                  <p:stCondLst>
                                    <p:cond delay="0"/>
                                  </p:stCondLst>
                                  <p:childTnLst>
                                    <p:set>
                                      <p:cBhvr>
                                        <p:cTn id="49" dur="1" fill="hold">
                                          <p:stCondLst>
                                            <p:cond delay="0"/>
                                          </p:stCondLst>
                                        </p:cTn>
                                        <p:tgtEl>
                                          <p:spTgt spid="317"/>
                                        </p:tgtEl>
                                        <p:attrNameLst>
                                          <p:attrName>style.visibility</p:attrName>
                                        </p:attrNameLst>
                                      </p:cBhvr>
                                      <p:to>
                                        <p:strVal val="visible"/>
                                      </p:to>
                                    </p:set>
                                    <p:animEffect transition="in" filter="fade">
                                      <p:cBhvr>
                                        <p:cTn id="50" dur="1000"/>
                                        <p:tgtEl>
                                          <p:spTgt spid="317"/>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xit" presetSubtype="0" fill="hold" nodeType="clickEffect">
                                  <p:stCondLst>
                                    <p:cond delay="0"/>
                                  </p:stCondLst>
                                  <p:childTnLst>
                                    <p:animEffect transition="out" filter="fade">
                                      <p:cBhvr>
                                        <p:cTn id="54" dur="1000"/>
                                        <p:tgtEl>
                                          <p:spTgt spid="317"/>
                                        </p:tgtEl>
                                      </p:cBhvr>
                                    </p:animEffect>
                                    <p:set>
                                      <p:cBhvr>
                                        <p:cTn id="55" dur="1" fill="hold">
                                          <p:stCondLst>
                                            <p:cond delay="1000"/>
                                          </p:stCondLst>
                                        </p:cTn>
                                        <p:tgtEl>
                                          <p:spTgt spid="317"/>
                                        </p:tgtEl>
                                        <p:attrNameLst>
                                          <p:attrName>style.visibility</p:attrName>
                                        </p:attrNameLst>
                                      </p:cBhvr>
                                      <p:to>
                                        <p:strVal val="hidden"/>
                                      </p:to>
                                    </p:set>
                                  </p:childTnLst>
                                </p:cTn>
                              </p:par>
                              <p:par>
                                <p:cTn id="56" presetID="10" presetClass="entr" presetSubtype="0" fill="hold" nodeType="withEffect">
                                  <p:stCondLst>
                                    <p:cond delay="0"/>
                                  </p:stCondLst>
                                  <p:childTnLst>
                                    <p:set>
                                      <p:cBhvr>
                                        <p:cTn id="57" dur="1" fill="hold">
                                          <p:stCondLst>
                                            <p:cond delay="0"/>
                                          </p:stCondLst>
                                        </p:cTn>
                                        <p:tgtEl>
                                          <p:spTgt spid="319"/>
                                        </p:tgtEl>
                                        <p:attrNameLst>
                                          <p:attrName>style.visibility</p:attrName>
                                        </p:attrNameLst>
                                      </p:cBhvr>
                                      <p:to>
                                        <p:strVal val="visible"/>
                                      </p:to>
                                    </p:set>
                                    <p:animEffect transition="in" filter="fade">
                                      <p:cBhvr>
                                        <p:cTn id="58" dur="1000"/>
                                        <p:tgtEl>
                                          <p:spTgt spid="319"/>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xit" presetSubtype="0" fill="hold" nodeType="clickEffect">
                                  <p:stCondLst>
                                    <p:cond delay="0"/>
                                  </p:stCondLst>
                                  <p:childTnLst>
                                    <p:animEffect transition="out" filter="fade">
                                      <p:cBhvr>
                                        <p:cTn id="62" dur="1000"/>
                                        <p:tgtEl>
                                          <p:spTgt spid="319"/>
                                        </p:tgtEl>
                                      </p:cBhvr>
                                    </p:animEffect>
                                    <p:set>
                                      <p:cBhvr>
                                        <p:cTn id="63" dur="1" fill="hold">
                                          <p:stCondLst>
                                            <p:cond delay="1000"/>
                                          </p:stCondLst>
                                        </p:cTn>
                                        <p:tgtEl>
                                          <p:spTgt spid="319"/>
                                        </p:tgtEl>
                                        <p:attrNameLst>
                                          <p:attrName>style.visibility</p:attrName>
                                        </p:attrNameLst>
                                      </p:cBhvr>
                                      <p:to>
                                        <p:strVal val="hidden"/>
                                      </p:to>
                                    </p:set>
                                  </p:childTnLst>
                                </p:cTn>
                              </p:par>
                              <p:par>
                                <p:cTn id="64" presetID="10" presetClass="entr" presetSubtype="0" fill="hold" nodeType="withEffect">
                                  <p:stCondLst>
                                    <p:cond delay="0"/>
                                  </p:stCondLst>
                                  <p:childTnLst>
                                    <p:set>
                                      <p:cBhvr>
                                        <p:cTn id="65" dur="1" fill="hold">
                                          <p:stCondLst>
                                            <p:cond delay="0"/>
                                          </p:stCondLst>
                                        </p:cTn>
                                        <p:tgtEl>
                                          <p:spTgt spid="314"/>
                                        </p:tgtEl>
                                        <p:attrNameLst>
                                          <p:attrName>style.visibility</p:attrName>
                                        </p:attrNameLst>
                                      </p:cBhvr>
                                      <p:to>
                                        <p:strVal val="visible"/>
                                      </p:to>
                                    </p:set>
                                    <p:animEffect transition="in" filter="fade">
                                      <p:cBhvr>
                                        <p:cTn id="66" dur="1000"/>
                                        <p:tgtEl>
                                          <p:spTgt spid="314"/>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xit" presetSubtype="0" fill="hold" nodeType="clickEffect">
                                  <p:stCondLst>
                                    <p:cond delay="0"/>
                                  </p:stCondLst>
                                  <p:childTnLst>
                                    <p:animEffect transition="out" filter="fade">
                                      <p:cBhvr>
                                        <p:cTn id="70" dur="1000"/>
                                        <p:tgtEl>
                                          <p:spTgt spid="314"/>
                                        </p:tgtEl>
                                      </p:cBhvr>
                                    </p:animEffect>
                                    <p:set>
                                      <p:cBhvr>
                                        <p:cTn id="71" dur="1" fill="hold">
                                          <p:stCondLst>
                                            <p:cond delay="1000"/>
                                          </p:stCondLst>
                                        </p:cTn>
                                        <p:tgtEl>
                                          <p:spTgt spid="314"/>
                                        </p:tgtEl>
                                        <p:attrNameLst>
                                          <p:attrName>style.visibility</p:attrName>
                                        </p:attrNameLst>
                                      </p:cBhvr>
                                      <p:to>
                                        <p:strVal val="hidden"/>
                                      </p:to>
                                    </p:set>
                                  </p:childTnLst>
                                </p:cTn>
                              </p:par>
                              <p:par>
                                <p:cTn id="72" presetID="10" presetClass="entr" presetSubtype="0" fill="hold" nodeType="withEffect">
                                  <p:stCondLst>
                                    <p:cond delay="0"/>
                                  </p:stCondLst>
                                  <p:childTnLst>
                                    <p:set>
                                      <p:cBhvr>
                                        <p:cTn id="73" dur="1" fill="hold">
                                          <p:stCondLst>
                                            <p:cond delay="0"/>
                                          </p:stCondLst>
                                        </p:cTn>
                                        <p:tgtEl>
                                          <p:spTgt spid="321"/>
                                        </p:tgtEl>
                                        <p:attrNameLst>
                                          <p:attrName>style.visibility</p:attrName>
                                        </p:attrNameLst>
                                      </p:cBhvr>
                                      <p:to>
                                        <p:strVal val="visible"/>
                                      </p:to>
                                    </p:set>
                                    <p:animEffect transition="in" filter="fade">
                                      <p:cBhvr>
                                        <p:cTn id="74" dur="1000"/>
                                        <p:tgtEl>
                                          <p:spTgt spid="321"/>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xit" presetSubtype="0" fill="hold" nodeType="clickEffect">
                                  <p:stCondLst>
                                    <p:cond delay="0"/>
                                  </p:stCondLst>
                                  <p:childTnLst>
                                    <p:animEffect transition="out" filter="fade">
                                      <p:cBhvr>
                                        <p:cTn id="78" dur="1000"/>
                                        <p:tgtEl>
                                          <p:spTgt spid="321"/>
                                        </p:tgtEl>
                                      </p:cBhvr>
                                    </p:animEffect>
                                    <p:set>
                                      <p:cBhvr>
                                        <p:cTn id="79" dur="1" fill="hold">
                                          <p:stCondLst>
                                            <p:cond delay="1000"/>
                                          </p:stCondLst>
                                        </p:cTn>
                                        <p:tgtEl>
                                          <p:spTgt spid="321"/>
                                        </p:tgtEl>
                                        <p:attrNameLst>
                                          <p:attrName>style.visibility</p:attrName>
                                        </p:attrNameLst>
                                      </p:cBhvr>
                                      <p:to>
                                        <p:strVal val="hidden"/>
                                      </p:to>
                                    </p:set>
                                  </p:childTnLst>
                                </p:cTn>
                              </p:par>
                              <p:par>
                                <p:cTn id="80" presetID="10" presetClass="entr" presetSubtype="0" fill="hold" nodeType="withEffect">
                                  <p:stCondLst>
                                    <p:cond delay="0"/>
                                  </p:stCondLst>
                                  <p:childTnLst>
                                    <p:set>
                                      <p:cBhvr>
                                        <p:cTn id="81" dur="1" fill="hold">
                                          <p:stCondLst>
                                            <p:cond delay="0"/>
                                          </p:stCondLst>
                                        </p:cTn>
                                        <p:tgtEl>
                                          <p:spTgt spid="315"/>
                                        </p:tgtEl>
                                        <p:attrNameLst>
                                          <p:attrName>style.visibility</p:attrName>
                                        </p:attrNameLst>
                                      </p:cBhvr>
                                      <p:to>
                                        <p:strVal val="visible"/>
                                      </p:to>
                                    </p:set>
                                    <p:animEffect transition="in" filter="fade">
                                      <p:cBhvr>
                                        <p:cTn id="82" dur="1000"/>
                                        <p:tgtEl>
                                          <p:spTgt spid="315"/>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xit" presetSubtype="0" fill="hold" nodeType="clickEffect">
                                  <p:stCondLst>
                                    <p:cond delay="0"/>
                                  </p:stCondLst>
                                  <p:childTnLst>
                                    <p:animEffect transition="out" filter="fade">
                                      <p:cBhvr>
                                        <p:cTn id="86" dur="1000"/>
                                        <p:tgtEl>
                                          <p:spTgt spid="315"/>
                                        </p:tgtEl>
                                      </p:cBhvr>
                                    </p:animEffect>
                                    <p:set>
                                      <p:cBhvr>
                                        <p:cTn id="87" dur="1" fill="hold">
                                          <p:stCondLst>
                                            <p:cond delay="1000"/>
                                          </p:stCondLst>
                                        </p:cTn>
                                        <p:tgtEl>
                                          <p:spTgt spid="315"/>
                                        </p:tgtEl>
                                        <p:attrNameLst>
                                          <p:attrName>style.visibility</p:attrName>
                                        </p:attrNameLst>
                                      </p:cBhvr>
                                      <p:to>
                                        <p:strVal val="hidden"/>
                                      </p:to>
                                    </p:set>
                                  </p:childTnLst>
                                </p:cTn>
                              </p:par>
                              <p:par>
                                <p:cTn id="88" presetID="10" presetClass="entr" presetSubtype="0" fill="hold" nodeType="withEffect">
                                  <p:stCondLst>
                                    <p:cond delay="0"/>
                                  </p:stCondLst>
                                  <p:childTnLst>
                                    <p:set>
                                      <p:cBhvr>
                                        <p:cTn id="89" dur="1" fill="hold">
                                          <p:stCondLst>
                                            <p:cond delay="0"/>
                                          </p:stCondLst>
                                        </p:cTn>
                                        <p:tgtEl>
                                          <p:spTgt spid="316"/>
                                        </p:tgtEl>
                                        <p:attrNameLst>
                                          <p:attrName>style.visibility</p:attrName>
                                        </p:attrNameLst>
                                      </p:cBhvr>
                                      <p:to>
                                        <p:strVal val="visible"/>
                                      </p:to>
                                    </p:set>
                                    <p:animEffect transition="in" filter="fade">
                                      <p:cBhvr>
                                        <p:cTn id="90" dur="1000"/>
                                        <p:tgtEl>
                                          <p:spTgt spid="316"/>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xit" presetSubtype="0" fill="hold" nodeType="clickEffect">
                                  <p:stCondLst>
                                    <p:cond delay="0"/>
                                  </p:stCondLst>
                                  <p:childTnLst>
                                    <p:animEffect transition="out" filter="fade">
                                      <p:cBhvr>
                                        <p:cTn id="94" dur="1000"/>
                                        <p:tgtEl>
                                          <p:spTgt spid="316"/>
                                        </p:tgtEl>
                                      </p:cBhvr>
                                    </p:animEffect>
                                    <p:set>
                                      <p:cBhvr>
                                        <p:cTn id="95" dur="1" fill="hold">
                                          <p:stCondLst>
                                            <p:cond delay="1000"/>
                                          </p:stCondLst>
                                        </p:cTn>
                                        <p:tgtEl>
                                          <p:spTgt spid="316"/>
                                        </p:tgtEl>
                                        <p:attrNameLst>
                                          <p:attrName>style.visibility</p:attrName>
                                        </p:attrNameLst>
                                      </p:cBhvr>
                                      <p:to>
                                        <p:strVal val="hidden"/>
                                      </p:to>
                                    </p:set>
                                  </p:childTnLst>
                                </p:cTn>
                              </p:par>
                              <p:par>
                                <p:cTn id="96" presetID="10" presetClass="entr" presetSubtype="0" fill="hold" nodeType="withEffect">
                                  <p:stCondLst>
                                    <p:cond delay="0"/>
                                  </p:stCondLst>
                                  <p:childTnLst>
                                    <p:set>
                                      <p:cBhvr>
                                        <p:cTn id="97" dur="1" fill="hold">
                                          <p:stCondLst>
                                            <p:cond delay="0"/>
                                          </p:stCondLst>
                                        </p:cTn>
                                        <p:tgtEl>
                                          <p:spTgt spid="313"/>
                                        </p:tgtEl>
                                        <p:attrNameLst>
                                          <p:attrName>style.visibility</p:attrName>
                                        </p:attrNameLst>
                                      </p:cBhvr>
                                      <p:to>
                                        <p:strVal val="visible"/>
                                      </p:to>
                                    </p:set>
                                    <p:animEffect transition="in" filter="fade">
                                      <p:cBhvr>
                                        <p:cTn id="98" dur="1000"/>
                                        <p:tgtEl>
                                          <p:spTgt spid="313"/>
                                        </p:tgtEl>
                                      </p:cBhvr>
                                    </p:animEffect>
                                  </p:childTnLst>
                                </p:cTn>
                              </p:par>
                            </p:childTnLst>
                          </p:cTn>
                        </p:par>
                      </p:childTnLst>
                    </p:cTn>
                  </p:par>
                  <p:par>
                    <p:cTn id="99" fill="hold">
                      <p:stCondLst>
                        <p:cond delay="indefinite"/>
                      </p:stCondLst>
                      <p:childTnLst>
                        <p:par>
                          <p:cTn id="100" fill="hold">
                            <p:stCondLst>
                              <p:cond delay="0"/>
                            </p:stCondLst>
                            <p:childTnLst>
                              <p:par>
                                <p:cTn id="101" presetID="10" presetClass="exit" presetSubtype="0" fill="hold" nodeType="clickEffect">
                                  <p:stCondLst>
                                    <p:cond delay="0"/>
                                  </p:stCondLst>
                                  <p:childTnLst>
                                    <p:animEffect transition="out" filter="fade">
                                      <p:cBhvr>
                                        <p:cTn id="102" dur="1000"/>
                                        <p:tgtEl>
                                          <p:spTgt spid="313"/>
                                        </p:tgtEl>
                                      </p:cBhvr>
                                    </p:animEffect>
                                    <p:set>
                                      <p:cBhvr>
                                        <p:cTn id="103" dur="1" fill="hold">
                                          <p:stCondLst>
                                            <p:cond delay="1000"/>
                                          </p:stCondLst>
                                        </p:cTn>
                                        <p:tgtEl>
                                          <p:spTgt spid="3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Shape 326"/>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Most Common Name?</a:t>
            </a:r>
          </a:p>
        </p:txBody>
      </p:sp>
      <p:sp>
        <p:nvSpPr>
          <p:cNvPr id="3" name="Text Placeholder 2"/>
          <p:cNvSpPr>
            <a:spLocks noGrp="1"/>
          </p:cNvSpPr>
          <p:nvPr>
            <p:ph type="body" idx="1"/>
          </p:nvPr>
        </p:nvSpPr>
        <p:spPr/>
        <p:txBody>
          <a:bodyPr/>
          <a:lstStyle/>
          <a:p>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Shape 331"/>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Most Common Name?</a:t>
            </a:r>
          </a:p>
        </p:txBody>
      </p:sp>
      <p:sp>
        <p:nvSpPr>
          <p:cNvPr id="3" name="Text Placeholder 2"/>
          <p:cNvSpPr>
            <a:spLocks noGrp="1"/>
          </p:cNvSpPr>
          <p:nvPr>
            <p:ph type="body" idx="1"/>
          </p:nvPr>
        </p:nvSpPr>
        <p:spPr/>
        <p:txBody>
          <a:bodyPr/>
          <a:lstStyle/>
          <a:p>
            <a:endParaRPr lang="en-US"/>
          </a:p>
        </p:txBody>
      </p:sp>
      <p:sp>
        <p:nvSpPr>
          <p:cNvPr id="332" name="Shape 332"/>
          <p:cNvSpPr txBox="1"/>
          <p:nvPr/>
        </p:nvSpPr>
        <p:spPr>
          <a:xfrm>
            <a:off x="1344600" y="5705416"/>
            <a:ext cx="1909500"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600" u="none" strike="noStrike" cap="none">
                <a:solidFill>
                  <a:srgbClr val="FF00FF"/>
                </a:solidFill>
                <a:latin typeface="Arial" charset="0"/>
                <a:ea typeface="Arial" charset="0"/>
                <a:cs typeface="Arial" charset="0"/>
                <a:sym typeface="Cabin"/>
              </a:rPr>
              <a:t>csev</a:t>
            </a:r>
          </a:p>
        </p:txBody>
      </p:sp>
      <p:sp>
        <p:nvSpPr>
          <p:cNvPr id="333" name="Shape 333"/>
          <p:cNvSpPr txBox="1"/>
          <p:nvPr/>
        </p:nvSpPr>
        <p:spPr>
          <a:xfrm>
            <a:off x="1344600" y="4274708"/>
            <a:ext cx="20675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600" u="none" strike="noStrike" cap="none">
                <a:solidFill>
                  <a:srgbClr val="FF00FF"/>
                </a:solidFill>
                <a:latin typeface="Arial" charset="0"/>
                <a:ea typeface="Arial" charset="0"/>
                <a:cs typeface="Arial" charset="0"/>
                <a:sym typeface="Cabin"/>
              </a:rPr>
              <a:t>zhen</a:t>
            </a:r>
          </a:p>
        </p:txBody>
      </p:sp>
      <p:sp>
        <p:nvSpPr>
          <p:cNvPr id="334" name="Shape 334"/>
          <p:cNvSpPr txBox="1"/>
          <p:nvPr/>
        </p:nvSpPr>
        <p:spPr>
          <a:xfrm>
            <a:off x="1344600" y="7136125"/>
            <a:ext cx="2189100"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600" u="none" strike="noStrike" cap="none">
                <a:solidFill>
                  <a:srgbClr val="FF00FF"/>
                </a:solidFill>
                <a:latin typeface="Arial" charset="0"/>
                <a:ea typeface="Arial" charset="0"/>
                <a:cs typeface="Arial" charset="0"/>
                <a:sym typeface="Cabin"/>
              </a:rPr>
              <a:t>zhen</a:t>
            </a:r>
          </a:p>
        </p:txBody>
      </p:sp>
      <p:sp>
        <p:nvSpPr>
          <p:cNvPr id="335" name="Shape 335"/>
          <p:cNvSpPr txBox="1"/>
          <p:nvPr/>
        </p:nvSpPr>
        <p:spPr>
          <a:xfrm>
            <a:off x="1344600" y="2844000"/>
            <a:ext cx="38876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600" u="none" strike="noStrike" cap="none">
                <a:solidFill>
                  <a:srgbClr val="FF00FF"/>
                </a:solidFill>
                <a:latin typeface="Arial" charset="0"/>
                <a:ea typeface="Arial" charset="0"/>
                <a:cs typeface="Arial" charset="0"/>
                <a:sym typeface="Cabin"/>
              </a:rPr>
              <a:t>marquard</a:t>
            </a:r>
          </a:p>
        </p:txBody>
      </p:sp>
      <p:sp>
        <p:nvSpPr>
          <p:cNvPr id="336" name="Shape 336"/>
          <p:cNvSpPr txBox="1"/>
          <p:nvPr/>
        </p:nvSpPr>
        <p:spPr>
          <a:xfrm>
            <a:off x="11505925" y="7173950"/>
            <a:ext cx="21891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600" u="none" strike="noStrike" cap="none">
                <a:solidFill>
                  <a:srgbClr val="FF00FF"/>
                </a:solidFill>
                <a:latin typeface="Arial" charset="0"/>
                <a:ea typeface="Arial" charset="0"/>
                <a:cs typeface="Arial" charset="0"/>
                <a:sym typeface="Cabin"/>
              </a:rPr>
              <a:t>zhen</a:t>
            </a:r>
          </a:p>
        </p:txBody>
      </p:sp>
      <p:sp>
        <p:nvSpPr>
          <p:cNvPr id="337" name="Shape 337"/>
          <p:cNvSpPr txBox="1"/>
          <p:nvPr/>
        </p:nvSpPr>
        <p:spPr>
          <a:xfrm>
            <a:off x="11505925" y="2842050"/>
            <a:ext cx="18875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600" u="none" strike="noStrike" cap="none">
                <a:solidFill>
                  <a:srgbClr val="FF00FF"/>
                </a:solidFill>
                <a:latin typeface="Arial" charset="0"/>
                <a:ea typeface="Arial" charset="0"/>
                <a:cs typeface="Arial" charset="0"/>
                <a:sym typeface="Cabin"/>
              </a:rPr>
              <a:t>cwen</a:t>
            </a:r>
          </a:p>
        </p:txBody>
      </p:sp>
      <p:sp>
        <p:nvSpPr>
          <p:cNvPr id="338" name="Shape 338"/>
          <p:cNvSpPr txBox="1"/>
          <p:nvPr/>
        </p:nvSpPr>
        <p:spPr>
          <a:xfrm>
            <a:off x="11505925" y="5008000"/>
            <a:ext cx="18891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600" u="none" strike="noStrike" cap="none">
                <a:solidFill>
                  <a:srgbClr val="FF00FF"/>
                </a:solidFill>
                <a:latin typeface="Arial" charset="0"/>
                <a:ea typeface="Arial" charset="0"/>
                <a:cs typeface="Arial" charset="0"/>
                <a:sym typeface="Cabin"/>
              </a:rPr>
              <a:t>csev</a:t>
            </a:r>
          </a:p>
        </p:txBody>
      </p:sp>
      <p:sp>
        <p:nvSpPr>
          <p:cNvPr id="339" name="Shape 339"/>
          <p:cNvSpPr txBox="1"/>
          <p:nvPr/>
        </p:nvSpPr>
        <p:spPr>
          <a:xfrm>
            <a:off x="11505925" y="6090975"/>
            <a:ext cx="40350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600" u="none" strike="noStrike" cap="none">
                <a:solidFill>
                  <a:srgbClr val="FF00FF"/>
                </a:solidFill>
                <a:latin typeface="Arial" charset="0"/>
                <a:ea typeface="Arial" charset="0"/>
                <a:cs typeface="Arial" charset="0"/>
                <a:sym typeface="Cabin"/>
              </a:rPr>
              <a:t>marquard</a:t>
            </a:r>
          </a:p>
        </p:txBody>
      </p:sp>
      <p:sp>
        <p:nvSpPr>
          <p:cNvPr id="340" name="Shape 340"/>
          <p:cNvSpPr txBox="1"/>
          <p:nvPr/>
        </p:nvSpPr>
        <p:spPr>
          <a:xfrm>
            <a:off x="6049446" y="5653100"/>
            <a:ext cx="21891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600" u="none" strike="noStrike" cap="none">
                <a:solidFill>
                  <a:srgbClr val="FF00FF"/>
                </a:solidFill>
                <a:latin typeface="Arial" charset="0"/>
                <a:ea typeface="Arial" charset="0"/>
                <a:cs typeface="Arial" charset="0"/>
                <a:sym typeface="Cabin"/>
              </a:rPr>
              <a:t>zhen</a:t>
            </a:r>
          </a:p>
        </p:txBody>
      </p:sp>
      <p:sp>
        <p:nvSpPr>
          <p:cNvPr id="341" name="Shape 341"/>
          <p:cNvSpPr txBox="1"/>
          <p:nvPr/>
        </p:nvSpPr>
        <p:spPr>
          <a:xfrm>
            <a:off x="6049446" y="4197225"/>
            <a:ext cx="36764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600" u="none" strike="noStrike" cap="none">
                <a:solidFill>
                  <a:srgbClr val="FF00FF"/>
                </a:solidFill>
                <a:latin typeface="Arial" charset="0"/>
                <a:ea typeface="Arial" charset="0"/>
                <a:cs typeface="Arial" charset="0"/>
                <a:sym typeface="Cabin"/>
              </a:rPr>
              <a:t>marquard</a:t>
            </a:r>
          </a:p>
        </p:txBody>
      </p:sp>
      <p:sp>
        <p:nvSpPr>
          <p:cNvPr id="342" name="Shape 342"/>
          <p:cNvSpPr txBox="1"/>
          <p:nvPr/>
        </p:nvSpPr>
        <p:spPr>
          <a:xfrm>
            <a:off x="6049446" y="7108975"/>
            <a:ext cx="19095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600" u="none" strike="noStrike" cap="none">
                <a:solidFill>
                  <a:srgbClr val="FF00FF"/>
                </a:solidFill>
                <a:latin typeface="Arial" charset="0"/>
                <a:ea typeface="Arial" charset="0"/>
                <a:cs typeface="Arial" charset="0"/>
                <a:sym typeface="Cabin"/>
              </a:rPr>
              <a:t>csev</a:t>
            </a:r>
          </a:p>
        </p:txBody>
      </p:sp>
      <p:sp>
        <p:nvSpPr>
          <p:cNvPr id="343" name="Shape 343"/>
          <p:cNvSpPr txBox="1"/>
          <p:nvPr/>
        </p:nvSpPr>
        <p:spPr>
          <a:xfrm>
            <a:off x="6049446" y="2741350"/>
            <a:ext cx="1889100"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600" u="none" strike="noStrike" cap="none">
                <a:solidFill>
                  <a:srgbClr val="FF00FF"/>
                </a:solidFill>
                <a:latin typeface="Arial" charset="0"/>
                <a:ea typeface="Arial" charset="0"/>
                <a:cs typeface="Arial" charset="0"/>
                <a:sym typeface="Cabin"/>
              </a:rPr>
              <a:t>cwen</a:t>
            </a:r>
          </a:p>
        </p:txBody>
      </p:sp>
      <p:sp>
        <p:nvSpPr>
          <p:cNvPr id="344" name="Shape 344"/>
          <p:cNvSpPr txBox="1"/>
          <p:nvPr/>
        </p:nvSpPr>
        <p:spPr>
          <a:xfrm>
            <a:off x="11505925" y="3925025"/>
            <a:ext cx="23136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600" u="none" strike="noStrike" cap="none">
                <a:solidFill>
                  <a:srgbClr val="FF00FF"/>
                </a:solidFill>
                <a:latin typeface="Arial" charset="0"/>
                <a:ea typeface="Arial" charset="0"/>
                <a:cs typeface="Arial" charset="0"/>
                <a:sym typeface="Cabin"/>
              </a:rPr>
              <a:t>zhen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Shape 349"/>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Most Common Name?</a:t>
            </a:r>
          </a:p>
        </p:txBody>
      </p:sp>
      <p:sp>
        <p:nvSpPr>
          <p:cNvPr id="3" name="Text Placeholder 2"/>
          <p:cNvSpPr>
            <a:spLocks noGrp="1"/>
          </p:cNvSpPr>
          <p:nvPr>
            <p:ph type="body" idx="1"/>
          </p:nvPr>
        </p:nvSpPr>
        <p:spPr/>
        <p:txBody>
          <a:bodyPr/>
          <a:lstStyle/>
          <a:p>
            <a:endParaRPr lang="en-US"/>
          </a:p>
        </p:txBody>
      </p:sp>
      <p:sp>
        <p:nvSpPr>
          <p:cNvPr id="350" name="Shape 350"/>
          <p:cNvSpPr txBox="1"/>
          <p:nvPr/>
        </p:nvSpPr>
        <p:spPr>
          <a:xfrm>
            <a:off x="1344600" y="5705416"/>
            <a:ext cx="1909500"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600" u="none" strike="noStrike" cap="none">
                <a:solidFill>
                  <a:srgbClr val="FF00FF"/>
                </a:solidFill>
                <a:latin typeface="Arial" charset="0"/>
                <a:ea typeface="Arial" charset="0"/>
                <a:cs typeface="Arial" charset="0"/>
                <a:sym typeface="Cabin"/>
              </a:rPr>
              <a:t>csev</a:t>
            </a:r>
          </a:p>
        </p:txBody>
      </p:sp>
      <p:sp>
        <p:nvSpPr>
          <p:cNvPr id="351" name="Shape 351"/>
          <p:cNvSpPr txBox="1"/>
          <p:nvPr/>
        </p:nvSpPr>
        <p:spPr>
          <a:xfrm>
            <a:off x="1344600" y="4274708"/>
            <a:ext cx="20675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600" u="none" strike="noStrike" cap="none">
                <a:solidFill>
                  <a:srgbClr val="FF00FF"/>
                </a:solidFill>
                <a:latin typeface="Arial" charset="0"/>
                <a:ea typeface="Arial" charset="0"/>
                <a:cs typeface="Arial" charset="0"/>
                <a:sym typeface="Cabin"/>
              </a:rPr>
              <a:t>zhen</a:t>
            </a:r>
          </a:p>
        </p:txBody>
      </p:sp>
      <p:sp>
        <p:nvSpPr>
          <p:cNvPr id="352" name="Shape 352"/>
          <p:cNvSpPr txBox="1"/>
          <p:nvPr/>
        </p:nvSpPr>
        <p:spPr>
          <a:xfrm>
            <a:off x="1344600" y="7136125"/>
            <a:ext cx="2189100"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600" u="none" strike="noStrike" cap="none">
                <a:solidFill>
                  <a:srgbClr val="FF00FF"/>
                </a:solidFill>
                <a:latin typeface="Arial" charset="0"/>
                <a:ea typeface="Arial" charset="0"/>
                <a:cs typeface="Arial" charset="0"/>
                <a:sym typeface="Cabin"/>
              </a:rPr>
              <a:t>zhen</a:t>
            </a:r>
          </a:p>
        </p:txBody>
      </p:sp>
      <p:sp>
        <p:nvSpPr>
          <p:cNvPr id="353" name="Shape 353"/>
          <p:cNvSpPr txBox="1"/>
          <p:nvPr/>
        </p:nvSpPr>
        <p:spPr>
          <a:xfrm>
            <a:off x="1344600" y="2844000"/>
            <a:ext cx="38876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600" u="none" strike="noStrike" cap="none">
                <a:solidFill>
                  <a:srgbClr val="FF00FF"/>
                </a:solidFill>
                <a:latin typeface="Arial" charset="0"/>
                <a:ea typeface="Arial" charset="0"/>
                <a:cs typeface="Arial" charset="0"/>
                <a:sym typeface="Cabin"/>
              </a:rPr>
              <a:t>marquard</a:t>
            </a:r>
          </a:p>
        </p:txBody>
      </p:sp>
      <p:sp>
        <p:nvSpPr>
          <p:cNvPr id="354" name="Shape 354"/>
          <p:cNvSpPr txBox="1"/>
          <p:nvPr/>
        </p:nvSpPr>
        <p:spPr>
          <a:xfrm>
            <a:off x="11505925" y="7173950"/>
            <a:ext cx="21891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600" u="none" strike="noStrike" cap="none">
                <a:solidFill>
                  <a:srgbClr val="FF00FF"/>
                </a:solidFill>
                <a:latin typeface="Arial" charset="0"/>
                <a:ea typeface="Arial" charset="0"/>
                <a:cs typeface="Arial" charset="0"/>
                <a:sym typeface="Cabin"/>
              </a:rPr>
              <a:t>zhen</a:t>
            </a:r>
          </a:p>
        </p:txBody>
      </p:sp>
      <p:sp>
        <p:nvSpPr>
          <p:cNvPr id="355" name="Shape 355"/>
          <p:cNvSpPr txBox="1"/>
          <p:nvPr/>
        </p:nvSpPr>
        <p:spPr>
          <a:xfrm>
            <a:off x="11505925" y="2842050"/>
            <a:ext cx="18875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600" u="none" strike="noStrike" cap="none">
                <a:solidFill>
                  <a:srgbClr val="FF00FF"/>
                </a:solidFill>
                <a:latin typeface="Arial" charset="0"/>
                <a:ea typeface="Arial" charset="0"/>
                <a:cs typeface="Arial" charset="0"/>
                <a:sym typeface="Cabin"/>
              </a:rPr>
              <a:t>cwen</a:t>
            </a:r>
          </a:p>
        </p:txBody>
      </p:sp>
      <p:sp>
        <p:nvSpPr>
          <p:cNvPr id="356" name="Shape 356"/>
          <p:cNvSpPr txBox="1"/>
          <p:nvPr/>
        </p:nvSpPr>
        <p:spPr>
          <a:xfrm>
            <a:off x="11505925" y="5008000"/>
            <a:ext cx="18891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600" u="none" strike="noStrike" cap="none">
                <a:solidFill>
                  <a:srgbClr val="FF00FF"/>
                </a:solidFill>
                <a:latin typeface="Arial" charset="0"/>
                <a:ea typeface="Arial" charset="0"/>
                <a:cs typeface="Arial" charset="0"/>
                <a:sym typeface="Cabin"/>
              </a:rPr>
              <a:t>csev</a:t>
            </a:r>
          </a:p>
        </p:txBody>
      </p:sp>
      <p:sp>
        <p:nvSpPr>
          <p:cNvPr id="357" name="Shape 357"/>
          <p:cNvSpPr txBox="1"/>
          <p:nvPr/>
        </p:nvSpPr>
        <p:spPr>
          <a:xfrm>
            <a:off x="11505925" y="6090975"/>
            <a:ext cx="40350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600" u="none" strike="noStrike" cap="none">
                <a:solidFill>
                  <a:srgbClr val="FF00FF"/>
                </a:solidFill>
                <a:latin typeface="Arial" charset="0"/>
                <a:ea typeface="Arial" charset="0"/>
                <a:cs typeface="Arial" charset="0"/>
                <a:sym typeface="Cabin"/>
              </a:rPr>
              <a:t>marquard</a:t>
            </a:r>
          </a:p>
        </p:txBody>
      </p:sp>
      <p:sp>
        <p:nvSpPr>
          <p:cNvPr id="358" name="Shape 358"/>
          <p:cNvSpPr txBox="1"/>
          <p:nvPr/>
        </p:nvSpPr>
        <p:spPr>
          <a:xfrm>
            <a:off x="6049446" y="5653100"/>
            <a:ext cx="21891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600" u="none" strike="noStrike" cap="none">
                <a:solidFill>
                  <a:srgbClr val="FF00FF"/>
                </a:solidFill>
                <a:latin typeface="Arial" charset="0"/>
                <a:ea typeface="Arial" charset="0"/>
                <a:cs typeface="Arial" charset="0"/>
                <a:sym typeface="Cabin"/>
              </a:rPr>
              <a:t>zhen</a:t>
            </a:r>
          </a:p>
        </p:txBody>
      </p:sp>
      <p:sp>
        <p:nvSpPr>
          <p:cNvPr id="359" name="Shape 359"/>
          <p:cNvSpPr txBox="1"/>
          <p:nvPr/>
        </p:nvSpPr>
        <p:spPr>
          <a:xfrm>
            <a:off x="6049446" y="4197225"/>
            <a:ext cx="36764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600" u="none" strike="noStrike" cap="none">
                <a:solidFill>
                  <a:srgbClr val="FF00FF"/>
                </a:solidFill>
                <a:latin typeface="Arial" charset="0"/>
                <a:ea typeface="Arial" charset="0"/>
                <a:cs typeface="Arial" charset="0"/>
                <a:sym typeface="Cabin"/>
              </a:rPr>
              <a:t>marquard</a:t>
            </a:r>
          </a:p>
        </p:txBody>
      </p:sp>
      <p:sp>
        <p:nvSpPr>
          <p:cNvPr id="360" name="Shape 360"/>
          <p:cNvSpPr txBox="1"/>
          <p:nvPr/>
        </p:nvSpPr>
        <p:spPr>
          <a:xfrm>
            <a:off x="6049446" y="7108975"/>
            <a:ext cx="19095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600" u="none" strike="noStrike" cap="none">
                <a:solidFill>
                  <a:srgbClr val="FF00FF"/>
                </a:solidFill>
                <a:latin typeface="Arial" charset="0"/>
                <a:ea typeface="Arial" charset="0"/>
                <a:cs typeface="Arial" charset="0"/>
                <a:sym typeface="Cabin"/>
              </a:rPr>
              <a:t>csev</a:t>
            </a:r>
          </a:p>
        </p:txBody>
      </p:sp>
      <p:sp>
        <p:nvSpPr>
          <p:cNvPr id="361" name="Shape 361"/>
          <p:cNvSpPr txBox="1"/>
          <p:nvPr/>
        </p:nvSpPr>
        <p:spPr>
          <a:xfrm>
            <a:off x="6049446" y="2741350"/>
            <a:ext cx="1889100"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600" u="none" strike="noStrike" cap="none">
                <a:solidFill>
                  <a:srgbClr val="FF00FF"/>
                </a:solidFill>
                <a:latin typeface="Arial" charset="0"/>
                <a:ea typeface="Arial" charset="0"/>
                <a:cs typeface="Arial" charset="0"/>
                <a:sym typeface="Cabin"/>
              </a:rPr>
              <a:t>cwen</a:t>
            </a:r>
          </a:p>
        </p:txBody>
      </p:sp>
      <p:sp>
        <p:nvSpPr>
          <p:cNvPr id="362" name="Shape 362"/>
          <p:cNvSpPr txBox="1"/>
          <p:nvPr/>
        </p:nvSpPr>
        <p:spPr>
          <a:xfrm>
            <a:off x="11505925" y="3925025"/>
            <a:ext cx="23136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600" u="none" strike="noStrike" cap="none">
                <a:solidFill>
                  <a:srgbClr val="FF00FF"/>
                </a:solidFill>
                <a:latin typeface="Arial" charset="0"/>
                <a:ea typeface="Arial" charset="0"/>
                <a:cs typeface="Arial" charset="0"/>
                <a:sym typeface="Cabin"/>
              </a:rPr>
              <a:t>zhen</a:t>
            </a:r>
          </a:p>
        </p:txBody>
      </p:sp>
      <p:pic>
        <p:nvPicPr>
          <p:cNvPr id="363" name="Shape 363"/>
          <p:cNvPicPr preferRelativeResize="0"/>
          <p:nvPr/>
        </p:nvPicPr>
        <p:blipFill rotWithShape="1">
          <a:blip r:embed="rId3">
            <a:alphaModFix/>
          </a:blip>
          <a:srcRect/>
          <a:stretch/>
        </p:blipFill>
        <p:spPr>
          <a:xfrm>
            <a:off x="5626050" y="3865012"/>
            <a:ext cx="4761000" cy="335279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Shape 36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a:solidFill>
                  <a:srgbClr val="FFFF00"/>
                </a:solidFill>
                <a:latin typeface="Arial" charset="0"/>
                <a:ea typeface="Arial" charset="0"/>
                <a:cs typeface="Arial" charset="0"/>
                <a:sym typeface="Cabin"/>
              </a:rPr>
              <a:t>Many Counters with a Dictionary</a:t>
            </a:r>
          </a:p>
        </p:txBody>
      </p:sp>
      <p:sp>
        <p:nvSpPr>
          <p:cNvPr id="369" name="Shape 369"/>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chemeClr val="lt1"/>
              </a:buClr>
              <a:buSzPct val="171000"/>
              <a:buFont typeface="Cabin"/>
              <a:buChar char="•"/>
            </a:pPr>
            <a:r>
              <a:rPr lang="en-US" sz="3600" u="none" strike="noStrike" cap="none">
                <a:solidFill>
                  <a:schemeClr val="lt1"/>
                </a:solidFill>
                <a:latin typeface="Arial" charset="0"/>
                <a:ea typeface="Arial" charset="0"/>
                <a:cs typeface="Arial" charset="0"/>
                <a:sym typeface="Cabin"/>
              </a:rPr>
              <a:t>One common use of dictionary is </a:t>
            </a:r>
            <a:r>
              <a:rPr lang="en-US" sz="3600" u="none" strike="noStrike" cap="none">
                <a:solidFill>
                  <a:srgbClr val="FFFF00"/>
                </a:solidFill>
                <a:latin typeface="Arial" charset="0"/>
                <a:ea typeface="Arial" charset="0"/>
                <a:cs typeface="Arial" charset="0"/>
                <a:sym typeface="Cabin"/>
              </a:rPr>
              <a:t>counting</a:t>
            </a:r>
            <a:r>
              <a:rPr lang="en-US" sz="3600" u="none" strike="noStrike" cap="none">
                <a:solidFill>
                  <a:schemeClr val="lt1"/>
                </a:solidFill>
                <a:latin typeface="Arial" charset="0"/>
                <a:ea typeface="Arial" charset="0"/>
                <a:cs typeface="Arial" charset="0"/>
                <a:sym typeface="Cabin"/>
              </a:rPr>
              <a:t> how often we </a:t>
            </a:r>
            <a:r>
              <a:rPr lang="en-US" sz="3600" b="0" i="0" u="none" strike="noStrike" cap="none">
                <a:solidFill>
                  <a:schemeClr val="lt1"/>
                </a:solidFill>
                <a:latin typeface="Arial"/>
                <a:ea typeface="Arial"/>
                <a:cs typeface="Arial"/>
                <a:sym typeface="Arial"/>
              </a:rPr>
              <a:t>“</a:t>
            </a:r>
            <a:r>
              <a:rPr lang="en-US" sz="3600" u="none" strike="noStrike" cap="none">
                <a:solidFill>
                  <a:schemeClr val="lt1"/>
                </a:solidFill>
                <a:latin typeface="Arial" charset="0"/>
                <a:ea typeface="Arial" charset="0"/>
                <a:cs typeface="Arial" charset="0"/>
                <a:sym typeface="Cabin"/>
              </a:rPr>
              <a:t>see</a:t>
            </a:r>
            <a:r>
              <a:rPr lang="en-US" sz="3600" b="0" i="0" u="none" strike="noStrike" cap="none">
                <a:solidFill>
                  <a:schemeClr val="lt1"/>
                </a:solidFill>
                <a:latin typeface="Arial"/>
                <a:ea typeface="Arial"/>
                <a:cs typeface="Arial"/>
                <a:sym typeface="Arial"/>
              </a:rPr>
              <a:t>”</a:t>
            </a:r>
            <a:r>
              <a:rPr lang="en-US" sz="3600" u="none" strike="noStrike" cap="none">
                <a:solidFill>
                  <a:schemeClr val="lt1"/>
                </a:solidFill>
                <a:latin typeface="Arial" charset="0"/>
                <a:ea typeface="Arial" charset="0"/>
                <a:cs typeface="Arial" charset="0"/>
                <a:sym typeface="Cabin"/>
              </a:rPr>
              <a:t> something</a:t>
            </a:r>
          </a:p>
        </p:txBody>
      </p:sp>
      <p:pic>
        <p:nvPicPr>
          <p:cNvPr id="370" name="Shape 370"/>
          <p:cNvPicPr preferRelativeResize="0"/>
          <p:nvPr/>
        </p:nvPicPr>
        <p:blipFill rotWithShape="1">
          <a:blip r:embed="rId3">
            <a:alphaModFix/>
          </a:blip>
          <a:srcRect/>
          <a:stretch/>
        </p:blipFill>
        <p:spPr>
          <a:xfrm>
            <a:off x="10287000" y="3611562"/>
            <a:ext cx="4760912" cy="3352799"/>
          </a:xfrm>
          <a:prstGeom prst="rect">
            <a:avLst/>
          </a:prstGeom>
          <a:noFill/>
          <a:ln>
            <a:noFill/>
          </a:ln>
        </p:spPr>
      </p:pic>
      <p:sp>
        <p:nvSpPr>
          <p:cNvPr id="371" name="Shape 371"/>
          <p:cNvSpPr txBox="1"/>
          <p:nvPr/>
        </p:nvSpPr>
        <p:spPr>
          <a:xfrm>
            <a:off x="10880725" y="2781300"/>
            <a:ext cx="798512"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Key</a:t>
            </a:r>
          </a:p>
        </p:txBody>
      </p:sp>
      <p:sp>
        <p:nvSpPr>
          <p:cNvPr id="372" name="Shape 372"/>
          <p:cNvSpPr txBox="1"/>
          <p:nvPr/>
        </p:nvSpPr>
        <p:spPr>
          <a:xfrm>
            <a:off x="13114337" y="2781300"/>
            <a:ext cx="1106487"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00FF"/>
                </a:solidFill>
                <a:latin typeface="Arial" charset="0"/>
                <a:ea typeface="Arial" charset="0"/>
                <a:cs typeface="Arial" charset="0"/>
                <a:sym typeface="Cabin"/>
              </a:rPr>
              <a:t>Value</a:t>
            </a:r>
          </a:p>
        </p:txBody>
      </p:sp>
      <p:sp>
        <p:nvSpPr>
          <p:cNvPr id="373" name="Shape 373"/>
          <p:cNvSpPr txBox="1"/>
          <p:nvPr/>
        </p:nvSpPr>
        <p:spPr>
          <a:xfrm>
            <a:off x="1803400" y="4165600"/>
            <a:ext cx="7825500" cy="4267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b="1" i="0" u="none" strike="noStrike" cap="none">
                <a:solidFill>
                  <a:schemeClr val="lt1"/>
                </a:solidFill>
                <a:latin typeface="Courier New"/>
                <a:ea typeface="Courier New"/>
                <a:cs typeface="Courier New"/>
                <a:sym typeface="Courier New"/>
              </a:rPr>
              <a:t>&gt;&gt;&gt; </a:t>
            </a:r>
            <a:r>
              <a:rPr lang="en-US" sz="3000" b="1" i="0" u="none" strike="noStrike" cap="none">
                <a:solidFill>
                  <a:srgbClr val="00FF00"/>
                </a:solidFill>
                <a:latin typeface="Courier New"/>
                <a:ea typeface="Courier New"/>
                <a:cs typeface="Courier New"/>
                <a:sym typeface="Courier New"/>
              </a:rPr>
              <a:t>ccc</a:t>
            </a:r>
            <a:r>
              <a:rPr lang="en-US" sz="3000" b="1" i="0" u="none" strike="noStrike" cap="none">
                <a:solidFill>
                  <a:schemeClr val="lt1"/>
                </a:solidFill>
                <a:latin typeface="Courier New"/>
                <a:ea typeface="Courier New"/>
                <a:cs typeface="Courier New"/>
                <a:sym typeface="Courier New"/>
              </a:rPr>
              <a:t> = </a:t>
            </a:r>
            <a:r>
              <a:rPr lang="en-US" sz="3000" b="1" i="0" u="none" strike="noStrike" cap="none">
                <a:solidFill>
                  <a:srgbClr val="FF00FF"/>
                </a:solidFill>
                <a:latin typeface="Courier New"/>
                <a:ea typeface="Courier New"/>
                <a:cs typeface="Courier New"/>
                <a:sym typeface="Courier New"/>
              </a:rPr>
              <a:t>dict</a:t>
            </a:r>
            <a:r>
              <a:rPr lang="en-US" sz="3000" b="1" i="0" u="none" strike="noStrike" cap="none">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a:solidFill>
                  <a:schemeClr val="lt1"/>
                </a:solidFill>
                <a:latin typeface="Courier New"/>
                <a:ea typeface="Courier New"/>
                <a:cs typeface="Courier New"/>
                <a:sym typeface="Courier New"/>
              </a:rPr>
              <a:t>&gt;&gt;&gt; </a:t>
            </a:r>
            <a:r>
              <a:rPr lang="en-US" sz="3000" b="1" i="0" u="none" strike="noStrike" cap="none">
                <a:solidFill>
                  <a:srgbClr val="00FF00"/>
                </a:solidFill>
                <a:latin typeface="Courier New"/>
                <a:ea typeface="Courier New"/>
                <a:cs typeface="Courier New"/>
                <a:sym typeface="Courier New"/>
              </a:rPr>
              <a:t>ccc</a:t>
            </a:r>
            <a:r>
              <a:rPr lang="en-US" sz="3000" b="1" i="0" u="none" strike="noStrike" cap="none">
                <a:solidFill>
                  <a:schemeClr val="lt1"/>
                </a:solidFill>
                <a:latin typeface="Courier New"/>
                <a:ea typeface="Courier New"/>
                <a:cs typeface="Courier New"/>
                <a:sym typeface="Courier New"/>
              </a:rPr>
              <a:t>['</a:t>
            </a:r>
            <a:r>
              <a:rPr lang="en-US" sz="3000" b="1" i="0" u="none" strike="noStrike" cap="none">
                <a:solidFill>
                  <a:srgbClr val="FF7F00"/>
                </a:solidFill>
                <a:latin typeface="Courier New"/>
                <a:ea typeface="Courier New"/>
                <a:cs typeface="Courier New"/>
                <a:sym typeface="Courier New"/>
              </a:rPr>
              <a:t>csev</a:t>
            </a:r>
            <a:r>
              <a:rPr lang="en-US" sz="3000" b="1" i="0" u="none" strike="noStrike" cap="none">
                <a:solidFill>
                  <a:schemeClr val="lt1"/>
                </a:solidFill>
                <a:latin typeface="Courier New"/>
                <a:ea typeface="Courier New"/>
                <a:cs typeface="Courier New"/>
                <a:sym typeface="Courier New"/>
              </a:rPr>
              <a:t>'] = </a:t>
            </a:r>
            <a:r>
              <a:rPr lang="en-US" sz="3000" b="1" i="0" u="none" strike="noStrike" cap="none">
                <a:solidFill>
                  <a:srgbClr val="FF00FF"/>
                </a:solidFill>
                <a:latin typeface="Courier New"/>
                <a:ea typeface="Courier New"/>
                <a:cs typeface="Courier New"/>
                <a:sym typeface="Courier New"/>
              </a:rPr>
              <a:t>1</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a:solidFill>
                  <a:schemeClr val="lt1"/>
                </a:solidFill>
                <a:latin typeface="Courier New"/>
                <a:ea typeface="Courier New"/>
                <a:cs typeface="Courier New"/>
                <a:sym typeface="Courier New"/>
              </a:rPr>
              <a:t>&gt;&gt;&gt; </a:t>
            </a:r>
            <a:r>
              <a:rPr lang="en-US" sz="3000" b="1" i="0" u="none" strike="noStrike" cap="none">
                <a:solidFill>
                  <a:srgbClr val="00FF00"/>
                </a:solidFill>
                <a:latin typeface="Courier New"/>
                <a:ea typeface="Courier New"/>
                <a:cs typeface="Courier New"/>
                <a:sym typeface="Courier New"/>
              </a:rPr>
              <a:t>ccc</a:t>
            </a:r>
            <a:r>
              <a:rPr lang="en-US" sz="3000" b="1" i="0" u="none" strike="noStrike" cap="none">
                <a:solidFill>
                  <a:schemeClr val="lt1"/>
                </a:solidFill>
                <a:latin typeface="Courier New"/>
                <a:ea typeface="Courier New"/>
                <a:cs typeface="Courier New"/>
                <a:sym typeface="Courier New"/>
              </a:rPr>
              <a:t>['</a:t>
            </a:r>
            <a:r>
              <a:rPr lang="en-US" sz="3000" b="1" i="0" u="none" strike="noStrike" cap="none">
                <a:solidFill>
                  <a:srgbClr val="FF7F00"/>
                </a:solidFill>
                <a:latin typeface="Courier New"/>
                <a:ea typeface="Courier New"/>
                <a:cs typeface="Courier New"/>
                <a:sym typeface="Courier New"/>
              </a:rPr>
              <a:t>cwen</a:t>
            </a:r>
            <a:r>
              <a:rPr lang="en-US" sz="3000" b="1" i="0" u="none" strike="noStrike" cap="none">
                <a:solidFill>
                  <a:schemeClr val="lt1"/>
                </a:solidFill>
                <a:latin typeface="Courier New"/>
                <a:ea typeface="Courier New"/>
                <a:cs typeface="Courier New"/>
                <a:sym typeface="Courier New"/>
              </a:rPr>
              <a:t>'] = </a:t>
            </a:r>
            <a:r>
              <a:rPr lang="en-US" sz="3000" b="1" i="0" u="none" strike="noStrike" cap="none">
                <a:solidFill>
                  <a:srgbClr val="FF00FF"/>
                </a:solidFill>
                <a:latin typeface="Courier New"/>
                <a:ea typeface="Courier New"/>
                <a:cs typeface="Courier New"/>
                <a:sym typeface="Courier New"/>
              </a:rPr>
              <a:t>1</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a:solidFill>
                  <a:schemeClr val="lt1"/>
                </a:solidFill>
                <a:latin typeface="Courier New"/>
                <a:ea typeface="Courier New"/>
                <a:cs typeface="Courier New"/>
                <a:sym typeface="Courier New"/>
              </a:rPr>
              <a:t>&gt;&gt;&gt; </a:t>
            </a:r>
            <a:r>
              <a:rPr lang="en-US" sz="3000" b="1" i="0" u="none" strike="noStrike" cap="none">
                <a:solidFill>
                  <a:srgbClr val="FFFF00"/>
                </a:solidFill>
                <a:latin typeface="Courier New"/>
                <a:ea typeface="Courier New"/>
                <a:cs typeface="Courier New"/>
                <a:sym typeface="Courier New"/>
              </a:rPr>
              <a:t>print</a:t>
            </a:r>
            <a:r>
              <a:rPr lang="en-US" sz="3000" b="1" i="0" u="none" strike="noStrike" cap="none">
                <a:solidFill>
                  <a:schemeClr val="lt1"/>
                </a:solidFill>
                <a:latin typeface="Courier New"/>
                <a:ea typeface="Courier New"/>
                <a:cs typeface="Courier New"/>
                <a:sym typeface="Courier New"/>
              </a:rPr>
              <a:t> </a:t>
            </a:r>
            <a:r>
              <a:rPr lang="en-US" sz="3000" b="1" i="0" u="none" strike="noStrike" cap="none">
                <a:solidFill>
                  <a:srgbClr val="00FF00"/>
                </a:solidFill>
                <a:latin typeface="Courier New"/>
                <a:ea typeface="Courier New"/>
                <a:cs typeface="Courier New"/>
                <a:sym typeface="Courier New"/>
              </a:rPr>
              <a:t>ccc</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a:solidFill>
                  <a:schemeClr val="lt1"/>
                </a:solidFill>
                <a:latin typeface="Courier New"/>
                <a:ea typeface="Courier New"/>
                <a:cs typeface="Courier New"/>
                <a:sym typeface="Courier New"/>
              </a:rPr>
              <a:t>{'</a:t>
            </a:r>
            <a:r>
              <a:rPr lang="en-US" sz="3000" b="1" i="0" u="none" strike="noStrike" cap="none">
                <a:solidFill>
                  <a:srgbClr val="FF7F00"/>
                </a:solidFill>
                <a:latin typeface="Courier New"/>
                <a:ea typeface="Courier New"/>
                <a:cs typeface="Courier New"/>
                <a:sym typeface="Courier New"/>
              </a:rPr>
              <a:t>csev</a:t>
            </a:r>
            <a:r>
              <a:rPr lang="en-US" sz="3000" b="1" i="0" u="none" strike="noStrike" cap="none">
                <a:solidFill>
                  <a:schemeClr val="lt1"/>
                </a:solidFill>
                <a:latin typeface="Courier New"/>
                <a:ea typeface="Courier New"/>
                <a:cs typeface="Courier New"/>
                <a:sym typeface="Courier New"/>
              </a:rPr>
              <a:t>': </a:t>
            </a:r>
            <a:r>
              <a:rPr lang="en-US" sz="3000" b="1" i="0" u="none" strike="noStrike" cap="none">
                <a:solidFill>
                  <a:srgbClr val="FF00FF"/>
                </a:solidFill>
                <a:latin typeface="Courier New"/>
                <a:ea typeface="Courier New"/>
                <a:cs typeface="Courier New"/>
                <a:sym typeface="Courier New"/>
              </a:rPr>
              <a:t>1</a:t>
            </a:r>
            <a:r>
              <a:rPr lang="en-US" sz="3000" b="1" i="0" u="none" strike="noStrike" cap="none">
                <a:solidFill>
                  <a:schemeClr val="lt1"/>
                </a:solidFill>
                <a:latin typeface="Courier New"/>
                <a:ea typeface="Courier New"/>
                <a:cs typeface="Courier New"/>
                <a:sym typeface="Courier New"/>
              </a:rPr>
              <a:t>, '</a:t>
            </a:r>
            <a:r>
              <a:rPr lang="en-US" sz="3000" b="1" i="0" u="none" strike="noStrike" cap="none">
                <a:solidFill>
                  <a:srgbClr val="FF7F00"/>
                </a:solidFill>
                <a:latin typeface="Courier New"/>
                <a:ea typeface="Courier New"/>
                <a:cs typeface="Courier New"/>
                <a:sym typeface="Courier New"/>
              </a:rPr>
              <a:t>cwen</a:t>
            </a:r>
            <a:r>
              <a:rPr lang="en-US" sz="3000" b="1" i="0" u="none" strike="noStrike" cap="none">
                <a:solidFill>
                  <a:schemeClr val="lt1"/>
                </a:solidFill>
                <a:latin typeface="Courier New"/>
                <a:ea typeface="Courier New"/>
                <a:cs typeface="Courier New"/>
                <a:sym typeface="Courier New"/>
              </a:rPr>
              <a:t>': </a:t>
            </a:r>
            <a:r>
              <a:rPr lang="en-US" sz="3000" b="1" i="0" u="none" strike="noStrike" cap="none">
                <a:solidFill>
                  <a:srgbClr val="FF00FF"/>
                </a:solidFill>
                <a:latin typeface="Courier New"/>
                <a:ea typeface="Courier New"/>
                <a:cs typeface="Courier New"/>
                <a:sym typeface="Courier New"/>
              </a:rPr>
              <a:t>1</a:t>
            </a:r>
            <a:r>
              <a:rPr lang="en-US" sz="3000" b="1" i="0" u="none" strike="noStrike" cap="none">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a:solidFill>
                  <a:schemeClr val="lt1"/>
                </a:solidFill>
                <a:latin typeface="Courier New"/>
                <a:ea typeface="Courier New"/>
                <a:cs typeface="Courier New"/>
                <a:sym typeface="Courier New"/>
              </a:rPr>
              <a:t>&gt;&gt;&gt; </a:t>
            </a:r>
            <a:r>
              <a:rPr lang="en-US" sz="3000" b="1" i="0" u="none" strike="noStrike" cap="none">
                <a:solidFill>
                  <a:srgbClr val="00FF00"/>
                </a:solidFill>
                <a:latin typeface="Courier New"/>
                <a:ea typeface="Courier New"/>
                <a:cs typeface="Courier New"/>
                <a:sym typeface="Courier New"/>
              </a:rPr>
              <a:t>ccc</a:t>
            </a:r>
            <a:r>
              <a:rPr lang="en-US" sz="3000" b="1" i="0" u="none" strike="noStrike" cap="none">
                <a:solidFill>
                  <a:schemeClr val="lt1"/>
                </a:solidFill>
                <a:latin typeface="Courier New"/>
                <a:ea typeface="Courier New"/>
                <a:cs typeface="Courier New"/>
                <a:sym typeface="Courier New"/>
              </a:rPr>
              <a:t>['</a:t>
            </a:r>
            <a:r>
              <a:rPr lang="en-US" sz="3000" b="1" i="0" u="none" strike="noStrike" cap="none">
                <a:solidFill>
                  <a:srgbClr val="FF7F00"/>
                </a:solidFill>
                <a:latin typeface="Courier New"/>
                <a:ea typeface="Courier New"/>
                <a:cs typeface="Courier New"/>
                <a:sym typeface="Courier New"/>
              </a:rPr>
              <a:t>cwen</a:t>
            </a:r>
            <a:r>
              <a:rPr lang="en-US" sz="3000" b="1" i="0" u="none" strike="noStrike" cap="none">
                <a:solidFill>
                  <a:schemeClr val="lt1"/>
                </a:solidFill>
                <a:latin typeface="Courier New"/>
                <a:ea typeface="Courier New"/>
                <a:cs typeface="Courier New"/>
                <a:sym typeface="Courier New"/>
              </a:rPr>
              <a:t>'] = </a:t>
            </a:r>
            <a:r>
              <a:rPr lang="en-US" sz="3000" b="1" i="0" u="none" strike="noStrike" cap="none">
                <a:solidFill>
                  <a:srgbClr val="00FF00"/>
                </a:solidFill>
                <a:latin typeface="Courier New"/>
                <a:ea typeface="Courier New"/>
                <a:cs typeface="Courier New"/>
                <a:sym typeface="Courier New"/>
              </a:rPr>
              <a:t>ccc</a:t>
            </a:r>
            <a:r>
              <a:rPr lang="en-US" sz="3000" b="1" i="0" u="none" strike="noStrike" cap="none">
                <a:solidFill>
                  <a:schemeClr val="lt1"/>
                </a:solidFill>
                <a:latin typeface="Courier New"/>
                <a:ea typeface="Courier New"/>
                <a:cs typeface="Courier New"/>
                <a:sym typeface="Courier New"/>
              </a:rPr>
              <a:t>['</a:t>
            </a:r>
            <a:r>
              <a:rPr lang="en-US" sz="3000" b="1" i="0" u="none" strike="noStrike" cap="none">
                <a:solidFill>
                  <a:srgbClr val="FF7F00"/>
                </a:solidFill>
                <a:latin typeface="Courier New"/>
                <a:ea typeface="Courier New"/>
                <a:cs typeface="Courier New"/>
                <a:sym typeface="Courier New"/>
              </a:rPr>
              <a:t>cwen</a:t>
            </a:r>
            <a:r>
              <a:rPr lang="en-US" sz="3000" b="1" i="0" u="none" strike="noStrike" cap="none">
                <a:solidFill>
                  <a:schemeClr val="lt1"/>
                </a:solidFill>
                <a:latin typeface="Courier New"/>
                <a:ea typeface="Courier New"/>
                <a:cs typeface="Courier New"/>
                <a:sym typeface="Courier New"/>
              </a:rPr>
              <a:t>'] + </a:t>
            </a:r>
            <a:r>
              <a:rPr lang="en-US" sz="3000" b="1" i="0" u="none" strike="noStrike" cap="none">
                <a:solidFill>
                  <a:srgbClr val="FF00FF"/>
                </a:solidFill>
                <a:latin typeface="Courier New"/>
                <a:ea typeface="Courier New"/>
                <a:cs typeface="Courier New"/>
                <a:sym typeface="Courier New"/>
              </a:rPr>
              <a:t>1</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a:solidFill>
                  <a:schemeClr val="lt1"/>
                </a:solidFill>
                <a:latin typeface="Courier New"/>
                <a:ea typeface="Courier New"/>
                <a:cs typeface="Courier New"/>
                <a:sym typeface="Courier New"/>
              </a:rPr>
              <a:t>&gt;&gt;&gt; </a:t>
            </a:r>
            <a:r>
              <a:rPr lang="en-US" sz="3000" b="1" i="0" u="none" strike="noStrike" cap="none">
                <a:solidFill>
                  <a:srgbClr val="FFFF00"/>
                </a:solidFill>
                <a:latin typeface="Courier New"/>
                <a:ea typeface="Courier New"/>
                <a:cs typeface="Courier New"/>
                <a:sym typeface="Courier New"/>
              </a:rPr>
              <a:t>print</a:t>
            </a:r>
            <a:r>
              <a:rPr lang="en-US" sz="3000" b="1" i="0" u="none" strike="noStrike" cap="none">
                <a:solidFill>
                  <a:schemeClr val="lt1"/>
                </a:solidFill>
                <a:latin typeface="Courier New"/>
                <a:ea typeface="Courier New"/>
                <a:cs typeface="Courier New"/>
                <a:sym typeface="Courier New"/>
              </a:rPr>
              <a:t> ccc</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a:solidFill>
                  <a:schemeClr val="lt1"/>
                </a:solidFill>
                <a:latin typeface="Courier New"/>
                <a:ea typeface="Courier New"/>
                <a:cs typeface="Courier New"/>
                <a:sym typeface="Courier New"/>
              </a:rPr>
              <a:t>{'</a:t>
            </a:r>
            <a:r>
              <a:rPr lang="en-US" sz="3000" b="1" i="0" u="none" strike="noStrike" cap="none">
                <a:solidFill>
                  <a:srgbClr val="FF7F00"/>
                </a:solidFill>
                <a:latin typeface="Courier New"/>
                <a:ea typeface="Courier New"/>
                <a:cs typeface="Courier New"/>
                <a:sym typeface="Courier New"/>
              </a:rPr>
              <a:t>csev</a:t>
            </a:r>
            <a:r>
              <a:rPr lang="en-US" sz="3000" b="1" i="0" u="none" strike="noStrike" cap="none">
                <a:solidFill>
                  <a:schemeClr val="lt1"/>
                </a:solidFill>
                <a:latin typeface="Courier New"/>
                <a:ea typeface="Courier New"/>
                <a:cs typeface="Courier New"/>
                <a:sym typeface="Courier New"/>
              </a:rPr>
              <a:t>': </a:t>
            </a:r>
            <a:r>
              <a:rPr lang="en-US" sz="3000" b="1" i="0" u="none" strike="noStrike" cap="none">
                <a:solidFill>
                  <a:srgbClr val="FF00FF"/>
                </a:solidFill>
                <a:latin typeface="Courier New"/>
                <a:ea typeface="Courier New"/>
                <a:cs typeface="Courier New"/>
                <a:sym typeface="Courier New"/>
              </a:rPr>
              <a:t>1</a:t>
            </a:r>
            <a:r>
              <a:rPr lang="en-US" sz="3000" b="1" i="0" u="none" strike="noStrike" cap="none">
                <a:solidFill>
                  <a:schemeClr val="lt1"/>
                </a:solidFill>
                <a:latin typeface="Courier New"/>
                <a:ea typeface="Courier New"/>
                <a:cs typeface="Courier New"/>
                <a:sym typeface="Courier New"/>
              </a:rPr>
              <a:t>, '</a:t>
            </a:r>
            <a:r>
              <a:rPr lang="en-US" sz="3000" b="1" i="0" u="none" strike="noStrike" cap="none">
                <a:solidFill>
                  <a:srgbClr val="FF7F00"/>
                </a:solidFill>
                <a:latin typeface="Courier New"/>
                <a:ea typeface="Courier New"/>
                <a:cs typeface="Courier New"/>
                <a:sym typeface="Courier New"/>
              </a:rPr>
              <a:t>cwen</a:t>
            </a:r>
            <a:r>
              <a:rPr lang="en-US" sz="3000" b="1" i="0" u="none" strike="noStrike" cap="none">
                <a:solidFill>
                  <a:schemeClr val="lt1"/>
                </a:solidFill>
                <a:latin typeface="Courier New"/>
                <a:ea typeface="Courier New"/>
                <a:cs typeface="Courier New"/>
                <a:sym typeface="Courier New"/>
              </a:rPr>
              <a:t>': </a:t>
            </a:r>
            <a:r>
              <a:rPr lang="en-US" sz="3000" b="1" i="0" u="none" strike="noStrike" cap="none">
                <a:solidFill>
                  <a:srgbClr val="FF00FF"/>
                </a:solidFill>
                <a:latin typeface="Courier New"/>
                <a:ea typeface="Courier New"/>
                <a:cs typeface="Courier New"/>
                <a:sym typeface="Courier New"/>
              </a:rPr>
              <a:t>2</a:t>
            </a:r>
            <a:r>
              <a:rPr lang="en-US" sz="3000" b="1" i="0" u="none" strike="noStrike" cap="none">
                <a:solidFill>
                  <a:schemeClr val="lt1"/>
                </a:solidFill>
                <a:latin typeface="Courier New"/>
                <a:ea typeface="Courier New"/>
                <a:cs typeface="Courier New"/>
                <a:sym typeface="Courier New"/>
              </a:rPr>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Shape 37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a:solidFill>
                  <a:srgbClr val="FFFF00"/>
                </a:solidFill>
                <a:latin typeface="Arial" charset="0"/>
                <a:ea typeface="Arial" charset="0"/>
                <a:cs typeface="Arial" charset="0"/>
                <a:sym typeface="Cabin"/>
              </a:rPr>
              <a:t>Dictionary Tracebacks</a:t>
            </a:r>
          </a:p>
        </p:txBody>
      </p:sp>
      <p:sp>
        <p:nvSpPr>
          <p:cNvPr id="379" name="Shape 379"/>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n-US" sz="3600" u="none" strike="noStrike" cap="none">
                <a:solidFill>
                  <a:schemeClr val="lt1"/>
                </a:solidFill>
                <a:latin typeface="Arial" charset="0"/>
                <a:ea typeface="Arial" charset="0"/>
                <a:cs typeface="Arial" charset="0"/>
                <a:sym typeface="Cabin"/>
              </a:rPr>
              <a:t>It is an </a:t>
            </a:r>
            <a:r>
              <a:rPr lang="en-US" sz="3600" u="none" strike="noStrike" cap="none">
                <a:solidFill>
                  <a:srgbClr val="FF66FF"/>
                </a:solidFill>
                <a:latin typeface="Arial" charset="0"/>
                <a:ea typeface="Arial" charset="0"/>
                <a:cs typeface="Arial" charset="0"/>
                <a:sym typeface="Cabin"/>
              </a:rPr>
              <a:t>error</a:t>
            </a:r>
            <a:r>
              <a:rPr lang="en-US" sz="3600" u="none" strike="noStrike" cap="none">
                <a:solidFill>
                  <a:schemeClr val="lt1"/>
                </a:solidFill>
                <a:latin typeface="Arial" charset="0"/>
                <a:ea typeface="Arial" charset="0"/>
                <a:cs typeface="Arial" charset="0"/>
                <a:sym typeface="Cabin"/>
              </a:rPr>
              <a:t> to reference a key which is not in the dictionary</a:t>
            </a:r>
          </a:p>
          <a:p>
            <a:pPr marL="749300" marR="0" lvl="0" indent="-371094" algn="l" rtl="0">
              <a:lnSpc>
                <a:spcPct val="100000"/>
              </a:lnSpc>
              <a:spcBef>
                <a:spcPts val="3500"/>
              </a:spcBef>
              <a:spcAft>
                <a:spcPts val="0"/>
              </a:spcAft>
              <a:buClr>
                <a:schemeClr val="lt1"/>
              </a:buClr>
              <a:buSzPct val="100000"/>
              <a:buFont typeface="Cabin"/>
              <a:buChar char="•"/>
            </a:pPr>
            <a:r>
              <a:rPr lang="en-US" sz="3600" u="none" strike="noStrike" cap="none">
                <a:solidFill>
                  <a:schemeClr val="lt1"/>
                </a:solidFill>
                <a:latin typeface="Arial" charset="0"/>
                <a:ea typeface="Arial" charset="0"/>
                <a:cs typeface="Arial" charset="0"/>
                <a:sym typeface="Cabin"/>
              </a:rPr>
              <a:t>We can use the </a:t>
            </a:r>
            <a:r>
              <a:rPr lang="en-US" sz="3600" u="none" strike="noStrike" cap="none">
                <a:solidFill>
                  <a:srgbClr val="00FF00"/>
                </a:solidFill>
                <a:latin typeface="Arial" charset="0"/>
                <a:ea typeface="Arial" charset="0"/>
                <a:cs typeface="Arial" charset="0"/>
                <a:sym typeface="Cabin"/>
              </a:rPr>
              <a:t>in</a:t>
            </a:r>
            <a:r>
              <a:rPr lang="en-US" sz="3600" u="none" strike="noStrike" cap="none">
                <a:solidFill>
                  <a:schemeClr val="lt1"/>
                </a:solidFill>
                <a:latin typeface="Arial" charset="0"/>
                <a:ea typeface="Arial" charset="0"/>
                <a:cs typeface="Arial" charset="0"/>
                <a:sym typeface="Cabin"/>
              </a:rPr>
              <a:t> operator to see if a key is in the dictionary</a:t>
            </a:r>
          </a:p>
        </p:txBody>
      </p:sp>
      <p:sp>
        <p:nvSpPr>
          <p:cNvPr id="380" name="Shape 380"/>
          <p:cNvSpPr txBox="1"/>
          <p:nvPr/>
        </p:nvSpPr>
        <p:spPr>
          <a:xfrm>
            <a:off x="3928225" y="4786950"/>
            <a:ext cx="9056699" cy="37464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b="1" i="0" u="none" strike="noStrike" cap="none">
                <a:solidFill>
                  <a:schemeClr val="lt1"/>
                </a:solidFill>
                <a:latin typeface="Courier New"/>
                <a:ea typeface="Courier New"/>
                <a:cs typeface="Courier New"/>
                <a:sym typeface="Courier New"/>
              </a:rPr>
              <a:t>&gt;&gt;&gt; ccc = </a:t>
            </a:r>
            <a:r>
              <a:rPr lang="en-US" sz="3000" b="1" i="0" u="none" strike="noStrike" cap="none">
                <a:solidFill>
                  <a:srgbClr val="00FFFF"/>
                </a:solidFill>
                <a:latin typeface="Courier New"/>
                <a:ea typeface="Courier New"/>
                <a:cs typeface="Courier New"/>
                <a:sym typeface="Courier New"/>
              </a:rPr>
              <a:t>dict()</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a:solidFill>
                  <a:schemeClr val="lt1"/>
                </a:solidFill>
                <a:latin typeface="Courier New"/>
                <a:ea typeface="Courier New"/>
                <a:cs typeface="Courier New"/>
                <a:sym typeface="Courier New"/>
              </a:rPr>
              <a:t>&gt;&gt;&gt;</a:t>
            </a:r>
            <a:r>
              <a:rPr lang="en-US" sz="3000" b="1" i="0" u="none" strike="noStrike" cap="none">
                <a:solidFill>
                  <a:srgbClr val="FF0000"/>
                </a:solidFill>
                <a:latin typeface="Courier New"/>
                <a:ea typeface="Courier New"/>
                <a:cs typeface="Courier New"/>
                <a:sym typeface="Courier New"/>
              </a:rPr>
              <a:t> </a:t>
            </a:r>
            <a:r>
              <a:rPr lang="en-US" sz="3000" b="1" i="0" u="none" strike="noStrike" cap="none">
                <a:solidFill>
                  <a:srgbClr val="FFFF00"/>
                </a:solidFill>
                <a:latin typeface="Courier New"/>
                <a:ea typeface="Courier New"/>
                <a:cs typeface="Courier New"/>
                <a:sym typeface="Courier New"/>
              </a:rPr>
              <a:t>print</a:t>
            </a:r>
            <a:r>
              <a:rPr lang="en-US" sz="3000" b="1" i="0" u="none" strike="noStrike" cap="none">
                <a:solidFill>
                  <a:srgbClr val="FF0000"/>
                </a:solidFill>
                <a:latin typeface="Courier New"/>
                <a:ea typeface="Courier New"/>
                <a:cs typeface="Courier New"/>
                <a:sym typeface="Courier New"/>
              </a:rPr>
              <a:t> </a:t>
            </a:r>
            <a:r>
              <a:rPr lang="en-US" sz="3000" b="1" i="0" u="none" strike="noStrike" cap="none">
                <a:solidFill>
                  <a:srgbClr val="FF66FF"/>
                </a:solidFill>
                <a:latin typeface="Courier New"/>
                <a:ea typeface="Courier New"/>
                <a:cs typeface="Courier New"/>
                <a:sym typeface="Courier New"/>
              </a:rPr>
              <a:t>ccc['csev']</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a:solidFill>
                  <a:schemeClr val="lt1"/>
                </a:solidFill>
                <a:latin typeface="Courier New"/>
                <a:ea typeface="Courier New"/>
                <a:cs typeface="Courier New"/>
                <a:sym typeface="Courier New"/>
              </a:rPr>
              <a:t>Traceback (most recent call last):</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a:solidFill>
                  <a:schemeClr val="lt1"/>
                </a:solidFill>
                <a:latin typeface="Courier New"/>
                <a:ea typeface="Courier New"/>
                <a:cs typeface="Courier New"/>
                <a:sym typeface="Courier New"/>
              </a:rPr>
              <a:t>  File "&lt;stdin&gt;", line 1, in &lt;module&gt;</a:t>
            </a:r>
          </a:p>
          <a:p>
            <a:pPr marL="0" marR="0" lvl="0" indent="0" algn="l" rtl="0">
              <a:lnSpc>
                <a:spcPct val="100000"/>
              </a:lnSpc>
              <a:spcBef>
                <a:spcPts val="0"/>
              </a:spcBef>
              <a:spcAft>
                <a:spcPts val="0"/>
              </a:spcAft>
              <a:buClr>
                <a:srgbClr val="FF66FF"/>
              </a:buClr>
              <a:buSzPct val="25000"/>
              <a:buFont typeface="Cabin"/>
              <a:buNone/>
            </a:pPr>
            <a:r>
              <a:rPr lang="en-US" sz="3000" b="1" i="0" u="none" strike="noStrike" cap="none">
                <a:solidFill>
                  <a:srgbClr val="FF66FF"/>
                </a:solidFill>
                <a:latin typeface="Courier New"/>
                <a:ea typeface="Courier New"/>
                <a:cs typeface="Courier New"/>
                <a:sym typeface="Courier New"/>
              </a:rPr>
              <a:t>KeyError: 'csev'</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a:solidFill>
                  <a:schemeClr val="lt1"/>
                </a:solidFill>
                <a:latin typeface="Courier New"/>
                <a:ea typeface="Courier New"/>
                <a:cs typeface="Courier New"/>
                <a:sym typeface="Courier New"/>
              </a:rPr>
              <a:t>&gt;&gt;&gt; </a:t>
            </a:r>
            <a:r>
              <a:rPr lang="en-US" sz="3000" b="1" i="0" u="none" strike="noStrike" cap="none">
                <a:solidFill>
                  <a:srgbClr val="FFFF00"/>
                </a:solidFill>
                <a:latin typeface="Courier New"/>
                <a:ea typeface="Courier New"/>
                <a:cs typeface="Courier New"/>
                <a:sym typeface="Courier New"/>
              </a:rPr>
              <a:t>print</a:t>
            </a:r>
            <a:r>
              <a:rPr lang="en-US" sz="3000" b="1" i="0" u="none" strike="noStrike" cap="none">
                <a:solidFill>
                  <a:schemeClr val="lt1"/>
                </a:solidFill>
                <a:latin typeface="Courier New"/>
                <a:ea typeface="Courier New"/>
                <a:cs typeface="Courier New"/>
                <a:sym typeface="Courier New"/>
              </a:rPr>
              <a:t> 'csev' </a:t>
            </a:r>
            <a:r>
              <a:rPr lang="en-US" sz="3000" b="1" i="0" u="none" strike="noStrike" cap="none">
                <a:solidFill>
                  <a:srgbClr val="FFFF00"/>
                </a:solidFill>
                <a:latin typeface="Courier New"/>
                <a:ea typeface="Courier New"/>
                <a:cs typeface="Courier New"/>
                <a:sym typeface="Courier New"/>
              </a:rPr>
              <a:t>in</a:t>
            </a:r>
            <a:r>
              <a:rPr lang="en-US" sz="3000" b="1" i="0" u="none" strike="noStrike" cap="none">
                <a:solidFill>
                  <a:schemeClr val="lt1"/>
                </a:solidFill>
                <a:latin typeface="Courier New"/>
                <a:ea typeface="Courier New"/>
                <a:cs typeface="Courier New"/>
                <a:sym typeface="Courier New"/>
              </a:rPr>
              <a:t> ccc</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a:solidFill>
                  <a:schemeClr val="lt1"/>
                </a:solidFill>
                <a:latin typeface="Courier New"/>
                <a:ea typeface="Courier New"/>
                <a:cs typeface="Courier New"/>
                <a:sym typeface="Courier New"/>
              </a:rPr>
              <a:t>False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Shape 385"/>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a:solidFill>
                  <a:srgbClr val="FFFF00"/>
                </a:solidFill>
                <a:latin typeface="Arial" charset="0"/>
                <a:ea typeface="Arial" charset="0"/>
                <a:cs typeface="Arial" charset="0"/>
                <a:sym typeface="Cabin"/>
              </a:rPr>
              <a:t>When we see a new name</a:t>
            </a:r>
          </a:p>
        </p:txBody>
      </p:sp>
      <p:sp>
        <p:nvSpPr>
          <p:cNvPr id="386" name="Shape 386"/>
          <p:cNvSpPr txBox="1">
            <a:spLocks noGrp="1"/>
          </p:cNvSpPr>
          <p:nvPr>
            <p:ph type="body" idx="1"/>
          </p:nvPr>
        </p:nvSpPr>
        <p:spPr>
          <a:prstGeom prst="rect">
            <a:avLst/>
          </a:prstGeom>
          <a:noFill/>
          <a:ln>
            <a:noFill/>
          </a:ln>
        </p:spPr>
        <p:txBody>
          <a:bodyPr lIns="38100" tIns="38100" rIns="38100" bIns="38100" anchor="ctr" anchorCtr="0">
            <a:noAutofit/>
          </a:bodyPr>
          <a:lstStyle/>
          <a:p>
            <a:pPr marL="457200" marR="0" lvl="0" indent="-457200" algn="l" rtl="0">
              <a:lnSpc>
                <a:spcPct val="100000"/>
              </a:lnSpc>
              <a:spcBef>
                <a:spcPts val="0"/>
              </a:spcBef>
              <a:spcAft>
                <a:spcPts val="0"/>
              </a:spcAft>
              <a:buSzPct val="100000"/>
              <a:buFont typeface="Cabin"/>
            </a:pPr>
            <a:r>
              <a:rPr lang="en-US" sz="3600" u="none" strike="noStrike" cap="none">
                <a:solidFill>
                  <a:schemeClr val="lt1"/>
                </a:solidFill>
                <a:latin typeface="Arial" charset="0"/>
                <a:ea typeface="Arial" charset="0"/>
                <a:cs typeface="Arial" charset="0"/>
                <a:sym typeface="Cabin"/>
              </a:rPr>
              <a:t>When we encounter a new name, we need to add a new entry in the </a:t>
            </a:r>
            <a:r>
              <a:rPr lang="en-US" sz="3600" u="none" strike="noStrike" cap="none">
                <a:solidFill>
                  <a:srgbClr val="FF00FF"/>
                </a:solidFill>
                <a:latin typeface="Arial" charset="0"/>
                <a:ea typeface="Arial" charset="0"/>
                <a:cs typeface="Arial" charset="0"/>
                <a:sym typeface="Cabin"/>
              </a:rPr>
              <a:t>dictionary</a:t>
            </a:r>
            <a:r>
              <a:rPr lang="en-US" sz="3600" u="none" strike="noStrike" cap="none">
                <a:solidFill>
                  <a:schemeClr val="lt1"/>
                </a:solidFill>
                <a:latin typeface="Arial" charset="0"/>
                <a:ea typeface="Arial" charset="0"/>
                <a:cs typeface="Arial" charset="0"/>
                <a:sym typeface="Cabin"/>
              </a:rPr>
              <a:t> and if this the second or later time we have seen the </a:t>
            </a:r>
            <a:r>
              <a:rPr lang="en-US" sz="3600" u="none" strike="noStrike" cap="none">
                <a:solidFill>
                  <a:srgbClr val="00FF00"/>
                </a:solidFill>
                <a:latin typeface="Arial" charset="0"/>
                <a:ea typeface="Arial" charset="0"/>
                <a:cs typeface="Arial" charset="0"/>
                <a:sym typeface="Cabin"/>
              </a:rPr>
              <a:t>name</a:t>
            </a:r>
            <a:r>
              <a:rPr lang="en-US" sz="3600" u="none" strike="noStrike" cap="none">
                <a:solidFill>
                  <a:schemeClr val="lt1"/>
                </a:solidFill>
                <a:latin typeface="Arial" charset="0"/>
                <a:ea typeface="Arial" charset="0"/>
                <a:cs typeface="Arial" charset="0"/>
                <a:sym typeface="Cabin"/>
              </a:rPr>
              <a:t>, we simply add one to the count in the </a:t>
            </a:r>
            <a:r>
              <a:rPr lang="en-US" sz="3600" u="none" strike="noStrike" cap="none">
                <a:solidFill>
                  <a:srgbClr val="FF00FF"/>
                </a:solidFill>
                <a:latin typeface="Arial" charset="0"/>
                <a:ea typeface="Arial" charset="0"/>
                <a:cs typeface="Arial" charset="0"/>
                <a:sym typeface="Cabin"/>
              </a:rPr>
              <a:t>dictionary</a:t>
            </a:r>
            <a:r>
              <a:rPr lang="en-US" sz="3600" u="none" strike="noStrike" cap="none">
                <a:solidFill>
                  <a:schemeClr val="lt1"/>
                </a:solidFill>
                <a:latin typeface="Arial" charset="0"/>
                <a:ea typeface="Arial" charset="0"/>
                <a:cs typeface="Arial" charset="0"/>
                <a:sym typeface="Cabin"/>
              </a:rPr>
              <a:t> under that </a:t>
            </a:r>
            <a:r>
              <a:rPr lang="en-US" sz="3600" u="none" strike="noStrike" cap="none">
                <a:solidFill>
                  <a:srgbClr val="00FF00"/>
                </a:solidFill>
                <a:latin typeface="Arial" charset="0"/>
                <a:ea typeface="Arial" charset="0"/>
                <a:cs typeface="Arial" charset="0"/>
                <a:sym typeface="Cabin"/>
              </a:rPr>
              <a:t>name</a:t>
            </a:r>
          </a:p>
        </p:txBody>
      </p:sp>
      <p:sp>
        <p:nvSpPr>
          <p:cNvPr id="387" name="Shape 387"/>
          <p:cNvSpPr txBox="1"/>
          <p:nvPr/>
        </p:nvSpPr>
        <p:spPr>
          <a:xfrm>
            <a:off x="1308150" y="4478400"/>
            <a:ext cx="11463599" cy="34464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ourier New"/>
              <a:buNone/>
            </a:pPr>
            <a:r>
              <a:rPr lang="en-US" sz="2600" b="1" i="0" u="none" strike="noStrike" cap="none">
                <a:solidFill>
                  <a:srgbClr val="00FF00"/>
                </a:solidFill>
                <a:latin typeface="Courier New"/>
                <a:ea typeface="Courier New"/>
                <a:cs typeface="Courier New"/>
                <a:sym typeface="Courier New"/>
              </a:rPr>
              <a:t>counts</a:t>
            </a:r>
            <a:r>
              <a:rPr lang="en-US" sz="2600" b="1" i="0" u="none" strike="noStrike" cap="none">
                <a:solidFill>
                  <a:schemeClr val="lt1"/>
                </a:solidFill>
                <a:latin typeface="Courier New"/>
                <a:ea typeface="Courier New"/>
                <a:cs typeface="Courier New"/>
                <a:sym typeface="Courier New"/>
              </a:rPr>
              <a:t> = </a:t>
            </a:r>
            <a:r>
              <a:rPr lang="en-US" sz="2600" b="1" i="0" u="none" strike="noStrike" cap="none">
                <a:solidFill>
                  <a:srgbClr val="FF00FF"/>
                </a:solidFill>
                <a:latin typeface="Courier New"/>
                <a:ea typeface="Courier New"/>
                <a:cs typeface="Courier New"/>
                <a:sym typeface="Courier New"/>
              </a:rPr>
              <a:t>dict</a:t>
            </a:r>
            <a:r>
              <a:rPr lang="en-US" sz="2600" b="1" i="0" u="none" strike="noStrike" cap="none">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00FF00"/>
              </a:buClr>
              <a:buSzPct val="25000"/>
              <a:buFont typeface="Courier New"/>
              <a:buNone/>
            </a:pPr>
            <a:r>
              <a:rPr lang="en-US" sz="2600" b="1" i="0" u="none" strike="noStrike" cap="none">
                <a:solidFill>
                  <a:srgbClr val="00FF00"/>
                </a:solidFill>
                <a:latin typeface="Courier New"/>
                <a:ea typeface="Courier New"/>
                <a:cs typeface="Courier New"/>
                <a:sym typeface="Courier New"/>
              </a:rPr>
              <a:t>names</a:t>
            </a:r>
            <a:r>
              <a:rPr lang="en-US" sz="2600" b="1" i="0" u="none" strike="noStrike" cap="none">
                <a:solidFill>
                  <a:schemeClr val="lt1"/>
                </a:solidFill>
                <a:latin typeface="Courier New"/>
                <a:ea typeface="Courier New"/>
                <a:cs typeface="Courier New"/>
                <a:sym typeface="Courier New"/>
              </a:rPr>
              <a:t> = ['csev', 'cwen', 'csev', 'zqian', 'cwen']</a:t>
            </a:r>
          </a:p>
          <a:p>
            <a:pPr marL="0" marR="0" lvl="0" indent="0" algn="l" rtl="0">
              <a:lnSpc>
                <a:spcPct val="100000"/>
              </a:lnSpc>
              <a:spcBef>
                <a:spcPts val="0"/>
              </a:spcBef>
              <a:spcAft>
                <a:spcPts val="0"/>
              </a:spcAft>
              <a:buClr>
                <a:srgbClr val="FFFF00"/>
              </a:buClr>
              <a:buSzPct val="25000"/>
              <a:buFont typeface="Courier New"/>
              <a:buNone/>
            </a:pPr>
            <a:r>
              <a:rPr lang="en-US" sz="2600" b="1" i="0" u="none" strike="noStrike" cap="none">
                <a:solidFill>
                  <a:srgbClr val="FFFF00"/>
                </a:solidFill>
                <a:latin typeface="Courier New"/>
                <a:ea typeface="Courier New"/>
                <a:cs typeface="Courier New"/>
                <a:sym typeface="Courier New"/>
              </a:rPr>
              <a:t>for</a:t>
            </a:r>
            <a:r>
              <a:rPr lang="en-US" sz="2600" b="1" i="0" u="none" strike="noStrike" cap="none">
                <a:solidFill>
                  <a:schemeClr val="lt1"/>
                </a:solidFill>
                <a:latin typeface="Courier New"/>
                <a:ea typeface="Courier New"/>
                <a:cs typeface="Courier New"/>
                <a:sym typeface="Courier New"/>
              </a:rPr>
              <a:t> </a:t>
            </a:r>
            <a:r>
              <a:rPr lang="en-US" sz="2600" b="1" i="0" u="none" strike="noStrike" cap="none">
                <a:solidFill>
                  <a:srgbClr val="00FF00"/>
                </a:solidFill>
                <a:latin typeface="Courier New"/>
                <a:ea typeface="Courier New"/>
                <a:cs typeface="Courier New"/>
                <a:sym typeface="Courier New"/>
              </a:rPr>
              <a:t>name</a:t>
            </a:r>
            <a:r>
              <a:rPr lang="en-US" sz="2600" b="1" i="0" u="none" strike="noStrike" cap="none">
                <a:solidFill>
                  <a:schemeClr val="lt1"/>
                </a:solidFill>
                <a:latin typeface="Courier New"/>
                <a:ea typeface="Courier New"/>
                <a:cs typeface="Courier New"/>
                <a:sym typeface="Courier New"/>
              </a:rPr>
              <a:t> </a:t>
            </a:r>
            <a:r>
              <a:rPr lang="en-US" sz="2600" b="1" i="0" u="none" strike="noStrike" cap="none">
                <a:solidFill>
                  <a:srgbClr val="FFFF00"/>
                </a:solidFill>
                <a:latin typeface="Courier New"/>
                <a:ea typeface="Courier New"/>
                <a:cs typeface="Courier New"/>
                <a:sym typeface="Courier New"/>
              </a:rPr>
              <a:t>in</a:t>
            </a:r>
            <a:r>
              <a:rPr lang="en-US" sz="2600" b="1" i="0" u="none" strike="noStrike" cap="none">
                <a:solidFill>
                  <a:schemeClr val="lt1"/>
                </a:solidFill>
                <a:latin typeface="Courier New"/>
                <a:ea typeface="Courier New"/>
                <a:cs typeface="Courier New"/>
                <a:sym typeface="Courier New"/>
              </a:rPr>
              <a:t> </a:t>
            </a:r>
            <a:r>
              <a:rPr lang="en-US" sz="2600" b="1" i="0" u="none" strike="noStrike" cap="none">
                <a:solidFill>
                  <a:srgbClr val="00FF00"/>
                </a:solidFill>
                <a:latin typeface="Courier New"/>
                <a:ea typeface="Courier New"/>
                <a:cs typeface="Courier New"/>
                <a:sym typeface="Courier New"/>
              </a:rPr>
              <a:t>names</a:t>
            </a:r>
            <a:r>
              <a:rPr lang="en-US" sz="2600" b="1" i="0" u="none" strike="noStrike" cap="none">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a:solidFill>
                  <a:schemeClr val="lt1"/>
                </a:solidFill>
                <a:latin typeface="Courier New"/>
                <a:ea typeface="Courier New"/>
                <a:cs typeface="Courier New"/>
                <a:sym typeface="Courier New"/>
              </a:rPr>
              <a:t>   </a:t>
            </a:r>
            <a:r>
              <a:rPr lang="en-US" sz="2600" b="1" i="0" u="none" strike="noStrike" cap="none">
                <a:solidFill>
                  <a:srgbClr val="FFFF00"/>
                </a:solidFill>
                <a:latin typeface="Courier New"/>
                <a:ea typeface="Courier New"/>
                <a:cs typeface="Courier New"/>
                <a:sym typeface="Courier New"/>
              </a:rPr>
              <a:t> if </a:t>
            </a:r>
            <a:r>
              <a:rPr lang="en-US" sz="2600" b="1" i="0" u="none" strike="noStrike" cap="none">
                <a:solidFill>
                  <a:srgbClr val="00FF00"/>
                </a:solidFill>
                <a:latin typeface="Courier New"/>
                <a:ea typeface="Courier New"/>
                <a:cs typeface="Courier New"/>
                <a:sym typeface="Courier New"/>
              </a:rPr>
              <a:t>name</a:t>
            </a:r>
            <a:r>
              <a:rPr lang="en-US" sz="2600" b="1" i="0" u="none" strike="noStrike" cap="none">
                <a:solidFill>
                  <a:schemeClr val="lt1"/>
                </a:solidFill>
                <a:latin typeface="Courier New"/>
                <a:ea typeface="Courier New"/>
                <a:cs typeface="Courier New"/>
                <a:sym typeface="Courier New"/>
              </a:rPr>
              <a:t> </a:t>
            </a:r>
            <a:r>
              <a:rPr lang="en-US" sz="2600" b="1" i="0" u="none" strike="noStrike" cap="none">
                <a:solidFill>
                  <a:srgbClr val="FFFF00"/>
                </a:solidFill>
                <a:latin typeface="Courier New"/>
                <a:ea typeface="Courier New"/>
                <a:cs typeface="Courier New"/>
                <a:sym typeface="Courier New"/>
              </a:rPr>
              <a:t>not in</a:t>
            </a:r>
            <a:r>
              <a:rPr lang="en-US" sz="2600" b="1" i="0" u="none" strike="noStrike" cap="none">
                <a:solidFill>
                  <a:schemeClr val="lt1"/>
                </a:solidFill>
                <a:latin typeface="Courier New"/>
                <a:ea typeface="Courier New"/>
                <a:cs typeface="Courier New"/>
                <a:sym typeface="Courier New"/>
              </a:rPr>
              <a:t> </a:t>
            </a:r>
            <a:r>
              <a:rPr lang="en-US" sz="2600" b="1" i="0" u="none" strike="noStrike" cap="none">
                <a:solidFill>
                  <a:srgbClr val="00FF00"/>
                </a:solidFill>
                <a:latin typeface="Courier New"/>
                <a:ea typeface="Courier New"/>
                <a:cs typeface="Courier New"/>
                <a:sym typeface="Courier New"/>
              </a:rPr>
              <a:t>counts</a:t>
            </a:r>
            <a:r>
              <a:rPr lang="en-US" sz="2600" b="1" i="0" u="none" strike="noStrike" cap="none">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a:solidFill>
                  <a:schemeClr val="lt1"/>
                </a:solidFill>
                <a:latin typeface="Courier New"/>
                <a:ea typeface="Courier New"/>
                <a:cs typeface="Courier New"/>
                <a:sym typeface="Courier New"/>
              </a:rPr>
              <a:t>       </a:t>
            </a:r>
            <a:r>
              <a:rPr lang="en-US" sz="2600" b="1" i="0" u="none" strike="noStrike" cap="none">
                <a:solidFill>
                  <a:srgbClr val="00FF00"/>
                </a:solidFill>
                <a:latin typeface="Courier New"/>
                <a:ea typeface="Courier New"/>
                <a:cs typeface="Courier New"/>
                <a:sym typeface="Courier New"/>
              </a:rPr>
              <a:t>counts</a:t>
            </a:r>
            <a:r>
              <a:rPr lang="en-US" sz="2600" b="1" i="0" u="none" strike="noStrike" cap="none">
                <a:solidFill>
                  <a:srgbClr val="00FFFF"/>
                </a:solidFill>
                <a:latin typeface="Courier New"/>
                <a:ea typeface="Courier New"/>
                <a:cs typeface="Courier New"/>
                <a:sym typeface="Courier New"/>
              </a:rPr>
              <a:t>[name]</a:t>
            </a:r>
            <a:r>
              <a:rPr lang="en-US" sz="2600" b="1" i="0" u="none" strike="noStrike" cap="none">
                <a:solidFill>
                  <a:schemeClr val="lt1"/>
                </a:solidFill>
                <a:latin typeface="Courier New"/>
                <a:ea typeface="Courier New"/>
                <a:cs typeface="Courier New"/>
                <a:sym typeface="Courier New"/>
              </a:rPr>
              <a:t> = 1</a:t>
            </a:r>
          </a:p>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a:solidFill>
                  <a:schemeClr val="lt1"/>
                </a:solidFill>
                <a:latin typeface="Courier New"/>
                <a:ea typeface="Courier New"/>
                <a:cs typeface="Courier New"/>
                <a:sym typeface="Courier New"/>
              </a:rPr>
              <a:t>    </a:t>
            </a:r>
            <a:r>
              <a:rPr lang="en-US" sz="2600" b="1" i="0" u="none" strike="noStrike" cap="none">
                <a:solidFill>
                  <a:srgbClr val="FFFF00"/>
                </a:solidFill>
                <a:latin typeface="Courier New"/>
                <a:ea typeface="Courier New"/>
                <a:cs typeface="Courier New"/>
                <a:sym typeface="Courier New"/>
              </a:rPr>
              <a:t>else</a:t>
            </a:r>
            <a:r>
              <a:rPr lang="en-US" sz="2600" b="1" i="0" u="none" strike="noStrike" cap="none">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a:solidFill>
                  <a:schemeClr val="lt1"/>
                </a:solidFill>
                <a:latin typeface="Courier New"/>
                <a:ea typeface="Courier New"/>
                <a:cs typeface="Courier New"/>
                <a:sym typeface="Courier New"/>
              </a:rPr>
              <a:t>        </a:t>
            </a:r>
            <a:r>
              <a:rPr lang="en-US" sz="2600" b="1" i="0" u="none" strike="noStrike" cap="none">
                <a:solidFill>
                  <a:srgbClr val="00FF00"/>
                </a:solidFill>
                <a:latin typeface="Courier New"/>
                <a:ea typeface="Courier New"/>
                <a:cs typeface="Courier New"/>
                <a:sym typeface="Courier New"/>
              </a:rPr>
              <a:t>counts</a:t>
            </a:r>
            <a:r>
              <a:rPr lang="en-US" sz="2600" b="1" i="0" u="none" strike="noStrike" cap="none">
                <a:solidFill>
                  <a:srgbClr val="00FFFF"/>
                </a:solidFill>
                <a:latin typeface="Courier New"/>
                <a:ea typeface="Courier New"/>
                <a:cs typeface="Courier New"/>
                <a:sym typeface="Courier New"/>
              </a:rPr>
              <a:t>[name]</a:t>
            </a:r>
            <a:r>
              <a:rPr lang="en-US" sz="2600" b="1" i="0" u="none" strike="noStrike" cap="none">
                <a:solidFill>
                  <a:schemeClr val="lt1"/>
                </a:solidFill>
                <a:latin typeface="Courier New"/>
                <a:ea typeface="Courier New"/>
                <a:cs typeface="Courier New"/>
                <a:sym typeface="Courier New"/>
              </a:rPr>
              <a:t> = </a:t>
            </a:r>
            <a:r>
              <a:rPr lang="en-US" sz="2600" b="1" i="0" u="none" strike="noStrike" cap="none">
                <a:solidFill>
                  <a:srgbClr val="00FF00"/>
                </a:solidFill>
                <a:latin typeface="Courier New"/>
                <a:ea typeface="Courier New"/>
                <a:cs typeface="Courier New"/>
                <a:sym typeface="Courier New"/>
              </a:rPr>
              <a:t>counts</a:t>
            </a:r>
            <a:r>
              <a:rPr lang="en-US" sz="2600" b="1" i="0" u="none" strike="noStrike" cap="none">
                <a:solidFill>
                  <a:srgbClr val="00FFFF"/>
                </a:solidFill>
                <a:latin typeface="Courier New"/>
                <a:ea typeface="Courier New"/>
                <a:cs typeface="Courier New"/>
                <a:sym typeface="Courier New"/>
              </a:rPr>
              <a:t>[name]</a:t>
            </a:r>
            <a:r>
              <a:rPr lang="en-US" sz="2600" b="1" i="0" u="none" strike="noStrike" cap="none">
                <a:solidFill>
                  <a:schemeClr val="lt1"/>
                </a:solidFill>
                <a:latin typeface="Courier New"/>
                <a:ea typeface="Courier New"/>
                <a:cs typeface="Courier New"/>
                <a:sym typeface="Courier New"/>
              </a:rPr>
              <a:t> + 1</a:t>
            </a:r>
          </a:p>
          <a:p>
            <a:pPr marL="0" marR="0" lvl="0" indent="0" algn="l" rtl="0">
              <a:lnSpc>
                <a:spcPct val="100000"/>
              </a:lnSpc>
              <a:spcBef>
                <a:spcPts val="0"/>
              </a:spcBef>
              <a:spcAft>
                <a:spcPts val="0"/>
              </a:spcAft>
              <a:buClr>
                <a:srgbClr val="FFFF00"/>
              </a:buClr>
              <a:buSzPct val="25000"/>
              <a:buFont typeface="Courier New"/>
              <a:buNone/>
            </a:pPr>
            <a:r>
              <a:rPr lang="en-US" sz="2600" b="1" i="0" u="none" strike="noStrike" cap="none">
                <a:solidFill>
                  <a:srgbClr val="FFFF00"/>
                </a:solidFill>
                <a:latin typeface="Courier New"/>
                <a:ea typeface="Courier New"/>
                <a:cs typeface="Courier New"/>
                <a:sym typeface="Courier New"/>
              </a:rPr>
              <a:t>print</a:t>
            </a:r>
            <a:r>
              <a:rPr lang="en-US" sz="2600" b="1" i="0" u="none" strike="noStrike" cap="none">
                <a:solidFill>
                  <a:schemeClr val="lt1"/>
                </a:solidFill>
                <a:latin typeface="Courier New"/>
                <a:ea typeface="Courier New"/>
                <a:cs typeface="Courier New"/>
                <a:sym typeface="Courier New"/>
              </a:rPr>
              <a:t> </a:t>
            </a:r>
            <a:r>
              <a:rPr lang="en-US" sz="2600" b="1" i="0" u="none" strike="noStrike" cap="none">
                <a:solidFill>
                  <a:srgbClr val="00FF00"/>
                </a:solidFill>
                <a:latin typeface="Courier New"/>
                <a:ea typeface="Courier New"/>
                <a:cs typeface="Courier New"/>
                <a:sym typeface="Courier New"/>
              </a:rPr>
              <a:t>counts</a:t>
            </a:r>
          </a:p>
        </p:txBody>
      </p:sp>
      <p:sp>
        <p:nvSpPr>
          <p:cNvPr id="388" name="Shape 388"/>
          <p:cNvSpPr txBox="1"/>
          <p:nvPr/>
        </p:nvSpPr>
        <p:spPr>
          <a:xfrm>
            <a:off x="9004375" y="8217050"/>
            <a:ext cx="7118400" cy="6984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00FF"/>
                </a:solidFill>
                <a:latin typeface="Arial" charset="0"/>
                <a:ea typeface="Arial" charset="0"/>
                <a:cs typeface="Arial" charset="0"/>
                <a:sym typeface="Cabin"/>
              </a:rPr>
              <a:t>{</a:t>
            </a:r>
            <a:r>
              <a:rPr lang="en-US" sz="3600" u="none" strike="noStrike" cap="none">
                <a:solidFill>
                  <a:srgbClr val="00FFFF"/>
                </a:solidFill>
                <a:latin typeface="Arial" charset="0"/>
                <a:ea typeface="Arial" charset="0"/>
                <a:cs typeface="Arial" charset="0"/>
                <a:sym typeface="Cabin"/>
              </a:rPr>
              <a:t>'csev'</a:t>
            </a:r>
            <a:r>
              <a:rPr lang="en-US" sz="3600" u="none" strike="noStrike" cap="none">
                <a:solidFill>
                  <a:srgbClr val="FF00FF"/>
                </a:solidFill>
                <a:latin typeface="Arial" charset="0"/>
                <a:ea typeface="Arial" charset="0"/>
                <a:cs typeface="Arial" charset="0"/>
                <a:sym typeface="Cabin"/>
              </a:rPr>
              <a:t>: 2, </a:t>
            </a:r>
            <a:r>
              <a:rPr lang="en-US" sz="3600" u="none" strike="noStrike" cap="none">
                <a:solidFill>
                  <a:srgbClr val="00FFFF"/>
                </a:solidFill>
                <a:latin typeface="Arial" charset="0"/>
                <a:ea typeface="Arial" charset="0"/>
                <a:cs typeface="Arial" charset="0"/>
                <a:sym typeface="Cabin"/>
              </a:rPr>
              <a:t>'zqian'</a:t>
            </a:r>
            <a:r>
              <a:rPr lang="en-US" sz="3600" u="none" strike="noStrike" cap="none">
                <a:solidFill>
                  <a:srgbClr val="FF00FF"/>
                </a:solidFill>
                <a:latin typeface="Arial" charset="0"/>
                <a:ea typeface="Arial" charset="0"/>
                <a:cs typeface="Arial" charset="0"/>
                <a:sym typeface="Cabin"/>
              </a:rPr>
              <a:t>: 1,</a:t>
            </a:r>
            <a:r>
              <a:rPr lang="en-US" sz="3600" u="none" strike="noStrike" cap="none">
                <a:solidFill>
                  <a:srgbClr val="00FFFF"/>
                </a:solidFill>
                <a:latin typeface="Arial" charset="0"/>
                <a:ea typeface="Arial" charset="0"/>
                <a:cs typeface="Arial" charset="0"/>
                <a:sym typeface="Cabin"/>
              </a:rPr>
              <a:t> 'cwen'</a:t>
            </a:r>
            <a:r>
              <a:rPr lang="en-US" sz="3600" u="none" strike="noStrike" cap="none">
                <a:solidFill>
                  <a:srgbClr val="FF00FF"/>
                </a:solidFill>
                <a:latin typeface="Arial" charset="0"/>
                <a:ea typeface="Arial" charset="0"/>
                <a:cs typeface="Arial" charset="0"/>
                <a:sym typeface="Cabin"/>
              </a:rPr>
              <a:t>: 2}</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Shape 393"/>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FF00"/>
                </a:solidFill>
                <a:latin typeface="Arial" charset="0"/>
                <a:ea typeface="Arial" charset="0"/>
                <a:cs typeface="Arial" charset="0"/>
                <a:sym typeface="Cabin"/>
              </a:rPr>
              <a:t>The </a:t>
            </a:r>
            <a:r>
              <a:rPr lang="en-US" sz="7600" u="none" strike="noStrike" cap="none">
                <a:solidFill>
                  <a:srgbClr val="FF00FF"/>
                </a:solidFill>
                <a:latin typeface="Arial" charset="0"/>
                <a:ea typeface="Arial" charset="0"/>
                <a:cs typeface="Arial" charset="0"/>
                <a:sym typeface="Cabin"/>
              </a:rPr>
              <a:t>get</a:t>
            </a:r>
            <a:r>
              <a:rPr lang="en-US" sz="7600" u="none" strike="noStrike" cap="none">
                <a:solidFill>
                  <a:srgbClr val="FFFF00"/>
                </a:solidFill>
                <a:latin typeface="Arial" charset="0"/>
                <a:ea typeface="Arial" charset="0"/>
                <a:cs typeface="Arial" charset="0"/>
                <a:sym typeface="Cabin"/>
              </a:rPr>
              <a:t> method for dictionaries</a:t>
            </a:r>
          </a:p>
        </p:txBody>
      </p:sp>
      <p:sp>
        <p:nvSpPr>
          <p:cNvPr id="394" name="Shape 394"/>
          <p:cNvSpPr txBox="1">
            <a:spLocks noGrp="1"/>
          </p:cNvSpPr>
          <p:nvPr>
            <p:ph type="body" idx="1"/>
          </p:nvPr>
        </p:nvSpPr>
        <p:spPr>
          <a:prstGeom prst="rect">
            <a:avLst/>
          </a:prstGeom>
          <a:noFill/>
          <a:ln>
            <a:noFill/>
          </a:ln>
        </p:spPr>
        <p:txBody>
          <a:bodyPr lIns="38100" tIns="38100" rIns="38100" bIns="38100" anchor="ctr" anchorCtr="0">
            <a:noAutofit/>
          </a:bodyPr>
          <a:lstStyle/>
          <a:p>
            <a:pPr marL="457200" marR="0" lvl="0" indent="-457200" algn="l" rtl="0">
              <a:lnSpc>
                <a:spcPct val="100000"/>
              </a:lnSpc>
              <a:spcBef>
                <a:spcPts val="0"/>
              </a:spcBef>
              <a:spcAft>
                <a:spcPts val="0"/>
              </a:spcAft>
              <a:buSzPct val="100000"/>
              <a:buFont typeface="Cabin"/>
            </a:pPr>
            <a:r>
              <a:rPr lang="en-US" sz="3600" u="none" strike="noStrike" cap="none">
                <a:solidFill>
                  <a:schemeClr val="lt1"/>
                </a:solidFill>
                <a:latin typeface="Arial" charset="0"/>
                <a:ea typeface="Arial" charset="0"/>
                <a:cs typeface="Arial" charset="0"/>
                <a:sym typeface="Cabin"/>
              </a:rPr>
              <a:t>This pattern of checking to see if a </a:t>
            </a:r>
            <a:r>
              <a:rPr lang="en-US" sz="3600" u="none" strike="noStrike" cap="none">
                <a:solidFill>
                  <a:srgbClr val="00FFFF"/>
                </a:solidFill>
                <a:latin typeface="Arial" charset="0"/>
                <a:ea typeface="Arial" charset="0"/>
                <a:cs typeface="Arial" charset="0"/>
                <a:sym typeface="Cabin"/>
              </a:rPr>
              <a:t>key</a:t>
            </a:r>
            <a:r>
              <a:rPr lang="en-US" sz="3600" u="none" strike="noStrike" cap="none">
                <a:solidFill>
                  <a:schemeClr val="lt1"/>
                </a:solidFill>
                <a:latin typeface="Arial" charset="0"/>
                <a:ea typeface="Arial" charset="0"/>
                <a:cs typeface="Arial" charset="0"/>
                <a:sym typeface="Cabin"/>
              </a:rPr>
              <a:t> is already in a dictionary and assuming a default value if the </a:t>
            </a:r>
            <a:r>
              <a:rPr lang="en-US" sz="3600" u="none" strike="noStrike" cap="none">
                <a:solidFill>
                  <a:srgbClr val="00FFFF"/>
                </a:solidFill>
                <a:latin typeface="Arial" charset="0"/>
                <a:ea typeface="Arial" charset="0"/>
                <a:cs typeface="Arial" charset="0"/>
                <a:sym typeface="Cabin"/>
              </a:rPr>
              <a:t>key</a:t>
            </a:r>
            <a:r>
              <a:rPr lang="en-US" sz="3600" u="none" strike="noStrike" cap="none">
                <a:solidFill>
                  <a:schemeClr val="lt1"/>
                </a:solidFill>
                <a:latin typeface="Arial" charset="0"/>
                <a:ea typeface="Arial" charset="0"/>
                <a:cs typeface="Arial" charset="0"/>
                <a:sym typeface="Cabin"/>
              </a:rPr>
              <a:t> is not there is so common, that there is a </a:t>
            </a:r>
            <a:r>
              <a:rPr lang="en-US" sz="3600" u="none" strike="noStrike" cap="none">
                <a:solidFill>
                  <a:srgbClr val="FF00FF"/>
                </a:solidFill>
                <a:latin typeface="Arial" charset="0"/>
                <a:ea typeface="Arial" charset="0"/>
                <a:cs typeface="Arial" charset="0"/>
                <a:sym typeface="Cabin"/>
              </a:rPr>
              <a:t>method</a:t>
            </a:r>
            <a:r>
              <a:rPr lang="en-US" sz="3600" u="none" strike="noStrike" cap="none">
                <a:solidFill>
                  <a:schemeClr val="lt1"/>
                </a:solidFill>
                <a:latin typeface="Arial" charset="0"/>
                <a:ea typeface="Arial" charset="0"/>
                <a:cs typeface="Arial" charset="0"/>
                <a:sym typeface="Cabin"/>
              </a:rPr>
              <a:t> called </a:t>
            </a:r>
            <a:r>
              <a:rPr lang="en-US" sz="3600" u="none" strike="noStrike" cap="none">
                <a:solidFill>
                  <a:srgbClr val="FF00FF"/>
                </a:solidFill>
                <a:latin typeface="Arial" charset="0"/>
                <a:ea typeface="Arial" charset="0"/>
                <a:cs typeface="Arial" charset="0"/>
                <a:sym typeface="Cabin"/>
              </a:rPr>
              <a:t>get</a:t>
            </a:r>
            <a:r>
              <a:rPr lang="en-US" sz="3600" u="none" strike="noStrike" cap="none">
                <a:solidFill>
                  <a:schemeClr val="lt1"/>
                </a:solidFill>
                <a:latin typeface="Arial" charset="0"/>
                <a:ea typeface="Arial" charset="0"/>
                <a:cs typeface="Arial" charset="0"/>
                <a:sym typeface="Cabin"/>
              </a:rPr>
              <a:t>() that does this for us</a:t>
            </a:r>
          </a:p>
        </p:txBody>
      </p:sp>
      <p:sp>
        <p:nvSpPr>
          <p:cNvPr id="395" name="Shape 395"/>
          <p:cNvSpPr txBox="1"/>
          <p:nvPr/>
        </p:nvSpPr>
        <p:spPr>
          <a:xfrm>
            <a:off x="9232900" y="3070225"/>
            <a:ext cx="6502500" cy="2216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b="1" i="0" u="none" strike="noStrike" cap="none">
                <a:solidFill>
                  <a:schemeClr val="lt1"/>
                </a:solidFill>
                <a:latin typeface="Courier New"/>
                <a:ea typeface="Courier New"/>
                <a:cs typeface="Courier New"/>
                <a:sym typeface="Courier New"/>
              </a:rPr>
              <a:t>   </a:t>
            </a:r>
            <a:r>
              <a:rPr lang="en-US" sz="3000" b="1" i="0" u="none" strike="noStrike" cap="none">
                <a:solidFill>
                  <a:srgbClr val="FFFF00"/>
                </a:solidFill>
                <a:latin typeface="Courier New"/>
                <a:ea typeface="Courier New"/>
                <a:cs typeface="Courier New"/>
                <a:sym typeface="Courier New"/>
              </a:rPr>
              <a:t> if </a:t>
            </a:r>
            <a:r>
              <a:rPr lang="en-US" sz="3000" b="1" i="0" u="none" strike="noStrike" cap="none">
                <a:solidFill>
                  <a:srgbClr val="00FF00"/>
                </a:solidFill>
                <a:latin typeface="Courier New"/>
                <a:ea typeface="Courier New"/>
                <a:cs typeface="Courier New"/>
                <a:sym typeface="Courier New"/>
              </a:rPr>
              <a:t>name</a:t>
            </a:r>
            <a:r>
              <a:rPr lang="en-US" sz="3000" b="1" i="0" u="none" strike="noStrike" cap="none">
                <a:solidFill>
                  <a:schemeClr val="lt1"/>
                </a:solidFill>
                <a:latin typeface="Courier New"/>
                <a:ea typeface="Courier New"/>
                <a:cs typeface="Courier New"/>
                <a:sym typeface="Courier New"/>
              </a:rPr>
              <a:t> </a:t>
            </a:r>
            <a:r>
              <a:rPr lang="en-US" sz="3000" b="1" i="0" u="none" strike="noStrike" cap="none">
                <a:solidFill>
                  <a:srgbClr val="FFFF00"/>
                </a:solidFill>
                <a:latin typeface="Courier New"/>
                <a:ea typeface="Courier New"/>
                <a:cs typeface="Courier New"/>
                <a:sym typeface="Courier New"/>
              </a:rPr>
              <a:t>in</a:t>
            </a:r>
            <a:r>
              <a:rPr lang="en-US" sz="3000" b="1" i="0" u="none" strike="noStrike" cap="none">
                <a:solidFill>
                  <a:schemeClr val="lt1"/>
                </a:solidFill>
                <a:latin typeface="Courier New"/>
                <a:ea typeface="Courier New"/>
                <a:cs typeface="Courier New"/>
                <a:sym typeface="Courier New"/>
              </a:rPr>
              <a:t> </a:t>
            </a:r>
            <a:r>
              <a:rPr lang="en-US" sz="3000" b="1" i="0" u="none" strike="noStrike" cap="none">
                <a:solidFill>
                  <a:srgbClr val="00FF00"/>
                </a:solidFill>
                <a:latin typeface="Courier New"/>
                <a:ea typeface="Courier New"/>
                <a:cs typeface="Courier New"/>
                <a:sym typeface="Courier New"/>
              </a:rPr>
              <a:t>counts</a:t>
            </a:r>
            <a:r>
              <a:rPr lang="en-US" sz="3000" b="1" i="0" u="none" strike="noStrike" cap="none">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a:solidFill>
                  <a:schemeClr val="lt1"/>
                </a:solidFill>
                <a:latin typeface="Courier New"/>
                <a:ea typeface="Courier New"/>
                <a:cs typeface="Courier New"/>
                <a:sym typeface="Courier New"/>
              </a:rPr>
              <a:t>       </a:t>
            </a:r>
            <a:r>
              <a:rPr lang="en-US" sz="3000" b="1" i="0" u="none" strike="noStrike" cap="none">
                <a:solidFill>
                  <a:srgbClr val="FFFF00"/>
                </a:solidFill>
                <a:latin typeface="Courier New"/>
                <a:ea typeface="Courier New"/>
                <a:cs typeface="Courier New"/>
                <a:sym typeface="Courier New"/>
              </a:rPr>
              <a:t>x =</a:t>
            </a:r>
            <a:r>
              <a:rPr lang="en-US" sz="3000" b="1" i="0" u="none" strike="noStrike" cap="none">
                <a:solidFill>
                  <a:srgbClr val="00FF00"/>
                </a:solidFill>
                <a:latin typeface="Courier New"/>
                <a:ea typeface="Courier New"/>
                <a:cs typeface="Courier New"/>
                <a:sym typeface="Courier New"/>
              </a:rPr>
              <a:t> counts</a:t>
            </a:r>
            <a:r>
              <a:rPr lang="en-US" sz="3000" b="1" i="0" u="none" strike="noStrike" cap="none">
                <a:solidFill>
                  <a:srgbClr val="00FFFF"/>
                </a:solidFill>
                <a:latin typeface="Courier New"/>
                <a:ea typeface="Courier New"/>
                <a:cs typeface="Courier New"/>
                <a:sym typeface="Courier New"/>
              </a:rPr>
              <a:t>[name]</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a:solidFill>
                  <a:schemeClr val="lt1"/>
                </a:solidFill>
                <a:latin typeface="Courier New"/>
                <a:ea typeface="Courier New"/>
                <a:cs typeface="Courier New"/>
                <a:sym typeface="Courier New"/>
              </a:rPr>
              <a:t>    </a:t>
            </a:r>
            <a:r>
              <a:rPr lang="en-US" sz="3000" b="1" i="0" u="none" strike="noStrike" cap="none">
                <a:solidFill>
                  <a:srgbClr val="FFFF00"/>
                </a:solidFill>
                <a:latin typeface="Courier New"/>
                <a:ea typeface="Courier New"/>
                <a:cs typeface="Courier New"/>
                <a:sym typeface="Courier New"/>
              </a:rPr>
              <a:t>else</a:t>
            </a:r>
            <a:r>
              <a:rPr lang="en-US" sz="3000" b="1" i="0" u="none" strike="noStrike" cap="none">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a:solidFill>
                  <a:schemeClr val="lt1"/>
                </a:solidFill>
                <a:latin typeface="Courier New"/>
                <a:ea typeface="Courier New"/>
                <a:cs typeface="Courier New"/>
                <a:sym typeface="Courier New"/>
              </a:rPr>
              <a:t>       </a:t>
            </a:r>
            <a:r>
              <a:rPr lang="en-US" sz="3000" b="1" i="0" u="none" strike="noStrike" cap="none">
                <a:solidFill>
                  <a:srgbClr val="FFFF00"/>
                </a:solidFill>
                <a:latin typeface="Courier New"/>
                <a:ea typeface="Courier New"/>
                <a:cs typeface="Courier New"/>
                <a:sym typeface="Courier New"/>
              </a:rPr>
              <a:t>x =</a:t>
            </a:r>
            <a:r>
              <a:rPr lang="en-US" sz="3000" b="1" i="0" u="none" strike="noStrike" cap="none">
                <a:solidFill>
                  <a:schemeClr val="lt1"/>
                </a:solidFill>
                <a:latin typeface="Courier New"/>
                <a:ea typeface="Courier New"/>
                <a:cs typeface="Courier New"/>
                <a:sym typeface="Courier New"/>
              </a:rPr>
              <a:t> </a:t>
            </a:r>
            <a:r>
              <a:rPr lang="en-US" sz="3000" b="1" i="0" u="none" strike="noStrike" cap="none">
                <a:solidFill>
                  <a:srgbClr val="FF7F00"/>
                </a:solidFill>
                <a:latin typeface="Courier New"/>
                <a:ea typeface="Courier New"/>
                <a:cs typeface="Courier New"/>
                <a:sym typeface="Courier New"/>
              </a:rPr>
              <a:t>0</a:t>
            </a:r>
          </a:p>
        </p:txBody>
      </p:sp>
      <p:sp>
        <p:nvSpPr>
          <p:cNvPr id="396" name="Shape 396"/>
          <p:cNvSpPr txBox="1"/>
          <p:nvPr/>
        </p:nvSpPr>
        <p:spPr>
          <a:xfrm>
            <a:off x="9728200" y="6019800"/>
            <a:ext cx="6044400" cy="622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000" b="1" i="0" u="none" strike="noStrike" cap="none">
                <a:solidFill>
                  <a:srgbClr val="FFFF00"/>
                </a:solidFill>
                <a:latin typeface="Courier New"/>
                <a:ea typeface="Courier New"/>
                <a:cs typeface="Courier New"/>
                <a:sym typeface="Courier New"/>
              </a:rPr>
              <a:t>x = </a:t>
            </a:r>
            <a:r>
              <a:rPr lang="en-US" sz="3000" b="1" i="0" u="none" strike="noStrike" cap="none">
                <a:solidFill>
                  <a:srgbClr val="00FF00"/>
                </a:solidFill>
                <a:latin typeface="Courier New"/>
                <a:ea typeface="Courier New"/>
                <a:cs typeface="Courier New"/>
                <a:sym typeface="Courier New"/>
              </a:rPr>
              <a:t>counts</a:t>
            </a:r>
            <a:r>
              <a:rPr lang="en-US" sz="3000" b="1" i="0" u="none" strike="noStrike" cap="none">
                <a:solidFill>
                  <a:srgbClr val="FF00FF"/>
                </a:solidFill>
                <a:latin typeface="Courier New"/>
                <a:ea typeface="Courier New"/>
                <a:cs typeface="Courier New"/>
                <a:sym typeface="Courier New"/>
              </a:rPr>
              <a:t>.get</a:t>
            </a:r>
            <a:r>
              <a:rPr lang="en-US" sz="3000" b="1" i="0" u="none" strike="noStrike" cap="none">
                <a:solidFill>
                  <a:schemeClr val="lt1"/>
                </a:solidFill>
                <a:latin typeface="Courier New"/>
                <a:ea typeface="Courier New"/>
                <a:cs typeface="Courier New"/>
                <a:sym typeface="Courier New"/>
              </a:rPr>
              <a:t>(</a:t>
            </a:r>
            <a:r>
              <a:rPr lang="en-US" sz="3000" b="1" i="0" u="none" strike="noStrike" cap="none">
                <a:solidFill>
                  <a:srgbClr val="00FFFF"/>
                </a:solidFill>
                <a:latin typeface="Courier New"/>
                <a:ea typeface="Courier New"/>
                <a:cs typeface="Courier New"/>
                <a:sym typeface="Courier New"/>
              </a:rPr>
              <a:t>name</a:t>
            </a:r>
            <a:r>
              <a:rPr lang="en-US" sz="3000" b="1" i="0" u="none" strike="noStrike" cap="none">
                <a:solidFill>
                  <a:schemeClr val="lt1"/>
                </a:solidFill>
                <a:latin typeface="Courier New"/>
                <a:ea typeface="Courier New"/>
                <a:cs typeface="Courier New"/>
                <a:sym typeface="Courier New"/>
              </a:rPr>
              <a:t>, </a:t>
            </a:r>
            <a:r>
              <a:rPr lang="en-US" sz="3000" b="1" i="0" u="none" strike="noStrike" cap="none">
                <a:solidFill>
                  <a:srgbClr val="FF7F00"/>
                </a:solidFill>
                <a:latin typeface="Courier New"/>
                <a:ea typeface="Courier New"/>
                <a:cs typeface="Courier New"/>
                <a:sym typeface="Courier New"/>
              </a:rPr>
              <a:t>0</a:t>
            </a:r>
            <a:r>
              <a:rPr lang="en-US" sz="3000" b="1" i="0" u="none" strike="noStrike" cap="none">
                <a:solidFill>
                  <a:schemeClr val="lt1"/>
                </a:solidFill>
                <a:latin typeface="Courier New"/>
                <a:ea typeface="Courier New"/>
                <a:cs typeface="Courier New"/>
                <a:sym typeface="Courier New"/>
              </a:rPr>
              <a:t>)</a:t>
            </a:r>
          </a:p>
        </p:txBody>
      </p:sp>
      <p:sp>
        <p:nvSpPr>
          <p:cNvPr id="397" name="Shape 397"/>
          <p:cNvSpPr txBox="1"/>
          <p:nvPr/>
        </p:nvSpPr>
        <p:spPr>
          <a:xfrm>
            <a:off x="847750" y="7423225"/>
            <a:ext cx="7118400"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Default value if key does not exist (and no Traceback).</a:t>
            </a:r>
          </a:p>
        </p:txBody>
      </p:sp>
      <p:sp>
        <p:nvSpPr>
          <p:cNvPr id="398" name="Shape 398"/>
          <p:cNvSpPr txBox="1"/>
          <p:nvPr/>
        </p:nvSpPr>
        <p:spPr>
          <a:xfrm>
            <a:off x="9004375" y="7924800"/>
            <a:ext cx="7118400" cy="6984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00FF"/>
                </a:solidFill>
                <a:latin typeface="Arial" charset="0"/>
                <a:ea typeface="Arial" charset="0"/>
                <a:cs typeface="Arial" charset="0"/>
                <a:sym typeface="Cabin"/>
              </a:rPr>
              <a:t>{</a:t>
            </a:r>
            <a:r>
              <a:rPr lang="en-US" sz="3600" u="none" strike="noStrike" cap="none">
                <a:solidFill>
                  <a:srgbClr val="00FFFF"/>
                </a:solidFill>
                <a:latin typeface="Arial" charset="0"/>
                <a:ea typeface="Arial" charset="0"/>
                <a:cs typeface="Arial" charset="0"/>
                <a:sym typeface="Cabin"/>
              </a:rPr>
              <a:t>'csev'</a:t>
            </a:r>
            <a:r>
              <a:rPr lang="en-US" sz="3600" u="none" strike="noStrike" cap="none">
                <a:solidFill>
                  <a:srgbClr val="FF00FF"/>
                </a:solidFill>
                <a:latin typeface="Arial" charset="0"/>
                <a:ea typeface="Arial" charset="0"/>
                <a:cs typeface="Arial" charset="0"/>
                <a:sym typeface="Cabin"/>
              </a:rPr>
              <a:t>: 2, </a:t>
            </a:r>
            <a:r>
              <a:rPr lang="en-US" sz="3600" u="none" strike="noStrike" cap="none">
                <a:solidFill>
                  <a:srgbClr val="00FFFF"/>
                </a:solidFill>
                <a:latin typeface="Arial" charset="0"/>
                <a:ea typeface="Arial" charset="0"/>
                <a:cs typeface="Arial" charset="0"/>
                <a:sym typeface="Cabin"/>
              </a:rPr>
              <a:t>'zqian'</a:t>
            </a:r>
            <a:r>
              <a:rPr lang="en-US" sz="3600" u="none" strike="noStrike" cap="none">
                <a:solidFill>
                  <a:srgbClr val="FF00FF"/>
                </a:solidFill>
                <a:latin typeface="Arial" charset="0"/>
                <a:ea typeface="Arial" charset="0"/>
                <a:cs typeface="Arial" charset="0"/>
                <a:sym typeface="Cabin"/>
              </a:rPr>
              <a:t>: 1,</a:t>
            </a:r>
            <a:r>
              <a:rPr lang="en-US" sz="3600" u="none" strike="noStrike" cap="none">
                <a:solidFill>
                  <a:srgbClr val="00FFFF"/>
                </a:solidFill>
                <a:latin typeface="Arial" charset="0"/>
                <a:ea typeface="Arial" charset="0"/>
                <a:cs typeface="Arial" charset="0"/>
                <a:sym typeface="Cabin"/>
              </a:rPr>
              <a:t> 'cwen'</a:t>
            </a:r>
            <a:r>
              <a:rPr lang="en-US" sz="3600" u="none" strike="noStrike" cap="none">
                <a:solidFill>
                  <a:srgbClr val="FF00FF"/>
                </a:solidFill>
                <a:latin typeface="Arial" charset="0"/>
                <a:ea typeface="Arial" charset="0"/>
                <a:cs typeface="Arial" charset="0"/>
                <a:sym typeface="Cabin"/>
              </a:rPr>
              <a:t>: 2}</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Shape 212"/>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a:solidFill>
                  <a:srgbClr val="FFFF00"/>
                </a:solidFill>
                <a:latin typeface="Arial" charset="0"/>
                <a:ea typeface="Arial" charset="0"/>
                <a:cs typeface="Arial" charset="0"/>
                <a:sym typeface="Cabin"/>
              </a:rPr>
              <a:t>What is a Collection?</a:t>
            </a:r>
          </a:p>
        </p:txBody>
      </p:sp>
      <p:sp>
        <p:nvSpPr>
          <p:cNvPr id="213" name="Shape 213"/>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n-US" sz="3600" u="none" strike="noStrike" cap="none">
                <a:solidFill>
                  <a:schemeClr val="lt1"/>
                </a:solidFill>
                <a:latin typeface="Arial" charset="0"/>
                <a:ea typeface="Arial" charset="0"/>
                <a:cs typeface="Arial" charset="0"/>
                <a:sym typeface="Cabin"/>
              </a:rPr>
              <a:t>A collection is nice because we can put more than one value in </a:t>
            </a:r>
            <a:r>
              <a:rPr lang="en-US" sz="3600">
                <a:solidFill>
                  <a:schemeClr val="lt1"/>
                </a:solidFill>
                <a:latin typeface="Arial" charset="0"/>
                <a:ea typeface="Arial" charset="0"/>
                <a:cs typeface="Arial" charset="0"/>
                <a:sym typeface="Cabin"/>
              </a:rPr>
              <a:t>it</a:t>
            </a:r>
            <a:r>
              <a:rPr lang="en-US" sz="3600" u="none" strike="noStrike" cap="none">
                <a:solidFill>
                  <a:schemeClr val="lt1"/>
                </a:solidFill>
                <a:latin typeface="Arial" charset="0"/>
                <a:ea typeface="Arial" charset="0"/>
                <a:cs typeface="Arial" charset="0"/>
                <a:sym typeface="Cabin"/>
              </a:rPr>
              <a:t> and carry them all around in one convenient package</a:t>
            </a:r>
          </a:p>
          <a:p>
            <a:pPr marL="749300" marR="0" lvl="0" indent="-371094" algn="l" rtl="0">
              <a:lnSpc>
                <a:spcPct val="100000"/>
              </a:lnSpc>
              <a:spcBef>
                <a:spcPts val="3500"/>
              </a:spcBef>
              <a:spcAft>
                <a:spcPts val="0"/>
              </a:spcAft>
              <a:buClr>
                <a:schemeClr val="lt1"/>
              </a:buClr>
              <a:buSzPct val="100000"/>
              <a:buFont typeface="Cabin"/>
              <a:buChar char="•"/>
            </a:pPr>
            <a:r>
              <a:rPr lang="en-US" sz="3600" u="none" strike="noStrike" cap="none">
                <a:solidFill>
                  <a:schemeClr val="lt1"/>
                </a:solidFill>
                <a:latin typeface="Arial" charset="0"/>
                <a:ea typeface="Arial" charset="0"/>
                <a:cs typeface="Arial" charset="0"/>
                <a:sym typeface="Cabin"/>
              </a:rPr>
              <a:t>We have a bunch of values in a single </a:t>
            </a:r>
            <a:r>
              <a:rPr lang="en-US" sz="3600" b="0" i="0" u="none" strike="noStrike" cap="none">
                <a:solidFill>
                  <a:schemeClr val="lt1"/>
                </a:solidFill>
                <a:latin typeface="Arial"/>
                <a:ea typeface="Arial"/>
                <a:cs typeface="Arial"/>
                <a:sym typeface="Arial"/>
              </a:rPr>
              <a:t>“</a:t>
            </a:r>
            <a:r>
              <a:rPr lang="en-US" sz="3600" u="none" strike="noStrike" cap="none">
                <a:solidFill>
                  <a:schemeClr val="lt1"/>
                </a:solidFill>
                <a:latin typeface="Arial" charset="0"/>
                <a:ea typeface="Arial" charset="0"/>
                <a:cs typeface="Arial" charset="0"/>
                <a:sym typeface="Cabin"/>
              </a:rPr>
              <a:t>variable</a:t>
            </a:r>
            <a:r>
              <a:rPr lang="en-US" sz="3600" b="0" i="0" u="none" strike="noStrike" cap="none">
                <a:solidFill>
                  <a:schemeClr val="lt1"/>
                </a:solidFill>
                <a:latin typeface="Arial"/>
                <a:ea typeface="Arial"/>
                <a:cs typeface="Arial"/>
                <a:sym typeface="Arial"/>
              </a:rPr>
              <a:t>”</a:t>
            </a:r>
          </a:p>
          <a:p>
            <a:pPr marL="749300" marR="0" lvl="0" indent="-371094" algn="l" rtl="0">
              <a:lnSpc>
                <a:spcPct val="100000"/>
              </a:lnSpc>
              <a:spcBef>
                <a:spcPts val="3500"/>
              </a:spcBef>
              <a:spcAft>
                <a:spcPts val="0"/>
              </a:spcAft>
              <a:buClr>
                <a:schemeClr val="lt1"/>
              </a:buClr>
              <a:buSzPct val="100000"/>
              <a:buFont typeface="Cabin"/>
              <a:buChar char="•"/>
            </a:pPr>
            <a:r>
              <a:rPr lang="en-US" sz="3600" u="none" strike="noStrike" cap="none">
                <a:solidFill>
                  <a:schemeClr val="lt1"/>
                </a:solidFill>
                <a:latin typeface="Arial" charset="0"/>
                <a:ea typeface="Arial" charset="0"/>
                <a:cs typeface="Arial" charset="0"/>
                <a:sym typeface="Cabin"/>
              </a:rPr>
              <a:t>We do this by having more than one place </a:t>
            </a:r>
            <a:r>
              <a:rPr lang="en-US" sz="3600" b="0" i="0" u="none" strike="noStrike" cap="none">
                <a:solidFill>
                  <a:schemeClr val="lt1"/>
                </a:solidFill>
                <a:latin typeface="Arial"/>
                <a:ea typeface="Arial"/>
                <a:cs typeface="Arial"/>
                <a:sym typeface="Arial"/>
              </a:rPr>
              <a:t>“</a:t>
            </a:r>
            <a:r>
              <a:rPr lang="en-US" sz="3600" u="none" strike="noStrike" cap="none">
                <a:solidFill>
                  <a:schemeClr val="lt1"/>
                </a:solidFill>
                <a:latin typeface="Arial" charset="0"/>
                <a:ea typeface="Arial" charset="0"/>
                <a:cs typeface="Arial" charset="0"/>
                <a:sym typeface="Cabin"/>
              </a:rPr>
              <a:t>in</a:t>
            </a:r>
            <a:r>
              <a:rPr lang="en-US" sz="3600" b="0" i="0" u="none" strike="noStrike" cap="none">
                <a:solidFill>
                  <a:schemeClr val="lt1"/>
                </a:solidFill>
                <a:latin typeface="Arial"/>
                <a:ea typeface="Arial"/>
                <a:cs typeface="Arial"/>
                <a:sym typeface="Arial"/>
              </a:rPr>
              <a:t>”</a:t>
            </a:r>
            <a:r>
              <a:rPr lang="en-US" sz="3600" u="none" strike="noStrike" cap="none">
                <a:solidFill>
                  <a:schemeClr val="lt1"/>
                </a:solidFill>
                <a:latin typeface="Arial" charset="0"/>
                <a:ea typeface="Arial" charset="0"/>
                <a:cs typeface="Arial" charset="0"/>
                <a:sym typeface="Cabin"/>
              </a:rPr>
              <a:t> the variable</a:t>
            </a:r>
          </a:p>
          <a:p>
            <a:pPr marL="749300" marR="0" lvl="0" indent="-371094" algn="l" rtl="0">
              <a:lnSpc>
                <a:spcPct val="100000"/>
              </a:lnSpc>
              <a:spcBef>
                <a:spcPts val="3500"/>
              </a:spcBef>
              <a:spcAft>
                <a:spcPts val="0"/>
              </a:spcAft>
              <a:buClr>
                <a:schemeClr val="lt1"/>
              </a:buClr>
              <a:buSzPct val="100000"/>
              <a:buFont typeface="Cabin"/>
              <a:buChar char="•"/>
            </a:pPr>
            <a:r>
              <a:rPr lang="en-US" sz="3600" u="none" strike="noStrike" cap="none">
                <a:solidFill>
                  <a:schemeClr val="lt1"/>
                </a:solidFill>
                <a:latin typeface="Arial" charset="0"/>
                <a:ea typeface="Arial" charset="0"/>
                <a:cs typeface="Arial" charset="0"/>
                <a:sym typeface="Cabin"/>
              </a:rPr>
              <a:t>We have ways of finding the different places in the variable</a:t>
            </a:r>
          </a:p>
        </p:txBody>
      </p:sp>
      <p:pic>
        <p:nvPicPr>
          <p:cNvPr id="214" name="Shape 214"/>
          <p:cNvPicPr preferRelativeResize="0"/>
          <p:nvPr/>
        </p:nvPicPr>
        <p:blipFill rotWithShape="1">
          <a:blip r:embed="rId3">
            <a:alphaModFix/>
          </a:blip>
          <a:srcRect/>
          <a:stretch/>
        </p:blipFill>
        <p:spPr>
          <a:xfrm>
            <a:off x="12279950" y="506050"/>
            <a:ext cx="3136800" cy="2265300"/>
          </a:xfrm>
          <a:prstGeom prst="rect">
            <a:avLst/>
          </a:prstGeom>
          <a:noFill/>
          <a:ln>
            <a:noFill/>
          </a:ln>
        </p:spPr>
      </p:pic>
      <p:sp>
        <p:nvSpPr>
          <p:cNvPr id="2" name="Rectangle 1"/>
          <p:cNvSpPr/>
          <p:nvPr/>
        </p:nvSpPr>
        <p:spPr>
          <a:xfrm>
            <a:off x="4064000" y="2802285"/>
            <a:ext cx="8128000" cy="3539430"/>
          </a:xfrm>
          <a:prstGeom prst="rect">
            <a:avLst/>
          </a:prstGeom>
        </p:spPr>
        <p:txBody>
          <a:bodyPr>
            <a:spAutoFit/>
          </a:bodyPr>
          <a:lstStyle/>
          <a:p>
            <a:r>
              <a:rPr lang="en-US" dirty="0">
                <a:solidFill>
                  <a:srgbClr val="1B1D1F"/>
                </a:solidFill>
                <a:latin typeface="Consolas" charset="0"/>
              </a:rPr>
              <a:t>Sub </a:t>
            </a:r>
            <a:r>
              <a:rPr lang="en-US" dirty="0" err="1">
                <a:solidFill>
                  <a:srgbClr val="1B1D1F"/>
                </a:solidFill>
                <a:latin typeface="Consolas" charset="0"/>
              </a:rPr>
              <a:t>SlideMasterCleanup</a:t>
            </a:r>
            <a:r>
              <a:rPr lang="en-US" dirty="0">
                <a:solidFill>
                  <a:srgbClr val="1B1D1F"/>
                </a:solidFill>
                <a:latin typeface="Consolas" charset="0"/>
              </a:rPr>
              <a:t>()</a:t>
            </a:r>
          </a:p>
          <a:p>
            <a:endParaRPr lang="en-US" dirty="0">
              <a:solidFill>
                <a:srgbClr val="1B1D1F"/>
              </a:solidFill>
              <a:latin typeface="Consolas" charset="0"/>
            </a:endParaRPr>
          </a:p>
          <a:p>
            <a:r>
              <a:rPr lang="en-US" dirty="0">
                <a:solidFill>
                  <a:srgbClr val="1B1D1F"/>
                </a:solidFill>
                <a:latin typeface="Consolas" charset="0"/>
              </a:rPr>
              <a:t>Dim </a:t>
            </a:r>
            <a:r>
              <a:rPr lang="en-US" dirty="0" err="1">
                <a:solidFill>
                  <a:srgbClr val="1B1D1F"/>
                </a:solidFill>
                <a:latin typeface="Consolas" charset="0"/>
              </a:rPr>
              <a:t>i</a:t>
            </a:r>
            <a:r>
              <a:rPr lang="en-US" dirty="0">
                <a:solidFill>
                  <a:srgbClr val="1B1D1F"/>
                </a:solidFill>
                <a:latin typeface="Consolas" charset="0"/>
              </a:rPr>
              <a:t> As Integer</a:t>
            </a:r>
          </a:p>
          <a:p>
            <a:r>
              <a:rPr lang="en-US" dirty="0">
                <a:solidFill>
                  <a:srgbClr val="1B1D1F"/>
                </a:solidFill>
                <a:latin typeface="Consolas" charset="0"/>
              </a:rPr>
              <a:t>Dim j As Integer</a:t>
            </a:r>
          </a:p>
          <a:p>
            <a:r>
              <a:rPr lang="en-US" dirty="0">
                <a:solidFill>
                  <a:srgbClr val="1B1D1F"/>
                </a:solidFill>
                <a:latin typeface="Consolas" charset="0"/>
              </a:rPr>
              <a:t>Dim </a:t>
            </a:r>
            <a:r>
              <a:rPr lang="en-US" dirty="0" err="1">
                <a:solidFill>
                  <a:srgbClr val="1B1D1F"/>
                </a:solidFill>
                <a:latin typeface="Consolas" charset="0"/>
              </a:rPr>
              <a:t>oPres</a:t>
            </a:r>
            <a:r>
              <a:rPr lang="en-US" dirty="0">
                <a:solidFill>
                  <a:srgbClr val="1B1D1F"/>
                </a:solidFill>
                <a:latin typeface="Consolas" charset="0"/>
              </a:rPr>
              <a:t> As Presentation</a:t>
            </a:r>
          </a:p>
          <a:p>
            <a:r>
              <a:rPr lang="en-US" dirty="0">
                <a:solidFill>
                  <a:srgbClr val="1B1D1F"/>
                </a:solidFill>
                <a:latin typeface="Consolas" charset="0"/>
              </a:rPr>
              <a:t>Set </a:t>
            </a:r>
            <a:r>
              <a:rPr lang="en-US" dirty="0" err="1">
                <a:solidFill>
                  <a:srgbClr val="1B1D1F"/>
                </a:solidFill>
                <a:latin typeface="Consolas" charset="0"/>
              </a:rPr>
              <a:t>oPres</a:t>
            </a:r>
            <a:r>
              <a:rPr lang="en-US" dirty="0">
                <a:solidFill>
                  <a:srgbClr val="1B1D1F"/>
                </a:solidFill>
                <a:latin typeface="Consolas" charset="0"/>
              </a:rPr>
              <a:t> = </a:t>
            </a:r>
            <a:r>
              <a:rPr lang="en-US" dirty="0" err="1">
                <a:solidFill>
                  <a:srgbClr val="1B1D1F"/>
                </a:solidFill>
                <a:latin typeface="Consolas" charset="0"/>
              </a:rPr>
              <a:t>ActivePresentation</a:t>
            </a:r>
            <a:endParaRPr lang="en-US" dirty="0">
              <a:solidFill>
                <a:srgbClr val="1B1D1F"/>
              </a:solidFill>
              <a:latin typeface="Consolas" charset="0"/>
            </a:endParaRPr>
          </a:p>
          <a:p>
            <a:r>
              <a:rPr lang="en-US" dirty="0">
                <a:solidFill>
                  <a:srgbClr val="1B1D1F"/>
                </a:solidFill>
                <a:latin typeface="Consolas" charset="0"/>
              </a:rPr>
              <a:t>On Error Resume Next</a:t>
            </a:r>
          </a:p>
          <a:p>
            <a:r>
              <a:rPr lang="en-US" dirty="0">
                <a:solidFill>
                  <a:srgbClr val="1B1D1F"/>
                </a:solidFill>
                <a:latin typeface="Consolas" charset="0"/>
              </a:rPr>
              <a:t>With </a:t>
            </a:r>
            <a:r>
              <a:rPr lang="en-US" dirty="0" err="1">
                <a:solidFill>
                  <a:srgbClr val="1B1D1F"/>
                </a:solidFill>
                <a:latin typeface="Consolas" charset="0"/>
              </a:rPr>
              <a:t>oPres</a:t>
            </a:r>
            <a:endParaRPr lang="en-US" dirty="0">
              <a:solidFill>
                <a:srgbClr val="1B1D1F"/>
              </a:solidFill>
              <a:latin typeface="Consolas" charset="0"/>
            </a:endParaRPr>
          </a:p>
          <a:p>
            <a:r>
              <a:rPr lang="en-US" dirty="0">
                <a:solidFill>
                  <a:srgbClr val="1B1D1F"/>
                </a:solidFill>
                <a:latin typeface="Consolas" charset="0"/>
              </a:rPr>
              <a:t>    For </a:t>
            </a:r>
            <a:r>
              <a:rPr lang="en-US" dirty="0" err="1">
                <a:solidFill>
                  <a:srgbClr val="1B1D1F"/>
                </a:solidFill>
                <a:latin typeface="Consolas" charset="0"/>
              </a:rPr>
              <a:t>i</a:t>
            </a:r>
            <a:r>
              <a:rPr lang="en-US" dirty="0">
                <a:solidFill>
                  <a:srgbClr val="1B1D1F"/>
                </a:solidFill>
                <a:latin typeface="Consolas" charset="0"/>
              </a:rPr>
              <a:t> = 1 To .</a:t>
            </a:r>
            <a:r>
              <a:rPr lang="en-US" dirty="0" err="1">
                <a:solidFill>
                  <a:srgbClr val="1B1D1F"/>
                </a:solidFill>
                <a:latin typeface="Consolas" charset="0"/>
              </a:rPr>
              <a:t>Designs.Count</a:t>
            </a:r>
            <a:endParaRPr lang="en-US" dirty="0">
              <a:solidFill>
                <a:srgbClr val="1B1D1F"/>
              </a:solidFill>
              <a:latin typeface="Consolas" charset="0"/>
            </a:endParaRPr>
          </a:p>
          <a:p>
            <a:r>
              <a:rPr lang="en-US" dirty="0">
                <a:solidFill>
                  <a:srgbClr val="1B1D1F"/>
                </a:solidFill>
                <a:latin typeface="Consolas" charset="0"/>
              </a:rPr>
              <a:t>        For j = .Designs(</a:t>
            </a:r>
            <a:r>
              <a:rPr lang="en-US" dirty="0" err="1">
                <a:solidFill>
                  <a:srgbClr val="1B1D1F"/>
                </a:solidFill>
                <a:latin typeface="Consolas" charset="0"/>
              </a:rPr>
              <a:t>i</a:t>
            </a:r>
            <a:r>
              <a:rPr lang="en-US" dirty="0">
                <a:solidFill>
                  <a:srgbClr val="1B1D1F"/>
                </a:solidFill>
                <a:latin typeface="Consolas" charset="0"/>
              </a:rPr>
              <a:t>).</a:t>
            </a:r>
            <a:r>
              <a:rPr lang="en-US" dirty="0" err="1">
                <a:solidFill>
                  <a:srgbClr val="1B1D1F"/>
                </a:solidFill>
                <a:latin typeface="Consolas" charset="0"/>
              </a:rPr>
              <a:t>SlideMaster.CustomLayouts.Count</a:t>
            </a:r>
            <a:r>
              <a:rPr lang="en-US" dirty="0">
                <a:solidFill>
                  <a:srgbClr val="1B1D1F"/>
                </a:solidFill>
                <a:latin typeface="Consolas" charset="0"/>
              </a:rPr>
              <a:t> To 1 Step -1</a:t>
            </a:r>
          </a:p>
          <a:p>
            <a:r>
              <a:rPr lang="en-US" dirty="0">
                <a:solidFill>
                  <a:srgbClr val="1B1D1F"/>
                </a:solidFill>
                <a:latin typeface="Consolas" charset="0"/>
              </a:rPr>
              <a:t>            .Designs(</a:t>
            </a:r>
            <a:r>
              <a:rPr lang="en-US" dirty="0" err="1">
                <a:solidFill>
                  <a:srgbClr val="1B1D1F"/>
                </a:solidFill>
                <a:latin typeface="Consolas" charset="0"/>
              </a:rPr>
              <a:t>i</a:t>
            </a:r>
            <a:r>
              <a:rPr lang="en-US" dirty="0">
                <a:solidFill>
                  <a:srgbClr val="1B1D1F"/>
                </a:solidFill>
                <a:latin typeface="Consolas" charset="0"/>
              </a:rPr>
              <a:t>).</a:t>
            </a:r>
            <a:r>
              <a:rPr lang="en-US" dirty="0" err="1">
                <a:solidFill>
                  <a:srgbClr val="1B1D1F"/>
                </a:solidFill>
                <a:latin typeface="Consolas" charset="0"/>
              </a:rPr>
              <a:t>SlideMaster.CustomLayouts</a:t>
            </a:r>
            <a:r>
              <a:rPr lang="en-US" dirty="0">
                <a:solidFill>
                  <a:srgbClr val="1B1D1F"/>
                </a:solidFill>
                <a:latin typeface="Consolas" charset="0"/>
              </a:rPr>
              <a:t>(j).Delete</a:t>
            </a:r>
          </a:p>
          <a:p>
            <a:r>
              <a:rPr lang="de-DE" dirty="0">
                <a:solidFill>
                  <a:srgbClr val="1B1D1F"/>
                </a:solidFill>
                <a:latin typeface="Consolas" charset="0"/>
              </a:rPr>
              <a:t>        Next</a:t>
            </a:r>
          </a:p>
          <a:p>
            <a:r>
              <a:rPr lang="en-US" dirty="0">
                <a:solidFill>
                  <a:srgbClr val="1B1D1F"/>
                </a:solidFill>
                <a:latin typeface="Consolas" charset="0"/>
              </a:rPr>
              <a:t>    Next </a:t>
            </a:r>
            <a:r>
              <a:rPr lang="en-US" dirty="0" err="1">
                <a:solidFill>
                  <a:srgbClr val="1B1D1F"/>
                </a:solidFill>
                <a:latin typeface="Consolas" charset="0"/>
              </a:rPr>
              <a:t>i</a:t>
            </a:r>
            <a:endParaRPr lang="en-US" dirty="0">
              <a:solidFill>
                <a:srgbClr val="1B1D1F"/>
              </a:solidFill>
              <a:latin typeface="Consolas" charset="0"/>
            </a:endParaRPr>
          </a:p>
          <a:p>
            <a:r>
              <a:rPr lang="en-US" dirty="0">
                <a:solidFill>
                  <a:srgbClr val="1B1D1F"/>
                </a:solidFill>
                <a:latin typeface="Consolas" charset="0"/>
              </a:rPr>
              <a:t>End With</a:t>
            </a:r>
          </a:p>
          <a:p>
            <a:endParaRPr lang="en-US" dirty="0">
              <a:solidFill>
                <a:srgbClr val="1B1D1F"/>
              </a:solidFill>
              <a:latin typeface="Consolas" charset="0"/>
            </a:endParaRPr>
          </a:p>
          <a:p>
            <a:r>
              <a:rPr lang="en-US" dirty="0">
                <a:solidFill>
                  <a:srgbClr val="1B1D1F"/>
                </a:solidFill>
                <a:latin typeface="Consolas" charset="0"/>
              </a:rPr>
              <a:t>End Sub</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Shape 403"/>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a:solidFill>
                  <a:srgbClr val="FFFF00"/>
                </a:solidFill>
                <a:latin typeface="Arial" charset="0"/>
                <a:ea typeface="Arial" charset="0"/>
                <a:cs typeface="Arial" charset="0"/>
                <a:sym typeface="Cabin"/>
              </a:rPr>
              <a:t>Simplified counting with </a:t>
            </a:r>
            <a:r>
              <a:rPr lang="en-US" sz="7600" u="none" strike="noStrike" cap="none">
                <a:solidFill>
                  <a:srgbClr val="FF00FF"/>
                </a:solidFill>
                <a:latin typeface="Arial" charset="0"/>
                <a:ea typeface="Arial" charset="0"/>
                <a:cs typeface="Arial" charset="0"/>
                <a:sym typeface="Cabin"/>
              </a:rPr>
              <a:t>get</a:t>
            </a:r>
            <a:r>
              <a:rPr lang="en-US" sz="7600" u="none" strike="noStrike" cap="none">
                <a:solidFill>
                  <a:srgbClr val="FFFF00"/>
                </a:solidFill>
                <a:latin typeface="Arial" charset="0"/>
                <a:ea typeface="Arial" charset="0"/>
                <a:cs typeface="Arial" charset="0"/>
                <a:sym typeface="Cabin"/>
              </a:rPr>
              <a:t>()</a:t>
            </a:r>
          </a:p>
        </p:txBody>
      </p:sp>
      <p:sp>
        <p:nvSpPr>
          <p:cNvPr id="404" name="Shape 404"/>
          <p:cNvSpPr txBox="1">
            <a:spLocks noGrp="1"/>
          </p:cNvSpPr>
          <p:nvPr>
            <p:ph type="body" idx="1"/>
          </p:nvPr>
        </p:nvSpPr>
        <p:spPr>
          <a:prstGeom prst="rect">
            <a:avLst/>
          </a:prstGeom>
          <a:noFill/>
          <a:ln>
            <a:noFill/>
          </a:ln>
        </p:spPr>
        <p:txBody>
          <a:bodyPr lIns="38100" tIns="38100" rIns="38100" bIns="38100" anchor="ctr" anchorCtr="0">
            <a:noAutofit/>
          </a:bodyPr>
          <a:lstStyle/>
          <a:p>
            <a:pPr marL="457200" marR="0" lvl="0" indent="-457200" algn="l" rtl="0">
              <a:lnSpc>
                <a:spcPct val="100000"/>
              </a:lnSpc>
              <a:spcBef>
                <a:spcPts val="0"/>
              </a:spcBef>
              <a:spcAft>
                <a:spcPts val="0"/>
              </a:spcAft>
              <a:buSzPct val="100000"/>
              <a:buFont typeface="Cabin"/>
            </a:pPr>
            <a:r>
              <a:rPr lang="en-US" sz="3600" u="none" strike="noStrike" cap="none">
                <a:solidFill>
                  <a:schemeClr val="lt1"/>
                </a:solidFill>
                <a:latin typeface="Arial" charset="0"/>
                <a:ea typeface="Arial" charset="0"/>
                <a:cs typeface="Arial" charset="0"/>
                <a:sym typeface="Cabin"/>
              </a:rPr>
              <a:t>We can use </a:t>
            </a:r>
            <a:r>
              <a:rPr lang="en-US" sz="3600" u="none" strike="noStrike" cap="none">
                <a:solidFill>
                  <a:srgbClr val="FF00FF"/>
                </a:solidFill>
                <a:latin typeface="Arial" charset="0"/>
                <a:ea typeface="Arial" charset="0"/>
                <a:cs typeface="Arial" charset="0"/>
                <a:sym typeface="Cabin"/>
              </a:rPr>
              <a:t>get</a:t>
            </a:r>
            <a:r>
              <a:rPr lang="en-US" sz="3600" u="none" strike="noStrike" cap="none">
                <a:solidFill>
                  <a:schemeClr val="lt1"/>
                </a:solidFill>
                <a:latin typeface="Arial" charset="0"/>
                <a:ea typeface="Arial" charset="0"/>
                <a:cs typeface="Arial" charset="0"/>
                <a:sym typeface="Cabin"/>
              </a:rPr>
              <a:t>() and provide a </a:t>
            </a:r>
            <a:r>
              <a:rPr lang="en-US" sz="3600" u="none" strike="noStrike" cap="none">
                <a:solidFill>
                  <a:srgbClr val="FF7F00"/>
                </a:solidFill>
                <a:latin typeface="Arial" charset="0"/>
                <a:ea typeface="Arial" charset="0"/>
                <a:cs typeface="Arial" charset="0"/>
                <a:sym typeface="Cabin"/>
              </a:rPr>
              <a:t>default value of zero</a:t>
            </a:r>
            <a:r>
              <a:rPr lang="en-US" sz="3600" u="none" strike="noStrike" cap="none">
                <a:solidFill>
                  <a:schemeClr val="lt1"/>
                </a:solidFill>
                <a:latin typeface="Arial" charset="0"/>
                <a:ea typeface="Arial" charset="0"/>
                <a:cs typeface="Arial" charset="0"/>
                <a:sym typeface="Cabin"/>
              </a:rPr>
              <a:t> when the </a:t>
            </a:r>
            <a:r>
              <a:rPr lang="en-US" sz="3600" u="none" strike="noStrike" cap="none">
                <a:solidFill>
                  <a:srgbClr val="00FFFF"/>
                </a:solidFill>
                <a:latin typeface="Arial" charset="0"/>
                <a:ea typeface="Arial" charset="0"/>
                <a:cs typeface="Arial" charset="0"/>
                <a:sym typeface="Cabin"/>
              </a:rPr>
              <a:t>key</a:t>
            </a:r>
            <a:r>
              <a:rPr lang="en-US" sz="3600" u="none" strike="noStrike" cap="none">
                <a:solidFill>
                  <a:schemeClr val="lt1"/>
                </a:solidFill>
                <a:latin typeface="Arial" charset="0"/>
                <a:ea typeface="Arial" charset="0"/>
                <a:cs typeface="Arial" charset="0"/>
                <a:sym typeface="Cabin"/>
              </a:rPr>
              <a:t> is not yet in the dictionary - and then just add one</a:t>
            </a:r>
          </a:p>
        </p:txBody>
      </p:sp>
      <p:sp>
        <p:nvSpPr>
          <p:cNvPr id="405" name="Shape 405"/>
          <p:cNvSpPr txBox="1"/>
          <p:nvPr/>
        </p:nvSpPr>
        <p:spPr>
          <a:xfrm>
            <a:off x="1858961" y="5062549"/>
            <a:ext cx="10558500" cy="2155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ourier New"/>
              <a:buNone/>
            </a:pPr>
            <a:r>
              <a:rPr lang="en-US" sz="2800" b="1" i="0" u="none" strike="noStrike" cap="none">
                <a:solidFill>
                  <a:srgbClr val="00FF00"/>
                </a:solidFill>
                <a:latin typeface="Courier New"/>
                <a:ea typeface="Courier New"/>
                <a:cs typeface="Courier New"/>
                <a:sym typeface="Courier New"/>
              </a:rPr>
              <a:t>counts</a:t>
            </a:r>
            <a:r>
              <a:rPr lang="en-US" sz="2800" b="1" i="0" u="none" strike="noStrike" cap="none">
                <a:solidFill>
                  <a:schemeClr val="lt1"/>
                </a:solidFill>
                <a:latin typeface="Courier New"/>
                <a:ea typeface="Courier New"/>
                <a:cs typeface="Courier New"/>
                <a:sym typeface="Courier New"/>
              </a:rPr>
              <a:t> = </a:t>
            </a:r>
            <a:r>
              <a:rPr lang="en-US" sz="2800" b="1" i="0" u="none" strike="noStrike" cap="none">
                <a:solidFill>
                  <a:srgbClr val="FF00FF"/>
                </a:solidFill>
                <a:latin typeface="Courier New"/>
                <a:ea typeface="Courier New"/>
                <a:cs typeface="Courier New"/>
                <a:sym typeface="Courier New"/>
              </a:rPr>
              <a:t>dict</a:t>
            </a:r>
            <a:r>
              <a:rPr lang="en-US" sz="2800" b="1" i="0" u="none" strike="noStrike" cap="none">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00FF00"/>
              </a:buClr>
              <a:buSzPct val="25000"/>
              <a:buFont typeface="Courier New"/>
              <a:buNone/>
            </a:pPr>
            <a:r>
              <a:rPr lang="en-US" sz="2800" b="1" i="0" u="none" strike="noStrike" cap="none">
                <a:solidFill>
                  <a:srgbClr val="00FF00"/>
                </a:solidFill>
                <a:latin typeface="Courier New"/>
                <a:ea typeface="Courier New"/>
                <a:cs typeface="Courier New"/>
                <a:sym typeface="Courier New"/>
              </a:rPr>
              <a:t>names</a:t>
            </a:r>
            <a:r>
              <a:rPr lang="en-US" sz="2800" b="1" i="0" u="none" strike="noStrike" cap="none">
                <a:solidFill>
                  <a:schemeClr val="lt1"/>
                </a:solidFill>
                <a:latin typeface="Courier New"/>
                <a:ea typeface="Courier New"/>
                <a:cs typeface="Courier New"/>
                <a:sym typeface="Courier New"/>
              </a:rPr>
              <a:t> = ['csev', 'cwen', 'csev', 'zqian', 'cwen']</a:t>
            </a:r>
          </a:p>
          <a:p>
            <a:pPr marL="0" marR="0" lvl="0" indent="0" algn="l" rtl="0">
              <a:lnSpc>
                <a:spcPct val="100000"/>
              </a:lnSpc>
              <a:spcBef>
                <a:spcPts val="0"/>
              </a:spcBef>
              <a:spcAft>
                <a:spcPts val="0"/>
              </a:spcAft>
              <a:buClr>
                <a:srgbClr val="FFFF00"/>
              </a:buClr>
              <a:buSzPct val="25000"/>
              <a:buFont typeface="Courier New"/>
              <a:buNone/>
            </a:pPr>
            <a:r>
              <a:rPr lang="en-US" sz="2800" b="1" i="0" u="none" strike="noStrike" cap="none">
                <a:solidFill>
                  <a:srgbClr val="FFFF00"/>
                </a:solidFill>
                <a:latin typeface="Courier New"/>
                <a:ea typeface="Courier New"/>
                <a:cs typeface="Courier New"/>
                <a:sym typeface="Courier New"/>
              </a:rPr>
              <a:t>for</a:t>
            </a:r>
            <a:r>
              <a:rPr lang="en-US" sz="2800" b="1" i="0" u="none" strike="noStrike" cap="none">
                <a:solidFill>
                  <a:schemeClr val="lt1"/>
                </a:solidFill>
                <a:latin typeface="Courier New"/>
                <a:ea typeface="Courier New"/>
                <a:cs typeface="Courier New"/>
                <a:sym typeface="Courier New"/>
              </a:rPr>
              <a:t> </a:t>
            </a:r>
            <a:r>
              <a:rPr lang="en-US" sz="2800" b="1" i="0" u="none" strike="noStrike" cap="none">
                <a:solidFill>
                  <a:srgbClr val="00FF00"/>
                </a:solidFill>
                <a:latin typeface="Courier New"/>
                <a:ea typeface="Courier New"/>
                <a:cs typeface="Courier New"/>
                <a:sym typeface="Courier New"/>
              </a:rPr>
              <a:t>name</a:t>
            </a:r>
            <a:r>
              <a:rPr lang="en-US" sz="2800" b="1" i="0" u="none" strike="noStrike" cap="none">
                <a:solidFill>
                  <a:schemeClr val="lt1"/>
                </a:solidFill>
                <a:latin typeface="Courier New"/>
                <a:ea typeface="Courier New"/>
                <a:cs typeface="Courier New"/>
                <a:sym typeface="Courier New"/>
              </a:rPr>
              <a:t> </a:t>
            </a:r>
            <a:r>
              <a:rPr lang="en-US" sz="2800" b="1" i="0" u="none" strike="noStrike" cap="none">
                <a:solidFill>
                  <a:srgbClr val="FFFF00"/>
                </a:solidFill>
                <a:latin typeface="Courier New"/>
                <a:ea typeface="Courier New"/>
                <a:cs typeface="Courier New"/>
                <a:sym typeface="Courier New"/>
              </a:rPr>
              <a:t>in</a:t>
            </a:r>
            <a:r>
              <a:rPr lang="en-US" sz="2800" b="1" i="0" u="none" strike="noStrike" cap="none">
                <a:solidFill>
                  <a:schemeClr val="lt1"/>
                </a:solidFill>
                <a:latin typeface="Courier New"/>
                <a:ea typeface="Courier New"/>
                <a:cs typeface="Courier New"/>
                <a:sym typeface="Courier New"/>
              </a:rPr>
              <a:t> </a:t>
            </a:r>
            <a:r>
              <a:rPr lang="en-US" sz="2800" b="1" i="0" u="none" strike="noStrike" cap="none">
                <a:solidFill>
                  <a:srgbClr val="00FF00"/>
                </a:solidFill>
                <a:latin typeface="Courier New"/>
                <a:ea typeface="Courier New"/>
                <a:cs typeface="Courier New"/>
                <a:sym typeface="Courier New"/>
              </a:rPr>
              <a:t>names</a:t>
            </a:r>
            <a:r>
              <a:rPr lang="en-US" sz="2800" b="1" i="0" u="none" strike="noStrike" cap="none">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2800" b="1" i="0" u="none" strike="noStrike" cap="none">
                <a:solidFill>
                  <a:schemeClr val="lt1"/>
                </a:solidFill>
                <a:latin typeface="Courier New"/>
                <a:ea typeface="Courier New"/>
                <a:cs typeface="Courier New"/>
                <a:sym typeface="Courier New"/>
              </a:rPr>
              <a:t>    </a:t>
            </a:r>
            <a:r>
              <a:rPr lang="en-US" sz="2800" b="1" i="0" u="none" strike="noStrike" cap="none">
                <a:solidFill>
                  <a:srgbClr val="00FF00"/>
                </a:solidFill>
                <a:latin typeface="Courier New"/>
                <a:ea typeface="Courier New"/>
                <a:cs typeface="Courier New"/>
                <a:sym typeface="Courier New"/>
              </a:rPr>
              <a:t>counts</a:t>
            </a:r>
            <a:r>
              <a:rPr lang="en-US" sz="2800" b="1" i="0" u="none" strike="noStrike" cap="none">
                <a:solidFill>
                  <a:srgbClr val="00FFFF"/>
                </a:solidFill>
                <a:latin typeface="Courier New"/>
                <a:ea typeface="Courier New"/>
                <a:cs typeface="Courier New"/>
                <a:sym typeface="Courier New"/>
              </a:rPr>
              <a:t>[name]</a:t>
            </a:r>
            <a:r>
              <a:rPr lang="en-US" sz="2800" b="1" i="0" u="none" strike="noStrike" cap="none">
                <a:solidFill>
                  <a:schemeClr val="lt1"/>
                </a:solidFill>
                <a:latin typeface="Courier New"/>
                <a:ea typeface="Courier New"/>
                <a:cs typeface="Courier New"/>
                <a:sym typeface="Courier New"/>
              </a:rPr>
              <a:t> = </a:t>
            </a:r>
            <a:r>
              <a:rPr lang="en-US" sz="2800" b="1" i="0" u="none" strike="noStrike" cap="none">
                <a:solidFill>
                  <a:srgbClr val="00FF00"/>
                </a:solidFill>
                <a:latin typeface="Courier New"/>
                <a:ea typeface="Courier New"/>
                <a:cs typeface="Courier New"/>
                <a:sym typeface="Courier New"/>
              </a:rPr>
              <a:t>counts</a:t>
            </a:r>
            <a:r>
              <a:rPr lang="en-US" sz="2800" b="1" i="0" u="none" strike="noStrike" cap="none">
                <a:solidFill>
                  <a:srgbClr val="FF00FF"/>
                </a:solidFill>
                <a:latin typeface="Courier New"/>
                <a:ea typeface="Courier New"/>
                <a:cs typeface="Courier New"/>
                <a:sym typeface="Courier New"/>
              </a:rPr>
              <a:t>.get</a:t>
            </a:r>
            <a:r>
              <a:rPr lang="en-US" sz="2800" b="1" i="0" u="none" strike="noStrike" cap="none">
                <a:solidFill>
                  <a:srgbClr val="00FF00"/>
                </a:solidFill>
                <a:latin typeface="Courier New"/>
                <a:ea typeface="Courier New"/>
                <a:cs typeface="Courier New"/>
                <a:sym typeface="Courier New"/>
              </a:rPr>
              <a:t>(</a:t>
            </a:r>
            <a:r>
              <a:rPr lang="en-US" sz="2800" b="1" i="0" u="none" strike="noStrike" cap="none">
                <a:solidFill>
                  <a:srgbClr val="00FFFF"/>
                </a:solidFill>
                <a:latin typeface="Courier New"/>
                <a:ea typeface="Courier New"/>
                <a:cs typeface="Courier New"/>
                <a:sym typeface="Courier New"/>
              </a:rPr>
              <a:t>name, </a:t>
            </a:r>
            <a:r>
              <a:rPr lang="en-US" sz="2800" b="1" i="0" u="none" strike="noStrike" cap="none">
                <a:solidFill>
                  <a:srgbClr val="FF7F00"/>
                </a:solidFill>
                <a:latin typeface="Courier New"/>
                <a:ea typeface="Courier New"/>
                <a:cs typeface="Courier New"/>
                <a:sym typeface="Courier New"/>
              </a:rPr>
              <a:t>0</a:t>
            </a:r>
            <a:r>
              <a:rPr lang="en-US" sz="2800" b="1" i="0" u="none" strike="noStrike" cap="none">
                <a:solidFill>
                  <a:srgbClr val="00FFFF"/>
                </a:solidFill>
                <a:latin typeface="Courier New"/>
                <a:ea typeface="Courier New"/>
                <a:cs typeface="Courier New"/>
                <a:sym typeface="Courier New"/>
              </a:rPr>
              <a:t>)</a:t>
            </a:r>
            <a:r>
              <a:rPr lang="en-US" sz="2800" b="1" i="0" u="none" strike="noStrike" cap="none">
                <a:solidFill>
                  <a:schemeClr val="lt1"/>
                </a:solidFill>
                <a:latin typeface="Courier New"/>
                <a:ea typeface="Courier New"/>
                <a:cs typeface="Courier New"/>
                <a:sym typeface="Courier New"/>
              </a:rPr>
              <a:t> + 1</a:t>
            </a:r>
          </a:p>
          <a:p>
            <a:pPr marL="0" marR="0" lvl="0" indent="0" algn="l" rtl="0">
              <a:lnSpc>
                <a:spcPct val="100000"/>
              </a:lnSpc>
              <a:spcBef>
                <a:spcPts val="0"/>
              </a:spcBef>
              <a:spcAft>
                <a:spcPts val="0"/>
              </a:spcAft>
              <a:buClr>
                <a:srgbClr val="FFFF00"/>
              </a:buClr>
              <a:buSzPct val="25000"/>
              <a:buFont typeface="Courier New"/>
              <a:buNone/>
            </a:pPr>
            <a:r>
              <a:rPr lang="en-US" sz="2800" b="1" i="0" u="none" strike="noStrike" cap="none">
                <a:solidFill>
                  <a:srgbClr val="FFFF00"/>
                </a:solidFill>
                <a:latin typeface="Courier New"/>
                <a:ea typeface="Courier New"/>
                <a:cs typeface="Courier New"/>
                <a:sym typeface="Courier New"/>
              </a:rPr>
              <a:t>print</a:t>
            </a:r>
            <a:r>
              <a:rPr lang="en-US" sz="2800" b="1" i="0" u="none" strike="noStrike" cap="none">
                <a:solidFill>
                  <a:schemeClr val="lt1"/>
                </a:solidFill>
                <a:latin typeface="Courier New"/>
                <a:ea typeface="Courier New"/>
                <a:cs typeface="Courier New"/>
                <a:sym typeface="Courier New"/>
              </a:rPr>
              <a:t> </a:t>
            </a:r>
            <a:r>
              <a:rPr lang="en-US" sz="2800" b="1" i="0" u="none" strike="noStrike" cap="none">
                <a:solidFill>
                  <a:srgbClr val="00FF00"/>
                </a:solidFill>
                <a:latin typeface="Courier New"/>
                <a:ea typeface="Courier New"/>
                <a:cs typeface="Courier New"/>
                <a:sym typeface="Courier New"/>
              </a:rPr>
              <a:t>counts</a:t>
            </a:r>
          </a:p>
        </p:txBody>
      </p:sp>
      <p:sp>
        <p:nvSpPr>
          <p:cNvPr id="406" name="Shape 406"/>
          <p:cNvSpPr txBox="1"/>
          <p:nvPr/>
        </p:nvSpPr>
        <p:spPr>
          <a:xfrm>
            <a:off x="6851650" y="8140700"/>
            <a:ext cx="1466850"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Default</a:t>
            </a:r>
          </a:p>
        </p:txBody>
      </p:sp>
      <p:cxnSp>
        <p:nvCxnSpPr>
          <p:cNvPr id="407" name="Shape 407"/>
          <p:cNvCxnSpPr/>
          <p:nvPr/>
        </p:nvCxnSpPr>
        <p:spPr>
          <a:xfrm flipH="1">
            <a:off x="7921474" y="6808925"/>
            <a:ext cx="1405200" cy="1411200"/>
          </a:xfrm>
          <a:prstGeom prst="straightConnector1">
            <a:avLst/>
          </a:prstGeom>
          <a:noFill/>
          <a:ln w="63500" cap="rnd" cmpd="sng">
            <a:solidFill>
              <a:srgbClr val="FF7F00"/>
            </a:solidFill>
            <a:prstDash val="solid"/>
            <a:miter/>
            <a:headEnd type="stealth" w="med" len="med"/>
            <a:tailEnd type="none" w="med" len="med"/>
          </a:ln>
        </p:spPr>
      </p:cxnSp>
      <p:sp>
        <p:nvSpPr>
          <p:cNvPr id="408" name="Shape 408"/>
          <p:cNvSpPr txBox="1"/>
          <p:nvPr/>
        </p:nvSpPr>
        <p:spPr>
          <a:xfrm>
            <a:off x="9004375" y="7924800"/>
            <a:ext cx="7118400" cy="6984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00FF"/>
                </a:solidFill>
                <a:latin typeface="Arial" charset="0"/>
                <a:ea typeface="Arial" charset="0"/>
                <a:cs typeface="Arial" charset="0"/>
                <a:sym typeface="Cabin"/>
              </a:rPr>
              <a:t>{</a:t>
            </a:r>
            <a:r>
              <a:rPr lang="en-US" sz="3600" u="none" strike="noStrike" cap="none">
                <a:solidFill>
                  <a:srgbClr val="00FFFF"/>
                </a:solidFill>
                <a:latin typeface="Arial" charset="0"/>
                <a:ea typeface="Arial" charset="0"/>
                <a:cs typeface="Arial" charset="0"/>
                <a:sym typeface="Cabin"/>
              </a:rPr>
              <a:t>'csev'</a:t>
            </a:r>
            <a:r>
              <a:rPr lang="en-US" sz="3600" u="none" strike="noStrike" cap="none">
                <a:solidFill>
                  <a:srgbClr val="FF00FF"/>
                </a:solidFill>
                <a:latin typeface="Arial" charset="0"/>
                <a:ea typeface="Arial" charset="0"/>
                <a:cs typeface="Arial" charset="0"/>
                <a:sym typeface="Cabin"/>
              </a:rPr>
              <a:t>: 2, </a:t>
            </a:r>
            <a:r>
              <a:rPr lang="en-US" sz="3600" u="none" strike="noStrike" cap="none">
                <a:solidFill>
                  <a:srgbClr val="00FFFF"/>
                </a:solidFill>
                <a:latin typeface="Arial" charset="0"/>
                <a:ea typeface="Arial" charset="0"/>
                <a:cs typeface="Arial" charset="0"/>
                <a:sym typeface="Cabin"/>
              </a:rPr>
              <a:t>'zqian'</a:t>
            </a:r>
            <a:r>
              <a:rPr lang="en-US" sz="3600" u="none" strike="noStrike" cap="none">
                <a:solidFill>
                  <a:srgbClr val="FF00FF"/>
                </a:solidFill>
                <a:latin typeface="Arial" charset="0"/>
                <a:ea typeface="Arial" charset="0"/>
                <a:cs typeface="Arial" charset="0"/>
                <a:sym typeface="Cabin"/>
              </a:rPr>
              <a:t>: 1,</a:t>
            </a:r>
            <a:r>
              <a:rPr lang="en-US" sz="3600" u="none" strike="noStrike" cap="none">
                <a:solidFill>
                  <a:srgbClr val="00FFFF"/>
                </a:solidFill>
                <a:latin typeface="Arial" charset="0"/>
                <a:ea typeface="Arial" charset="0"/>
                <a:cs typeface="Arial" charset="0"/>
                <a:sym typeface="Cabin"/>
              </a:rPr>
              <a:t> 'cwen'</a:t>
            </a:r>
            <a:r>
              <a:rPr lang="en-US" sz="3600" u="none" strike="noStrike" cap="none">
                <a:solidFill>
                  <a:srgbClr val="FF00FF"/>
                </a:solidFill>
                <a:latin typeface="Arial" charset="0"/>
                <a:ea typeface="Arial" charset="0"/>
                <a:cs typeface="Arial" charset="0"/>
                <a:sym typeface="Cabin"/>
              </a:rPr>
              <a:t>: 2}</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pic>
        <p:nvPicPr>
          <p:cNvPr id="413" name="Shape 413"/>
          <p:cNvPicPr preferRelativeResize="0"/>
          <p:nvPr/>
        </p:nvPicPr>
        <p:blipFill rotWithShape="1">
          <a:blip r:embed="rId3">
            <a:alphaModFix/>
          </a:blip>
          <a:srcRect/>
          <a:stretch/>
        </p:blipFill>
        <p:spPr>
          <a:xfrm>
            <a:off x="11260136" y="3187700"/>
            <a:ext cx="4638674" cy="3467099"/>
          </a:xfrm>
          <a:prstGeom prst="rect">
            <a:avLst/>
          </a:prstGeom>
          <a:noFill/>
          <a:ln>
            <a:noFill/>
          </a:ln>
        </p:spPr>
      </p:pic>
      <p:sp>
        <p:nvSpPr>
          <p:cNvPr id="414" name="Shape 414"/>
          <p:cNvSpPr txBox="1"/>
          <p:nvPr/>
        </p:nvSpPr>
        <p:spPr>
          <a:xfrm>
            <a:off x="3568700" y="8089900"/>
            <a:ext cx="105585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u="sng" strike="noStrike" cap="none">
                <a:solidFill>
                  <a:srgbClr val="FFFF00"/>
                </a:solidFill>
                <a:latin typeface="Arial" charset="0"/>
                <a:ea typeface="Arial" charset="0"/>
                <a:cs typeface="Arial" charset="0"/>
                <a:sym typeface="Cabin"/>
                <a:hlinkClick r:id="rId4"/>
              </a:rPr>
              <a:t>http://www.youtube.com/watch?v=EHJ9uYx5L58</a:t>
            </a:r>
          </a:p>
        </p:txBody>
      </p:sp>
      <p:sp>
        <p:nvSpPr>
          <p:cNvPr id="415" name="Shape 415"/>
          <p:cNvSpPr txBox="1"/>
          <p:nvPr/>
        </p:nvSpPr>
        <p:spPr>
          <a:xfrm>
            <a:off x="508000" y="3810000"/>
            <a:ext cx="10558462" cy="2154236"/>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ourier New"/>
              <a:buNone/>
            </a:pPr>
            <a:r>
              <a:rPr lang="en-US" sz="2800" b="1" i="0" u="none" strike="noStrike" cap="none">
                <a:solidFill>
                  <a:srgbClr val="00FF00"/>
                </a:solidFill>
                <a:latin typeface="Courier New"/>
                <a:ea typeface="Courier New"/>
                <a:cs typeface="Courier New"/>
                <a:sym typeface="Courier New"/>
              </a:rPr>
              <a:t>counts</a:t>
            </a:r>
            <a:r>
              <a:rPr lang="en-US" sz="2800" b="1" i="0" u="none" strike="noStrike" cap="none">
                <a:solidFill>
                  <a:schemeClr val="lt1"/>
                </a:solidFill>
                <a:latin typeface="Courier New"/>
                <a:ea typeface="Courier New"/>
                <a:cs typeface="Courier New"/>
                <a:sym typeface="Courier New"/>
              </a:rPr>
              <a:t> = </a:t>
            </a:r>
            <a:r>
              <a:rPr lang="en-US" sz="2800" b="1" i="0" u="none" strike="noStrike" cap="none">
                <a:solidFill>
                  <a:srgbClr val="FF00FF"/>
                </a:solidFill>
                <a:latin typeface="Courier New"/>
                <a:ea typeface="Courier New"/>
                <a:cs typeface="Courier New"/>
                <a:sym typeface="Courier New"/>
              </a:rPr>
              <a:t>dict</a:t>
            </a:r>
            <a:r>
              <a:rPr lang="en-US" sz="2800" b="1" i="0" u="none" strike="noStrike" cap="none">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00FF00"/>
              </a:buClr>
              <a:buSzPct val="25000"/>
              <a:buFont typeface="Courier New"/>
              <a:buNone/>
            </a:pPr>
            <a:r>
              <a:rPr lang="en-US" sz="2800" b="1" i="0" u="none" strike="noStrike" cap="none">
                <a:solidFill>
                  <a:srgbClr val="00FF00"/>
                </a:solidFill>
                <a:latin typeface="Courier New"/>
                <a:ea typeface="Courier New"/>
                <a:cs typeface="Courier New"/>
                <a:sym typeface="Courier New"/>
              </a:rPr>
              <a:t>names</a:t>
            </a:r>
            <a:r>
              <a:rPr lang="en-US" sz="2800" b="1" i="0" u="none" strike="noStrike" cap="none">
                <a:solidFill>
                  <a:schemeClr val="lt1"/>
                </a:solidFill>
                <a:latin typeface="Courier New"/>
                <a:ea typeface="Courier New"/>
                <a:cs typeface="Courier New"/>
                <a:sym typeface="Courier New"/>
              </a:rPr>
              <a:t> = ['csev', 'cwen', 'csev', 'zqian', 'cwen']</a:t>
            </a:r>
          </a:p>
          <a:p>
            <a:pPr marL="0" marR="0" lvl="0" indent="0" algn="l" rtl="0">
              <a:lnSpc>
                <a:spcPct val="100000"/>
              </a:lnSpc>
              <a:spcBef>
                <a:spcPts val="0"/>
              </a:spcBef>
              <a:spcAft>
                <a:spcPts val="0"/>
              </a:spcAft>
              <a:buClr>
                <a:srgbClr val="FFFF00"/>
              </a:buClr>
              <a:buSzPct val="25000"/>
              <a:buFont typeface="Courier New"/>
              <a:buNone/>
            </a:pPr>
            <a:r>
              <a:rPr lang="en-US" sz="2800" b="1" i="0" u="none" strike="noStrike" cap="none">
                <a:solidFill>
                  <a:srgbClr val="FFFF00"/>
                </a:solidFill>
                <a:latin typeface="Courier New"/>
                <a:ea typeface="Courier New"/>
                <a:cs typeface="Courier New"/>
                <a:sym typeface="Courier New"/>
              </a:rPr>
              <a:t>for</a:t>
            </a:r>
            <a:r>
              <a:rPr lang="en-US" sz="2800" b="1" i="0" u="none" strike="noStrike" cap="none">
                <a:solidFill>
                  <a:schemeClr val="lt1"/>
                </a:solidFill>
                <a:latin typeface="Courier New"/>
                <a:ea typeface="Courier New"/>
                <a:cs typeface="Courier New"/>
                <a:sym typeface="Courier New"/>
              </a:rPr>
              <a:t> </a:t>
            </a:r>
            <a:r>
              <a:rPr lang="en-US" sz="2800" b="1" i="0" u="none" strike="noStrike" cap="none">
                <a:solidFill>
                  <a:srgbClr val="00FF00"/>
                </a:solidFill>
                <a:latin typeface="Courier New"/>
                <a:ea typeface="Courier New"/>
                <a:cs typeface="Courier New"/>
                <a:sym typeface="Courier New"/>
              </a:rPr>
              <a:t>name</a:t>
            </a:r>
            <a:r>
              <a:rPr lang="en-US" sz="2800" b="1" i="0" u="none" strike="noStrike" cap="none">
                <a:solidFill>
                  <a:schemeClr val="lt1"/>
                </a:solidFill>
                <a:latin typeface="Courier New"/>
                <a:ea typeface="Courier New"/>
                <a:cs typeface="Courier New"/>
                <a:sym typeface="Courier New"/>
              </a:rPr>
              <a:t> </a:t>
            </a:r>
            <a:r>
              <a:rPr lang="en-US" sz="2800" b="1" i="0" u="none" strike="noStrike" cap="none">
                <a:solidFill>
                  <a:srgbClr val="FFFF00"/>
                </a:solidFill>
                <a:latin typeface="Courier New"/>
                <a:ea typeface="Courier New"/>
                <a:cs typeface="Courier New"/>
                <a:sym typeface="Courier New"/>
              </a:rPr>
              <a:t>in</a:t>
            </a:r>
            <a:r>
              <a:rPr lang="en-US" sz="2800" b="1" i="0" u="none" strike="noStrike" cap="none">
                <a:solidFill>
                  <a:schemeClr val="lt1"/>
                </a:solidFill>
                <a:latin typeface="Courier New"/>
                <a:ea typeface="Courier New"/>
                <a:cs typeface="Courier New"/>
                <a:sym typeface="Courier New"/>
              </a:rPr>
              <a:t> </a:t>
            </a:r>
            <a:r>
              <a:rPr lang="en-US" sz="2800" b="1" i="0" u="none" strike="noStrike" cap="none">
                <a:solidFill>
                  <a:srgbClr val="00FF00"/>
                </a:solidFill>
                <a:latin typeface="Courier New"/>
                <a:ea typeface="Courier New"/>
                <a:cs typeface="Courier New"/>
                <a:sym typeface="Courier New"/>
              </a:rPr>
              <a:t>names</a:t>
            </a:r>
            <a:r>
              <a:rPr lang="en-US" sz="2800" b="1" i="0" u="none" strike="noStrike" cap="none">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2800" b="1" i="0" u="none" strike="noStrike" cap="none">
                <a:solidFill>
                  <a:schemeClr val="lt1"/>
                </a:solidFill>
                <a:latin typeface="Courier New"/>
                <a:ea typeface="Courier New"/>
                <a:cs typeface="Courier New"/>
                <a:sym typeface="Courier New"/>
              </a:rPr>
              <a:t>    </a:t>
            </a:r>
            <a:r>
              <a:rPr lang="en-US" sz="2800" b="1" i="0" u="none" strike="noStrike" cap="none">
                <a:solidFill>
                  <a:srgbClr val="00FF00"/>
                </a:solidFill>
                <a:latin typeface="Courier New"/>
                <a:ea typeface="Courier New"/>
                <a:cs typeface="Courier New"/>
                <a:sym typeface="Courier New"/>
              </a:rPr>
              <a:t>counts</a:t>
            </a:r>
            <a:r>
              <a:rPr lang="en-US" sz="2800" b="1" i="0" u="none" strike="noStrike" cap="none">
                <a:solidFill>
                  <a:srgbClr val="00FFFF"/>
                </a:solidFill>
                <a:latin typeface="Courier New"/>
                <a:ea typeface="Courier New"/>
                <a:cs typeface="Courier New"/>
                <a:sym typeface="Courier New"/>
              </a:rPr>
              <a:t>[name]</a:t>
            </a:r>
            <a:r>
              <a:rPr lang="en-US" sz="2800" b="1" i="0" u="none" strike="noStrike" cap="none">
                <a:solidFill>
                  <a:schemeClr val="lt1"/>
                </a:solidFill>
                <a:latin typeface="Courier New"/>
                <a:ea typeface="Courier New"/>
                <a:cs typeface="Courier New"/>
                <a:sym typeface="Courier New"/>
              </a:rPr>
              <a:t> = </a:t>
            </a:r>
            <a:r>
              <a:rPr lang="en-US" sz="2800" b="1" i="0" u="none" strike="noStrike" cap="none">
                <a:solidFill>
                  <a:srgbClr val="00FF00"/>
                </a:solidFill>
                <a:latin typeface="Courier New"/>
                <a:ea typeface="Courier New"/>
                <a:cs typeface="Courier New"/>
                <a:sym typeface="Courier New"/>
              </a:rPr>
              <a:t>counts</a:t>
            </a:r>
            <a:r>
              <a:rPr lang="en-US" sz="2800" b="1" i="0" u="none" strike="noStrike" cap="none">
                <a:solidFill>
                  <a:srgbClr val="FF00FF"/>
                </a:solidFill>
                <a:latin typeface="Courier New"/>
                <a:ea typeface="Courier New"/>
                <a:cs typeface="Courier New"/>
                <a:sym typeface="Courier New"/>
              </a:rPr>
              <a:t>.get</a:t>
            </a:r>
            <a:r>
              <a:rPr lang="en-US" sz="2800" b="1" i="0" u="none" strike="noStrike" cap="none">
                <a:solidFill>
                  <a:srgbClr val="00FF00"/>
                </a:solidFill>
                <a:latin typeface="Courier New"/>
                <a:ea typeface="Courier New"/>
                <a:cs typeface="Courier New"/>
                <a:sym typeface="Courier New"/>
              </a:rPr>
              <a:t>(</a:t>
            </a:r>
            <a:r>
              <a:rPr lang="en-US" sz="2800" b="1" i="0" u="none" strike="noStrike" cap="none">
                <a:solidFill>
                  <a:srgbClr val="00FFFF"/>
                </a:solidFill>
                <a:latin typeface="Courier New"/>
                <a:ea typeface="Courier New"/>
                <a:cs typeface="Courier New"/>
                <a:sym typeface="Courier New"/>
              </a:rPr>
              <a:t>name, </a:t>
            </a:r>
            <a:r>
              <a:rPr lang="en-US" sz="2800" b="1" i="0" u="none" strike="noStrike" cap="none">
                <a:solidFill>
                  <a:srgbClr val="FF7F00"/>
                </a:solidFill>
                <a:latin typeface="Courier New"/>
                <a:ea typeface="Courier New"/>
                <a:cs typeface="Courier New"/>
                <a:sym typeface="Courier New"/>
              </a:rPr>
              <a:t>0</a:t>
            </a:r>
            <a:r>
              <a:rPr lang="en-US" sz="2800" b="1" i="0" u="none" strike="noStrike" cap="none">
                <a:solidFill>
                  <a:srgbClr val="00FFFF"/>
                </a:solidFill>
                <a:latin typeface="Courier New"/>
                <a:ea typeface="Courier New"/>
                <a:cs typeface="Courier New"/>
                <a:sym typeface="Courier New"/>
              </a:rPr>
              <a:t>)</a:t>
            </a:r>
            <a:r>
              <a:rPr lang="en-US" sz="2800" b="1" i="0" u="none" strike="noStrike" cap="none">
                <a:solidFill>
                  <a:schemeClr val="lt1"/>
                </a:solidFill>
                <a:latin typeface="Courier New"/>
                <a:ea typeface="Courier New"/>
                <a:cs typeface="Courier New"/>
                <a:sym typeface="Courier New"/>
              </a:rPr>
              <a:t> + 1</a:t>
            </a:r>
          </a:p>
          <a:p>
            <a:pPr marL="0" marR="0" lvl="0" indent="0" algn="l" rtl="0">
              <a:lnSpc>
                <a:spcPct val="100000"/>
              </a:lnSpc>
              <a:spcBef>
                <a:spcPts val="0"/>
              </a:spcBef>
              <a:spcAft>
                <a:spcPts val="0"/>
              </a:spcAft>
              <a:buClr>
                <a:srgbClr val="FFFF00"/>
              </a:buClr>
              <a:buSzPct val="25000"/>
              <a:buFont typeface="Courier New"/>
              <a:buNone/>
            </a:pPr>
            <a:r>
              <a:rPr lang="en-US" sz="2800" b="1" i="0" u="none" strike="noStrike" cap="none">
                <a:solidFill>
                  <a:srgbClr val="FFFF00"/>
                </a:solidFill>
                <a:latin typeface="Courier New"/>
                <a:ea typeface="Courier New"/>
                <a:cs typeface="Courier New"/>
                <a:sym typeface="Courier New"/>
              </a:rPr>
              <a:t>print</a:t>
            </a:r>
            <a:r>
              <a:rPr lang="en-US" sz="2800" b="1" i="0" u="none" strike="noStrike" cap="none">
                <a:solidFill>
                  <a:schemeClr val="lt1"/>
                </a:solidFill>
                <a:latin typeface="Courier New"/>
                <a:ea typeface="Courier New"/>
                <a:cs typeface="Courier New"/>
                <a:sym typeface="Courier New"/>
              </a:rPr>
              <a:t> </a:t>
            </a:r>
            <a:r>
              <a:rPr lang="en-US" sz="2800" b="1" i="0" u="none" strike="noStrike" cap="none">
                <a:solidFill>
                  <a:srgbClr val="00FF00"/>
                </a:solidFill>
                <a:latin typeface="Courier New"/>
                <a:ea typeface="Courier New"/>
                <a:cs typeface="Courier New"/>
                <a:sym typeface="Courier New"/>
              </a:rPr>
              <a:t>counts</a:t>
            </a:r>
          </a:p>
        </p:txBody>
      </p:sp>
      <p:sp>
        <p:nvSpPr>
          <p:cNvPr id="416" name="Shape 416"/>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a:solidFill>
                  <a:srgbClr val="FFFF00"/>
                </a:solidFill>
                <a:latin typeface="Arial" charset="0"/>
                <a:ea typeface="Arial" charset="0"/>
                <a:cs typeface="Arial" charset="0"/>
                <a:sym typeface="Cabin"/>
              </a:rPr>
              <a:t>Simplified counting with </a:t>
            </a:r>
            <a:r>
              <a:rPr lang="en-US" sz="7600" u="none" strike="noStrike" cap="none">
                <a:solidFill>
                  <a:srgbClr val="FF00FF"/>
                </a:solidFill>
                <a:latin typeface="Arial" charset="0"/>
                <a:ea typeface="Arial" charset="0"/>
                <a:cs typeface="Arial" charset="0"/>
                <a:sym typeface="Cabin"/>
              </a:rPr>
              <a:t>get</a:t>
            </a:r>
            <a:r>
              <a:rPr lang="en-US" sz="7600" u="none" strike="noStrike" cap="none">
                <a:solidFill>
                  <a:srgbClr val="FFFF00"/>
                </a:solidFill>
                <a:latin typeface="Arial" charset="0"/>
                <a:ea typeface="Arial" charset="0"/>
                <a:cs typeface="Arial" charset="0"/>
                <a:sym typeface="Cabin"/>
              </a:rPr>
              <a:t>()</a:t>
            </a:r>
          </a:p>
        </p:txBody>
      </p:sp>
      <p:sp>
        <p:nvSpPr>
          <p:cNvPr id="3" name="Text Placeholder 2"/>
          <p:cNvSpPr>
            <a:spLocks noGrp="1"/>
          </p:cNvSpPr>
          <p:nvPr>
            <p:ph type="body" idx="1"/>
          </p:nvPr>
        </p:nvSpPr>
        <p:spPr/>
        <p:txBody>
          <a:bodyPr/>
          <a:lstStyle/>
          <a:p>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Shape 421"/>
          <p:cNvSpPr txBox="1"/>
          <p:nvPr/>
        </p:nvSpPr>
        <p:spPr>
          <a:xfrm>
            <a:off x="307975" y="558800"/>
            <a:ext cx="15303500" cy="25780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3200" u="none" strike="noStrike" cap="none">
                <a:solidFill>
                  <a:srgbClr val="00FF00"/>
                </a:solidFill>
                <a:latin typeface="Arial" charset="0"/>
                <a:ea typeface="Arial" charset="0"/>
                <a:cs typeface="Arial" charset="0"/>
                <a:sym typeface="Cabin"/>
              </a:rPr>
              <a:t>Writing programs (or programming) is a very creative and rewarding activity.  You can write programs for many reasons ranging from making your living to solving a difficult data analysis problem to having fun to helping someone else solve a problem.  This book assumes that everyone needs to know how to program and that once you know how to program, you will figure out what you want to do with your newfound skills.</a:t>
            </a:r>
          </a:p>
        </p:txBody>
      </p:sp>
      <p:sp>
        <p:nvSpPr>
          <p:cNvPr id="422" name="Shape 422"/>
          <p:cNvSpPr txBox="1"/>
          <p:nvPr/>
        </p:nvSpPr>
        <p:spPr>
          <a:xfrm>
            <a:off x="520700" y="3397250"/>
            <a:ext cx="15303500" cy="25780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200" u="none" strike="noStrike" cap="none">
                <a:solidFill>
                  <a:srgbClr val="FFFF00"/>
                </a:solidFill>
                <a:latin typeface="Arial" charset="0"/>
                <a:ea typeface="Arial" charset="0"/>
                <a:cs typeface="Arial" charset="0"/>
                <a:sym typeface="Cabin"/>
              </a:rPr>
              <a:t>We are surrounded in our daily lives with computers ranging from laptops to cell phones.  We can think of these computers as our </a:t>
            </a:r>
            <a:r>
              <a:rPr lang="en-US" sz="3200">
                <a:solidFill>
                  <a:srgbClr val="FFFF00"/>
                </a:solidFill>
                <a:latin typeface="Arial" charset="0"/>
                <a:ea typeface="Arial" charset="0"/>
                <a:cs typeface="Arial" charset="0"/>
                <a:sym typeface="Cabin"/>
              </a:rPr>
              <a:t>''</a:t>
            </a:r>
            <a:r>
              <a:rPr lang="en-US" sz="3200" u="none" strike="noStrike" cap="none">
                <a:solidFill>
                  <a:srgbClr val="FFFF00"/>
                </a:solidFill>
                <a:latin typeface="Arial" charset="0"/>
                <a:ea typeface="Arial" charset="0"/>
                <a:cs typeface="Arial" charset="0"/>
                <a:sym typeface="Cabin"/>
              </a:rPr>
              <a:t>personal assistants'' who can take care of many things on our behalf.  The hardware in our current-day computers is essentially built to continuously ask us the question, </a:t>
            </a:r>
            <a:r>
              <a:rPr lang="en-US" sz="3200">
                <a:solidFill>
                  <a:srgbClr val="FFFF00"/>
                </a:solidFill>
                <a:latin typeface="Arial" charset="0"/>
                <a:ea typeface="Arial" charset="0"/>
                <a:cs typeface="Arial" charset="0"/>
                <a:sym typeface="Cabin"/>
              </a:rPr>
              <a:t>''</a:t>
            </a:r>
            <a:r>
              <a:rPr lang="en-US" sz="3200" u="none" strike="noStrike" cap="none">
                <a:solidFill>
                  <a:srgbClr val="FFFF00"/>
                </a:solidFill>
                <a:latin typeface="Arial" charset="0"/>
                <a:ea typeface="Arial" charset="0"/>
                <a:cs typeface="Arial" charset="0"/>
                <a:sym typeface="Cabin"/>
              </a:rPr>
              <a:t>What would you like me to do next?''</a:t>
            </a:r>
          </a:p>
        </p:txBody>
      </p:sp>
      <p:sp>
        <p:nvSpPr>
          <p:cNvPr id="423" name="Shape 423"/>
          <p:cNvSpPr txBox="1"/>
          <p:nvPr/>
        </p:nvSpPr>
        <p:spPr>
          <a:xfrm>
            <a:off x="469900" y="6127750"/>
            <a:ext cx="15303500" cy="25780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FF"/>
              </a:buClr>
              <a:buSzPct val="25000"/>
              <a:buFont typeface="Cabin"/>
              <a:buNone/>
            </a:pPr>
            <a:r>
              <a:rPr lang="en-US" sz="3200" u="none" strike="noStrike" cap="none">
                <a:solidFill>
                  <a:srgbClr val="00FFFF"/>
                </a:solidFill>
                <a:latin typeface="Arial" charset="0"/>
                <a:ea typeface="Arial" charset="0"/>
                <a:cs typeface="Arial" charset="0"/>
                <a:sym typeface="Cabin"/>
              </a:rPr>
              <a:t>Our computers are fast and have vasts amounts of memory and could be very helpful to us if we only knew the language to speak to explain to the computer what we would like it to </a:t>
            </a:r>
            <a:r>
              <a:rPr lang="en-US" sz="3200">
                <a:solidFill>
                  <a:srgbClr val="00FFFF"/>
                </a:solidFill>
                <a:latin typeface="Arial" charset="0"/>
                <a:ea typeface="Arial" charset="0"/>
                <a:cs typeface="Arial" charset="0"/>
                <a:sym typeface="Cabin"/>
              </a:rPr>
              <a:t>''</a:t>
            </a:r>
            <a:r>
              <a:rPr lang="en-US" sz="3200" u="none" strike="noStrike" cap="none">
                <a:solidFill>
                  <a:srgbClr val="00FFFF"/>
                </a:solidFill>
                <a:latin typeface="Arial" charset="0"/>
                <a:ea typeface="Arial" charset="0"/>
                <a:cs typeface="Arial" charset="0"/>
                <a:sym typeface="Cabin"/>
              </a:rPr>
              <a:t>do next''.  If we knew this language we could tell the computer to do tasks on our behalf that were repetitive. Interestingly, the kinds of things computers can do best are often the kinds of things that we humans find boring and mind-numbing.</a:t>
            </a:r>
          </a:p>
        </p:txBody>
      </p:sp>
      <p:sp>
        <p:nvSpPr>
          <p:cNvPr id="4" name="Title 3"/>
          <p:cNvSpPr>
            <a:spLocks noGrp="1"/>
          </p:cNvSpPr>
          <p:nvPr>
            <p:ph type="title"/>
          </p:nvPr>
        </p:nvSpPr>
        <p:spPr/>
        <p:txBody>
          <a:bodyPr/>
          <a:lstStyle/>
          <a:p>
            <a:endParaRPr lang="en-US"/>
          </a:p>
        </p:txBody>
      </p:sp>
      <p:sp>
        <p:nvSpPr>
          <p:cNvPr id="5" name="Text Placeholder 4"/>
          <p:cNvSpPr>
            <a:spLocks noGrp="1"/>
          </p:cNvSpPr>
          <p:nvPr>
            <p:ph type="body" idx="1"/>
          </p:nvPr>
        </p:nvSpPr>
        <p:spPr/>
        <p:txBody>
          <a:bodyPr/>
          <a:lstStyle/>
          <a:p>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Shape 428"/>
          <p:cNvSpPr txBox="1"/>
          <p:nvPr/>
        </p:nvSpPr>
        <p:spPr>
          <a:xfrm>
            <a:off x="1952625" y="4000500"/>
            <a:ext cx="12420600"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the clown ran after the car and the car ran into the tent and the tent fell down on the clown and the car </a:t>
            </a:r>
          </a:p>
        </p:txBody>
      </p:sp>
      <p:pic>
        <p:nvPicPr>
          <p:cNvPr id="429" name="Shape 429"/>
          <p:cNvPicPr preferRelativeResize="0"/>
          <p:nvPr/>
        </p:nvPicPr>
        <p:blipFill rotWithShape="1">
          <a:blip r:embed="rId3">
            <a:alphaModFix/>
          </a:blip>
          <a:srcRect/>
          <a:stretch/>
        </p:blipFill>
        <p:spPr>
          <a:xfrm>
            <a:off x="12172950" y="723900"/>
            <a:ext cx="2927399" cy="1943100"/>
          </a:xfrm>
          <a:prstGeom prst="rect">
            <a:avLst/>
          </a:prstGeom>
          <a:noFill/>
          <a:ln>
            <a:noFill/>
          </a:ln>
        </p:spPr>
      </p:pic>
      <p:sp>
        <p:nvSpPr>
          <p:cNvPr id="4" name="Title 3"/>
          <p:cNvSpPr>
            <a:spLocks noGrp="1"/>
          </p:cNvSpPr>
          <p:nvPr>
            <p:ph type="title"/>
          </p:nvPr>
        </p:nvSpPr>
        <p:spPr/>
        <p:txBody>
          <a:bodyPr/>
          <a:lstStyle/>
          <a:p>
            <a:endParaRPr lang="en-US"/>
          </a:p>
        </p:txBody>
      </p:sp>
      <p:sp>
        <p:nvSpPr>
          <p:cNvPr id="5" name="Text Placeholder 4"/>
          <p:cNvSpPr>
            <a:spLocks noGrp="1"/>
          </p:cNvSpPr>
          <p:nvPr>
            <p:ph type="body" idx="1"/>
          </p:nvPr>
        </p:nvSpPr>
        <p:spPr/>
        <p:txBody>
          <a:bodyPr/>
          <a:lstStyle/>
          <a:p>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Shape 434"/>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a:solidFill>
                  <a:srgbClr val="FFFF00"/>
                </a:solidFill>
                <a:latin typeface="Arial" charset="0"/>
                <a:ea typeface="Arial" charset="0"/>
                <a:cs typeface="Arial" charset="0"/>
                <a:sym typeface="Cabin"/>
              </a:rPr>
              <a:t>Counting Pattern</a:t>
            </a:r>
          </a:p>
        </p:txBody>
      </p:sp>
      <p:sp>
        <p:nvSpPr>
          <p:cNvPr id="3" name="Text Placeholder 2"/>
          <p:cNvSpPr>
            <a:spLocks noGrp="1"/>
          </p:cNvSpPr>
          <p:nvPr>
            <p:ph type="body" idx="1"/>
          </p:nvPr>
        </p:nvSpPr>
        <p:spPr/>
        <p:txBody>
          <a:bodyPr/>
          <a:lstStyle/>
          <a:p>
            <a:endParaRPr lang="en-US"/>
          </a:p>
        </p:txBody>
      </p:sp>
      <p:sp>
        <p:nvSpPr>
          <p:cNvPr id="435" name="Shape 435"/>
          <p:cNvSpPr txBox="1"/>
          <p:nvPr/>
        </p:nvSpPr>
        <p:spPr>
          <a:xfrm>
            <a:off x="875400" y="2305400"/>
            <a:ext cx="11090100" cy="60876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ourier New"/>
              <a:buNone/>
            </a:pPr>
            <a:r>
              <a:rPr lang="en-US" sz="3000" b="1" i="0" u="none" strike="noStrike" cap="none">
                <a:solidFill>
                  <a:srgbClr val="00FF00"/>
                </a:solidFill>
                <a:latin typeface="Courier New"/>
                <a:ea typeface="Courier New"/>
                <a:cs typeface="Courier New"/>
                <a:sym typeface="Courier New"/>
              </a:rPr>
              <a:t>counts</a:t>
            </a:r>
            <a:r>
              <a:rPr lang="en-US" sz="3000" b="1" i="0" u="none" strike="noStrike" cap="none">
                <a:solidFill>
                  <a:schemeClr val="lt1"/>
                </a:solidFill>
                <a:latin typeface="Courier New"/>
                <a:ea typeface="Courier New"/>
                <a:cs typeface="Courier New"/>
                <a:sym typeface="Courier New"/>
              </a:rPr>
              <a:t> = </a:t>
            </a:r>
            <a:r>
              <a:rPr lang="en-US" sz="3000" b="1" i="0" u="none" strike="noStrike" cap="none">
                <a:solidFill>
                  <a:srgbClr val="00FFFF"/>
                </a:solidFill>
                <a:latin typeface="Courier New"/>
                <a:ea typeface="Courier New"/>
                <a:cs typeface="Courier New"/>
                <a:sym typeface="Courier New"/>
              </a:rPr>
              <a:t>dict</a:t>
            </a:r>
            <a:r>
              <a:rPr lang="en-US" sz="3000" b="1" i="0" u="none" strike="noStrike" cap="none">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FFFF00"/>
              </a:buClr>
              <a:buSzPct val="25000"/>
              <a:buFont typeface="Courier New"/>
              <a:buNone/>
            </a:pPr>
            <a:r>
              <a:rPr lang="en-US" sz="3000" b="1" i="0" u="none" strike="noStrike" cap="none">
                <a:solidFill>
                  <a:srgbClr val="FFFF00"/>
                </a:solidFill>
                <a:latin typeface="Courier New"/>
                <a:ea typeface="Courier New"/>
                <a:cs typeface="Courier New"/>
                <a:sym typeface="Courier New"/>
              </a:rPr>
              <a:t>print</a:t>
            </a:r>
            <a:r>
              <a:rPr lang="en-US" sz="3000" b="1" i="0" u="none" strike="noStrike" cap="none">
                <a:solidFill>
                  <a:schemeClr val="lt1"/>
                </a:solidFill>
                <a:latin typeface="Courier New"/>
                <a:ea typeface="Courier New"/>
                <a:cs typeface="Courier New"/>
                <a:sym typeface="Courier New"/>
              </a:rPr>
              <a:t> 'Enter a line of text:</a:t>
            </a:r>
            <a:r>
              <a:rPr lang="en-US" sz="3000" b="1">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a:solidFill>
                  <a:schemeClr val="lt1"/>
                </a:solidFill>
                <a:latin typeface="Courier New"/>
                <a:ea typeface="Courier New"/>
                <a:cs typeface="Courier New"/>
                <a:sym typeface="Courier New"/>
              </a:rPr>
              <a:t>line = </a:t>
            </a:r>
            <a:r>
              <a:rPr lang="en-US" sz="3000" b="1" i="0" u="none" strike="noStrike" cap="none">
                <a:solidFill>
                  <a:srgbClr val="FF00FF"/>
                </a:solidFill>
                <a:latin typeface="Courier New"/>
                <a:ea typeface="Courier New"/>
                <a:cs typeface="Courier New"/>
                <a:sym typeface="Courier New"/>
              </a:rPr>
              <a:t>raw_input</a:t>
            </a:r>
            <a:r>
              <a:rPr lang="en-US" sz="3000" b="1" i="0" u="none" strike="noStrike" cap="none">
                <a:solidFill>
                  <a:schemeClr val="lt1"/>
                </a:solidFill>
                <a:latin typeface="Courier New"/>
                <a:ea typeface="Courier New"/>
                <a:cs typeface="Courier New"/>
                <a:sym typeface="Courier New"/>
              </a:rPr>
              <a:t>('')</a:t>
            </a:r>
          </a:p>
          <a:p>
            <a:pPr marL="0" marR="0" lvl="0" indent="0" algn="ctr" rtl="0">
              <a:lnSpc>
                <a:spcPct val="100000"/>
              </a:lnSpc>
              <a:spcBef>
                <a:spcPts val="0"/>
              </a:spcBef>
              <a:spcAft>
                <a:spcPts val="0"/>
              </a:spcAft>
              <a:buNone/>
            </a:pPr>
            <a:endParaRPr sz="3000" b="1"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a:solidFill>
                  <a:schemeClr val="lt1"/>
                </a:solidFill>
                <a:latin typeface="Courier New"/>
                <a:ea typeface="Courier New"/>
                <a:cs typeface="Courier New"/>
                <a:sym typeface="Courier New"/>
              </a:rPr>
              <a:t>words = line.</a:t>
            </a:r>
            <a:r>
              <a:rPr lang="en-US" sz="3000" b="1" i="0" u="none" strike="noStrike" cap="none">
                <a:solidFill>
                  <a:srgbClr val="FF00FF"/>
                </a:solidFill>
                <a:latin typeface="Courier New"/>
                <a:ea typeface="Courier New"/>
                <a:cs typeface="Courier New"/>
                <a:sym typeface="Courier New"/>
              </a:rPr>
              <a:t>split</a:t>
            </a:r>
            <a:r>
              <a:rPr lang="en-US" sz="3000" b="1" i="0" u="none" strike="noStrike" cap="none">
                <a:solidFill>
                  <a:schemeClr val="lt1"/>
                </a:solidFill>
                <a:latin typeface="Courier New"/>
                <a:ea typeface="Courier New"/>
                <a:cs typeface="Courier New"/>
                <a:sym typeface="Courier New"/>
              </a:rPr>
              <a:t>()</a:t>
            </a:r>
          </a:p>
          <a:p>
            <a:pPr marL="0" marR="0" lvl="0" indent="0" algn="ctr" rtl="0">
              <a:lnSpc>
                <a:spcPct val="100000"/>
              </a:lnSpc>
              <a:spcBef>
                <a:spcPts val="0"/>
              </a:spcBef>
              <a:spcAft>
                <a:spcPts val="0"/>
              </a:spcAft>
              <a:buNone/>
            </a:pPr>
            <a:endParaRPr sz="3000" b="1"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FFFF00"/>
              </a:buClr>
              <a:buSzPct val="25000"/>
              <a:buFont typeface="Courier New"/>
              <a:buNone/>
            </a:pPr>
            <a:r>
              <a:rPr lang="en-US" sz="3000" b="1" i="0" u="none" strike="noStrike" cap="none">
                <a:solidFill>
                  <a:srgbClr val="FFFF00"/>
                </a:solidFill>
                <a:latin typeface="Courier New"/>
                <a:ea typeface="Courier New"/>
                <a:cs typeface="Courier New"/>
                <a:sym typeface="Courier New"/>
              </a:rPr>
              <a:t>print</a:t>
            </a:r>
            <a:r>
              <a:rPr lang="en-US" sz="3000" b="1" i="0" u="none" strike="noStrike" cap="none">
                <a:solidFill>
                  <a:schemeClr val="lt1"/>
                </a:solidFill>
                <a:latin typeface="Courier New"/>
                <a:ea typeface="Courier New"/>
                <a:cs typeface="Courier New"/>
                <a:sym typeface="Courier New"/>
              </a:rPr>
              <a:t> 'Words:', words</a:t>
            </a:r>
          </a:p>
          <a:p>
            <a:pPr marL="0" marR="0" lvl="0" indent="0" algn="ctr" rtl="0">
              <a:lnSpc>
                <a:spcPct val="100000"/>
              </a:lnSpc>
              <a:spcBef>
                <a:spcPts val="0"/>
              </a:spcBef>
              <a:spcAft>
                <a:spcPts val="0"/>
              </a:spcAft>
              <a:buNone/>
            </a:pPr>
            <a:endParaRPr sz="3000" b="1" i="0" u="none" strike="noStrike" cap="none">
              <a:solidFill>
                <a:srgbClr val="FF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FFFF00"/>
              </a:buClr>
              <a:buSzPct val="25000"/>
              <a:buFont typeface="Courier New"/>
              <a:buNone/>
            </a:pPr>
            <a:r>
              <a:rPr lang="en-US" sz="3000" b="1" i="0" u="none" strike="noStrike" cap="none">
                <a:solidFill>
                  <a:srgbClr val="FFFF00"/>
                </a:solidFill>
                <a:latin typeface="Courier New"/>
                <a:ea typeface="Courier New"/>
                <a:cs typeface="Courier New"/>
                <a:sym typeface="Courier New"/>
              </a:rPr>
              <a:t>print</a:t>
            </a:r>
            <a:r>
              <a:rPr lang="en-US" sz="3000" b="1" i="0" u="none" strike="noStrike" cap="none">
                <a:solidFill>
                  <a:schemeClr val="lt1"/>
                </a:solidFill>
                <a:latin typeface="Courier New"/>
                <a:ea typeface="Courier New"/>
                <a:cs typeface="Courier New"/>
                <a:sym typeface="Courier New"/>
              </a:rPr>
              <a:t> 'Counting...</a:t>
            </a:r>
            <a:r>
              <a:rPr lang="en-US" sz="3000" b="1">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FFFF00"/>
              </a:buClr>
              <a:buSzPct val="25000"/>
              <a:buFont typeface="Courier New"/>
              <a:buNone/>
            </a:pPr>
            <a:r>
              <a:rPr lang="en-US" sz="3000" b="1" i="0" u="none" strike="noStrike" cap="none">
                <a:solidFill>
                  <a:srgbClr val="FFFF00"/>
                </a:solidFill>
                <a:latin typeface="Courier New"/>
                <a:ea typeface="Courier New"/>
                <a:cs typeface="Courier New"/>
                <a:sym typeface="Courier New"/>
              </a:rPr>
              <a:t>for</a:t>
            </a:r>
            <a:r>
              <a:rPr lang="en-US" sz="3000" b="1" i="0" u="none" strike="noStrike" cap="none">
                <a:solidFill>
                  <a:schemeClr val="lt1"/>
                </a:solidFill>
                <a:latin typeface="Courier New"/>
                <a:ea typeface="Courier New"/>
                <a:cs typeface="Courier New"/>
                <a:sym typeface="Courier New"/>
              </a:rPr>
              <a:t> word </a:t>
            </a:r>
            <a:r>
              <a:rPr lang="en-US" sz="3000" b="1" i="0" u="none" strike="noStrike" cap="none">
                <a:solidFill>
                  <a:srgbClr val="FFFF00"/>
                </a:solidFill>
                <a:latin typeface="Courier New"/>
                <a:ea typeface="Courier New"/>
                <a:cs typeface="Courier New"/>
                <a:sym typeface="Courier New"/>
              </a:rPr>
              <a:t>in</a:t>
            </a:r>
            <a:r>
              <a:rPr lang="en-US" sz="3000" b="1" i="0" u="none" strike="noStrike" cap="none">
                <a:solidFill>
                  <a:schemeClr val="lt1"/>
                </a:solidFill>
                <a:latin typeface="Courier New"/>
                <a:ea typeface="Courier New"/>
                <a:cs typeface="Courier New"/>
                <a:sym typeface="Courier New"/>
              </a:rPr>
              <a:t> words:</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a:solidFill>
                  <a:schemeClr val="lt1"/>
                </a:solidFill>
                <a:latin typeface="Courier New"/>
                <a:ea typeface="Courier New"/>
                <a:cs typeface="Courier New"/>
                <a:sym typeface="Courier New"/>
              </a:rPr>
              <a:t>    </a:t>
            </a:r>
            <a:r>
              <a:rPr lang="en-US" sz="3000" b="1" i="0" u="none" strike="noStrike" cap="none">
                <a:solidFill>
                  <a:srgbClr val="00FF00"/>
                </a:solidFill>
                <a:latin typeface="Courier New"/>
                <a:ea typeface="Courier New"/>
                <a:cs typeface="Courier New"/>
                <a:sym typeface="Courier New"/>
              </a:rPr>
              <a:t>counts</a:t>
            </a:r>
            <a:r>
              <a:rPr lang="en-US" sz="3000" b="1" i="0" u="none" strike="noStrike" cap="none">
                <a:solidFill>
                  <a:schemeClr val="lt1"/>
                </a:solidFill>
                <a:latin typeface="Courier New"/>
                <a:ea typeface="Courier New"/>
                <a:cs typeface="Courier New"/>
                <a:sym typeface="Courier New"/>
              </a:rPr>
              <a:t>[word] = </a:t>
            </a:r>
            <a:r>
              <a:rPr lang="en-US" sz="3000" b="1" i="0" u="none" strike="noStrike" cap="none">
                <a:solidFill>
                  <a:srgbClr val="00FF00"/>
                </a:solidFill>
                <a:latin typeface="Courier New"/>
                <a:ea typeface="Courier New"/>
                <a:cs typeface="Courier New"/>
                <a:sym typeface="Courier New"/>
              </a:rPr>
              <a:t>counts</a:t>
            </a:r>
            <a:r>
              <a:rPr lang="en-US" sz="3000" b="1" i="0" u="none" strike="noStrike" cap="none">
                <a:solidFill>
                  <a:schemeClr val="lt1"/>
                </a:solidFill>
                <a:latin typeface="Courier New"/>
                <a:ea typeface="Courier New"/>
                <a:cs typeface="Courier New"/>
                <a:sym typeface="Courier New"/>
              </a:rPr>
              <a:t>.</a:t>
            </a:r>
            <a:r>
              <a:rPr lang="en-US" sz="3000" b="1" i="0" u="none" strike="noStrike" cap="none">
                <a:solidFill>
                  <a:srgbClr val="FF00FF"/>
                </a:solidFill>
                <a:latin typeface="Courier New"/>
                <a:ea typeface="Courier New"/>
                <a:cs typeface="Courier New"/>
                <a:sym typeface="Courier New"/>
              </a:rPr>
              <a:t>get</a:t>
            </a:r>
            <a:r>
              <a:rPr lang="en-US" sz="3000" b="1" i="0" u="none" strike="noStrike" cap="none">
                <a:solidFill>
                  <a:schemeClr val="lt1"/>
                </a:solidFill>
                <a:latin typeface="Courier New"/>
                <a:ea typeface="Courier New"/>
                <a:cs typeface="Courier New"/>
                <a:sym typeface="Courier New"/>
              </a:rPr>
              <a:t>(word,0) + 1</a:t>
            </a:r>
          </a:p>
          <a:p>
            <a:pPr marL="0" marR="0" lvl="0" indent="0" algn="l" rtl="0">
              <a:lnSpc>
                <a:spcPct val="100000"/>
              </a:lnSpc>
              <a:spcBef>
                <a:spcPts val="0"/>
              </a:spcBef>
              <a:spcAft>
                <a:spcPts val="0"/>
              </a:spcAft>
              <a:buClr>
                <a:srgbClr val="FFFF00"/>
              </a:buClr>
              <a:buSzPct val="25000"/>
              <a:buFont typeface="Courier New"/>
              <a:buNone/>
            </a:pPr>
            <a:r>
              <a:rPr lang="en-US" sz="3000" b="1" i="0" u="none" strike="noStrike" cap="none">
                <a:solidFill>
                  <a:srgbClr val="FFFF00"/>
                </a:solidFill>
                <a:latin typeface="Courier New"/>
                <a:ea typeface="Courier New"/>
                <a:cs typeface="Courier New"/>
                <a:sym typeface="Courier New"/>
              </a:rPr>
              <a:t>print</a:t>
            </a:r>
            <a:r>
              <a:rPr lang="en-US" sz="3000" b="1" i="0" u="none" strike="noStrike" cap="none">
                <a:solidFill>
                  <a:schemeClr val="lt1"/>
                </a:solidFill>
                <a:latin typeface="Courier New"/>
                <a:ea typeface="Courier New"/>
                <a:cs typeface="Courier New"/>
                <a:sym typeface="Courier New"/>
              </a:rPr>
              <a:t> 'Counts', </a:t>
            </a:r>
            <a:r>
              <a:rPr lang="en-US" sz="3000" b="1" i="0" u="none" strike="noStrike" cap="none">
                <a:solidFill>
                  <a:srgbClr val="00FF00"/>
                </a:solidFill>
                <a:latin typeface="Courier New"/>
                <a:ea typeface="Courier New"/>
                <a:cs typeface="Courier New"/>
                <a:sym typeface="Courier New"/>
              </a:rPr>
              <a:t>counts</a:t>
            </a:r>
          </a:p>
        </p:txBody>
      </p:sp>
      <p:sp>
        <p:nvSpPr>
          <p:cNvPr id="436" name="Shape 436"/>
          <p:cNvSpPr txBox="1"/>
          <p:nvPr/>
        </p:nvSpPr>
        <p:spPr>
          <a:xfrm>
            <a:off x="9060700" y="3011125"/>
            <a:ext cx="5897100" cy="3787200"/>
          </a:xfrm>
          <a:prstGeom prst="rect">
            <a:avLst/>
          </a:prstGeom>
          <a:noFill/>
          <a:ln>
            <a:noFill/>
          </a:ln>
        </p:spPr>
        <p:txBody>
          <a:bodyPr lIns="0" tIns="0" rIns="0" bIns="0" anchor="ctr" anchorCtr="0">
            <a:noAutofit/>
          </a:bodyPr>
          <a:lstStyle/>
          <a:p>
            <a:pPr marL="0" marR="0" lvl="0" indent="0" algn="ctr" rtl="0">
              <a:lnSpc>
                <a:spcPct val="115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The general pattern to count the words in a line of text is to </a:t>
            </a:r>
            <a:r>
              <a:rPr lang="en-US" sz="3200" u="none" strike="noStrike" cap="none">
                <a:solidFill>
                  <a:srgbClr val="FF00FF"/>
                </a:solidFill>
                <a:latin typeface="Arial" charset="0"/>
                <a:ea typeface="Arial" charset="0"/>
                <a:cs typeface="Arial" charset="0"/>
                <a:sym typeface="Cabin"/>
              </a:rPr>
              <a:t>split</a:t>
            </a:r>
            <a:r>
              <a:rPr lang="en-US" sz="3200" u="none" strike="noStrike" cap="none">
                <a:solidFill>
                  <a:schemeClr val="lt1"/>
                </a:solidFill>
                <a:latin typeface="Arial" charset="0"/>
                <a:ea typeface="Arial" charset="0"/>
                <a:cs typeface="Arial" charset="0"/>
                <a:sym typeface="Cabin"/>
              </a:rPr>
              <a:t> the line into words, then loop through the words and use a </a:t>
            </a:r>
            <a:r>
              <a:rPr lang="en-US" sz="3200" u="none" strike="noStrike" cap="none">
                <a:solidFill>
                  <a:srgbClr val="00FF00"/>
                </a:solidFill>
                <a:latin typeface="Arial" charset="0"/>
                <a:ea typeface="Arial" charset="0"/>
                <a:cs typeface="Arial" charset="0"/>
                <a:sym typeface="Cabin"/>
              </a:rPr>
              <a:t>dictionary</a:t>
            </a:r>
            <a:r>
              <a:rPr lang="en-US" sz="3200" u="none" strike="noStrike" cap="none">
                <a:solidFill>
                  <a:schemeClr val="lt1"/>
                </a:solidFill>
                <a:latin typeface="Arial" charset="0"/>
                <a:ea typeface="Arial" charset="0"/>
                <a:cs typeface="Arial" charset="0"/>
                <a:sym typeface="Cabin"/>
              </a:rPr>
              <a:t> to track the count of each word independently.</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1" name="Shape 441"/>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a:solidFill>
                  <a:srgbClr val="FFFF00"/>
                </a:solidFill>
                <a:latin typeface="Arial" charset="0"/>
                <a:ea typeface="Arial" charset="0"/>
                <a:cs typeface="Arial" charset="0"/>
                <a:sym typeface="Cabin"/>
              </a:rPr>
              <a:t>Counting Words</a:t>
            </a:r>
          </a:p>
        </p:txBody>
      </p:sp>
      <p:sp>
        <p:nvSpPr>
          <p:cNvPr id="3" name="Text Placeholder 2"/>
          <p:cNvSpPr>
            <a:spLocks noGrp="1"/>
          </p:cNvSpPr>
          <p:nvPr>
            <p:ph type="body" idx="1"/>
          </p:nvPr>
        </p:nvSpPr>
        <p:spPr/>
        <p:txBody>
          <a:bodyPr/>
          <a:lstStyle/>
          <a:p>
            <a:endParaRPr lang="en-US"/>
          </a:p>
        </p:txBody>
      </p:sp>
      <p:sp>
        <p:nvSpPr>
          <p:cNvPr id="442" name="Shape 442"/>
          <p:cNvSpPr txBox="1"/>
          <p:nvPr/>
        </p:nvSpPr>
        <p:spPr>
          <a:xfrm>
            <a:off x="437500" y="1831350"/>
            <a:ext cx="11558399" cy="6350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2600" b="1" i="0" u="none" strike="noStrike" cap="none">
                <a:solidFill>
                  <a:srgbClr val="FFFF00"/>
                </a:solidFill>
                <a:latin typeface="Courier New"/>
                <a:ea typeface="Courier New"/>
                <a:cs typeface="Courier New"/>
                <a:sym typeface="Courier New"/>
              </a:rPr>
              <a:t>python wordcount.py </a:t>
            </a:r>
          </a:p>
          <a:p>
            <a:pPr marL="0" marR="0" lvl="0" indent="0" algn="l" rtl="0">
              <a:lnSpc>
                <a:spcPct val="100000"/>
              </a:lnSpc>
              <a:spcBef>
                <a:spcPts val="0"/>
              </a:spcBef>
              <a:spcAft>
                <a:spcPts val="0"/>
              </a:spcAft>
              <a:buClr>
                <a:srgbClr val="FFFF00"/>
              </a:buClr>
              <a:buSzPct val="25000"/>
              <a:buFont typeface="Cabin"/>
              <a:buNone/>
            </a:pPr>
            <a:r>
              <a:rPr lang="en-US" sz="2600" b="1" i="0" u="none" strike="noStrike" cap="none">
                <a:solidFill>
                  <a:schemeClr val="lt1"/>
                </a:solidFill>
                <a:latin typeface="Courier New"/>
                <a:ea typeface="Courier New"/>
                <a:cs typeface="Courier New"/>
                <a:sym typeface="Courier New"/>
              </a:rPr>
              <a:t>Enter a line of text:</a:t>
            </a:r>
          </a:p>
          <a:p>
            <a:pPr marL="0" marR="0" lvl="0" indent="0" algn="l" rtl="0">
              <a:lnSpc>
                <a:spcPct val="100000"/>
              </a:lnSpc>
              <a:spcBef>
                <a:spcPts val="0"/>
              </a:spcBef>
              <a:spcAft>
                <a:spcPts val="0"/>
              </a:spcAft>
              <a:buClr>
                <a:srgbClr val="FFFF00"/>
              </a:buClr>
              <a:buSzPct val="25000"/>
              <a:buFont typeface="Cabin"/>
              <a:buNone/>
            </a:pPr>
            <a:r>
              <a:rPr lang="en-US" sz="2600" b="1" i="0" u="none" strike="noStrike" cap="none">
                <a:solidFill>
                  <a:srgbClr val="00FF00"/>
                </a:solidFill>
                <a:latin typeface="Courier New"/>
                <a:ea typeface="Courier New"/>
                <a:cs typeface="Courier New"/>
                <a:sym typeface="Courier New"/>
              </a:rPr>
              <a:t>the</a:t>
            </a:r>
            <a:r>
              <a:rPr lang="en-US" sz="2600" b="1" i="0" u="none" strike="noStrike" cap="none">
                <a:solidFill>
                  <a:srgbClr val="FFFF00"/>
                </a:solidFill>
                <a:latin typeface="Courier New"/>
                <a:ea typeface="Courier New"/>
                <a:cs typeface="Courier New"/>
                <a:sym typeface="Courier New"/>
              </a:rPr>
              <a:t> clown ran after </a:t>
            </a:r>
            <a:r>
              <a:rPr lang="en-US" sz="2600" b="1" i="0" u="none" strike="noStrike" cap="none">
                <a:solidFill>
                  <a:srgbClr val="00FF00"/>
                </a:solidFill>
                <a:latin typeface="Courier New"/>
                <a:ea typeface="Courier New"/>
                <a:cs typeface="Courier New"/>
                <a:sym typeface="Courier New"/>
              </a:rPr>
              <a:t>the</a:t>
            </a:r>
            <a:r>
              <a:rPr lang="en-US" sz="2600" b="1" i="0" u="none" strike="noStrike" cap="none">
                <a:solidFill>
                  <a:srgbClr val="FFFF00"/>
                </a:solidFill>
                <a:latin typeface="Courier New"/>
                <a:ea typeface="Courier New"/>
                <a:cs typeface="Courier New"/>
                <a:sym typeface="Courier New"/>
              </a:rPr>
              <a:t> car and </a:t>
            </a:r>
            <a:r>
              <a:rPr lang="en-US" sz="2600" b="1" i="0" u="none" strike="noStrike" cap="none">
                <a:solidFill>
                  <a:srgbClr val="00FF00"/>
                </a:solidFill>
                <a:latin typeface="Courier New"/>
                <a:ea typeface="Courier New"/>
                <a:cs typeface="Courier New"/>
                <a:sym typeface="Courier New"/>
              </a:rPr>
              <a:t>the</a:t>
            </a:r>
            <a:r>
              <a:rPr lang="en-US" sz="2600" b="1" i="0" u="none" strike="noStrike" cap="none">
                <a:solidFill>
                  <a:srgbClr val="FFFF00"/>
                </a:solidFill>
                <a:latin typeface="Courier New"/>
                <a:ea typeface="Courier New"/>
                <a:cs typeface="Courier New"/>
                <a:sym typeface="Courier New"/>
              </a:rPr>
              <a:t> car ran into </a:t>
            </a:r>
            <a:r>
              <a:rPr lang="en-US" sz="2600" b="1" i="0" u="none" strike="noStrike" cap="none">
                <a:solidFill>
                  <a:srgbClr val="00FF00"/>
                </a:solidFill>
                <a:latin typeface="Courier New"/>
                <a:ea typeface="Courier New"/>
                <a:cs typeface="Courier New"/>
                <a:sym typeface="Courier New"/>
              </a:rPr>
              <a:t>the</a:t>
            </a:r>
            <a:r>
              <a:rPr lang="en-US" sz="2600" b="1" i="0" u="none" strike="noStrike" cap="none">
                <a:solidFill>
                  <a:srgbClr val="FFFF00"/>
                </a:solidFill>
                <a:latin typeface="Courier New"/>
                <a:ea typeface="Courier New"/>
                <a:cs typeface="Courier New"/>
                <a:sym typeface="Courier New"/>
              </a:rPr>
              <a:t> tent and </a:t>
            </a:r>
            <a:r>
              <a:rPr lang="en-US" sz="2600" b="1" i="0" u="none" strike="noStrike" cap="none">
                <a:solidFill>
                  <a:srgbClr val="00FF00"/>
                </a:solidFill>
                <a:latin typeface="Courier New"/>
                <a:ea typeface="Courier New"/>
                <a:cs typeface="Courier New"/>
                <a:sym typeface="Courier New"/>
              </a:rPr>
              <a:t>the</a:t>
            </a:r>
            <a:r>
              <a:rPr lang="en-US" sz="2600" b="1" i="0" u="none" strike="noStrike" cap="none">
                <a:solidFill>
                  <a:srgbClr val="FFFF00"/>
                </a:solidFill>
                <a:latin typeface="Courier New"/>
                <a:ea typeface="Courier New"/>
                <a:cs typeface="Courier New"/>
                <a:sym typeface="Courier New"/>
              </a:rPr>
              <a:t> tent fell down on </a:t>
            </a:r>
            <a:r>
              <a:rPr lang="en-US" sz="2600" b="1" i="0" u="none" strike="noStrike" cap="none">
                <a:solidFill>
                  <a:srgbClr val="00FF00"/>
                </a:solidFill>
                <a:latin typeface="Courier New"/>
                <a:ea typeface="Courier New"/>
                <a:cs typeface="Courier New"/>
                <a:sym typeface="Courier New"/>
              </a:rPr>
              <a:t>the</a:t>
            </a:r>
            <a:r>
              <a:rPr lang="en-US" sz="2600" b="1" i="0" u="none" strike="noStrike" cap="none">
                <a:solidFill>
                  <a:srgbClr val="FFFF00"/>
                </a:solidFill>
                <a:latin typeface="Courier New"/>
                <a:ea typeface="Courier New"/>
                <a:cs typeface="Courier New"/>
                <a:sym typeface="Courier New"/>
              </a:rPr>
              <a:t> clown and </a:t>
            </a:r>
            <a:r>
              <a:rPr lang="en-US" sz="2600" b="1" i="0" u="none" strike="noStrike" cap="none">
                <a:solidFill>
                  <a:srgbClr val="00FF00"/>
                </a:solidFill>
                <a:latin typeface="Courier New"/>
                <a:ea typeface="Courier New"/>
                <a:cs typeface="Courier New"/>
                <a:sym typeface="Courier New"/>
              </a:rPr>
              <a:t>the</a:t>
            </a:r>
            <a:r>
              <a:rPr lang="en-US" sz="2600" b="1" i="0" u="none" strike="noStrike" cap="none">
                <a:solidFill>
                  <a:srgbClr val="FFFF00"/>
                </a:solidFill>
                <a:latin typeface="Courier New"/>
                <a:ea typeface="Courier New"/>
                <a:cs typeface="Courier New"/>
                <a:sym typeface="Courier New"/>
              </a:rPr>
              <a:t> car </a:t>
            </a:r>
          </a:p>
          <a:p>
            <a:pPr marL="0" marR="0" lvl="0" indent="0" algn="l" rtl="0">
              <a:lnSpc>
                <a:spcPct val="100000"/>
              </a:lnSpc>
              <a:spcBef>
                <a:spcPts val="0"/>
              </a:spcBef>
              <a:spcAft>
                <a:spcPts val="0"/>
              </a:spcAft>
              <a:buClr>
                <a:srgbClr val="FFFF00"/>
              </a:buClr>
              <a:buSzPct val="25000"/>
              <a:buFont typeface="Cabin"/>
              <a:buNone/>
            </a:pPr>
            <a:r>
              <a:rPr lang="en-US" sz="2600" b="1" i="0" u="none" strike="noStrike" cap="none">
                <a:solidFill>
                  <a:srgbClr val="FFFF00"/>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abin"/>
              <a:buNone/>
            </a:pPr>
            <a:r>
              <a:rPr lang="en-US" sz="2600" b="1" i="0" u="none" strike="noStrike" cap="none">
                <a:solidFill>
                  <a:schemeClr val="lt1"/>
                </a:solidFill>
                <a:latin typeface="Courier New"/>
                <a:ea typeface="Courier New"/>
                <a:cs typeface="Courier New"/>
                <a:sym typeface="Courier New"/>
              </a:rPr>
              <a:t>Words: ['the', 'clown', 'ran', 'after', 'the', 'car', 'and', 'the', 'car', 'ran', 'into', 'the', 'tent', 'and', 'the', 'tent', 'fell', 'down', 'on', 'the', 'clown', 'and', 'the', 'car']</a:t>
            </a:r>
          </a:p>
          <a:p>
            <a:pPr marL="0" marR="0" lvl="0" indent="0" algn="l" rtl="0">
              <a:lnSpc>
                <a:spcPct val="100000"/>
              </a:lnSpc>
              <a:spcBef>
                <a:spcPts val="0"/>
              </a:spcBef>
              <a:spcAft>
                <a:spcPts val="0"/>
              </a:spcAft>
              <a:buClr>
                <a:schemeClr val="lt1"/>
              </a:buClr>
              <a:buSzPct val="25000"/>
              <a:buFont typeface="Cabin"/>
              <a:buNone/>
            </a:pPr>
            <a:r>
              <a:rPr lang="en-US" sz="2600" b="1" i="0" u="none" strike="noStrike" cap="none">
                <a:solidFill>
                  <a:schemeClr val="lt1"/>
                </a:solidFill>
                <a:latin typeface="Courier New"/>
                <a:ea typeface="Courier New"/>
                <a:cs typeface="Courier New"/>
                <a:sym typeface="Courier New"/>
              </a:rPr>
              <a:t>Counting</a:t>
            </a:r>
            <a:r>
              <a:rPr lang="en-US" sz="2600" b="1">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Font typeface="Cabin"/>
              <a:buNone/>
            </a:pPr>
            <a:endParaRPr sz="2600" b="1">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abin"/>
              <a:buNone/>
            </a:pPr>
            <a:r>
              <a:rPr lang="en-US" sz="2600" b="1" i="0" u="none" strike="noStrike" cap="none">
                <a:solidFill>
                  <a:schemeClr val="lt1"/>
                </a:solidFill>
                <a:latin typeface="Courier New"/>
                <a:ea typeface="Courier New"/>
                <a:cs typeface="Courier New"/>
                <a:sym typeface="Courier New"/>
              </a:rPr>
              <a:t>Counts {'and': 3, 'on': 1, 'ran': 2, 'car': 3, 'into': 1, 'after': 1, 'clown': 2, 'down': 1, 'fell': 1, </a:t>
            </a:r>
            <a:r>
              <a:rPr lang="en-US" sz="2600" b="1" i="0" u="none" strike="noStrike" cap="none">
                <a:solidFill>
                  <a:srgbClr val="00FF00"/>
                </a:solidFill>
                <a:latin typeface="Courier New"/>
                <a:ea typeface="Courier New"/>
                <a:cs typeface="Courier New"/>
                <a:sym typeface="Courier New"/>
              </a:rPr>
              <a:t>'the': 7</a:t>
            </a:r>
            <a:r>
              <a:rPr lang="en-US" sz="2600" b="1" i="0" u="none" strike="noStrike" cap="none">
                <a:solidFill>
                  <a:schemeClr val="lt1"/>
                </a:solidFill>
                <a:latin typeface="Courier New"/>
                <a:ea typeface="Courier New"/>
                <a:cs typeface="Courier New"/>
                <a:sym typeface="Courier New"/>
              </a:rPr>
              <a:t>, 'tent': 2}</a:t>
            </a:r>
          </a:p>
        </p:txBody>
      </p:sp>
      <p:sp>
        <p:nvSpPr>
          <p:cNvPr id="443" name="Shape 443"/>
          <p:cNvSpPr txBox="1"/>
          <p:nvPr/>
        </p:nvSpPr>
        <p:spPr>
          <a:xfrm>
            <a:off x="5334250" y="8331850"/>
            <a:ext cx="10658100" cy="4572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sng" strike="noStrike" cap="none">
                <a:solidFill>
                  <a:srgbClr val="FFFF00"/>
                </a:solidFill>
                <a:latin typeface="Arial" charset="0"/>
                <a:ea typeface="Arial" charset="0"/>
                <a:cs typeface="Arial" charset="0"/>
                <a:sym typeface="Cabin"/>
                <a:hlinkClick r:id="rId3"/>
              </a:rPr>
              <a:t>http://www.flickr.com/photos/71502646@N00/2526007974/</a:t>
            </a:r>
          </a:p>
        </p:txBody>
      </p:sp>
      <p:pic>
        <p:nvPicPr>
          <p:cNvPr id="444" name="Shape 444"/>
          <p:cNvPicPr preferRelativeResize="0"/>
          <p:nvPr/>
        </p:nvPicPr>
        <p:blipFill rotWithShape="1">
          <a:blip r:embed="rId4">
            <a:alphaModFix/>
          </a:blip>
          <a:srcRect/>
          <a:stretch/>
        </p:blipFill>
        <p:spPr>
          <a:xfrm>
            <a:off x="12172950" y="723900"/>
            <a:ext cx="2927399" cy="19431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49" name="Shape 449"/>
          <p:cNvSpPr txBox="1"/>
          <p:nvPr/>
        </p:nvSpPr>
        <p:spPr>
          <a:xfrm>
            <a:off x="563562" y="2368550"/>
            <a:ext cx="7572375" cy="40640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a:solidFill>
                  <a:schemeClr val="lt1"/>
                </a:solidFill>
                <a:latin typeface="Courier New"/>
                <a:ea typeface="Courier New"/>
                <a:cs typeface="Courier New"/>
                <a:sym typeface="Courier New"/>
              </a:rPr>
              <a:t>counts = </a:t>
            </a:r>
            <a:r>
              <a:rPr lang="en-US" sz="2400" b="1" i="0" u="none" strike="noStrike" cap="none">
                <a:solidFill>
                  <a:srgbClr val="FF7F00"/>
                </a:solidFill>
                <a:latin typeface="Courier New"/>
                <a:ea typeface="Courier New"/>
                <a:cs typeface="Courier New"/>
                <a:sym typeface="Courier New"/>
              </a:rPr>
              <a:t>dict</a:t>
            </a:r>
            <a:r>
              <a:rPr lang="en-US" sz="2400" b="1" i="0" u="none" strike="noStrike" cap="none">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FFFF00"/>
              </a:buClr>
              <a:buSzPct val="25000"/>
              <a:buFont typeface="Courier New"/>
              <a:buNone/>
            </a:pPr>
            <a:r>
              <a:rPr lang="en-US" sz="2400" b="1" i="0" u="none" strike="noStrike" cap="none">
                <a:solidFill>
                  <a:srgbClr val="FFFF00"/>
                </a:solidFill>
                <a:latin typeface="Courier New"/>
                <a:ea typeface="Courier New"/>
                <a:cs typeface="Courier New"/>
                <a:sym typeface="Courier New"/>
              </a:rPr>
              <a:t>print</a:t>
            </a:r>
            <a:r>
              <a:rPr lang="en-US" sz="2400" b="1" i="0" u="none" strike="noStrike" cap="none">
                <a:solidFill>
                  <a:schemeClr val="lt1"/>
                </a:solidFill>
                <a:latin typeface="Courier New"/>
                <a:ea typeface="Courier New"/>
                <a:cs typeface="Courier New"/>
                <a:sym typeface="Courier New"/>
              </a:rPr>
              <a:t> 'Enter a line of text:</a:t>
            </a:r>
            <a:r>
              <a:rPr lang="en-US" sz="2400" b="1">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a:solidFill>
                  <a:schemeClr val="lt1"/>
                </a:solidFill>
                <a:latin typeface="Courier New"/>
                <a:ea typeface="Courier New"/>
                <a:cs typeface="Courier New"/>
                <a:sym typeface="Courier New"/>
              </a:rPr>
              <a:t>line = </a:t>
            </a:r>
            <a:r>
              <a:rPr lang="en-US" sz="2400" b="1" i="0" u="none" strike="noStrike" cap="none">
                <a:solidFill>
                  <a:srgbClr val="FF00FF"/>
                </a:solidFill>
                <a:latin typeface="Courier New"/>
                <a:ea typeface="Courier New"/>
                <a:cs typeface="Courier New"/>
                <a:sym typeface="Courier New"/>
              </a:rPr>
              <a:t>raw_input</a:t>
            </a:r>
            <a:r>
              <a:rPr lang="en-US" sz="2400" b="1" i="0" u="none" strike="noStrike" cap="none">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a:solidFill>
                  <a:schemeClr val="lt1"/>
                </a:solidFill>
                <a:latin typeface="Courier New"/>
                <a:ea typeface="Courier New"/>
                <a:cs typeface="Courier New"/>
                <a:sym typeface="Courier New"/>
              </a:rPr>
              <a:t>words = line.</a:t>
            </a:r>
            <a:r>
              <a:rPr lang="en-US" sz="2400" b="1" i="0" u="none" strike="noStrike" cap="none">
                <a:solidFill>
                  <a:srgbClr val="FF00FF"/>
                </a:solidFill>
                <a:latin typeface="Courier New"/>
                <a:ea typeface="Courier New"/>
                <a:cs typeface="Courier New"/>
                <a:sym typeface="Courier New"/>
              </a:rPr>
              <a:t>split</a:t>
            </a:r>
            <a:r>
              <a:rPr lang="en-US" sz="2400" b="1" i="0" u="none" strike="noStrike" cap="none">
                <a:solidFill>
                  <a:schemeClr val="lt1"/>
                </a:solidFill>
                <a:latin typeface="Courier New"/>
                <a:ea typeface="Courier New"/>
                <a:cs typeface="Courier New"/>
                <a:sym typeface="Courier New"/>
              </a:rPr>
              <a:t>()</a:t>
            </a:r>
          </a:p>
          <a:p>
            <a:pPr marL="0" marR="0" lvl="0" indent="0" algn="ctr" rtl="0">
              <a:lnSpc>
                <a:spcPct val="100000"/>
              </a:lnSpc>
              <a:spcBef>
                <a:spcPts val="0"/>
              </a:spcBef>
              <a:spcAft>
                <a:spcPts val="0"/>
              </a:spcAft>
              <a:buNone/>
            </a:pPr>
            <a:endParaRPr sz="2400" b="1" i="0" u="none" strike="noStrike" cap="none">
              <a:solidFill>
                <a:srgbClr val="FF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FFFF00"/>
              </a:buClr>
              <a:buSzPct val="25000"/>
              <a:buFont typeface="Courier New"/>
              <a:buNone/>
            </a:pPr>
            <a:r>
              <a:rPr lang="en-US" sz="2400" b="1" i="0" u="none" strike="noStrike" cap="none">
                <a:solidFill>
                  <a:srgbClr val="FFFF00"/>
                </a:solidFill>
                <a:latin typeface="Courier New"/>
                <a:ea typeface="Courier New"/>
                <a:cs typeface="Courier New"/>
                <a:sym typeface="Courier New"/>
              </a:rPr>
              <a:t>print</a:t>
            </a:r>
            <a:r>
              <a:rPr lang="en-US" sz="2400" b="1" i="0" u="none" strike="noStrike" cap="none">
                <a:solidFill>
                  <a:schemeClr val="lt1"/>
                </a:solidFill>
                <a:latin typeface="Courier New"/>
                <a:ea typeface="Courier New"/>
                <a:cs typeface="Courier New"/>
                <a:sym typeface="Courier New"/>
              </a:rPr>
              <a:t> 'Words:', words</a:t>
            </a:r>
          </a:p>
          <a:p>
            <a:pPr marL="0" marR="0" lvl="0" indent="0" algn="l" rtl="0">
              <a:lnSpc>
                <a:spcPct val="100000"/>
              </a:lnSpc>
              <a:spcBef>
                <a:spcPts val="0"/>
              </a:spcBef>
              <a:spcAft>
                <a:spcPts val="0"/>
              </a:spcAft>
              <a:buClr>
                <a:srgbClr val="FFFF00"/>
              </a:buClr>
              <a:buSzPct val="25000"/>
              <a:buFont typeface="Courier New"/>
              <a:buNone/>
            </a:pPr>
            <a:r>
              <a:rPr lang="en-US" sz="2400" b="1" i="0" u="none" strike="noStrike" cap="none">
                <a:solidFill>
                  <a:srgbClr val="FFFF00"/>
                </a:solidFill>
                <a:latin typeface="Courier New"/>
                <a:ea typeface="Courier New"/>
                <a:cs typeface="Courier New"/>
                <a:sym typeface="Courier New"/>
              </a:rPr>
              <a:t>print</a:t>
            </a:r>
            <a:r>
              <a:rPr lang="en-US" sz="2400" b="1" i="0" u="none" strike="noStrike" cap="none">
                <a:solidFill>
                  <a:schemeClr val="lt1"/>
                </a:solidFill>
                <a:latin typeface="Courier New"/>
                <a:ea typeface="Courier New"/>
                <a:cs typeface="Courier New"/>
                <a:sym typeface="Courier New"/>
              </a:rPr>
              <a:t> 'Counting...’</a:t>
            </a:r>
          </a:p>
          <a:p>
            <a:pPr marL="0" marR="0" lvl="0" indent="0" algn="ctr" rtl="0">
              <a:lnSpc>
                <a:spcPct val="100000"/>
              </a:lnSpc>
              <a:spcBef>
                <a:spcPts val="0"/>
              </a:spcBef>
              <a:spcAft>
                <a:spcPts val="0"/>
              </a:spcAft>
              <a:buNone/>
            </a:pPr>
            <a:endParaRPr sz="2400" b="1"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FFFF00"/>
              </a:buClr>
              <a:buSzPct val="25000"/>
              <a:buFont typeface="Courier New"/>
              <a:buNone/>
            </a:pPr>
            <a:r>
              <a:rPr lang="en-US" sz="2400" b="1" i="0" u="none" strike="noStrike" cap="none">
                <a:solidFill>
                  <a:srgbClr val="FFFF00"/>
                </a:solidFill>
                <a:latin typeface="Courier New"/>
                <a:ea typeface="Courier New"/>
                <a:cs typeface="Courier New"/>
                <a:sym typeface="Courier New"/>
              </a:rPr>
              <a:t>for</a:t>
            </a:r>
            <a:r>
              <a:rPr lang="en-US" sz="2400" b="1" i="0" u="none" strike="noStrike" cap="none">
                <a:solidFill>
                  <a:schemeClr val="lt1"/>
                </a:solidFill>
                <a:latin typeface="Courier New"/>
                <a:ea typeface="Courier New"/>
                <a:cs typeface="Courier New"/>
                <a:sym typeface="Courier New"/>
              </a:rPr>
              <a:t> word </a:t>
            </a:r>
            <a:r>
              <a:rPr lang="en-US" sz="2400" b="1" i="0" u="none" strike="noStrike" cap="none">
                <a:solidFill>
                  <a:srgbClr val="FFFF00"/>
                </a:solidFill>
                <a:latin typeface="Courier New"/>
                <a:ea typeface="Courier New"/>
                <a:cs typeface="Courier New"/>
                <a:sym typeface="Courier New"/>
              </a:rPr>
              <a:t>in</a:t>
            </a:r>
            <a:r>
              <a:rPr lang="en-US" sz="2400" b="1" i="0" u="none" strike="noStrike" cap="none">
                <a:solidFill>
                  <a:schemeClr val="lt1"/>
                </a:solidFill>
                <a:latin typeface="Courier New"/>
                <a:ea typeface="Courier New"/>
                <a:cs typeface="Courier New"/>
                <a:sym typeface="Courier New"/>
              </a:rPr>
              <a:t> words:</a:t>
            </a:r>
          </a:p>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a:solidFill>
                  <a:schemeClr val="lt1"/>
                </a:solidFill>
                <a:latin typeface="Courier New"/>
                <a:ea typeface="Courier New"/>
                <a:cs typeface="Courier New"/>
                <a:sym typeface="Courier New"/>
              </a:rPr>
              <a:t>    counts[word] = counts.</a:t>
            </a:r>
            <a:r>
              <a:rPr lang="en-US" sz="2400" b="1" i="0" u="none" strike="noStrike" cap="none">
                <a:solidFill>
                  <a:srgbClr val="FF00FF"/>
                </a:solidFill>
                <a:latin typeface="Courier New"/>
                <a:ea typeface="Courier New"/>
                <a:cs typeface="Courier New"/>
                <a:sym typeface="Courier New"/>
              </a:rPr>
              <a:t>get</a:t>
            </a:r>
            <a:r>
              <a:rPr lang="en-US" sz="2400" b="1" i="0" u="none" strike="noStrike" cap="none">
                <a:solidFill>
                  <a:schemeClr val="lt1"/>
                </a:solidFill>
                <a:latin typeface="Courier New"/>
                <a:ea typeface="Courier New"/>
                <a:cs typeface="Courier New"/>
                <a:sym typeface="Courier New"/>
              </a:rPr>
              <a:t>(word,0) + 1</a:t>
            </a:r>
          </a:p>
          <a:p>
            <a:pPr marL="0" marR="0" lvl="0" indent="0" algn="l" rtl="0">
              <a:lnSpc>
                <a:spcPct val="100000"/>
              </a:lnSpc>
              <a:spcBef>
                <a:spcPts val="0"/>
              </a:spcBef>
              <a:spcAft>
                <a:spcPts val="0"/>
              </a:spcAft>
              <a:buClr>
                <a:srgbClr val="FFFF00"/>
              </a:buClr>
              <a:buSzPct val="25000"/>
              <a:buFont typeface="Courier New"/>
              <a:buNone/>
            </a:pPr>
            <a:r>
              <a:rPr lang="en-US" sz="2400" b="1" i="0" u="none" strike="noStrike" cap="none">
                <a:solidFill>
                  <a:srgbClr val="FFFF00"/>
                </a:solidFill>
                <a:latin typeface="Courier New"/>
                <a:ea typeface="Courier New"/>
                <a:cs typeface="Courier New"/>
                <a:sym typeface="Courier New"/>
              </a:rPr>
              <a:t>print</a:t>
            </a:r>
            <a:r>
              <a:rPr lang="en-US" sz="2400" b="1" i="0" u="none" strike="noStrike" cap="none">
                <a:solidFill>
                  <a:schemeClr val="lt1"/>
                </a:solidFill>
                <a:latin typeface="Courier New"/>
                <a:ea typeface="Courier New"/>
                <a:cs typeface="Courier New"/>
                <a:sym typeface="Courier New"/>
              </a:rPr>
              <a:t> 'Counts', counts</a:t>
            </a:r>
          </a:p>
        </p:txBody>
      </p:sp>
      <p:sp>
        <p:nvSpPr>
          <p:cNvPr id="450" name="Shape 450"/>
          <p:cNvSpPr txBox="1"/>
          <p:nvPr/>
        </p:nvSpPr>
        <p:spPr>
          <a:xfrm>
            <a:off x="8723700" y="887100"/>
            <a:ext cx="6941400" cy="72135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100" b="1" i="0" u="none" strike="noStrike" cap="none">
                <a:solidFill>
                  <a:srgbClr val="FFFF00"/>
                </a:solidFill>
                <a:latin typeface="Courier New"/>
                <a:ea typeface="Courier New"/>
                <a:cs typeface="Courier New"/>
                <a:sym typeface="Courier New"/>
              </a:rPr>
              <a:t>python wordcount.py </a:t>
            </a:r>
          </a:p>
          <a:p>
            <a:pPr marL="0" marR="0" lvl="0" indent="0" algn="l" rtl="0">
              <a:lnSpc>
                <a:spcPct val="100000"/>
              </a:lnSpc>
              <a:spcBef>
                <a:spcPts val="0"/>
              </a:spcBef>
              <a:spcAft>
                <a:spcPts val="0"/>
              </a:spcAft>
              <a:buClr>
                <a:schemeClr val="lt1"/>
              </a:buClr>
              <a:buSzPct val="25000"/>
              <a:buFont typeface="Cabin"/>
              <a:buNone/>
            </a:pPr>
            <a:r>
              <a:rPr lang="en-US" sz="3100" u="none" strike="noStrike" cap="none">
                <a:solidFill>
                  <a:schemeClr val="lt1"/>
                </a:solidFill>
                <a:latin typeface="Arial" charset="0"/>
                <a:ea typeface="Arial" charset="0"/>
                <a:cs typeface="Arial" charset="0"/>
                <a:sym typeface="Cabin"/>
              </a:rPr>
              <a:t>Enter a line of text:</a:t>
            </a:r>
          </a:p>
          <a:p>
            <a:pPr marL="0" marR="0" lvl="0" indent="0" algn="l" rtl="0">
              <a:lnSpc>
                <a:spcPct val="100000"/>
              </a:lnSpc>
              <a:spcBef>
                <a:spcPts val="0"/>
              </a:spcBef>
              <a:spcAft>
                <a:spcPts val="0"/>
              </a:spcAft>
              <a:buClr>
                <a:schemeClr val="lt1"/>
              </a:buClr>
              <a:buSzPct val="25000"/>
              <a:buFont typeface="Cabin"/>
              <a:buNone/>
            </a:pPr>
            <a:r>
              <a:rPr lang="en-US" sz="3100" u="none" strike="noStrike" cap="none">
                <a:solidFill>
                  <a:srgbClr val="00FF00"/>
                </a:solidFill>
                <a:latin typeface="Arial" charset="0"/>
                <a:ea typeface="Arial" charset="0"/>
                <a:cs typeface="Arial" charset="0"/>
                <a:sym typeface="Cabin"/>
              </a:rPr>
              <a:t>the</a:t>
            </a:r>
            <a:r>
              <a:rPr lang="en-US" sz="3100" u="none" strike="noStrike" cap="none">
                <a:solidFill>
                  <a:srgbClr val="FFFF00"/>
                </a:solidFill>
                <a:latin typeface="Arial" charset="0"/>
                <a:ea typeface="Arial" charset="0"/>
                <a:cs typeface="Arial" charset="0"/>
                <a:sym typeface="Cabin"/>
              </a:rPr>
              <a:t> clown ran after </a:t>
            </a:r>
            <a:r>
              <a:rPr lang="en-US" sz="3100" u="none" strike="noStrike" cap="none">
                <a:solidFill>
                  <a:srgbClr val="00FF00"/>
                </a:solidFill>
                <a:latin typeface="Arial" charset="0"/>
                <a:ea typeface="Arial" charset="0"/>
                <a:cs typeface="Arial" charset="0"/>
                <a:sym typeface="Cabin"/>
              </a:rPr>
              <a:t>the</a:t>
            </a:r>
            <a:r>
              <a:rPr lang="en-US" sz="3100" u="none" strike="noStrike" cap="none">
                <a:solidFill>
                  <a:srgbClr val="FFFF00"/>
                </a:solidFill>
                <a:latin typeface="Arial" charset="0"/>
                <a:ea typeface="Arial" charset="0"/>
                <a:cs typeface="Arial" charset="0"/>
                <a:sym typeface="Cabin"/>
              </a:rPr>
              <a:t> car and the car ran into </a:t>
            </a:r>
            <a:r>
              <a:rPr lang="en-US" sz="3100" u="none" strike="noStrike" cap="none">
                <a:solidFill>
                  <a:srgbClr val="00FF00"/>
                </a:solidFill>
                <a:latin typeface="Arial" charset="0"/>
                <a:ea typeface="Arial" charset="0"/>
                <a:cs typeface="Arial" charset="0"/>
                <a:sym typeface="Cabin"/>
              </a:rPr>
              <a:t>the</a:t>
            </a:r>
            <a:r>
              <a:rPr lang="en-US" sz="3100" u="none" strike="noStrike" cap="none">
                <a:solidFill>
                  <a:srgbClr val="FFFF00"/>
                </a:solidFill>
                <a:latin typeface="Arial" charset="0"/>
                <a:ea typeface="Arial" charset="0"/>
                <a:cs typeface="Arial" charset="0"/>
                <a:sym typeface="Cabin"/>
              </a:rPr>
              <a:t> tent and </a:t>
            </a:r>
            <a:r>
              <a:rPr lang="en-US" sz="3100" u="none" strike="noStrike" cap="none">
                <a:solidFill>
                  <a:srgbClr val="00FF00"/>
                </a:solidFill>
                <a:latin typeface="Arial" charset="0"/>
                <a:ea typeface="Arial" charset="0"/>
                <a:cs typeface="Arial" charset="0"/>
                <a:sym typeface="Cabin"/>
              </a:rPr>
              <a:t>the</a:t>
            </a:r>
            <a:r>
              <a:rPr lang="en-US" sz="3100" u="none" strike="noStrike" cap="none">
                <a:solidFill>
                  <a:srgbClr val="FFFF00"/>
                </a:solidFill>
                <a:latin typeface="Arial" charset="0"/>
                <a:ea typeface="Arial" charset="0"/>
                <a:cs typeface="Arial" charset="0"/>
                <a:sym typeface="Cabin"/>
              </a:rPr>
              <a:t> tent fell down on </a:t>
            </a:r>
            <a:r>
              <a:rPr lang="en-US" sz="3100" u="none" strike="noStrike" cap="none">
                <a:solidFill>
                  <a:srgbClr val="00FF00"/>
                </a:solidFill>
                <a:latin typeface="Arial" charset="0"/>
                <a:ea typeface="Arial" charset="0"/>
                <a:cs typeface="Arial" charset="0"/>
                <a:sym typeface="Cabin"/>
              </a:rPr>
              <a:t>the</a:t>
            </a:r>
            <a:r>
              <a:rPr lang="en-US" sz="3100" u="none" strike="noStrike" cap="none">
                <a:solidFill>
                  <a:srgbClr val="FFFF00"/>
                </a:solidFill>
                <a:latin typeface="Arial" charset="0"/>
                <a:ea typeface="Arial" charset="0"/>
                <a:cs typeface="Arial" charset="0"/>
                <a:sym typeface="Cabin"/>
              </a:rPr>
              <a:t> clown and </a:t>
            </a:r>
            <a:r>
              <a:rPr lang="en-US" sz="3100" u="none" strike="noStrike" cap="none">
                <a:solidFill>
                  <a:srgbClr val="00FF00"/>
                </a:solidFill>
                <a:latin typeface="Arial" charset="0"/>
                <a:ea typeface="Arial" charset="0"/>
                <a:cs typeface="Arial" charset="0"/>
                <a:sym typeface="Cabin"/>
              </a:rPr>
              <a:t>the</a:t>
            </a:r>
            <a:r>
              <a:rPr lang="en-US" sz="3100" u="none" strike="noStrike" cap="none">
                <a:solidFill>
                  <a:srgbClr val="FFFF00"/>
                </a:solidFill>
                <a:latin typeface="Arial" charset="0"/>
                <a:ea typeface="Arial" charset="0"/>
                <a:cs typeface="Arial" charset="0"/>
                <a:sym typeface="Cabin"/>
              </a:rPr>
              <a:t> car</a:t>
            </a:r>
          </a:p>
          <a:p>
            <a:pPr marL="0" marR="0" lvl="0" indent="0" algn="ctr" rtl="0">
              <a:lnSpc>
                <a:spcPct val="100000"/>
              </a:lnSpc>
              <a:spcBef>
                <a:spcPts val="0"/>
              </a:spcBef>
              <a:spcAft>
                <a:spcPts val="0"/>
              </a:spcAft>
              <a:buNone/>
            </a:pPr>
            <a:endParaRPr sz="3100" u="none" strike="noStrike" cap="none">
              <a:solidFill>
                <a:srgbClr val="FFFF00"/>
              </a:solidFill>
              <a:latin typeface="Arial" charset="0"/>
              <a:ea typeface="Arial" charset="0"/>
              <a:cs typeface="Arial" charset="0"/>
              <a:sym typeface="Cabin"/>
            </a:endParaRPr>
          </a:p>
          <a:p>
            <a:pPr marL="0" marR="0" lvl="0" indent="0" algn="l" rtl="0">
              <a:lnSpc>
                <a:spcPct val="100000"/>
              </a:lnSpc>
              <a:spcBef>
                <a:spcPts val="0"/>
              </a:spcBef>
              <a:spcAft>
                <a:spcPts val="0"/>
              </a:spcAft>
              <a:buClr>
                <a:schemeClr val="lt1"/>
              </a:buClr>
              <a:buSzPct val="25000"/>
              <a:buFont typeface="Cabin"/>
              <a:buNone/>
            </a:pPr>
            <a:r>
              <a:rPr lang="en-US" sz="3100" u="none" strike="noStrike" cap="none">
                <a:solidFill>
                  <a:schemeClr val="lt1"/>
                </a:solidFill>
                <a:latin typeface="Arial" charset="0"/>
                <a:ea typeface="Arial" charset="0"/>
                <a:cs typeface="Arial" charset="0"/>
                <a:sym typeface="Cabin"/>
              </a:rPr>
              <a:t>Words: ['the', 'clown', 'ran', 'after', 'the', 'car', 'and', 'the', 'car', 'ran', 'into', 'the', 'tent', 'and', 'the', 'tent', 'fell', 'down', 'on', 'the', 'clown', 'and', 'the', 'car']</a:t>
            </a:r>
          </a:p>
          <a:p>
            <a:pPr marL="0" marR="0" lvl="0" indent="0" algn="l" rtl="0">
              <a:lnSpc>
                <a:spcPct val="100000"/>
              </a:lnSpc>
              <a:spcBef>
                <a:spcPts val="0"/>
              </a:spcBef>
              <a:spcAft>
                <a:spcPts val="0"/>
              </a:spcAft>
              <a:buClr>
                <a:schemeClr val="lt1"/>
              </a:buClr>
              <a:buSzPct val="25000"/>
              <a:buFont typeface="Cabin"/>
              <a:buNone/>
            </a:pPr>
            <a:r>
              <a:rPr lang="en-US" sz="3100" u="none" strike="noStrike" cap="none">
                <a:solidFill>
                  <a:schemeClr val="lt1"/>
                </a:solidFill>
                <a:latin typeface="Arial" charset="0"/>
                <a:ea typeface="Arial" charset="0"/>
                <a:cs typeface="Arial" charset="0"/>
                <a:sym typeface="Cabin"/>
              </a:rPr>
              <a:t>Counting...</a:t>
            </a:r>
          </a:p>
          <a:p>
            <a:pPr marL="0" marR="0" lvl="0" indent="0" algn="ctr" rtl="0">
              <a:lnSpc>
                <a:spcPct val="100000"/>
              </a:lnSpc>
              <a:spcBef>
                <a:spcPts val="0"/>
              </a:spcBef>
              <a:spcAft>
                <a:spcPts val="0"/>
              </a:spcAft>
              <a:buNone/>
            </a:pPr>
            <a:endParaRPr sz="3100" u="none" strike="noStrike" cap="none">
              <a:solidFill>
                <a:schemeClr val="lt1"/>
              </a:solidFill>
              <a:latin typeface="Arial" charset="0"/>
              <a:ea typeface="Arial" charset="0"/>
              <a:cs typeface="Arial" charset="0"/>
              <a:sym typeface="Cabin"/>
            </a:endParaRPr>
          </a:p>
          <a:p>
            <a:pPr marL="0" marR="0" lvl="0" indent="0" algn="l" rtl="0">
              <a:lnSpc>
                <a:spcPct val="100000"/>
              </a:lnSpc>
              <a:spcBef>
                <a:spcPts val="0"/>
              </a:spcBef>
              <a:spcAft>
                <a:spcPts val="0"/>
              </a:spcAft>
              <a:buClr>
                <a:schemeClr val="lt1"/>
              </a:buClr>
              <a:buSzPct val="25000"/>
              <a:buFont typeface="Cabin"/>
              <a:buNone/>
            </a:pPr>
            <a:r>
              <a:rPr lang="en-US" sz="3100" u="none" strike="noStrike" cap="none">
                <a:solidFill>
                  <a:schemeClr val="lt1"/>
                </a:solidFill>
                <a:latin typeface="Arial" charset="0"/>
                <a:ea typeface="Arial" charset="0"/>
                <a:cs typeface="Arial" charset="0"/>
                <a:sym typeface="Cabin"/>
              </a:rPr>
              <a:t>Counts {'and': 3, 'on': 1, 'ran': 2, 'car': 3, 'into': 1, 'after': 1, 'clown': 2, 'down': 1, 'fell': 1, </a:t>
            </a:r>
            <a:r>
              <a:rPr lang="en-US" sz="3100" u="none" strike="noStrike" cap="none">
                <a:solidFill>
                  <a:srgbClr val="00FF00"/>
                </a:solidFill>
                <a:latin typeface="Arial" charset="0"/>
                <a:ea typeface="Arial" charset="0"/>
                <a:cs typeface="Arial" charset="0"/>
                <a:sym typeface="Cabin"/>
              </a:rPr>
              <a:t>'the': 7</a:t>
            </a:r>
            <a:r>
              <a:rPr lang="en-US" sz="3100" u="none" strike="noStrike" cap="none">
                <a:solidFill>
                  <a:schemeClr val="lt1"/>
                </a:solidFill>
                <a:latin typeface="Arial" charset="0"/>
                <a:ea typeface="Arial" charset="0"/>
                <a:cs typeface="Arial" charset="0"/>
                <a:sym typeface="Cabin"/>
              </a:rPr>
              <a:t>, 'tent': 2}</a:t>
            </a:r>
          </a:p>
        </p:txBody>
      </p:sp>
      <p:pic>
        <p:nvPicPr>
          <p:cNvPr id="451" name="Shape 451"/>
          <p:cNvPicPr preferRelativeResize="0"/>
          <p:nvPr/>
        </p:nvPicPr>
        <p:blipFill rotWithShape="1">
          <a:blip r:embed="rId3">
            <a:alphaModFix/>
          </a:blip>
          <a:srcRect/>
          <a:stretch/>
        </p:blipFill>
        <p:spPr>
          <a:xfrm>
            <a:off x="563550" y="7582261"/>
            <a:ext cx="1689000" cy="1122299"/>
          </a:xfrm>
          <a:prstGeom prst="rect">
            <a:avLst/>
          </a:prstGeom>
          <a:noFill/>
          <a:ln>
            <a:noFill/>
          </a:ln>
        </p:spPr>
      </p:pic>
      <p:sp>
        <p:nvSpPr>
          <p:cNvPr id="4" name="Title 3"/>
          <p:cNvSpPr>
            <a:spLocks noGrp="1"/>
          </p:cNvSpPr>
          <p:nvPr>
            <p:ph type="title"/>
          </p:nvPr>
        </p:nvSpPr>
        <p:spPr/>
        <p:txBody>
          <a:bodyPr/>
          <a:lstStyle/>
          <a:p>
            <a:endParaRPr lang="en-US"/>
          </a:p>
        </p:txBody>
      </p:sp>
      <p:sp>
        <p:nvSpPr>
          <p:cNvPr id="5" name="Text Placeholder 4"/>
          <p:cNvSpPr>
            <a:spLocks noGrp="1"/>
          </p:cNvSpPr>
          <p:nvPr>
            <p:ph type="body" idx="1"/>
          </p:nvPr>
        </p:nvSpPr>
        <p:spPr/>
        <p:txBody>
          <a:bodyPr/>
          <a:lstStyle/>
          <a:p>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Shape 456"/>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Definite Loops and Dictionaries</a:t>
            </a:r>
          </a:p>
        </p:txBody>
      </p:sp>
      <p:sp>
        <p:nvSpPr>
          <p:cNvPr id="457" name="Shape 457"/>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chemeClr val="lt1"/>
              </a:buClr>
              <a:buSzPct val="171000"/>
              <a:buFont typeface="Cabin"/>
              <a:buChar char="•"/>
            </a:pPr>
            <a:r>
              <a:rPr lang="en-US" sz="3600" u="none" strike="noStrike" cap="none">
                <a:solidFill>
                  <a:schemeClr val="lt1"/>
                </a:solidFill>
                <a:latin typeface="Arial" charset="0"/>
                <a:ea typeface="Arial" charset="0"/>
                <a:cs typeface="Arial" charset="0"/>
                <a:sym typeface="Cabin"/>
              </a:rPr>
              <a:t>Even though </a:t>
            </a:r>
            <a:r>
              <a:rPr lang="en-US" sz="3600" u="none" strike="noStrike" cap="none">
                <a:solidFill>
                  <a:srgbClr val="00FF00"/>
                </a:solidFill>
                <a:latin typeface="Arial" charset="0"/>
                <a:ea typeface="Arial" charset="0"/>
                <a:cs typeface="Arial" charset="0"/>
                <a:sym typeface="Cabin"/>
              </a:rPr>
              <a:t>dictionaries</a:t>
            </a:r>
            <a:r>
              <a:rPr lang="en-US" sz="3600" u="none" strike="noStrike" cap="none">
                <a:solidFill>
                  <a:schemeClr val="lt1"/>
                </a:solidFill>
                <a:latin typeface="Arial" charset="0"/>
                <a:ea typeface="Arial" charset="0"/>
                <a:cs typeface="Arial" charset="0"/>
                <a:sym typeface="Cabin"/>
              </a:rPr>
              <a:t> are not stored in order, we can write a </a:t>
            </a:r>
            <a:r>
              <a:rPr lang="en-US" sz="3600" u="none" strike="noStrike" cap="none">
                <a:solidFill>
                  <a:srgbClr val="FFFF00"/>
                </a:solidFill>
                <a:latin typeface="Arial" charset="0"/>
                <a:ea typeface="Arial" charset="0"/>
                <a:cs typeface="Arial" charset="0"/>
                <a:sym typeface="Cabin"/>
              </a:rPr>
              <a:t>for</a:t>
            </a:r>
            <a:r>
              <a:rPr lang="en-US" sz="3600" u="none" strike="noStrike" cap="none">
                <a:solidFill>
                  <a:schemeClr val="lt1"/>
                </a:solidFill>
                <a:latin typeface="Arial" charset="0"/>
                <a:ea typeface="Arial" charset="0"/>
                <a:cs typeface="Arial" charset="0"/>
                <a:sym typeface="Cabin"/>
              </a:rPr>
              <a:t> loop that goes through all the </a:t>
            </a:r>
            <a:r>
              <a:rPr lang="en-US" sz="3600" u="none" strike="noStrike" cap="none">
                <a:solidFill>
                  <a:srgbClr val="00FFFF"/>
                </a:solidFill>
                <a:latin typeface="Arial" charset="0"/>
                <a:ea typeface="Arial" charset="0"/>
                <a:cs typeface="Arial" charset="0"/>
                <a:sym typeface="Cabin"/>
              </a:rPr>
              <a:t>entries</a:t>
            </a:r>
            <a:r>
              <a:rPr lang="en-US" sz="3600" u="none" strike="noStrike" cap="none">
                <a:solidFill>
                  <a:schemeClr val="lt1"/>
                </a:solidFill>
                <a:latin typeface="Arial" charset="0"/>
                <a:ea typeface="Arial" charset="0"/>
                <a:cs typeface="Arial" charset="0"/>
                <a:sym typeface="Cabin"/>
              </a:rPr>
              <a:t> in a </a:t>
            </a:r>
            <a:r>
              <a:rPr lang="en-US" sz="3600" u="none" strike="noStrike" cap="none">
                <a:solidFill>
                  <a:srgbClr val="00FF00"/>
                </a:solidFill>
                <a:latin typeface="Arial" charset="0"/>
                <a:ea typeface="Arial" charset="0"/>
                <a:cs typeface="Arial" charset="0"/>
                <a:sym typeface="Cabin"/>
              </a:rPr>
              <a:t>dictionary</a:t>
            </a:r>
            <a:r>
              <a:rPr lang="en-US" sz="3600" u="none" strike="noStrike" cap="none">
                <a:solidFill>
                  <a:schemeClr val="lt1"/>
                </a:solidFill>
                <a:latin typeface="Arial" charset="0"/>
                <a:ea typeface="Arial" charset="0"/>
                <a:cs typeface="Arial" charset="0"/>
                <a:sym typeface="Cabin"/>
              </a:rPr>
              <a:t> - actually it goes through all of the </a:t>
            </a:r>
            <a:r>
              <a:rPr lang="en-US" sz="3600" u="none" strike="noStrike" cap="none">
                <a:solidFill>
                  <a:srgbClr val="00FFFF"/>
                </a:solidFill>
                <a:latin typeface="Arial" charset="0"/>
                <a:ea typeface="Arial" charset="0"/>
                <a:cs typeface="Arial" charset="0"/>
                <a:sym typeface="Cabin"/>
              </a:rPr>
              <a:t>keys</a:t>
            </a:r>
            <a:r>
              <a:rPr lang="en-US" sz="3600" u="none" strike="noStrike" cap="none">
                <a:solidFill>
                  <a:schemeClr val="lt1"/>
                </a:solidFill>
                <a:latin typeface="Arial" charset="0"/>
                <a:ea typeface="Arial" charset="0"/>
                <a:cs typeface="Arial" charset="0"/>
                <a:sym typeface="Cabin"/>
              </a:rPr>
              <a:t> in the </a:t>
            </a:r>
            <a:r>
              <a:rPr lang="en-US" sz="3600" u="none" strike="noStrike" cap="none">
                <a:solidFill>
                  <a:srgbClr val="00FF00"/>
                </a:solidFill>
                <a:latin typeface="Arial" charset="0"/>
                <a:ea typeface="Arial" charset="0"/>
                <a:cs typeface="Arial" charset="0"/>
                <a:sym typeface="Cabin"/>
              </a:rPr>
              <a:t>dictionary</a:t>
            </a:r>
            <a:r>
              <a:rPr lang="en-US" sz="3600" u="none" strike="noStrike" cap="none">
                <a:solidFill>
                  <a:schemeClr val="lt1"/>
                </a:solidFill>
                <a:latin typeface="Arial" charset="0"/>
                <a:ea typeface="Arial" charset="0"/>
                <a:cs typeface="Arial" charset="0"/>
                <a:sym typeface="Cabin"/>
              </a:rPr>
              <a:t> and</a:t>
            </a:r>
            <a:r>
              <a:rPr lang="en-US" sz="3600" u="none" strike="noStrike" cap="none">
                <a:solidFill>
                  <a:srgbClr val="00FFFF"/>
                </a:solidFill>
                <a:latin typeface="Arial" charset="0"/>
                <a:ea typeface="Arial" charset="0"/>
                <a:cs typeface="Arial" charset="0"/>
                <a:sym typeface="Cabin"/>
              </a:rPr>
              <a:t> looks up</a:t>
            </a:r>
            <a:r>
              <a:rPr lang="en-US" sz="3600" u="none" strike="noStrike" cap="none">
                <a:solidFill>
                  <a:schemeClr val="lt1"/>
                </a:solidFill>
                <a:latin typeface="Arial" charset="0"/>
                <a:ea typeface="Arial" charset="0"/>
                <a:cs typeface="Arial" charset="0"/>
                <a:sym typeface="Cabin"/>
              </a:rPr>
              <a:t> the values</a:t>
            </a:r>
          </a:p>
        </p:txBody>
      </p:sp>
      <p:sp>
        <p:nvSpPr>
          <p:cNvPr id="458" name="Shape 458"/>
          <p:cNvSpPr txBox="1"/>
          <p:nvPr/>
        </p:nvSpPr>
        <p:spPr>
          <a:xfrm>
            <a:off x="1714500" y="4960925"/>
            <a:ext cx="14541599" cy="37590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a:solidFill>
                  <a:schemeClr val="lt1"/>
                </a:solidFill>
                <a:latin typeface="Courier New"/>
                <a:ea typeface="Courier New"/>
                <a:cs typeface="Courier New"/>
                <a:sym typeface="Courier New"/>
              </a:rPr>
              <a:t>&gt;&gt;&gt; </a:t>
            </a:r>
            <a:r>
              <a:rPr lang="en-US" sz="3000" b="1" i="0" u="none" strike="noStrike" cap="none">
                <a:solidFill>
                  <a:srgbClr val="00FF00"/>
                </a:solidFill>
                <a:latin typeface="Courier New"/>
                <a:ea typeface="Courier New"/>
                <a:cs typeface="Courier New"/>
                <a:sym typeface="Courier New"/>
              </a:rPr>
              <a:t>counts</a:t>
            </a:r>
            <a:r>
              <a:rPr lang="en-US" sz="3000" b="1" i="0" u="none" strike="noStrike" cap="none">
                <a:solidFill>
                  <a:schemeClr val="lt1"/>
                </a:solidFill>
                <a:latin typeface="Courier New"/>
                <a:ea typeface="Courier New"/>
                <a:cs typeface="Courier New"/>
                <a:sym typeface="Courier New"/>
              </a:rPr>
              <a:t> = { </a:t>
            </a:r>
            <a:r>
              <a:rPr lang="en-US" sz="3000" b="1" i="0" u="none" strike="noStrike" cap="none">
                <a:solidFill>
                  <a:srgbClr val="00FFFF"/>
                </a:solidFill>
                <a:latin typeface="Courier New"/>
                <a:ea typeface="Courier New"/>
                <a:cs typeface="Courier New"/>
                <a:sym typeface="Courier New"/>
              </a:rPr>
              <a:t>'chuck'</a:t>
            </a:r>
            <a:r>
              <a:rPr lang="en-US" sz="3000" b="1" i="0" u="none" strike="noStrike" cap="none">
                <a:solidFill>
                  <a:schemeClr val="lt1"/>
                </a:solidFill>
                <a:latin typeface="Courier New"/>
                <a:ea typeface="Courier New"/>
                <a:cs typeface="Courier New"/>
                <a:sym typeface="Courier New"/>
              </a:rPr>
              <a:t> : 1 , </a:t>
            </a:r>
            <a:r>
              <a:rPr lang="en-US" sz="3000" b="1" i="0" u="none" strike="noStrike" cap="none">
                <a:solidFill>
                  <a:srgbClr val="00FFFF"/>
                </a:solidFill>
                <a:latin typeface="Courier New"/>
                <a:ea typeface="Courier New"/>
                <a:cs typeface="Courier New"/>
                <a:sym typeface="Courier New"/>
              </a:rPr>
              <a:t>'fred'</a:t>
            </a:r>
            <a:r>
              <a:rPr lang="en-US" sz="3000" b="1" i="0" u="none" strike="noStrike" cap="none">
                <a:solidFill>
                  <a:schemeClr val="lt1"/>
                </a:solidFill>
                <a:latin typeface="Courier New"/>
                <a:ea typeface="Courier New"/>
                <a:cs typeface="Courier New"/>
                <a:sym typeface="Courier New"/>
              </a:rPr>
              <a:t> : 42, </a:t>
            </a:r>
            <a:r>
              <a:rPr lang="en-US" sz="3000" b="1" i="0" u="none" strike="noStrike" cap="none">
                <a:solidFill>
                  <a:srgbClr val="00FFFF"/>
                </a:solidFill>
                <a:latin typeface="Courier New"/>
                <a:ea typeface="Courier New"/>
                <a:cs typeface="Courier New"/>
                <a:sym typeface="Courier New"/>
              </a:rPr>
              <a:t>'jan'</a:t>
            </a:r>
            <a:r>
              <a:rPr lang="en-US" sz="3000" b="1" i="0" u="none" strike="noStrike" cap="none">
                <a:solidFill>
                  <a:schemeClr val="lt1"/>
                </a:solidFill>
                <a:latin typeface="Courier New"/>
                <a:ea typeface="Courier New"/>
                <a:cs typeface="Courier New"/>
                <a:sym typeface="Courier New"/>
              </a:rPr>
              <a:t>: 100}</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a:solidFill>
                  <a:schemeClr val="lt1"/>
                </a:solidFill>
                <a:latin typeface="Courier New"/>
                <a:ea typeface="Courier New"/>
                <a:cs typeface="Courier New"/>
                <a:sym typeface="Courier New"/>
              </a:rPr>
              <a:t>&gt;&gt;&gt; </a:t>
            </a:r>
            <a:r>
              <a:rPr lang="en-US" sz="3000" b="1" i="0" u="none" strike="noStrike" cap="none">
                <a:solidFill>
                  <a:srgbClr val="FFFF00"/>
                </a:solidFill>
                <a:latin typeface="Courier New"/>
                <a:ea typeface="Courier New"/>
                <a:cs typeface="Courier New"/>
                <a:sym typeface="Courier New"/>
              </a:rPr>
              <a:t>for</a:t>
            </a:r>
            <a:r>
              <a:rPr lang="en-US" sz="3000" b="1" i="0" u="none" strike="noStrike" cap="none">
                <a:solidFill>
                  <a:schemeClr val="lt1"/>
                </a:solidFill>
                <a:latin typeface="Courier New"/>
                <a:ea typeface="Courier New"/>
                <a:cs typeface="Courier New"/>
                <a:sym typeface="Courier New"/>
              </a:rPr>
              <a:t> </a:t>
            </a:r>
            <a:r>
              <a:rPr lang="en-US" sz="3000" b="1" i="0" u="none" strike="noStrike" cap="none">
                <a:solidFill>
                  <a:srgbClr val="00FFFF"/>
                </a:solidFill>
                <a:latin typeface="Courier New"/>
                <a:ea typeface="Courier New"/>
                <a:cs typeface="Courier New"/>
                <a:sym typeface="Courier New"/>
              </a:rPr>
              <a:t>key</a:t>
            </a:r>
            <a:r>
              <a:rPr lang="en-US" sz="3000" b="1" i="0" u="none" strike="noStrike" cap="none">
                <a:solidFill>
                  <a:schemeClr val="lt1"/>
                </a:solidFill>
                <a:latin typeface="Courier New"/>
                <a:ea typeface="Courier New"/>
                <a:cs typeface="Courier New"/>
                <a:sym typeface="Courier New"/>
              </a:rPr>
              <a:t> </a:t>
            </a:r>
            <a:r>
              <a:rPr lang="en-US" sz="3000" b="1" i="0" u="none" strike="noStrike" cap="none">
                <a:solidFill>
                  <a:srgbClr val="FFFF00"/>
                </a:solidFill>
                <a:latin typeface="Courier New"/>
                <a:ea typeface="Courier New"/>
                <a:cs typeface="Courier New"/>
                <a:sym typeface="Courier New"/>
              </a:rPr>
              <a:t>in</a:t>
            </a:r>
            <a:r>
              <a:rPr lang="en-US" sz="3000" b="1" i="0" u="none" strike="noStrike" cap="none">
                <a:solidFill>
                  <a:schemeClr val="lt1"/>
                </a:solidFill>
                <a:latin typeface="Courier New"/>
                <a:ea typeface="Courier New"/>
                <a:cs typeface="Courier New"/>
                <a:sym typeface="Courier New"/>
              </a:rPr>
              <a:t> </a:t>
            </a:r>
            <a:r>
              <a:rPr lang="en-US" sz="3000" b="1" i="0" u="none" strike="noStrike" cap="none">
                <a:solidFill>
                  <a:srgbClr val="00FF00"/>
                </a:solidFill>
                <a:latin typeface="Courier New"/>
                <a:ea typeface="Courier New"/>
                <a:cs typeface="Courier New"/>
                <a:sym typeface="Courier New"/>
              </a:rPr>
              <a:t>counts</a:t>
            </a:r>
            <a:r>
              <a:rPr lang="en-US" sz="3000" b="1" i="0" u="none" strike="noStrike" cap="none">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a:solidFill>
                  <a:schemeClr val="lt1"/>
                </a:solidFill>
                <a:latin typeface="Courier New"/>
                <a:ea typeface="Courier New"/>
                <a:cs typeface="Courier New"/>
                <a:sym typeface="Courier New"/>
              </a:rPr>
              <a:t>...     </a:t>
            </a:r>
            <a:r>
              <a:rPr lang="en-US" sz="3000" b="1" i="0" u="none" strike="noStrike" cap="none">
                <a:solidFill>
                  <a:srgbClr val="FFFF00"/>
                </a:solidFill>
                <a:latin typeface="Courier New"/>
                <a:ea typeface="Courier New"/>
                <a:cs typeface="Courier New"/>
                <a:sym typeface="Courier New"/>
              </a:rPr>
              <a:t>print</a:t>
            </a:r>
            <a:r>
              <a:rPr lang="en-US" sz="3000" b="1" i="0" u="none" strike="noStrike" cap="none">
                <a:solidFill>
                  <a:schemeClr val="lt1"/>
                </a:solidFill>
                <a:latin typeface="Courier New"/>
                <a:ea typeface="Courier New"/>
                <a:cs typeface="Courier New"/>
                <a:sym typeface="Courier New"/>
              </a:rPr>
              <a:t> </a:t>
            </a:r>
            <a:r>
              <a:rPr lang="en-US" sz="3000" b="1" i="0" u="none" strike="noStrike" cap="none">
                <a:solidFill>
                  <a:srgbClr val="00FFFF"/>
                </a:solidFill>
                <a:latin typeface="Courier New"/>
                <a:ea typeface="Courier New"/>
                <a:cs typeface="Courier New"/>
                <a:sym typeface="Courier New"/>
              </a:rPr>
              <a:t>key</a:t>
            </a:r>
            <a:r>
              <a:rPr lang="en-US" sz="3000" b="1" i="0" u="none" strike="noStrike" cap="none">
                <a:solidFill>
                  <a:schemeClr val="lt1"/>
                </a:solidFill>
                <a:latin typeface="Courier New"/>
                <a:ea typeface="Courier New"/>
                <a:cs typeface="Courier New"/>
                <a:sym typeface="Courier New"/>
              </a:rPr>
              <a:t>, </a:t>
            </a:r>
            <a:r>
              <a:rPr lang="en-US" sz="3000" b="1" i="0" u="none" strike="noStrike" cap="none">
                <a:solidFill>
                  <a:srgbClr val="00FF00"/>
                </a:solidFill>
                <a:latin typeface="Courier New"/>
                <a:ea typeface="Courier New"/>
                <a:cs typeface="Courier New"/>
                <a:sym typeface="Courier New"/>
              </a:rPr>
              <a:t>counts</a:t>
            </a:r>
            <a:r>
              <a:rPr lang="en-US" sz="3000" b="1" i="0" u="none" strike="noStrike" cap="none">
                <a:solidFill>
                  <a:srgbClr val="00FFFF"/>
                </a:solidFill>
                <a:latin typeface="Courier New"/>
                <a:ea typeface="Courier New"/>
                <a:cs typeface="Courier New"/>
                <a:sym typeface="Courier New"/>
              </a:rPr>
              <a:t>[key]</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rgbClr val="00FFFF"/>
              </a:buClr>
              <a:buSzPct val="25000"/>
              <a:buFont typeface="Courier New"/>
              <a:buNone/>
            </a:pPr>
            <a:r>
              <a:rPr lang="en-US" sz="3000" b="1" i="0" u="none" strike="noStrike" cap="none">
                <a:solidFill>
                  <a:srgbClr val="00FFFF"/>
                </a:solidFill>
                <a:latin typeface="Courier New"/>
                <a:ea typeface="Courier New"/>
                <a:cs typeface="Courier New"/>
                <a:sym typeface="Courier New"/>
              </a:rPr>
              <a:t>jan</a:t>
            </a:r>
            <a:r>
              <a:rPr lang="en-US" sz="3000" b="1" i="0" u="none" strike="noStrike" cap="none">
                <a:solidFill>
                  <a:schemeClr val="lt1"/>
                </a:solidFill>
                <a:latin typeface="Courier New"/>
                <a:ea typeface="Courier New"/>
                <a:cs typeface="Courier New"/>
                <a:sym typeface="Courier New"/>
              </a:rPr>
              <a:t> </a:t>
            </a:r>
            <a:r>
              <a:rPr lang="en-US" sz="3000" b="1" i="0" u="none" strike="noStrike" cap="none">
                <a:solidFill>
                  <a:srgbClr val="00FF00"/>
                </a:solidFill>
                <a:latin typeface="Courier New"/>
                <a:ea typeface="Courier New"/>
                <a:cs typeface="Courier New"/>
                <a:sym typeface="Courier New"/>
              </a:rPr>
              <a:t>100</a:t>
            </a:r>
          </a:p>
          <a:p>
            <a:pPr marL="0" marR="0" lvl="0" indent="0" algn="l" rtl="0">
              <a:lnSpc>
                <a:spcPct val="100000"/>
              </a:lnSpc>
              <a:spcBef>
                <a:spcPts val="0"/>
              </a:spcBef>
              <a:spcAft>
                <a:spcPts val="0"/>
              </a:spcAft>
              <a:buClr>
                <a:srgbClr val="00FFFF"/>
              </a:buClr>
              <a:buSzPct val="25000"/>
              <a:buFont typeface="Courier New"/>
              <a:buNone/>
            </a:pPr>
            <a:r>
              <a:rPr lang="en-US" sz="3000" b="1" i="0" u="none" strike="noStrike" cap="none">
                <a:solidFill>
                  <a:srgbClr val="00FFFF"/>
                </a:solidFill>
                <a:latin typeface="Courier New"/>
                <a:ea typeface="Courier New"/>
                <a:cs typeface="Courier New"/>
                <a:sym typeface="Courier New"/>
              </a:rPr>
              <a:t>chuck</a:t>
            </a:r>
            <a:r>
              <a:rPr lang="en-US" sz="3000" b="1" i="0" u="none" strike="noStrike" cap="none">
                <a:solidFill>
                  <a:schemeClr val="lt1"/>
                </a:solidFill>
                <a:latin typeface="Courier New"/>
                <a:ea typeface="Courier New"/>
                <a:cs typeface="Courier New"/>
                <a:sym typeface="Courier New"/>
              </a:rPr>
              <a:t> </a:t>
            </a:r>
            <a:r>
              <a:rPr lang="en-US" sz="3000" b="1" i="0" u="none" strike="noStrike" cap="none">
                <a:solidFill>
                  <a:srgbClr val="00FF00"/>
                </a:solidFill>
                <a:latin typeface="Courier New"/>
                <a:ea typeface="Courier New"/>
                <a:cs typeface="Courier New"/>
                <a:sym typeface="Courier New"/>
              </a:rPr>
              <a:t>1</a:t>
            </a:r>
          </a:p>
          <a:p>
            <a:pPr marL="0" marR="0" lvl="0" indent="0" algn="l" rtl="0">
              <a:lnSpc>
                <a:spcPct val="100000"/>
              </a:lnSpc>
              <a:spcBef>
                <a:spcPts val="0"/>
              </a:spcBef>
              <a:spcAft>
                <a:spcPts val="0"/>
              </a:spcAft>
              <a:buClr>
                <a:srgbClr val="00FFFF"/>
              </a:buClr>
              <a:buSzPct val="25000"/>
              <a:buFont typeface="Courier New"/>
              <a:buNone/>
            </a:pPr>
            <a:r>
              <a:rPr lang="en-US" sz="3000" b="1" i="0" u="none" strike="noStrike" cap="none">
                <a:solidFill>
                  <a:srgbClr val="00FFFF"/>
                </a:solidFill>
                <a:latin typeface="Courier New"/>
                <a:ea typeface="Courier New"/>
                <a:cs typeface="Courier New"/>
                <a:sym typeface="Courier New"/>
              </a:rPr>
              <a:t>fred</a:t>
            </a:r>
            <a:r>
              <a:rPr lang="en-US" sz="3000" b="1" i="0" u="none" strike="noStrike" cap="none">
                <a:solidFill>
                  <a:schemeClr val="lt1"/>
                </a:solidFill>
                <a:latin typeface="Courier New"/>
                <a:ea typeface="Courier New"/>
                <a:cs typeface="Courier New"/>
                <a:sym typeface="Courier New"/>
              </a:rPr>
              <a:t> </a:t>
            </a:r>
            <a:r>
              <a:rPr lang="en-US" sz="3000" b="1" i="0" u="none" strike="noStrike" cap="none">
                <a:solidFill>
                  <a:srgbClr val="00FF00"/>
                </a:solidFill>
                <a:latin typeface="Courier New"/>
                <a:ea typeface="Courier New"/>
                <a:cs typeface="Courier New"/>
                <a:sym typeface="Courier New"/>
              </a:rPr>
              <a:t>42</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a:solidFill>
                  <a:schemeClr val="lt1"/>
                </a:solidFill>
                <a:latin typeface="Courier New"/>
                <a:ea typeface="Courier New"/>
                <a:cs typeface="Courier New"/>
                <a:sym typeface="Courier New"/>
              </a:rPr>
              <a:t>&gt;&gt;&gt;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Shape 463"/>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a:solidFill>
                  <a:srgbClr val="FFFF00"/>
                </a:solidFill>
                <a:latin typeface="Arial" charset="0"/>
                <a:ea typeface="Arial" charset="0"/>
                <a:cs typeface="Arial" charset="0"/>
                <a:sym typeface="Cabin"/>
              </a:rPr>
              <a:t>Retrieving lists of Keys and Values</a:t>
            </a:r>
          </a:p>
        </p:txBody>
      </p:sp>
      <p:sp>
        <p:nvSpPr>
          <p:cNvPr id="464" name="Shape 464"/>
          <p:cNvSpPr txBox="1">
            <a:spLocks noGrp="1"/>
          </p:cNvSpPr>
          <p:nvPr>
            <p:ph type="body" idx="1"/>
          </p:nvPr>
        </p:nvSpPr>
        <p:spPr>
          <a:prstGeom prst="rect">
            <a:avLst/>
          </a:prstGeom>
          <a:noFill/>
          <a:ln>
            <a:noFill/>
          </a:ln>
        </p:spPr>
        <p:txBody>
          <a:bodyPr lIns="38100" tIns="38100" rIns="38100" bIns="38100" anchor="ctr" anchorCtr="0">
            <a:noAutofit/>
          </a:bodyPr>
          <a:lstStyle/>
          <a:p>
            <a:pPr marL="457200" marR="0" lvl="0" indent="-457200" algn="l" rtl="0">
              <a:lnSpc>
                <a:spcPct val="100000"/>
              </a:lnSpc>
              <a:spcBef>
                <a:spcPts val="0"/>
              </a:spcBef>
              <a:spcAft>
                <a:spcPts val="0"/>
              </a:spcAft>
              <a:buSzPct val="100000"/>
              <a:buFont typeface="Cabin"/>
            </a:pPr>
            <a:r>
              <a:rPr lang="en-US" sz="3600" u="none" strike="noStrike" cap="none">
                <a:solidFill>
                  <a:schemeClr val="lt1"/>
                </a:solidFill>
                <a:latin typeface="Arial" charset="0"/>
                <a:ea typeface="Arial" charset="0"/>
                <a:cs typeface="Arial" charset="0"/>
                <a:sym typeface="Cabin"/>
              </a:rPr>
              <a:t>You can get a list of </a:t>
            </a:r>
            <a:r>
              <a:rPr lang="en-US" sz="3600" u="none" strike="noStrike" cap="none">
                <a:solidFill>
                  <a:srgbClr val="00FF00"/>
                </a:solidFill>
                <a:latin typeface="Arial" charset="0"/>
                <a:ea typeface="Arial" charset="0"/>
                <a:cs typeface="Arial" charset="0"/>
                <a:sym typeface="Cabin"/>
              </a:rPr>
              <a:t>keys</a:t>
            </a:r>
            <a:r>
              <a:rPr lang="en-US" sz="3600" u="none" strike="noStrike" cap="none">
                <a:solidFill>
                  <a:schemeClr val="lt1"/>
                </a:solidFill>
                <a:latin typeface="Arial" charset="0"/>
                <a:ea typeface="Arial" charset="0"/>
                <a:cs typeface="Arial" charset="0"/>
                <a:sym typeface="Cabin"/>
              </a:rPr>
              <a:t>, </a:t>
            </a:r>
            <a:r>
              <a:rPr lang="en-US" sz="3600" u="none" strike="noStrike" cap="none">
                <a:solidFill>
                  <a:srgbClr val="FF00FF"/>
                </a:solidFill>
                <a:latin typeface="Arial" charset="0"/>
                <a:ea typeface="Arial" charset="0"/>
                <a:cs typeface="Arial" charset="0"/>
                <a:sym typeface="Cabin"/>
              </a:rPr>
              <a:t>values,</a:t>
            </a:r>
            <a:r>
              <a:rPr lang="en-US" sz="3600" u="none" strike="noStrike" cap="none">
                <a:solidFill>
                  <a:schemeClr val="lt1"/>
                </a:solidFill>
                <a:latin typeface="Arial" charset="0"/>
                <a:ea typeface="Arial" charset="0"/>
                <a:cs typeface="Arial" charset="0"/>
                <a:sym typeface="Cabin"/>
              </a:rPr>
              <a:t> or</a:t>
            </a:r>
            <a:r>
              <a:rPr lang="en-US" sz="3600" u="none" strike="noStrike" cap="none">
                <a:solidFill>
                  <a:srgbClr val="FF7F00"/>
                </a:solidFill>
                <a:latin typeface="Arial" charset="0"/>
                <a:ea typeface="Arial" charset="0"/>
                <a:cs typeface="Arial" charset="0"/>
                <a:sym typeface="Cabin"/>
              </a:rPr>
              <a:t> items (both)</a:t>
            </a:r>
            <a:r>
              <a:rPr lang="en-US" sz="3600" u="none" strike="noStrike" cap="none">
                <a:solidFill>
                  <a:schemeClr val="lt1"/>
                </a:solidFill>
                <a:latin typeface="Arial" charset="0"/>
                <a:ea typeface="Arial" charset="0"/>
                <a:cs typeface="Arial" charset="0"/>
                <a:sym typeface="Cabin"/>
              </a:rPr>
              <a:t> from a dictionary</a:t>
            </a:r>
          </a:p>
        </p:txBody>
      </p:sp>
      <p:sp>
        <p:nvSpPr>
          <p:cNvPr id="465" name="Shape 465"/>
          <p:cNvSpPr txBox="1"/>
          <p:nvPr/>
        </p:nvSpPr>
        <p:spPr>
          <a:xfrm>
            <a:off x="6001650" y="2540000"/>
            <a:ext cx="9628799" cy="53085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2500" b="1" i="0" u="none" strike="noStrike" cap="none">
                <a:solidFill>
                  <a:schemeClr val="lt1"/>
                </a:solidFill>
                <a:latin typeface="Courier New"/>
                <a:ea typeface="Courier New"/>
                <a:cs typeface="Courier New"/>
                <a:sym typeface="Courier New"/>
              </a:rPr>
              <a:t>&gt;&gt;&gt; jjj = { 'chuck' : 1 , 'fred' : 42, 'jan': 100}</a:t>
            </a:r>
          </a:p>
          <a:p>
            <a:pPr marL="0" marR="0" lvl="0" indent="0" algn="l" rtl="0">
              <a:lnSpc>
                <a:spcPct val="100000"/>
              </a:lnSpc>
              <a:spcBef>
                <a:spcPts val="0"/>
              </a:spcBef>
              <a:spcAft>
                <a:spcPts val="0"/>
              </a:spcAft>
              <a:buClr>
                <a:schemeClr val="lt1"/>
              </a:buClr>
              <a:buSzPct val="25000"/>
              <a:buFont typeface="Cabin"/>
              <a:buNone/>
            </a:pPr>
            <a:r>
              <a:rPr lang="en-US" sz="2500" b="1" i="0" u="none" strike="noStrike" cap="none">
                <a:solidFill>
                  <a:schemeClr val="lt1"/>
                </a:solidFill>
                <a:latin typeface="Courier New"/>
                <a:ea typeface="Courier New"/>
                <a:cs typeface="Courier New"/>
                <a:sym typeface="Courier New"/>
              </a:rPr>
              <a:t>&gt;&gt;&gt; </a:t>
            </a:r>
            <a:r>
              <a:rPr lang="en-US" sz="2500" b="1" i="0" u="none" strike="noStrike" cap="none">
                <a:solidFill>
                  <a:srgbClr val="FFFF00"/>
                </a:solidFill>
                <a:latin typeface="Courier New"/>
                <a:ea typeface="Courier New"/>
                <a:cs typeface="Courier New"/>
                <a:sym typeface="Courier New"/>
              </a:rPr>
              <a:t>print</a:t>
            </a:r>
            <a:r>
              <a:rPr lang="en-US" sz="2500" b="1" i="0" u="none" strike="noStrike" cap="none">
                <a:solidFill>
                  <a:srgbClr val="FF00FF"/>
                </a:solidFill>
                <a:latin typeface="Courier New"/>
                <a:ea typeface="Courier New"/>
                <a:cs typeface="Courier New"/>
                <a:sym typeface="Courier New"/>
              </a:rPr>
              <a:t> list</a:t>
            </a:r>
            <a:r>
              <a:rPr lang="en-US" sz="2500" b="1" i="0" u="none" strike="noStrike" cap="none">
                <a:solidFill>
                  <a:schemeClr val="lt1"/>
                </a:solidFill>
                <a:latin typeface="Courier New"/>
                <a:ea typeface="Courier New"/>
                <a:cs typeface="Courier New"/>
                <a:sym typeface="Courier New"/>
              </a:rPr>
              <a:t>(jjj)</a:t>
            </a:r>
          </a:p>
          <a:p>
            <a:pPr marL="0" marR="0" lvl="0" indent="0" algn="l" rtl="0">
              <a:lnSpc>
                <a:spcPct val="100000"/>
              </a:lnSpc>
              <a:spcBef>
                <a:spcPts val="0"/>
              </a:spcBef>
              <a:spcAft>
                <a:spcPts val="0"/>
              </a:spcAft>
              <a:buClr>
                <a:srgbClr val="00FF00"/>
              </a:buClr>
              <a:buSzPct val="25000"/>
              <a:buFont typeface="Cabin"/>
              <a:buNone/>
            </a:pPr>
            <a:r>
              <a:rPr lang="en-US" sz="2500" b="1" i="0" u="none" strike="noStrike" cap="none">
                <a:solidFill>
                  <a:srgbClr val="00FF00"/>
                </a:solidFill>
                <a:latin typeface="Courier New"/>
                <a:ea typeface="Courier New"/>
                <a:cs typeface="Courier New"/>
                <a:sym typeface="Courier New"/>
              </a:rPr>
              <a:t>['jan', 'chuck', 'fred']</a:t>
            </a:r>
          </a:p>
          <a:p>
            <a:pPr marL="0" marR="0" lvl="0" indent="0" algn="l" rtl="0">
              <a:lnSpc>
                <a:spcPct val="100000"/>
              </a:lnSpc>
              <a:spcBef>
                <a:spcPts val="0"/>
              </a:spcBef>
              <a:spcAft>
                <a:spcPts val="0"/>
              </a:spcAft>
              <a:buClr>
                <a:schemeClr val="lt1"/>
              </a:buClr>
              <a:buSzPct val="25000"/>
              <a:buFont typeface="Cabin"/>
              <a:buNone/>
            </a:pPr>
            <a:r>
              <a:rPr lang="en-US" sz="2500" b="1" i="0" u="none" strike="noStrike" cap="none">
                <a:solidFill>
                  <a:schemeClr val="lt1"/>
                </a:solidFill>
                <a:latin typeface="Courier New"/>
                <a:ea typeface="Courier New"/>
                <a:cs typeface="Courier New"/>
                <a:sym typeface="Courier New"/>
              </a:rPr>
              <a:t>&gt;&gt;&gt; </a:t>
            </a:r>
            <a:r>
              <a:rPr lang="en-US" sz="2500" b="1" i="0" u="none" strike="noStrike" cap="none">
                <a:solidFill>
                  <a:srgbClr val="FFFF00"/>
                </a:solidFill>
                <a:latin typeface="Courier New"/>
                <a:ea typeface="Courier New"/>
                <a:cs typeface="Courier New"/>
                <a:sym typeface="Courier New"/>
              </a:rPr>
              <a:t>print</a:t>
            </a:r>
            <a:r>
              <a:rPr lang="en-US" sz="2500" b="1" i="0" u="none" strike="noStrike" cap="none">
                <a:solidFill>
                  <a:schemeClr val="lt1"/>
                </a:solidFill>
                <a:latin typeface="Courier New"/>
                <a:ea typeface="Courier New"/>
                <a:cs typeface="Courier New"/>
                <a:sym typeface="Courier New"/>
              </a:rPr>
              <a:t> jjj.</a:t>
            </a:r>
            <a:r>
              <a:rPr lang="en-US" sz="2500" b="1" i="0" u="none" strike="noStrike" cap="none">
                <a:solidFill>
                  <a:srgbClr val="FF00FF"/>
                </a:solidFill>
                <a:latin typeface="Courier New"/>
                <a:ea typeface="Courier New"/>
                <a:cs typeface="Courier New"/>
                <a:sym typeface="Courier New"/>
              </a:rPr>
              <a:t>keys()</a:t>
            </a:r>
          </a:p>
          <a:p>
            <a:pPr marL="0" marR="0" lvl="0" indent="0" algn="l" rtl="0">
              <a:lnSpc>
                <a:spcPct val="100000"/>
              </a:lnSpc>
              <a:spcBef>
                <a:spcPts val="0"/>
              </a:spcBef>
              <a:spcAft>
                <a:spcPts val="0"/>
              </a:spcAft>
              <a:buClr>
                <a:srgbClr val="00FF00"/>
              </a:buClr>
              <a:buSzPct val="25000"/>
              <a:buFont typeface="Cabin"/>
              <a:buNone/>
            </a:pPr>
            <a:r>
              <a:rPr lang="en-US" sz="2500" b="1" i="0" u="none" strike="noStrike" cap="none">
                <a:solidFill>
                  <a:srgbClr val="00FF00"/>
                </a:solidFill>
                <a:latin typeface="Courier New"/>
                <a:ea typeface="Courier New"/>
                <a:cs typeface="Courier New"/>
                <a:sym typeface="Courier New"/>
              </a:rPr>
              <a:t>['jan', 'chuck', 'fred']</a:t>
            </a:r>
          </a:p>
          <a:p>
            <a:pPr marL="0" marR="0" lvl="0" indent="0" algn="l" rtl="0">
              <a:lnSpc>
                <a:spcPct val="100000"/>
              </a:lnSpc>
              <a:spcBef>
                <a:spcPts val="0"/>
              </a:spcBef>
              <a:spcAft>
                <a:spcPts val="0"/>
              </a:spcAft>
              <a:buClr>
                <a:schemeClr val="lt1"/>
              </a:buClr>
              <a:buSzPct val="25000"/>
              <a:buFont typeface="Cabin"/>
              <a:buNone/>
            </a:pPr>
            <a:r>
              <a:rPr lang="en-US" sz="2500" b="1" i="0" u="none" strike="noStrike" cap="none">
                <a:solidFill>
                  <a:schemeClr val="lt1"/>
                </a:solidFill>
                <a:latin typeface="Courier New"/>
                <a:ea typeface="Courier New"/>
                <a:cs typeface="Courier New"/>
                <a:sym typeface="Courier New"/>
              </a:rPr>
              <a:t>&gt;&gt;&gt; </a:t>
            </a:r>
            <a:r>
              <a:rPr lang="en-US" sz="2500" b="1" i="0" u="none" strike="noStrike" cap="none">
                <a:solidFill>
                  <a:srgbClr val="FFFF00"/>
                </a:solidFill>
                <a:latin typeface="Courier New"/>
                <a:ea typeface="Courier New"/>
                <a:cs typeface="Courier New"/>
                <a:sym typeface="Courier New"/>
              </a:rPr>
              <a:t>print</a:t>
            </a:r>
            <a:r>
              <a:rPr lang="en-US" sz="2500" b="1" i="0" u="none" strike="noStrike" cap="none">
                <a:solidFill>
                  <a:schemeClr val="lt1"/>
                </a:solidFill>
                <a:latin typeface="Courier New"/>
                <a:ea typeface="Courier New"/>
                <a:cs typeface="Courier New"/>
                <a:sym typeface="Courier New"/>
              </a:rPr>
              <a:t> jjj.</a:t>
            </a:r>
            <a:r>
              <a:rPr lang="en-US" sz="2500" b="1" i="0" u="none" strike="noStrike" cap="none">
                <a:solidFill>
                  <a:srgbClr val="FF00FF"/>
                </a:solidFill>
                <a:latin typeface="Courier New"/>
                <a:ea typeface="Courier New"/>
                <a:cs typeface="Courier New"/>
                <a:sym typeface="Courier New"/>
              </a:rPr>
              <a:t>values()</a:t>
            </a:r>
          </a:p>
          <a:p>
            <a:pPr marL="0" marR="0" lvl="0" indent="0" algn="l" rtl="0">
              <a:lnSpc>
                <a:spcPct val="100000"/>
              </a:lnSpc>
              <a:spcBef>
                <a:spcPts val="0"/>
              </a:spcBef>
              <a:spcAft>
                <a:spcPts val="0"/>
              </a:spcAft>
              <a:buClr>
                <a:srgbClr val="FF00FF"/>
              </a:buClr>
              <a:buSzPct val="25000"/>
              <a:buFont typeface="Cabin"/>
              <a:buNone/>
            </a:pPr>
            <a:r>
              <a:rPr lang="en-US" sz="2500" b="1" i="0" u="none" strike="noStrike" cap="none">
                <a:solidFill>
                  <a:srgbClr val="FF00FF"/>
                </a:solidFill>
                <a:latin typeface="Courier New"/>
                <a:ea typeface="Courier New"/>
                <a:cs typeface="Courier New"/>
                <a:sym typeface="Courier New"/>
              </a:rPr>
              <a:t>[100, 1, 42]</a:t>
            </a:r>
          </a:p>
          <a:p>
            <a:pPr marL="0" marR="0" lvl="0" indent="0" algn="l" rtl="0">
              <a:lnSpc>
                <a:spcPct val="100000"/>
              </a:lnSpc>
              <a:spcBef>
                <a:spcPts val="0"/>
              </a:spcBef>
              <a:spcAft>
                <a:spcPts val="0"/>
              </a:spcAft>
              <a:buClr>
                <a:schemeClr val="lt1"/>
              </a:buClr>
              <a:buSzPct val="25000"/>
              <a:buFont typeface="Cabin"/>
              <a:buNone/>
            </a:pPr>
            <a:r>
              <a:rPr lang="en-US" sz="2500" b="1" i="0" u="none" strike="noStrike" cap="none">
                <a:solidFill>
                  <a:schemeClr val="lt1"/>
                </a:solidFill>
                <a:latin typeface="Courier New"/>
                <a:ea typeface="Courier New"/>
                <a:cs typeface="Courier New"/>
                <a:sym typeface="Courier New"/>
              </a:rPr>
              <a:t>&gt;&gt;&gt; </a:t>
            </a:r>
            <a:r>
              <a:rPr lang="en-US" sz="2500" b="1" i="0" u="none" strike="noStrike" cap="none">
                <a:solidFill>
                  <a:srgbClr val="FFFF00"/>
                </a:solidFill>
                <a:latin typeface="Courier New"/>
                <a:ea typeface="Courier New"/>
                <a:cs typeface="Courier New"/>
                <a:sym typeface="Courier New"/>
              </a:rPr>
              <a:t>print</a:t>
            </a:r>
            <a:r>
              <a:rPr lang="en-US" sz="2500" b="1" i="0" u="none" strike="noStrike" cap="none">
                <a:solidFill>
                  <a:schemeClr val="lt1"/>
                </a:solidFill>
                <a:latin typeface="Courier New"/>
                <a:ea typeface="Courier New"/>
                <a:cs typeface="Courier New"/>
                <a:sym typeface="Courier New"/>
              </a:rPr>
              <a:t> jjj.</a:t>
            </a:r>
            <a:r>
              <a:rPr lang="en-US" sz="2500" b="1" i="0" u="none" strike="noStrike" cap="none">
                <a:solidFill>
                  <a:srgbClr val="FF7F00"/>
                </a:solidFill>
                <a:latin typeface="Courier New"/>
                <a:ea typeface="Courier New"/>
                <a:cs typeface="Courier New"/>
                <a:sym typeface="Courier New"/>
              </a:rPr>
              <a:t>items()</a:t>
            </a:r>
          </a:p>
          <a:p>
            <a:pPr marL="0" marR="0" lvl="0" indent="0" algn="l" rtl="0">
              <a:lnSpc>
                <a:spcPct val="100000"/>
              </a:lnSpc>
              <a:spcBef>
                <a:spcPts val="0"/>
              </a:spcBef>
              <a:spcAft>
                <a:spcPts val="0"/>
              </a:spcAft>
              <a:buClr>
                <a:schemeClr val="lt1"/>
              </a:buClr>
              <a:buSzPct val="25000"/>
              <a:buFont typeface="Cabin"/>
              <a:buNone/>
            </a:pPr>
            <a:r>
              <a:rPr lang="en-US" sz="2500" b="1" i="0" u="none" strike="noStrike" cap="none">
                <a:solidFill>
                  <a:srgbClr val="FF7F00"/>
                </a:solidFill>
                <a:latin typeface="Courier New"/>
                <a:ea typeface="Courier New"/>
                <a:cs typeface="Courier New"/>
                <a:sym typeface="Courier New"/>
              </a:rPr>
              <a:t>[('jan', 100), ('chuck', 1), ('fred', 42)]</a:t>
            </a:r>
          </a:p>
          <a:p>
            <a:pPr marL="0" marR="0" lvl="0" indent="0" algn="l" rtl="0">
              <a:lnSpc>
                <a:spcPct val="100000"/>
              </a:lnSpc>
              <a:spcBef>
                <a:spcPts val="0"/>
              </a:spcBef>
              <a:spcAft>
                <a:spcPts val="0"/>
              </a:spcAft>
              <a:buClr>
                <a:schemeClr val="lt1"/>
              </a:buClr>
              <a:buSzPct val="25000"/>
              <a:buFont typeface="Cabin"/>
              <a:buNone/>
            </a:pPr>
            <a:r>
              <a:rPr lang="en-US" sz="2500" b="1" i="0" u="none" strike="noStrike" cap="none">
                <a:solidFill>
                  <a:schemeClr val="lt1"/>
                </a:solidFill>
                <a:latin typeface="Courier New"/>
                <a:ea typeface="Courier New"/>
                <a:cs typeface="Courier New"/>
                <a:sym typeface="Courier New"/>
              </a:rPr>
              <a:t>&gt;&gt;&gt; </a:t>
            </a:r>
          </a:p>
        </p:txBody>
      </p:sp>
      <p:sp>
        <p:nvSpPr>
          <p:cNvPr id="466" name="Shape 466"/>
          <p:cNvSpPr txBox="1"/>
          <p:nvPr/>
        </p:nvSpPr>
        <p:spPr>
          <a:xfrm>
            <a:off x="8545799" y="7844225"/>
            <a:ext cx="69305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400" u="none" strike="noStrike" cap="none">
                <a:solidFill>
                  <a:schemeClr val="lt1"/>
                </a:solidFill>
                <a:latin typeface="Arial" charset="0"/>
                <a:ea typeface="Arial" charset="0"/>
                <a:cs typeface="Arial" charset="0"/>
                <a:sym typeface="Cabin"/>
              </a:rPr>
              <a:t>What is a 'tuple'? - coming soon...</a:t>
            </a:r>
          </a:p>
        </p:txBody>
      </p:sp>
      <p:cxnSp>
        <p:nvCxnSpPr>
          <p:cNvPr id="467" name="Shape 467"/>
          <p:cNvCxnSpPr/>
          <p:nvPr/>
        </p:nvCxnSpPr>
        <p:spPr>
          <a:xfrm>
            <a:off x="10408425" y="6948211"/>
            <a:ext cx="201599" cy="704999"/>
          </a:xfrm>
          <a:prstGeom prst="straightConnector1">
            <a:avLst/>
          </a:prstGeom>
          <a:noFill/>
          <a:ln w="76200" cap="rnd" cmpd="sng">
            <a:solidFill>
              <a:schemeClr val="lt1"/>
            </a:solidFill>
            <a:prstDash val="solid"/>
            <a:miter/>
            <a:headEnd type="stealth" w="med" len="med"/>
            <a:tailEnd type="none" w="med" len="med"/>
          </a:ln>
        </p:spPr>
      </p:cxn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Shape 472"/>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Bonus: Two Iteration Variables!</a:t>
            </a:r>
          </a:p>
        </p:txBody>
      </p:sp>
      <p:sp>
        <p:nvSpPr>
          <p:cNvPr id="473" name="Shape 473"/>
          <p:cNvSpPr txBox="1">
            <a:spLocks noGrp="1"/>
          </p:cNvSpPr>
          <p:nvPr>
            <p:ph type="body" idx="1"/>
          </p:nvPr>
        </p:nvSpPr>
        <p:spPr>
          <a:prstGeom prst="rect">
            <a:avLst/>
          </a:prstGeom>
          <a:noFill/>
          <a:ln>
            <a:noFill/>
          </a:ln>
        </p:spPr>
        <p:txBody>
          <a:bodyPr lIns="38100" tIns="38100" rIns="38100" bIns="38100" anchor="ctr" anchorCtr="0">
            <a:noAutofit/>
          </a:bodyPr>
          <a:lstStyle/>
          <a:p>
            <a:pPr marL="457200" marR="0" lvl="0" indent="-457200" algn="l" rtl="0">
              <a:lnSpc>
                <a:spcPct val="100000"/>
              </a:lnSpc>
              <a:spcBef>
                <a:spcPts val="0"/>
              </a:spcBef>
              <a:spcAft>
                <a:spcPts val="1000"/>
              </a:spcAft>
              <a:buSzPct val="100000"/>
              <a:buFont typeface="Cabin"/>
            </a:pPr>
            <a:r>
              <a:rPr lang="en-US" sz="3600" u="none" strike="noStrike" cap="none">
                <a:solidFill>
                  <a:schemeClr val="lt1"/>
                </a:solidFill>
                <a:latin typeface="Arial" charset="0"/>
                <a:ea typeface="Arial" charset="0"/>
                <a:cs typeface="Arial" charset="0"/>
                <a:sym typeface="Cabin"/>
              </a:rPr>
              <a:t>We loop through the </a:t>
            </a:r>
            <a:r>
              <a:rPr lang="en-US" sz="3600" u="none" strike="noStrike" cap="none">
                <a:solidFill>
                  <a:srgbClr val="FF7F00"/>
                </a:solidFill>
                <a:latin typeface="Arial" charset="0"/>
                <a:ea typeface="Arial" charset="0"/>
                <a:cs typeface="Arial" charset="0"/>
                <a:sym typeface="Cabin"/>
              </a:rPr>
              <a:t>key</a:t>
            </a:r>
            <a:r>
              <a:rPr lang="en-US" sz="3600" u="none" strike="noStrike" cap="none">
                <a:solidFill>
                  <a:schemeClr val="lt1"/>
                </a:solidFill>
                <a:latin typeface="Arial" charset="0"/>
                <a:ea typeface="Arial" charset="0"/>
                <a:cs typeface="Arial" charset="0"/>
                <a:sym typeface="Cabin"/>
              </a:rPr>
              <a:t>-</a:t>
            </a:r>
            <a:r>
              <a:rPr lang="en-US" sz="3600" u="none" strike="noStrike" cap="none">
                <a:solidFill>
                  <a:srgbClr val="FFFF00"/>
                </a:solidFill>
                <a:latin typeface="Arial" charset="0"/>
                <a:ea typeface="Arial" charset="0"/>
                <a:cs typeface="Arial" charset="0"/>
                <a:sym typeface="Cabin"/>
              </a:rPr>
              <a:t>value</a:t>
            </a:r>
            <a:r>
              <a:rPr lang="en-US" sz="3600" u="none" strike="noStrike" cap="none">
                <a:solidFill>
                  <a:schemeClr val="lt1"/>
                </a:solidFill>
                <a:latin typeface="Arial" charset="0"/>
                <a:ea typeface="Arial" charset="0"/>
                <a:cs typeface="Arial" charset="0"/>
                <a:sym typeface="Cabin"/>
              </a:rPr>
              <a:t> pairs in a dictionary using *two* iteration variables</a:t>
            </a:r>
          </a:p>
          <a:p>
            <a:pPr marL="457200" marR="0" lvl="0" indent="-457200" algn="l" rtl="0">
              <a:lnSpc>
                <a:spcPct val="100000"/>
              </a:lnSpc>
              <a:spcBef>
                <a:spcPts val="3500"/>
              </a:spcBef>
              <a:spcAft>
                <a:spcPts val="1000"/>
              </a:spcAft>
              <a:buSzPct val="100000"/>
              <a:buFont typeface="Cabin"/>
            </a:pPr>
            <a:r>
              <a:rPr lang="en-US" sz="3600" u="none" strike="noStrike" cap="none">
                <a:solidFill>
                  <a:schemeClr val="lt1"/>
                </a:solidFill>
                <a:latin typeface="Arial" charset="0"/>
                <a:ea typeface="Arial" charset="0"/>
                <a:cs typeface="Arial" charset="0"/>
                <a:sym typeface="Cabin"/>
              </a:rPr>
              <a:t>Each iteration, the first variable is the </a:t>
            </a:r>
            <a:r>
              <a:rPr lang="en-US" sz="3600" u="none" strike="noStrike" cap="none">
                <a:solidFill>
                  <a:srgbClr val="FF7F00"/>
                </a:solidFill>
                <a:latin typeface="Arial" charset="0"/>
                <a:ea typeface="Arial" charset="0"/>
                <a:cs typeface="Arial" charset="0"/>
                <a:sym typeface="Cabin"/>
              </a:rPr>
              <a:t>key</a:t>
            </a:r>
            <a:r>
              <a:rPr lang="en-US" sz="3600" u="none" strike="noStrike" cap="none">
                <a:solidFill>
                  <a:schemeClr val="lt1"/>
                </a:solidFill>
                <a:latin typeface="Arial" charset="0"/>
                <a:ea typeface="Arial" charset="0"/>
                <a:cs typeface="Arial" charset="0"/>
                <a:sym typeface="Cabin"/>
              </a:rPr>
              <a:t> and the second variable is the corresponding </a:t>
            </a:r>
            <a:r>
              <a:rPr lang="en-US" sz="3600" u="none" strike="noStrike" cap="none">
                <a:solidFill>
                  <a:srgbClr val="FFFF00"/>
                </a:solidFill>
                <a:latin typeface="Arial" charset="0"/>
                <a:ea typeface="Arial" charset="0"/>
                <a:cs typeface="Arial" charset="0"/>
                <a:sym typeface="Cabin"/>
              </a:rPr>
              <a:t>value </a:t>
            </a:r>
            <a:r>
              <a:rPr lang="en-US" sz="3600" u="none" strike="noStrike" cap="none">
                <a:solidFill>
                  <a:schemeClr val="lt1"/>
                </a:solidFill>
                <a:latin typeface="Arial" charset="0"/>
                <a:ea typeface="Arial" charset="0"/>
                <a:cs typeface="Arial" charset="0"/>
                <a:sym typeface="Cabin"/>
              </a:rPr>
              <a:t>for the key</a:t>
            </a:r>
          </a:p>
        </p:txBody>
      </p:sp>
      <p:sp>
        <p:nvSpPr>
          <p:cNvPr id="474" name="Shape 474"/>
          <p:cNvSpPr txBox="1"/>
          <p:nvPr/>
        </p:nvSpPr>
        <p:spPr>
          <a:xfrm>
            <a:off x="7423599" y="2970250"/>
            <a:ext cx="8164200" cy="47879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2800" b="1" i="0" u="none" strike="noStrike" cap="none">
                <a:solidFill>
                  <a:schemeClr val="lt1"/>
                </a:solidFill>
                <a:latin typeface="Courier New"/>
                <a:ea typeface="Courier New"/>
                <a:cs typeface="Courier New"/>
                <a:sym typeface="Courier New"/>
              </a:rPr>
              <a:t>&gt;&gt;&gt; </a:t>
            </a:r>
            <a:r>
              <a:rPr lang="en-US" sz="2800" b="1" i="0" u="none" strike="noStrike" cap="none">
                <a:solidFill>
                  <a:srgbClr val="00FF00"/>
                </a:solidFill>
                <a:latin typeface="Courier New"/>
                <a:ea typeface="Courier New"/>
                <a:cs typeface="Courier New"/>
                <a:sym typeface="Courier New"/>
              </a:rPr>
              <a:t>jjj</a:t>
            </a:r>
            <a:r>
              <a:rPr lang="en-US" sz="2800" b="1" i="0" u="none" strike="noStrike" cap="none">
                <a:solidFill>
                  <a:schemeClr val="lt1"/>
                </a:solidFill>
                <a:latin typeface="Courier New"/>
                <a:ea typeface="Courier New"/>
                <a:cs typeface="Courier New"/>
                <a:sym typeface="Courier New"/>
              </a:rPr>
              <a:t> = { 'chuck' : 1 , 'fred' : 42, 'jan': 100}</a:t>
            </a:r>
          </a:p>
          <a:p>
            <a:pPr marL="0" marR="0" lvl="0" indent="0" algn="l" rtl="0">
              <a:lnSpc>
                <a:spcPct val="100000"/>
              </a:lnSpc>
              <a:spcBef>
                <a:spcPts val="0"/>
              </a:spcBef>
              <a:spcAft>
                <a:spcPts val="0"/>
              </a:spcAft>
              <a:buClr>
                <a:schemeClr val="lt1"/>
              </a:buClr>
              <a:buSzPct val="25000"/>
              <a:buFont typeface="Cabin"/>
              <a:buNone/>
            </a:pPr>
            <a:r>
              <a:rPr lang="en-US" sz="2800" b="1" i="0" u="none" strike="noStrike" cap="none">
                <a:solidFill>
                  <a:schemeClr val="lt1"/>
                </a:solidFill>
                <a:latin typeface="Courier New"/>
                <a:ea typeface="Courier New"/>
                <a:cs typeface="Courier New"/>
                <a:sym typeface="Courier New"/>
              </a:rPr>
              <a:t>&gt;&gt;&gt; for </a:t>
            </a:r>
            <a:r>
              <a:rPr lang="en-US" sz="2800" b="1" i="0" u="none" strike="noStrike" cap="none">
                <a:solidFill>
                  <a:srgbClr val="FF7F00"/>
                </a:solidFill>
                <a:latin typeface="Courier New"/>
                <a:ea typeface="Courier New"/>
                <a:cs typeface="Courier New"/>
                <a:sym typeface="Courier New"/>
              </a:rPr>
              <a:t>aaa</a:t>
            </a:r>
            <a:r>
              <a:rPr lang="en-US" sz="2800" b="1" i="0" u="none" strike="noStrike" cap="none">
                <a:solidFill>
                  <a:schemeClr val="lt1"/>
                </a:solidFill>
                <a:latin typeface="Courier New"/>
                <a:ea typeface="Courier New"/>
                <a:cs typeface="Courier New"/>
                <a:sym typeface="Courier New"/>
              </a:rPr>
              <a:t>,</a:t>
            </a:r>
            <a:r>
              <a:rPr lang="en-US" sz="2800" b="1" i="0" u="none" strike="noStrike" cap="none">
                <a:solidFill>
                  <a:srgbClr val="FFFF00"/>
                </a:solidFill>
                <a:latin typeface="Courier New"/>
                <a:ea typeface="Courier New"/>
                <a:cs typeface="Courier New"/>
                <a:sym typeface="Courier New"/>
              </a:rPr>
              <a:t>bbb</a:t>
            </a:r>
            <a:r>
              <a:rPr lang="en-US" sz="2800" b="1" i="0" u="none" strike="noStrike" cap="none">
                <a:solidFill>
                  <a:schemeClr val="lt1"/>
                </a:solidFill>
                <a:latin typeface="Courier New"/>
                <a:ea typeface="Courier New"/>
                <a:cs typeface="Courier New"/>
                <a:sym typeface="Courier New"/>
              </a:rPr>
              <a:t> in </a:t>
            </a:r>
            <a:r>
              <a:rPr lang="en-US" sz="2800" b="1" i="0" u="none" strike="noStrike" cap="none">
                <a:solidFill>
                  <a:srgbClr val="00FF00"/>
                </a:solidFill>
                <a:latin typeface="Courier New"/>
                <a:ea typeface="Courier New"/>
                <a:cs typeface="Courier New"/>
                <a:sym typeface="Courier New"/>
              </a:rPr>
              <a:t>jjj</a:t>
            </a:r>
            <a:r>
              <a:rPr lang="en-US" sz="2800" b="1" i="0" u="none" strike="noStrike" cap="none">
                <a:solidFill>
                  <a:srgbClr val="FF00FF"/>
                </a:solidFill>
                <a:latin typeface="Courier New"/>
                <a:ea typeface="Courier New"/>
                <a:cs typeface="Courier New"/>
                <a:sym typeface="Courier New"/>
              </a:rPr>
              <a:t>.items</a:t>
            </a:r>
            <a:r>
              <a:rPr lang="en-US" sz="2800" b="1" i="0" u="none" strike="noStrike" cap="none">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abin"/>
              <a:buNone/>
            </a:pPr>
            <a:r>
              <a:rPr lang="en-US" sz="2800" b="1" i="0" u="none" strike="noStrike" cap="none">
                <a:solidFill>
                  <a:schemeClr val="lt1"/>
                </a:solidFill>
                <a:latin typeface="Courier New"/>
                <a:ea typeface="Courier New"/>
                <a:cs typeface="Courier New"/>
                <a:sym typeface="Courier New"/>
              </a:rPr>
              <a:t>...          print </a:t>
            </a:r>
            <a:r>
              <a:rPr lang="en-US" sz="2800" b="1" i="0" u="none" strike="noStrike" cap="none">
                <a:solidFill>
                  <a:srgbClr val="FF7F00"/>
                </a:solidFill>
                <a:latin typeface="Courier New"/>
                <a:ea typeface="Courier New"/>
                <a:cs typeface="Courier New"/>
                <a:sym typeface="Courier New"/>
              </a:rPr>
              <a:t>aaa</a:t>
            </a:r>
            <a:r>
              <a:rPr lang="en-US" sz="2800" b="1" i="0" u="none" strike="noStrike" cap="none">
                <a:solidFill>
                  <a:schemeClr val="lt1"/>
                </a:solidFill>
                <a:latin typeface="Courier New"/>
                <a:ea typeface="Courier New"/>
                <a:cs typeface="Courier New"/>
                <a:sym typeface="Courier New"/>
              </a:rPr>
              <a:t>, </a:t>
            </a:r>
            <a:r>
              <a:rPr lang="en-US" sz="2800" b="1" i="0" u="none" strike="noStrike" cap="none">
                <a:solidFill>
                  <a:srgbClr val="FFFF00"/>
                </a:solidFill>
                <a:latin typeface="Courier New"/>
                <a:ea typeface="Courier New"/>
                <a:cs typeface="Courier New"/>
                <a:sym typeface="Courier New"/>
              </a:rPr>
              <a:t>bbb</a:t>
            </a:r>
          </a:p>
          <a:p>
            <a:pPr marL="0" marR="0" lvl="0" indent="0" algn="l" rtl="0">
              <a:lnSpc>
                <a:spcPct val="100000"/>
              </a:lnSpc>
              <a:spcBef>
                <a:spcPts val="0"/>
              </a:spcBef>
              <a:spcAft>
                <a:spcPts val="0"/>
              </a:spcAft>
              <a:buClr>
                <a:schemeClr val="lt1"/>
              </a:buClr>
              <a:buSzPct val="25000"/>
              <a:buFont typeface="Cabin"/>
              <a:buNone/>
            </a:pPr>
            <a:r>
              <a:rPr lang="en-US" sz="2800" b="1" i="0" u="none" strike="noStrike" cap="none">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rgbClr val="FF7F00"/>
              </a:buClr>
              <a:buSzPct val="25000"/>
              <a:buFont typeface="Cabin"/>
              <a:buNone/>
            </a:pPr>
            <a:r>
              <a:rPr lang="en-US" sz="2800" b="1" i="0" u="none" strike="noStrike" cap="none">
                <a:solidFill>
                  <a:srgbClr val="FF7F00"/>
                </a:solidFill>
                <a:latin typeface="Courier New"/>
                <a:ea typeface="Courier New"/>
                <a:cs typeface="Courier New"/>
                <a:sym typeface="Courier New"/>
              </a:rPr>
              <a:t>jan</a:t>
            </a:r>
            <a:r>
              <a:rPr lang="en-US" sz="2800" b="1" i="0" u="none" strike="noStrike" cap="none">
                <a:solidFill>
                  <a:srgbClr val="FFFF00"/>
                </a:solidFill>
                <a:latin typeface="Courier New"/>
                <a:ea typeface="Courier New"/>
                <a:cs typeface="Courier New"/>
                <a:sym typeface="Courier New"/>
              </a:rPr>
              <a:t> 100</a:t>
            </a:r>
          </a:p>
          <a:p>
            <a:pPr marL="0" marR="0" lvl="0" indent="0" algn="l" rtl="0">
              <a:lnSpc>
                <a:spcPct val="100000"/>
              </a:lnSpc>
              <a:spcBef>
                <a:spcPts val="0"/>
              </a:spcBef>
              <a:spcAft>
                <a:spcPts val="0"/>
              </a:spcAft>
              <a:buClr>
                <a:srgbClr val="FF7F00"/>
              </a:buClr>
              <a:buSzPct val="25000"/>
              <a:buFont typeface="Cabin"/>
              <a:buNone/>
            </a:pPr>
            <a:r>
              <a:rPr lang="en-US" sz="2800" b="1" i="0" u="none" strike="noStrike" cap="none">
                <a:solidFill>
                  <a:srgbClr val="FF7F00"/>
                </a:solidFill>
                <a:latin typeface="Courier New"/>
                <a:ea typeface="Courier New"/>
                <a:cs typeface="Courier New"/>
                <a:sym typeface="Courier New"/>
              </a:rPr>
              <a:t>chuck</a:t>
            </a:r>
            <a:r>
              <a:rPr lang="en-US" sz="2800" b="1" i="0" u="none" strike="noStrike" cap="none">
                <a:solidFill>
                  <a:srgbClr val="FFFF00"/>
                </a:solidFill>
                <a:latin typeface="Courier New"/>
                <a:ea typeface="Courier New"/>
                <a:cs typeface="Courier New"/>
                <a:sym typeface="Courier New"/>
              </a:rPr>
              <a:t> 1</a:t>
            </a:r>
          </a:p>
          <a:p>
            <a:pPr marL="0" marR="0" lvl="0" indent="0" algn="l" rtl="0">
              <a:lnSpc>
                <a:spcPct val="100000"/>
              </a:lnSpc>
              <a:spcBef>
                <a:spcPts val="0"/>
              </a:spcBef>
              <a:spcAft>
                <a:spcPts val="0"/>
              </a:spcAft>
              <a:buClr>
                <a:srgbClr val="FF7F00"/>
              </a:buClr>
              <a:buSzPct val="25000"/>
              <a:buFont typeface="Cabin"/>
              <a:buNone/>
            </a:pPr>
            <a:r>
              <a:rPr lang="en-US" sz="2800" b="1" i="0" u="none" strike="noStrike" cap="none">
                <a:solidFill>
                  <a:srgbClr val="FF7F00"/>
                </a:solidFill>
                <a:latin typeface="Courier New"/>
                <a:ea typeface="Courier New"/>
                <a:cs typeface="Courier New"/>
                <a:sym typeface="Courier New"/>
              </a:rPr>
              <a:t>fred</a:t>
            </a:r>
            <a:r>
              <a:rPr lang="en-US" sz="2800" b="1" i="0" u="none" strike="noStrike" cap="none">
                <a:solidFill>
                  <a:srgbClr val="FFFF00"/>
                </a:solidFill>
                <a:latin typeface="Courier New"/>
                <a:ea typeface="Courier New"/>
                <a:cs typeface="Courier New"/>
                <a:sym typeface="Courier New"/>
              </a:rPr>
              <a:t> 42</a:t>
            </a:r>
          </a:p>
          <a:p>
            <a:pPr marL="0" marR="0" lvl="0" indent="0" algn="l" rtl="0">
              <a:lnSpc>
                <a:spcPct val="100000"/>
              </a:lnSpc>
              <a:spcBef>
                <a:spcPts val="0"/>
              </a:spcBef>
              <a:spcAft>
                <a:spcPts val="0"/>
              </a:spcAft>
              <a:buClr>
                <a:schemeClr val="lt1"/>
              </a:buClr>
              <a:buSzPct val="25000"/>
              <a:buFont typeface="Cabin"/>
              <a:buNone/>
            </a:pPr>
            <a:r>
              <a:rPr lang="en-US" sz="2800" b="1" i="0" u="none" strike="noStrike" cap="none">
                <a:solidFill>
                  <a:schemeClr val="lt1"/>
                </a:solidFill>
                <a:latin typeface="Courier New"/>
                <a:ea typeface="Courier New"/>
                <a:cs typeface="Courier New"/>
                <a:sym typeface="Courier New"/>
              </a:rPr>
              <a:t>&gt;&gt;&gt;</a:t>
            </a:r>
            <a:r>
              <a:rPr lang="en-US" sz="3000" b="1" i="0" u="none" strike="noStrike" cap="none">
                <a:solidFill>
                  <a:schemeClr val="lt1"/>
                </a:solidFill>
                <a:latin typeface="Courier New"/>
                <a:ea typeface="Courier New"/>
                <a:cs typeface="Courier New"/>
                <a:sym typeface="Courier New"/>
              </a:rPr>
              <a:t> </a:t>
            </a:r>
          </a:p>
          <a:p>
            <a:pPr marL="0" marR="0" lvl="0" indent="0" algn="ctr" rtl="0">
              <a:lnSpc>
                <a:spcPct val="100000"/>
              </a:lnSpc>
              <a:spcBef>
                <a:spcPts val="0"/>
              </a:spcBef>
              <a:spcAft>
                <a:spcPts val="0"/>
              </a:spcAft>
              <a:buNone/>
            </a:pPr>
            <a:endParaRPr sz="3000" b="1">
              <a:latin typeface="Courier New"/>
              <a:ea typeface="Courier New"/>
              <a:cs typeface="Courier New"/>
              <a:sym typeface="Courier New"/>
            </a:endParaRPr>
          </a:p>
        </p:txBody>
      </p:sp>
      <p:sp>
        <p:nvSpPr>
          <p:cNvPr id="475" name="Shape 475"/>
          <p:cNvSpPr txBox="1"/>
          <p:nvPr/>
        </p:nvSpPr>
        <p:spPr>
          <a:xfrm>
            <a:off x="12560300" y="7200900"/>
            <a:ext cx="1495499" cy="622199"/>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[chuck]</a:t>
            </a:r>
          </a:p>
        </p:txBody>
      </p:sp>
      <p:sp>
        <p:nvSpPr>
          <p:cNvPr id="476" name="Shape 476"/>
          <p:cNvSpPr txBox="1"/>
          <p:nvPr/>
        </p:nvSpPr>
        <p:spPr>
          <a:xfrm>
            <a:off x="14351000" y="7188200"/>
            <a:ext cx="368299" cy="647700"/>
          </a:xfrm>
          <a:prstGeom prst="rect">
            <a:avLst/>
          </a:prstGeom>
          <a:noFill/>
          <a:ln w="254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1</a:t>
            </a:r>
          </a:p>
        </p:txBody>
      </p:sp>
      <p:sp>
        <p:nvSpPr>
          <p:cNvPr id="477" name="Shape 477"/>
          <p:cNvSpPr txBox="1"/>
          <p:nvPr/>
        </p:nvSpPr>
        <p:spPr>
          <a:xfrm>
            <a:off x="12847636" y="8026400"/>
            <a:ext cx="1157400" cy="622199"/>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[fred]</a:t>
            </a:r>
          </a:p>
        </p:txBody>
      </p:sp>
      <p:sp>
        <p:nvSpPr>
          <p:cNvPr id="478" name="Shape 478"/>
          <p:cNvSpPr txBox="1"/>
          <p:nvPr/>
        </p:nvSpPr>
        <p:spPr>
          <a:xfrm>
            <a:off x="14300200" y="8013700"/>
            <a:ext cx="596900" cy="647700"/>
          </a:xfrm>
          <a:prstGeom prst="rect">
            <a:avLst/>
          </a:prstGeom>
          <a:noFill/>
          <a:ln w="254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42</a:t>
            </a:r>
          </a:p>
        </p:txBody>
      </p:sp>
      <p:sp>
        <p:nvSpPr>
          <p:cNvPr id="479" name="Shape 479"/>
          <p:cNvSpPr txBox="1"/>
          <p:nvPr/>
        </p:nvSpPr>
        <p:spPr>
          <a:xfrm>
            <a:off x="13266737" y="5638800"/>
            <a:ext cx="7002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aaa</a:t>
            </a:r>
          </a:p>
        </p:txBody>
      </p:sp>
      <p:sp>
        <p:nvSpPr>
          <p:cNvPr id="480" name="Shape 480"/>
          <p:cNvSpPr txBox="1"/>
          <p:nvPr/>
        </p:nvSpPr>
        <p:spPr>
          <a:xfrm>
            <a:off x="14284325" y="5638800"/>
            <a:ext cx="800099"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600" u="none" strike="noStrike" cap="none">
                <a:solidFill>
                  <a:srgbClr val="FFFF00"/>
                </a:solidFill>
                <a:latin typeface="Arial" charset="0"/>
                <a:ea typeface="Arial" charset="0"/>
                <a:cs typeface="Arial" charset="0"/>
                <a:sym typeface="Cabin"/>
              </a:rPr>
              <a:t>bbb</a:t>
            </a:r>
          </a:p>
        </p:txBody>
      </p:sp>
      <p:sp>
        <p:nvSpPr>
          <p:cNvPr id="481" name="Shape 481"/>
          <p:cNvSpPr txBox="1"/>
          <p:nvPr/>
        </p:nvSpPr>
        <p:spPr>
          <a:xfrm>
            <a:off x="13100050" y="6388100"/>
            <a:ext cx="942900" cy="622199"/>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[jan]</a:t>
            </a:r>
          </a:p>
        </p:txBody>
      </p:sp>
      <p:sp>
        <p:nvSpPr>
          <p:cNvPr id="482" name="Shape 482"/>
          <p:cNvSpPr txBox="1"/>
          <p:nvPr/>
        </p:nvSpPr>
        <p:spPr>
          <a:xfrm>
            <a:off x="14338300" y="6375400"/>
            <a:ext cx="825499" cy="647700"/>
          </a:xfrm>
          <a:prstGeom prst="rect">
            <a:avLst/>
          </a:prstGeom>
          <a:noFill/>
          <a:ln w="254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100</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Shape 219"/>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FF00"/>
                </a:solidFill>
                <a:latin typeface="Arial" charset="0"/>
                <a:ea typeface="Arial" charset="0"/>
                <a:cs typeface="Arial" charset="0"/>
                <a:sym typeface="Cabin"/>
              </a:rPr>
              <a:t>What is not a </a:t>
            </a:r>
            <a:r>
              <a:rPr lang="en-US" sz="7600" b="0" i="0" u="none" strike="noStrike" cap="none">
                <a:solidFill>
                  <a:srgbClr val="FFFF00"/>
                </a:solidFill>
                <a:latin typeface="Arial"/>
                <a:ea typeface="Arial"/>
                <a:cs typeface="Arial"/>
                <a:sym typeface="Arial"/>
              </a:rPr>
              <a:t>“</a:t>
            </a:r>
            <a:r>
              <a:rPr lang="en-US" sz="7600" u="none" strike="noStrike" cap="none">
                <a:solidFill>
                  <a:srgbClr val="FFFF00"/>
                </a:solidFill>
                <a:latin typeface="Arial" charset="0"/>
                <a:ea typeface="Arial" charset="0"/>
                <a:cs typeface="Arial" charset="0"/>
                <a:sym typeface="Cabin"/>
              </a:rPr>
              <a:t>Collection</a:t>
            </a:r>
            <a:r>
              <a:rPr lang="en-US" sz="7600" b="0" i="0" u="none" strike="noStrike" cap="none">
                <a:solidFill>
                  <a:srgbClr val="FFFF00"/>
                </a:solidFill>
                <a:latin typeface="Arial"/>
                <a:ea typeface="Arial"/>
                <a:cs typeface="Arial"/>
                <a:sym typeface="Arial"/>
              </a:rPr>
              <a:t>”</a:t>
            </a:r>
          </a:p>
        </p:txBody>
      </p:sp>
      <p:sp>
        <p:nvSpPr>
          <p:cNvPr id="220" name="Shape 220"/>
          <p:cNvSpPr txBox="1">
            <a:spLocks noGrp="1"/>
          </p:cNvSpPr>
          <p:nvPr>
            <p:ph type="body" idx="1"/>
          </p:nvPr>
        </p:nvSpPr>
        <p:spPr>
          <a:prstGeom prst="rect">
            <a:avLst/>
          </a:prstGeom>
          <a:noFill/>
          <a:ln>
            <a:noFill/>
          </a:ln>
        </p:spPr>
        <p:txBody>
          <a:bodyPr lIns="38100" tIns="38100" rIns="38100" bIns="38100" anchor="ctr" anchorCtr="0">
            <a:noAutofit/>
          </a:bodyPr>
          <a:lstStyle/>
          <a:p>
            <a:pPr marL="457200" marR="0" lvl="0" indent="-457200" algn="l" rtl="0">
              <a:lnSpc>
                <a:spcPct val="100000"/>
              </a:lnSpc>
              <a:spcBef>
                <a:spcPts val="0"/>
              </a:spcBef>
              <a:spcAft>
                <a:spcPts val="0"/>
              </a:spcAft>
              <a:buSzPct val="100000"/>
              <a:buFont typeface="Cabin"/>
            </a:pPr>
            <a:r>
              <a:rPr lang="en-US" sz="3600" u="none" strike="noStrike" cap="none">
                <a:solidFill>
                  <a:schemeClr val="lt1"/>
                </a:solidFill>
                <a:latin typeface="Arial" charset="0"/>
                <a:ea typeface="Arial" charset="0"/>
                <a:cs typeface="Arial" charset="0"/>
                <a:sym typeface="Cabin"/>
              </a:rPr>
              <a:t>Most of our </a:t>
            </a:r>
            <a:r>
              <a:rPr lang="en-US" sz="3600" u="none" strike="noStrike" cap="none">
                <a:solidFill>
                  <a:srgbClr val="00FF00"/>
                </a:solidFill>
                <a:latin typeface="Arial" charset="0"/>
                <a:ea typeface="Arial" charset="0"/>
                <a:cs typeface="Arial" charset="0"/>
                <a:sym typeface="Cabin"/>
              </a:rPr>
              <a:t>variables</a:t>
            </a:r>
            <a:r>
              <a:rPr lang="en-US" sz="3600" u="none" strike="noStrike" cap="none">
                <a:solidFill>
                  <a:schemeClr val="lt1"/>
                </a:solidFill>
                <a:latin typeface="Arial" charset="0"/>
                <a:ea typeface="Arial" charset="0"/>
                <a:cs typeface="Arial" charset="0"/>
                <a:sym typeface="Cabin"/>
              </a:rPr>
              <a:t> have one value in them - when we put a new value in the </a:t>
            </a:r>
            <a:r>
              <a:rPr lang="en-US" sz="3600" u="none" strike="noStrike" cap="none">
                <a:solidFill>
                  <a:srgbClr val="00FF00"/>
                </a:solidFill>
                <a:latin typeface="Arial" charset="0"/>
                <a:ea typeface="Arial" charset="0"/>
                <a:cs typeface="Arial" charset="0"/>
                <a:sym typeface="Cabin"/>
              </a:rPr>
              <a:t>variable</a:t>
            </a:r>
            <a:r>
              <a:rPr lang="en-US" sz="3600" u="none" strike="noStrike" cap="none">
                <a:solidFill>
                  <a:schemeClr val="lt1"/>
                </a:solidFill>
                <a:latin typeface="Arial" charset="0"/>
                <a:ea typeface="Arial" charset="0"/>
                <a:cs typeface="Arial" charset="0"/>
                <a:sym typeface="Cabin"/>
              </a:rPr>
              <a:t> - the old value is overwritten</a:t>
            </a:r>
          </a:p>
        </p:txBody>
      </p:sp>
      <p:sp>
        <p:nvSpPr>
          <p:cNvPr id="221" name="Shape 221"/>
          <p:cNvSpPr txBox="1"/>
          <p:nvPr/>
        </p:nvSpPr>
        <p:spPr>
          <a:xfrm>
            <a:off x="2959100" y="4870450"/>
            <a:ext cx="12547499" cy="37464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b="1" i="0" u="none" strike="noStrike" cap="none">
                <a:solidFill>
                  <a:schemeClr val="lt1"/>
                </a:solidFill>
                <a:latin typeface="Courier New"/>
                <a:ea typeface="Courier New"/>
                <a:cs typeface="Courier New"/>
                <a:sym typeface="Courier New"/>
              </a:rPr>
              <a:t>$ </a:t>
            </a:r>
            <a:r>
              <a:rPr lang="en-US" sz="3000" b="1" i="0" u="none" strike="noStrike" cap="none">
                <a:solidFill>
                  <a:srgbClr val="FFFF00"/>
                </a:solidFill>
                <a:latin typeface="Courier New"/>
                <a:ea typeface="Courier New"/>
                <a:cs typeface="Courier New"/>
                <a:sym typeface="Courier New"/>
              </a:rPr>
              <a:t>python</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a:solidFill>
                  <a:schemeClr val="lt1"/>
                </a:solidFill>
                <a:latin typeface="Courier New"/>
                <a:ea typeface="Courier New"/>
                <a:cs typeface="Courier New"/>
                <a:sym typeface="Courier New"/>
              </a:rPr>
              <a:t>Python 2.5.2 (r252:60911, Feb 22 2008, 07:57:53) </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a:solidFill>
                  <a:schemeClr val="lt1"/>
                </a:solidFill>
                <a:latin typeface="Courier New"/>
                <a:ea typeface="Courier New"/>
                <a:cs typeface="Courier New"/>
                <a:sym typeface="Courier New"/>
              </a:rPr>
              <a:t>[GCC 4.0.1 (Apple Computer, Inc. build 5363)] on darwin</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a:solidFill>
                  <a:schemeClr val="lt1"/>
                </a:solidFill>
                <a:latin typeface="Courier New"/>
                <a:ea typeface="Courier New"/>
                <a:cs typeface="Courier New"/>
                <a:sym typeface="Courier New"/>
              </a:rPr>
              <a:t>&gt;&gt;&gt; </a:t>
            </a:r>
            <a:r>
              <a:rPr lang="en-US" sz="3000" b="1" i="0" u="none" strike="noStrike" cap="none">
                <a:solidFill>
                  <a:srgbClr val="00FF00"/>
                </a:solidFill>
                <a:latin typeface="Courier New"/>
                <a:ea typeface="Courier New"/>
                <a:cs typeface="Courier New"/>
                <a:sym typeface="Courier New"/>
              </a:rPr>
              <a:t>x</a:t>
            </a:r>
            <a:r>
              <a:rPr lang="en-US" sz="3000" b="1" i="0" u="none" strike="noStrike" cap="none">
                <a:solidFill>
                  <a:schemeClr val="lt1"/>
                </a:solidFill>
                <a:latin typeface="Courier New"/>
                <a:ea typeface="Courier New"/>
                <a:cs typeface="Courier New"/>
                <a:sym typeface="Courier New"/>
              </a:rPr>
              <a:t> = 2</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a:solidFill>
                  <a:schemeClr val="lt1"/>
                </a:solidFill>
                <a:latin typeface="Courier New"/>
                <a:ea typeface="Courier New"/>
                <a:cs typeface="Courier New"/>
                <a:sym typeface="Courier New"/>
              </a:rPr>
              <a:t>&gt;&gt;&gt; </a:t>
            </a:r>
            <a:r>
              <a:rPr lang="en-US" sz="3000" b="1" i="0" u="none" strike="noStrike" cap="none">
                <a:solidFill>
                  <a:srgbClr val="00FF00"/>
                </a:solidFill>
                <a:latin typeface="Courier New"/>
                <a:ea typeface="Courier New"/>
                <a:cs typeface="Courier New"/>
                <a:sym typeface="Courier New"/>
              </a:rPr>
              <a:t>x</a:t>
            </a:r>
            <a:r>
              <a:rPr lang="en-US" sz="3000" b="1" i="0" u="none" strike="noStrike" cap="none">
                <a:solidFill>
                  <a:schemeClr val="lt1"/>
                </a:solidFill>
                <a:latin typeface="Courier New"/>
                <a:ea typeface="Courier New"/>
                <a:cs typeface="Courier New"/>
                <a:sym typeface="Courier New"/>
              </a:rPr>
              <a:t> = 4</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a:solidFill>
                  <a:schemeClr val="lt1"/>
                </a:solidFill>
                <a:latin typeface="Courier New"/>
                <a:ea typeface="Courier New"/>
                <a:cs typeface="Courier New"/>
                <a:sym typeface="Courier New"/>
              </a:rPr>
              <a:t>&gt;&gt;&gt; </a:t>
            </a:r>
            <a:r>
              <a:rPr lang="en-US" sz="3000" b="1" i="0" u="none" strike="noStrike" cap="none">
                <a:solidFill>
                  <a:srgbClr val="FFFF00"/>
                </a:solidFill>
                <a:latin typeface="Courier New"/>
                <a:ea typeface="Courier New"/>
                <a:cs typeface="Courier New"/>
                <a:sym typeface="Courier New"/>
              </a:rPr>
              <a:t>print</a:t>
            </a:r>
            <a:r>
              <a:rPr lang="en-US" sz="3000" b="1" i="0" u="none" strike="noStrike" cap="none">
                <a:solidFill>
                  <a:schemeClr val="lt1"/>
                </a:solidFill>
                <a:latin typeface="Courier New"/>
                <a:ea typeface="Courier New"/>
                <a:cs typeface="Courier New"/>
                <a:sym typeface="Courier New"/>
              </a:rPr>
              <a:t> </a:t>
            </a:r>
            <a:r>
              <a:rPr lang="en-US" sz="3000" b="1" i="0" u="none" strike="noStrike" cap="none">
                <a:solidFill>
                  <a:srgbClr val="00FF00"/>
                </a:solidFill>
                <a:latin typeface="Courier New"/>
                <a:ea typeface="Courier New"/>
                <a:cs typeface="Courier New"/>
                <a:sym typeface="Courier New"/>
              </a:rPr>
              <a:t>x</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a:solidFill>
                  <a:schemeClr val="lt1"/>
                </a:solidFill>
                <a:latin typeface="Courier New"/>
                <a:ea typeface="Courier New"/>
                <a:cs typeface="Courier New"/>
                <a:sym typeface="Courier New"/>
              </a:rPr>
              <a:t>4</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Shape 487"/>
          <p:cNvSpPr txBox="1"/>
          <p:nvPr/>
        </p:nvSpPr>
        <p:spPr>
          <a:xfrm>
            <a:off x="693525" y="139650"/>
            <a:ext cx="9221999" cy="8864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2600" b="1" i="0" u="none" strike="noStrike" cap="none">
                <a:solidFill>
                  <a:srgbClr val="00FF00"/>
                </a:solidFill>
                <a:latin typeface="Courier New"/>
                <a:ea typeface="Courier New"/>
                <a:cs typeface="Courier New"/>
                <a:sym typeface="Courier New"/>
              </a:rPr>
              <a:t>name = raw_input('Enter file:')</a:t>
            </a:r>
          </a:p>
          <a:p>
            <a:pPr marL="0" marR="0" lvl="0" indent="0" algn="l" rtl="0">
              <a:lnSpc>
                <a:spcPct val="100000"/>
              </a:lnSpc>
              <a:spcBef>
                <a:spcPts val="0"/>
              </a:spcBef>
              <a:spcAft>
                <a:spcPts val="0"/>
              </a:spcAft>
              <a:buClr>
                <a:srgbClr val="00FF00"/>
              </a:buClr>
              <a:buSzPct val="25000"/>
              <a:buFont typeface="Cabin"/>
              <a:buNone/>
            </a:pPr>
            <a:r>
              <a:rPr lang="en-US" sz="2600" b="1" i="0" u="none" strike="noStrike" cap="none">
                <a:solidFill>
                  <a:srgbClr val="00FF00"/>
                </a:solidFill>
                <a:latin typeface="Courier New"/>
                <a:ea typeface="Courier New"/>
                <a:cs typeface="Courier New"/>
                <a:sym typeface="Courier New"/>
              </a:rPr>
              <a:t>handle = open(name)</a:t>
            </a:r>
          </a:p>
          <a:p>
            <a:pPr marL="0" marR="0" lvl="0" indent="0" algn="l" rtl="0">
              <a:lnSpc>
                <a:spcPct val="100000"/>
              </a:lnSpc>
              <a:spcBef>
                <a:spcPts val="0"/>
              </a:spcBef>
              <a:spcAft>
                <a:spcPts val="0"/>
              </a:spcAft>
              <a:buClr>
                <a:srgbClr val="00FF00"/>
              </a:buClr>
              <a:buSzPct val="25000"/>
              <a:buFont typeface="Cabin"/>
              <a:buNone/>
            </a:pPr>
            <a:r>
              <a:rPr lang="en-US" sz="2600" b="1" i="0" u="none" strike="noStrike" cap="none">
                <a:solidFill>
                  <a:srgbClr val="00FF00"/>
                </a:solidFill>
                <a:latin typeface="Courier New"/>
                <a:ea typeface="Courier New"/>
                <a:cs typeface="Courier New"/>
                <a:sym typeface="Courier New"/>
              </a:rPr>
              <a:t>text = handle.read()</a:t>
            </a:r>
          </a:p>
          <a:p>
            <a:pPr marL="0" marR="0" lvl="0" indent="0" algn="l" rtl="0">
              <a:lnSpc>
                <a:spcPct val="100000"/>
              </a:lnSpc>
              <a:spcBef>
                <a:spcPts val="0"/>
              </a:spcBef>
              <a:spcAft>
                <a:spcPts val="0"/>
              </a:spcAft>
              <a:buClr>
                <a:srgbClr val="00FF00"/>
              </a:buClr>
              <a:buSzPct val="25000"/>
              <a:buFont typeface="Cabin"/>
              <a:buNone/>
            </a:pPr>
            <a:r>
              <a:rPr lang="en-US" sz="2600" b="1" i="0" u="none" strike="noStrike" cap="none">
                <a:solidFill>
                  <a:srgbClr val="00FF00"/>
                </a:solidFill>
                <a:latin typeface="Courier New"/>
                <a:ea typeface="Courier New"/>
                <a:cs typeface="Courier New"/>
                <a:sym typeface="Courier New"/>
              </a:rPr>
              <a:t>words = text.split()</a:t>
            </a:r>
          </a:p>
          <a:p>
            <a:pPr marL="0" marR="0" lvl="0" indent="0" algn="ctr" rtl="0">
              <a:lnSpc>
                <a:spcPct val="100000"/>
              </a:lnSpc>
              <a:spcBef>
                <a:spcPts val="0"/>
              </a:spcBef>
              <a:spcAft>
                <a:spcPts val="0"/>
              </a:spcAft>
              <a:buNone/>
            </a:pPr>
            <a:endParaRPr sz="2600" b="1" i="0" u="none" strike="noStrike" cap="none">
              <a:solidFill>
                <a:srgbClr val="00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600" b="1" i="0" u="none" strike="noStrike" cap="none">
                <a:solidFill>
                  <a:srgbClr val="FF00FF"/>
                </a:solidFill>
                <a:latin typeface="Courier New"/>
                <a:ea typeface="Courier New"/>
                <a:cs typeface="Courier New"/>
                <a:sym typeface="Courier New"/>
              </a:rPr>
              <a:t>counts = dict()</a:t>
            </a:r>
          </a:p>
          <a:p>
            <a:pPr marL="0" marR="0" lvl="0" indent="0" algn="l" rtl="0">
              <a:lnSpc>
                <a:spcPct val="100000"/>
              </a:lnSpc>
              <a:spcBef>
                <a:spcPts val="0"/>
              </a:spcBef>
              <a:spcAft>
                <a:spcPts val="0"/>
              </a:spcAft>
              <a:buClr>
                <a:srgbClr val="00FF00"/>
              </a:buClr>
              <a:buSzPct val="25000"/>
              <a:buFont typeface="Cabin"/>
              <a:buNone/>
            </a:pPr>
            <a:r>
              <a:rPr lang="en-US" sz="2600" b="1" i="0" u="none" strike="noStrike" cap="none">
                <a:solidFill>
                  <a:srgbClr val="FF00FF"/>
                </a:solidFill>
                <a:latin typeface="Courier New"/>
                <a:ea typeface="Courier New"/>
                <a:cs typeface="Courier New"/>
                <a:sym typeface="Courier New"/>
              </a:rPr>
              <a:t>for word in words:</a:t>
            </a:r>
          </a:p>
          <a:p>
            <a:pPr marL="0" marR="0" lvl="0" indent="0" algn="l" rtl="0">
              <a:lnSpc>
                <a:spcPct val="100000"/>
              </a:lnSpc>
              <a:spcBef>
                <a:spcPts val="0"/>
              </a:spcBef>
              <a:spcAft>
                <a:spcPts val="0"/>
              </a:spcAft>
              <a:buClr>
                <a:srgbClr val="00FF00"/>
              </a:buClr>
              <a:buSzPct val="25000"/>
              <a:buFont typeface="Cabin"/>
              <a:buNone/>
            </a:pPr>
            <a:r>
              <a:rPr lang="en-US" sz="2600" b="1" i="0" u="none" strike="noStrike" cap="none">
                <a:solidFill>
                  <a:srgbClr val="FF00FF"/>
                </a:solidFill>
                <a:latin typeface="Courier New"/>
                <a:ea typeface="Courier New"/>
                <a:cs typeface="Courier New"/>
                <a:sym typeface="Courier New"/>
              </a:rPr>
              <a:t>   counts[word] = counts.get(word,0) + 1</a:t>
            </a:r>
          </a:p>
          <a:p>
            <a:pPr marL="0" marR="0" lvl="0" indent="0" algn="l" rtl="0">
              <a:lnSpc>
                <a:spcPct val="100000"/>
              </a:lnSpc>
              <a:spcBef>
                <a:spcPts val="0"/>
              </a:spcBef>
              <a:spcAft>
                <a:spcPts val="0"/>
              </a:spcAft>
              <a:buClr>
                <a:srgbClr val="00FF00"/>
              </a:buClr>
              <a:buFont typeface="Cabin"/>
              <a:buNone/>
            </a:pPr>
            <a:endParaRPr sz="2600" b="1">
              <a:solidFill>
                <a:srgbClr val="00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600" b="1" i="0" u="none" strike="noStrike" cap="none">
                <a:solidFill>
                  <a:srgbClr val="00FFFF"/>
                </a:solidFill>
                <a:latin typeface="Courier New"/>
                <a:ea typeface="Courier New"/>
                <a:cs typeface="Courier New"/>
                <a:sym typeface="Courier New"/>
              </a:rPr>
              <a:t>bigcount = None</a:t>
            </a:r>
          </a:p>
          <a:p>
            <a:pPr marL="0" marR="0" lvl="0" indent="0" algn="l" rtl="0">
              <a:lnSpc>
                <a:spcPct val="100000"/>
              </a:lnSpc>
              <a:spcBef>
                <a:spcPts val="0"/>
              </a:spcBef>
              <a:spcAft>
                <a:spcPts val="0"/>
              </a:spcAft>
              <a:buClr>
                <a:srgbClr val="00FF00"/>
              </a:buClr>
              <a:buSzPct val="25000"/>
              <a:buFont typeface="Cabin"/>
              <a:buNone/>
            </a:pPr>
            <a:r>
              <a:rPr lang="en-US" sz="2600" b="1" i="0" u="none" strike="noStrike" cap="none">
                <a:solidFill>
                  <a:srgbClr val="00FFFF"/>
                </a:solidFill>
                <a:latin typeface="Courier New"/>
                <a:ea typeface="Courier New"/>
                <a:cs typeface="Courier New"/>
                <a:sym typeface="Courier New"/>
              </a:rPr>
              <a:t>bigword = None</a:t>
            </a:r>
          </a:p>
          <a:p>
            <a:pPr marL="0" marR="0" lvl="0" indent="0" algn="l" rtl="0">
              <a:lnSpc>
                <a:spcPct val="100000"/>
              </a:lnSpc>
              <a:spcBef>
                <a:spcPts val="0"/>
              </a:spcBef>
              <a:spcAft>
                <a:spcPts val="0"/>
              </a:spcAft>
              <a:buClr>
                <a:srgbClr val="00FF00"/>
              </a:buClr>
              <a:buSzPct val="25000"/>
              <a:buFont typeface="Cabin"/>
              <a:buNone/>
            </a:pPr>
            <a:r>
              <a:rPr lang="en-US" sz="2600" b="1" i="0" u="none" strike="noStrike" cap="none">
                <a:solidFill>
                  <a:srgbClr val="00FFFF"/>
                </a:solidFill>
                <a:latin typeface="Courier New"/>
                <a:ea typeface="Courier New"/>
                <a:cs typeface="Courier New"/>
                <a:sym typeface="Courier New"/>
              </a:rPr>
              <a:t>for word,count in counts.items():</a:t>
            </a:r>
          </a:p>
          <a:p>
            <a:pPr marL="0" marR="0" lvl="0" indent="0" algn="l" rtl="0">
              <a:lnSpc>
                <a:spcPct val="100000"/>
              </a:lnSpc>
              <a:spcBef>
                <a:spcPts val="0"/>
              </a:spcBef>
              <a:spcAft>
                <a:spcPts val="0"/>
              </a:spcAft>
              <a:buClr>
                <a:srgbClr val="00FF00"/>
              </a:buClr>
              <a:buSzPct val="25000"/>
              <a:buFont typeface="Cabin"/>
              <a:buNone/>
            </a:pPr>
            <a:r>
              <a:rPr lang="en-US" sz="2600" b="1" i="0" u="none" strike="noStrike" cap="none">
                <a:solidFill>
                  <a:srgbClr val="00FFFF"/>
                </a:solidFill>
                <a:latin typeface="Courier New"/>
                <a:ea typeface="Courier New"/>
                <a:cs typeface="Courier New"/>
                <a:sym typeface="Courier New"/>
              </a:rPr>
              <a:t>    if bigcount is None or count &gt; bigcount:</a:t>
            </a:r>
          </a:p>
          <a:p>
            <a:pPr marL="0" marR="0" lvl="0" indent="0" algn="l" rtl="0">
              <a:lnSpc>
                <a:spcPct val="100000"/>
              </a:lnSpc>
              <a:spcBef>
                <a:spcPts val="0"/>
              </a:spcBef>
              <a:spcAft>
                <a:spcPts val="0"/>
              </a:spcAft>
              <a:buClr>
                <a:srgbClr val="00FF00"/>
              </a:buClr>
              <a:buSzPct val="25000"/>
              <a:buFont typeface="Cabin"/>
              <a:buNone/>
            </a:pPr>
            <a:r>
              <a:rPr lang="en-US" sz="2600" b="1" i="0" u="none" strike="noStrike" cap="none">
                <a:solidFill>
                  <a:srgbClr val="00FFFF"/>
                </a:solidFill>
                <a:latin typeface="Courier New"/>
                <a:ea typeface="Courier New"/>
                <a:cs typeface="Courier New"/>
                <a:sym typeface="Courier New"/>
              </a:rPr>
              <a:t>        bigword = word</a:t>
            </a:r>
          </a:p>
          <a:p>
            <a:pPr marL="0" marR="0" lvl="0" indent="0" algn="l" rtl="0">
              <a:lnSpc>
                <a:spcPct val="100000"/>
              </a:lnSpc>
              <a:spcBef>
                <a:spcPts val="0"/>
              </a:spcBef>
              <a:spcAft>
                <a:spcPts val="0"/>
              </a:spcAft>
              <a:buClr>
                <a:srgbClr val="00FF00"/>
              </a:buClr>
              <a:buSzPct val="25000"/>
              <a:buFont typeface="Cabin"/>
              <a:buNone/>
            </a:pPr>
            <a:r>
              <a:rPr lang="en-US" sz="2600" b="1" i="0" u="none" strike="noStrike" cap="none">
                <a:solidFill>
                  <a:srgbClr val="00FFFF"/>
                </a:solidFill>
                <a:latin typeface="Courier New"/>
                <a:ea typeface="Courier New"/>
                <a:cs typeface="Courier New"/>
                <a:sym typeface="Courier New"/>
              </a:rPr>
              <a:t>        bigcount = count</a:t>
            </a:r>
          </a:p>
          <a:p>
            <a:pPr marL="0" marR="0" lvl="0" indent="0" algn="l" rtl="0">
              <a:lnSpc>
                <a:spcPct val="100000"/>
              </a:lnSpc>
              <a:spcBef>
                <a:spcPts val="0"/>
              </a:spcBef>
              <a:spcAft>
                <a:spcPts val="0"/>
              </a:spcAft>
              <a:buClr>
                <a:srgbClr val="00FF00"/>
              </a:buClr>
              <a:buFont typeface="Cabin"/>
              <a:buNone/>
            </a:pPr>
            <a:endParaRPr sz="2600" b="1">
              <a:solidFill>
                <a:srgbClr val="00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600" b="1" i="0" u="none" strike="noStrike" cap="none">
                <a:solidFill>
                  <a:srgbClr val="FF7F00"/>
                </a:solidFill>
                <a:latin typeface="Courier New"/>
                <a:ea typeface="Courier New"/>
                <a:cs typeface="Courier New"/>
                <a:sym typeface="Courier New"/>
              </a:rPr>
              <a:t>print bigword, bigcount</a:t>
            </a:r>
          </a:p>
        </p:txBody>
      </p:sp>
      <p:sp>
        <p:nvSpPr>
          <p:cNvPr id="488" name="Shape 488"/>
          <p:cNvSpPr txBox="1"/>
          <p:nvPr/>
        </p:nvSpPr>
        <p:spPr>
          <a:xfrm>
            <a:off x="10626725" y="4787900"/>
            <a:ext cx="4445099" cy="1689000"/>
          </a:xfrm>
          <a:prstGeom prst="rect">
            <a:avLst/>
          </a:prstGeom>
          <a:noFill/>
          <a:ln w="127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Arial" charset="0"/>
                <a:ea typeface="Arial" charset="0"/>
                <a:cs typeface="Arial" charset="0"/>
                <a:sym typeface="Cabin"/>
              </a:rPr>
              <a:t> </a:t>
            </a:r>
            <a:r>
              <a:rPr lang="en-US" sz="3600" u="none" strike="noStrike" cap="none">
                <a:solidFill>
                  <a:srgbClr val="FFFF00"/>
                </a:solidFill>
                <a:latin typeface="Arial" charset="0"/>
                <a:ea typeface="Arial" charset="0"/>
                <a:cs typeface="Arial" charset="0"/>
                <a:sym typeface="Cabin"/>
              </a:rPr>
              <a:t>python words.py </a:t>
            </a:r>
          </a:p>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Arial" charset="0"/>
                <a:ea typeface="Arial" charset="0"/>
                <a:cs typeface="Arial" charset="0"/>
                <a:sym typeface="Cabin"/>
              </a:rPr>
              <a:t> </a:t>
            </a:r>
            <a:r>
              <a:rPr lang="en-US" sz="3600" u="none" strike="noStrike" cap="none">
                <a:solidFill>
                  <a:srgbClr val="FFFF00"/>
                </a:solidFill>
                <a:latin typeface="Arial" charset="0"/>
                <a:ea typeface="Arial" charset="0"/>
                <a:cs typeface="Arial" charset="0"/>
                <a:sym typeface="Cabin"/>
              </a:rPr>
              <a:t>Enter file: </a:t>
            </a:r>
            <a:r>
              <a:rPr lang="en-US" sz="3600">
                <a:solidFill>
                  <a:schemeClr val="lt1"/>
                </a:solidFill>
                <a:latin typeface="Arial" charset="0"/>
                <a:ea typeface="Arial" charset="0"/>
                <a:cs typeface="Arial" charset="0"/>
                <a:sym typeface="Cabin"/>
              </a:rPr>
              <a:t>clown</a:t>
            </a:r>
            <a:r>
              <a:rPr lang="en-US" sz="3600" u="none" strike="noStrike" cap="none">
                <a:solidFill>
                  <a:schemeClr val="lt1"/>
                </a:solidFill>
                <a:latin typeface="Arial" charset="0"/>
                <a:ea typeface="Arial" charset="0"/>
                <a:cs typeface="Arial" charset="0"/>
                <a:sym typeface="Cabin"/>
              </a:rPr>
              <a:t>.txt</a:t>
            </a:r>
          </a:p>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Arial" charset="0"/>
                <a:ea typeface="Arial" charset="0"/>
                <a:cs typeface="Arial" charset="0"/>
                <a:sym typeface="Cabin"/>
              </a:rPr>
              <a:t> </a:t>
            </a:r>
            <a:r>
              <a:rPr lang="en-US" sz="3600" u="none" strike="noStrike" cap="none">
                <a:solidFill>
                  <a:srgbClr val="FFFF00"/>
                </a:solidFill>
                <a:latin typeface="Arial" charset="0"/>
                <a:ea typeface="Arial" charset="0"/>
                <a:cs typeface="Arial" charset="0"/>
                <a:sym typeface="Cabin"/>
              </a:rPr>
              <a:t>t</a:t>
            </a:r>
            <a:r>
              <a:rPr lang="en-US" sz="3600">
                <a:solidFill>
                  <a:srgbClr val="FFFF00"/>
                </a:solidFill>
                <a:latin typeface="Arial" charset="0"/>
                <a:ea typeface="Arial" charset="0"/>
                <a:cs typeface="Arial" charset="0"/>
                <a:sym typeface="Cabin"/>
              </a:rPr>
              <a:t>he 7</a:t>
            </a:r>
          </a:p>
        </p:txBody>
      </p:sp>
      <p:sp>
        <p:nvSpPr>
          <p:cNvPr id="489" name="Shape 489"/>
          <p:cNvSpPr txBox="1"/>
          <p:nvPr/>
        </p:nvSpPr>
        <p:spPr>
          <a:xfrm>
            <a:off x="10626725" y="1705475"/>
            <a:ext cx="4445099" cy="1689000"/>
          </a:xfrm>
          <a:prstGeom prst="rect">
            <a:avLst/>
          </a:prstGeom>
          <a:noFill/>
          <a:ln w="127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Arial" charset="0"/>
                <a:ea typeface="Arial" charset="0"/>
                <a:cs typeface="Arial" charset="0"/>
                <a:sym typeface="Cabin"/>
              </a:rPr>
              <a:t> </a:t>
            </a:r>
            <a:r>
              <a:rPr lang="en-US" sz="3600" u="none" strike="noStrike" cap="none">
                <a:solidFill>
                  <a:srgbClr val="FFFF00"/>
                </a:solidFill>
                <a:latin typeface="Arial" charset="0"/>
                <a:ea typeface="Arial" charset="0"/>
                <a:cs typeface="Arial" charset="0"/>
                <a:sym typeface="Cabin"/>
              </a:rPr>
              <a:t>python words.py </a:t>
            </a:r>
          </a:p>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Arial" charset="0"/>
                <a:ea typeface="Arial" charset="0"/>
                <a:cs typeface="Arial" charset="0"/>
                <a:sym typeface="Cabin"/>
              </a:rPr>
              <a:t> </a:t>
            </a:r>
            <a:r>
              <a:rPr lang="en-US" sz="3600" u="none" strike="noStrike" cap="none">
                <a:solidFill>
                  <a:srgbClr val="FFFF00"/>
                </a:solidFill>
                <a:latin typeface="Arial" charset="0"/>
                <a:ea typeface="Arial" charset="0"/>
                <a:cs typeface="Arial" charset="0"/>
                <a:sym typeface="Cabin"/>
              </a:rPr>
              <a:t>Enter file: </a:t>
            </a:r>
            <a:r>
              <a:rPr lang="en-US" sz="3600" u="none" strike="noStrike" cap="none">
                <a:solidFill>
                  <a:schemeClr val="lt1"/>
                </a:solidFill>
                <a:latin typeface="Arial" charset="0"/>
                <a:ea typeface="Arial" charset="0"/>
                <a:cs typeface="Arial" charset="0"/>
                <a:sym typeface="Cabin"/>
              </a:rPr>
              <a:t>words.txt</a:t>
            </a:r>
          </a:p>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Arial" charset="0"/>
                <a:ea typeface="Arial" charset="0"/>
                <a:cs typeface="Arial" charset="0"/>
                <a:sym typeface="Cabin"/>
              </a:rPr>
              <a:t> </a:t>
            </a:r>
            <a:r>
              <a:rPr lang="en-US" sz="3600" u="none" strike="noStrike" cap="none">
                <a:solidFill>
                  <a:srgbClr val="FFFF00"/>
                </a:solidFill>
                <a:latin typeface="Arial" charset="0"/>
                <a:ea typeface="Arial" charset="0"/>
                <a:cs typeface="Arial" charset="0"/>
                <a:sym typeface="Cabin"/>
              </a:rPr>
              <a:t>to 16</a:t>
            </a:r>
          </a:p>
        </p:txBody>
      </p:sp>
      <p:sp>
        <p:nvSpPr>
          <p:cNvPr id="4" name="Title 3"/>
          <p:cNvSpPr>
            <a:spLocks noGrp="1"/>
          </p:cNvSpPr>
          <p:nvPr>
            <p:ph type="title"/>
          </p:nvPr>
        </p:nvSpPr>
        <p:spPr/>
        <p:txBody>
          <a:bodyPr/>
          <a:lstStyle/>
          <a:p>
            <a:endParaRPr lang="en-US"/>
          </a:p>
        </p:txBody>
      </p:sp>
      <p:sp>
        <p:nvSpPr>
          <p:cNvPr id="5" name="Text Placeholder 4"/>
          <p:cNvSpPr>
            <a:spLocks noGrp="1"/>
          </p:cNvSpPr>
          <p:nvPr>
            <p:ph type="body" idx="1"/>
          </p:nvPr>
        </p:nvSpPr>
        <p:spPr/>
        <p:txBody>
          <a:bodyPr/>
          <a:lstStyle/>
          <a:p>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Shape 494"/>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Summary</a:t>
            </a:r>
          </a:p>
        </p:txBody>
      </p:sp>
      <p:sp>
        <p:nvSpPr>
          <p:cNvPr id="3" name="Text Placeholder 2"/>
          <p:cNvSpPr>
            <a:spLocks noGrp="1"/>
          </p:cNvSpPr>
          <p:nvPr>
            <p:ph type="body" idx="1"/>
          </p:nvPr>
        </p:nvSpPr>
        <p:spPr/>
        <p:txBody>
          <a:bodyPr/>
          <a:lstStyle/>
          <a:p>
            <a:endParaRPr lang="en-US"/>
          </a:p>
        </p:txBody>
      </p:sp>
      <p:pic>
        <p:nvPicPr>
          <p:cNvPr id="495" name="Shape 495"/>
          <p:cNvPicPr preferRelativeResize="0"/>
          <p:nvPr/>
        </p:nvPicPr>
        <p:blipFill rotWithShape="1">
          <a:blip r:embed="rId3">
            <a:alphaModFix/>
          </a:blip>
          <a:srcRect/>
          <a:stretch/>
        </p:blipFill>
        <p:spPr>
          <a:xfrm>
            <a:off x="1152525" y="2286000"/>
            <a:ext cx="13935074" cy="6022974"/>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Shape 500"/>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en-US" sz="3600">
                <a:solidFill>
                  <a:srgbClr val="FFFF00"/>
                </a:solidFill>
              </a:rPr>
              <a:t>Acknowledgements / Contributions</a:t>
            </a:r>
          </a:p>
        </p:txBody>
      </p:sp>
      <p:sp>
        <p:nvSpPr>
          <p:cNvPr id="3" name="Text Placeholder 2"/>
          <p:cNvSpPr>
            <a:spLocks noGrp="1"/>
          </p:cNvSpPr>
          <p:nvPr>
            <p:ph type="body" idx="1"/>
          </p:nvPr>
        </p:nvSpPr>
        <p:spPr/>
        <p:txBody>
          <a:bodyPr/>
          <a:lstStyle/>
          <a:p>
            <a:endParaRPr lang="en-US"/>
          </a:p>
        </p:txBody>
      </p:sp>
      <p:sp>
        <p:nvSpPr>
          <p:cNvPr id="502" name="Shape 502"/>
          <p:cNvSpPr txBox="1"/>
          <p:nvPr/>
        </p:nvSpPr>
        <p:spPr>
          <a:xfrm>
            <a:off x="1206100" y="1381725"/>
            <a:ext cx="6797699" cy="7082699"/>
          </a:xfrm>
          <a:prstGeom prst="rect">
            <a:avLst/>
          </a:prstGeom>
          <a:noFill/>
          <a:ln>
            <a:noFill/>
          </a:ln>
        </p:spPr>
        <p:txBody>
          <a:bodyPr lIns="91425" tIns="91425" rIns="91425" bIns="91425" anchor="t" anchorCtr="0">
            <a:noAutofit/>
          </a:bodyPr>
          <a:lstStyle/>
          <a:p>
            <a:pPr lvl="0" rtl="0">
              <a:spcBef>
                <a:spcPts val="0"/>
              </a:spcBef>
              <a:buNone/>
            </a:pPr>
            <a:r>
              <a:rPr lang="en-US" sz="1800">
                <a:solidFill>
                  <a:srgbClr val="FFFFFF"/>
                </a:solidFill>
              </a:rPr>
              <a:t>These slides are Copyright 2010-  Charles R. Severance (</a:t>
            </a:r>
            <a:r>
              <a:rPr lang="en-US" sz="1800" u="sng">
                <a:solidFill>
                  <a:srgbClr val="FFFF00"/>
                </a:solidFill>
                <a:hlinkClick r:id="rId3"/>
              </a:rPr>
              <a:t>www.dr-chuck.com</a:t>
            </a:r>
            <a:r>
              <a:rPr lang="en-US" sz="1800">
                <a:solidFill>
                  <a:srgbClr val="FFFFFF"/>
                </a:solidFill>
              </a:rPr>
              <a:t>) of the University of Michigan School of Information and </a:t>
            </a:r>
            <a:r>
              <a:rPr lang="en-US" sz="1800" u="sng">
                <a:solidFill>
                  <a:srgbClr val="FFFF00"/>
                </a:solidFill>
                <a:hlinkClick r:id="rId4"/>
              </a:rPr>
              <a:t>open.umich.edu</a:t>
            </a:r>
            <a:r>
              <a:rPr lang="en-US" sz="1800">
                <a:solidFill>
                  <a:srgbClr val="FFFFFF"/>
                </a:solidFill>
              </a:rPr>
              <a:t> and made available under a Creative Commons Attribution 4.0 License.  Please maintain this last slide in all copies of the document to comply with the attribution requirements of the license.  If you make a change, feel free to add your name and organization to the list of contributors on this page as you republish the materials.</a:t>
            </a:r>
          </a:p>
          <a:p>
            <a:pPr lvl="0" rtl="0">
              <a:spcBef>
                <a:spcPts val="0"/>
              </a:spcBef>
              <a:buNone/>
            </a:pPr>
            <a:endParaRPr sz="1800">
              <a:solidFill>
                <a:srgbClr val="FFFFFF"/>
              </a:solidFill>
            </a:endParaRPr>
          </a:p>
          <a:p>
            <a:pPr lvl="0" rtl="0">
              <a:spcBef>
                <a:spcPts val="0"/>
              </a:spcBef>
              <a:buNone/>
            </a:pPr>
            <a:r>
              <a:rPr lang="en-US" sz="1800">
                <a:solidFill>
                  <a:srgbClr val="FFFFFF"/>
                </a:solidFill>
              </a:rPr>
              <a:t>Initial Development: Charles Severance, University of Michigan School of Information</a:t>
            </a:r>
          </a:p>
          <a:p>
            <a:pPr lvl="0" rtl="0">
              <a:spcBef>
                <a:spcPts val="0"/>
              </a:spcBef>
              <a:buNone/>
            </a:pPr>
            <a:endParaRPr sz="1800">
              <a:solidFill>
                <a:srgbClr val="FFFFFF"/>
              </a:solidFill>
            </a:endParaRPr>
          </a:p>
          <a:p>
            <a:pPr lvl="0" rtl="0">
              <a:spcBef>
                <a:spcPts val="0"/>
              </a:spcBef>
              <a:buNone/>
            </a:pPr>
            <a:r>
              <a:rPr lang="en-US" sz="1800">
                <a:solidFill>
                  <a:srgbClr val="FFFFFF"/>
                </a:solidFill>
              </a:rPr>
              <a:t>… Insert new Contributors or translation credits here</a:t>
            </a:r>
          </a:p>
        </p:txBody>
      </p:sp>
      <p:pic>
        <p:nvPicPr>
          <p:cNvPr id="503" name="Shape 503"/>
          <p:cNvPicPr preferRelativeResize="0"/>
          <p:nvPr/>
        </p:nvPicPr>
        <p:blipFill rotWithShape="1">
          <a:blip r:embed="rId5">
            <a:alphaModFix/>
          </a:blip>
          <a:srcRect/>
          <a:stretch/>
        </p:blipFill>
        <p:spPr>
          <a:xfrm>
            <a:off x="437900" y="134650"/>
            <a:ext cx="1024800" cy="1024800"/>
          </a:xfrm>
          <a:prstGeom prst="rect">
            <a:avLst/>
          </a:prstGeom>
          <a:noFill/>
          <a:ln>
            <a:noFill/>
          </a:ln>
        </p:spPr>
      </p:pic>
      <p:pic>
        <p:nvPicPr>
          <p:cNvPr id="504" name="Shape 504"/>
          <p:cNvPicPr preferRelativeResize="0"/>
          <p:nvPr/>
        </p:nvPicPr>
        <p:blipFill rotWithShape="1">
          <a:blip r:embed="rId6">
            <a:alphaModFix/>
          </a:blip>
          <a:srcRect/>
          <a:stretch/>
        </p:blipFill>
        <p:spPr>
          <a:xfrm>
            <a:off x="13897687" y="312850"/>
            <a:ext cx="1968599" cy="668400"/>
          </a:xfrm>
          <a:prstGeom prst="rect">
            <a:avLst/>
          </a:prstGeom>
          <a:noFill/>
          <a:ln>
            <a:noFill/>
          </a:ln>
        </p:spPr>
      </p:pic>
      <p:sp>
        <p:nvSpPr>
          <p:cNvPr id="505" name="Shape 505"/>
          <p:cNvSpPr txBox="1"/>
          <p:nvPr/>
        </p:nvSpPr>
        <p:spPr>
          <a:xfrm>
            <a:off x="8704400" y="1512200"/>
            <a:ext cx="6797699" cy="7082699"/>
          </a:xfrm>
          <a:prstGeom prst="rect">
            <a:avLst/>
          </a:prstGeom>
          <a:noFill/>
          <a:ln>
            <a:noFill/>
          </a:ln>
        </p:spPr>
        <p:txBody>
          <a:bodyPr lIns="91425" tIns="91425" rIns="91425" bIns="91425" anchor="t" anchorCtr="0">
            <a:noAutofit/>
          </a:bodyPr>
          <a:lstStyle/>
          <a:p>
            <a:pPr lvl="0" rtl="0">
              <a:spcBef>
                <a:spcPts val="0"/>
              </a:spcBef>
              <a:buNone/>
            </a:pPr>
            <a:r>
              <a:rPr lang="en-US" sz="1800">
                <a:solidFill>
                  <a:srgbClr val="FFFFFF"/>
                </a:solidFill>
              </a:rPr>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Shape 226"/>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FF00"/>
                </a:solidFill>
                <a:latin typeface="Arial" charset="0"/>
                <a:ea typeface="Arial" charset="0"/>
                <a:cs typeface="Arial" charset="0"/>
                <a:sym typeface="Cabin"/>
              </a:rPr>
              <a:t>A Story of  Two Collections..</a:t>
            </a:r>
          </a:p>
        </p:txBody>
      </p:sp>
      <p:sp>
        <p:nvSpPr>
          <p:cNvPr id="227" name="Shape 227"/>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rgbClr val="00FF00"/>
              </a:buClr>
              <a:buSzPct val="100000"/>
              <a:buFont typeface="Cabin"/>
              <a:buChar char="•"/>
            </a:pPr>
            <a:r>
              <a:rPr lang="en-US" sz="3600" u="none" strike="noStrike" cap="none">
                <a:solidFill>
                  <a:srgbClr val="00FF00"/>
                </a:solidFill>
                <a:latin typeface="Arial" charset="0"/>
                <a:ea typeface="Arial" charset="0"/>
                <a:cs typeface="Arial" charset="0"/>
                <a:sym typeface="Cabin"/>
              </a:rPr>
              <a:t>List</a:t>
            </a:r>
          </a:p>
          <a:p>
            <a:pPr marL="1041400" marR="0" lvl="1" indent="-371094" algn="l" rtl="0">
              <a:lnSpc>
                <a:spcPct val="100000"/>
              </a:lnSpc>
              <a:spcBef>
                <a:spcPts val="3500"/>
              </a:spcBef>
              <a:spcAft>
                <a:spcPts val="0"/>
              </a:spcAft>
              <a:buClr>
                <a:schemeClr val="lt1"/>
              </a:buClr>
              <a:buSzPct val="100000"/>
              <a:buFont typeface="Cabin"/>
            </a:pPr>
            <a:r>
              <a:rPr lang="en-US" sz="3600" u="none" strike="noStrike" cap="none">
                <a:solidFill>
                  <a:schemeClr val="lt1"/>
                </a:solidFill>
                <a:latin typeface="Arial" charset="0"/>
                <a:ea typeface="Arial" charset="0"/>
                <a:cs typeface="Arial" charset="0"/>
                <a:sym typeface="Cabin"/>
              </a:rPr>
              <a:t>A linear collection of values that stay in order</a:t>
            </a:r>
          </a:p>
          <a:p>
            <a:pPr marL="568706" marR="0" lvl="0" indent="-390906" algn="l" rtl="0">
              <a:spcBef>
                <a:spcPts val="3500"/>
              </a:spcBef>
              <a:spcAft>
                <a:spcPts val="0"/>
              </a:spcAft>
              <a:buClr>
                <a:schemeClr val="lt1"/>
              </a:buClr>
              <a:buSzPct val="171000"/>
              <a:buFont typeface="Cabin"/>
              <a:buNone/>
            </a:pPr>
            <a:endParaRPr sz="3600" u="none" strike="noStrike" cap="none">
              <a:solidFill>
                <a:schemeClr val="lt1"/>
              </a:solidFill>
              <a:latin typeface="Arial" charset="0"/>
              <a:ea typeface="Arial" charset="0"/>
              <a:cs typeface="Arial" charset="0"/>
              <a:sym typeface="Cabin"/>
            </a:endParaRPr>
          </a:p>
          <a:p>
            <a:pPr marL="749300" marR="0" lvl="0" indent="-371094" algn="l" rtl="0">
              <a:lnSpc>
                <a:spcPct val="100000"/>
              </a:lnSpc>
              <a:spcBef>
                <a:spcPts val="3500"/>
              </a:spcBef>
              <a:spcAft>
                <a:spcPts val="0"/>
              </a:spcAft>
              <a:buClr>
                <a:srgbClr val="FF00FF"/>
              </a:buClr>
              <a:buSzPct val="100000"/>
              <a:buFont typeface="Cabin"/>
              <a:buChar char="•"/>
            </a:pPr>
            <a:r>
              <a:rPr lang="en-US" sz="3600" u="none" strike="noStrike" cap="none">
                <a:solidFill>
                  <a:srgbClr val="FF00FF"/>
                </a:solidFill>
                <a:latin typeface="Arial" charset="0"/>
                <a:ea typeface="Arial" charset="0"/>
                <a:cs typeface="Arial" charset="0"/>
                <a:sym typeface="Cabin"/>
              </a:rPr>
              <a:t>Dictionary</a:t>
            </a:r>
          </a:p>
          <a:p>
            <a:pPr marL="1041400" marR="0" lvl="1" indent="-371094" algn="l" rtl="0">
              <a:lnSpc>
                <a:spcPct val="100000"/>
              </a:lnSpc>
              <a:spcBef>
                <a:spcPts val="3500"/>
              </a:spcBef>
              <a:spcAft>
                <a:spcPts val="0"/>
              </a:spcAft>
              <a:buClr>
                <a:schemeClr val="lt1"/>
              </a:buClr>
              <a:buSzPct val="100000"/>
              <a:buFont typeface="Cabin"/>
            </a:pPr>
            <a:r>
              <a:rPr lang="en-US" sz="3600" u="none" strike="noStrike" cap="none">
                <a:solidFill>
                  <a:schemeClr val="lt1"/>
                </a:solidFill>
                <a:latin typeface="Arial" charset="0"/>
                <a:ea typeface="Arial" charset="0"/>
                <a:cs typeface="Arial" charset="0"/>
                <a:sym typeface="Cabin"/>
              </a:rPr>
              <a:t>A </a:t>
            </a:r>
            <a:r>
              <a:rPr lang="en-US" sz="3600" b="0" i="0" u="none" strike="noStrike" cap="none">
                <a:solidFill>
                  <a:schemeClr val="lt1"/>
                </a:solidFill>
                <a:latin typeface="Arial"/>
                <a:ea typeface="Arial"/>
                <a:cs typeface="Arial"/>
                <a:sym typeface="Arial"/>
              </a:rPr>
              <a:t>“</a:t>
            </a:r>
            <a:r>
              <a:rPr lang="en-US" sz="3600" u="none" strike="noStrike" cap="none">
                <a:solidFill>
                  <a:schemeClr val="lt1"/>
                </a:solidFill>
                <a:latin typeface="Arial" charset="0"/>
                <a:ea typeface="Arial" charset="0"/>
                <a:cs typeface="Arial" charset="0"/>
                <a:sym typeface="Cabin"/>
              </a:rPr>
              <a:t>bag</a:t>
            </a:r>
            <a:r>
              <a:rPr lang="en-US" sz="3600" b="0" i="0" u="none" strike="noStrike" cap="none">
                <a:solidFill>
                  <a:schemeClr val="lt1"/>
                </a:solidFill>
                <a:latin typeface="Arial"/>
                <a:ea typeface="Arial"/>
                <a:cs typeface="Arial"/>
                <a:sym typeface="Arial"/>
              </a:rPr>
              <a:t>”</a:t>
            </a:r>
            <a:r>
              <a:rPr lang="en-US" sz="3600" u="none" strike="noStrike" cap="none">
                <a:solidFill>
                  <a:schemeClr val="lt1"/>
                </a:solidFill>
                <a:latin typeface="Arial" charset="0"/>
                <a:ea typeface="Arial" charset="0"/>
                <a:cs typeface="Arial" charset="0"/>
                <a:sym typeface="Cabin"/>
              </a:rPr>
              <a:t> of values, each with its own label</a:t>
            </a:r>
          </a:p>
        </p:txBody>
      </p:sp>
      <p:pic>
        <p:nvPicPr>
          <p:cNvPr id="228" name="Shape 228"/>
          <p:cNvPicPr preferRelativeResize="0"/>
          <p:nvPr/>
        </p:nvPicPr>
        <p:blipFill rotWithShape="1">
          <a:blip r:embed="rId3">
            <a:alphaModFix/>
          </a:blip>
          <a:srcRect/>
          <a:stretch/>
        </p:blipFill>
        <p:spPr>
          <a:xfrm>
            <a:off x="13081000" y="2400300"/>
            <a:ext cx="2400300" cy="2451100"/>
          </a:xfrm>
          <a:prstGeom prst="rect">
            <a:avLst/>
          </a:prstGeom>
          <a:noFill/>
          <a:ln>
            <a:noFill/>
          </a:ln>
        </p:spPr>
      </p:pic>
      <p:pic>
        <p:nvPicPr>
          <p:cNvPr id="229" name="Shape 229"/>
          <p:cNvPicPr preferRelativeResize="0"/>
          <p:nvPr/>
        </p:nvPicPr>
        <p:blipFill rotWithShape="1">
          <a:blip r:embed="rId4">
            <a:alphaModFix/>
          </a:blip>
          <a:srcRect/>
          <a:stretch/>
        </p:blipFill>
        <p:spPr>
          <a:xfrm>
            <a:off x="11603036" y="2438400"/>
            <a:ext cx="815975" cy="2374899"/>
          </a:xfrm>
          <a:prstGeom prst="rect">
            <a:avLst/>
          </a:prstGeom>
          <a:noFill/>
          <a:ln>
            <a:noFill/>
          </a:ln>
        </p:spPr>
      </p:pic>
      <p:pic>
        <p:nvPicPr>
          <p:cNvPr id="230" name="Shape 230"/>
          <p:cNvPicPr preferRelativeResize="0"/>
          <p:nvPr/>
        </p:nvPicPr>
        <p:blipFill rotWithShape="1">
          <a:blip r:embed="rId5">
            <a:alphaModFix/>
          </a:blip>
          <a:srcRect/>
          <a:stretch/>
        </p:blipFill>
        <p:spPr>
          <a:xfrm>
            <a:off x="12369800" y="5321300"/>
            <a:ext cx="3200399" cy="3378299"/>
          </a:xfrm>
          <a:prstGeom prst="rect">
            <a:avLst/>
          </a:prstGeom>
          <a:noFill/>
          <a:ln>
            <a:noFill/>
          </a:ln>
        </p:spPr>
      </p:pic>
      <p:pic>
        <p:nvPicPr>
          <p:cNvPr id="231" name="Shape 231"/>
          <p:cNvPicPr preferRelativeResize="0"/>
          <p:nvPr/>
        </p:nvPicPr>
        <p:blipFill rotWithShape="1">
          <a:blip r:embed="rId6">
            <a:alphaModFix/>
          </a:blip>
          <a:srcRect/>
          <a:stretch/>
        </p:blipFill>
        <p:spPr>
          <a:xfrm>
            <a:off x="9745661" y="5562600"/>
            <a:ext cx="1889125" cy="1384299"/>
          </a:xfrm>
          <a:prstGeom prst="rect">
            <a:avLst/>
          </a:prstGeom>
          <a:noFill/>
          <a:ln>
            <a:noFill/>
          </a:ln>
        </p:spPr>
      </p:pic>
      <p:pic>
        <p:nvPicPr>
          <p:cNvPr id="232" name="Shape 232"/>
          <p:cNvPicPr preferRelativeResize="0"/>
          <p:nvPr/>
        </p:nvPicPr>
        <p:blipFill rotWithShape="1">
          <a:blip r:embed="rId7">
            <a:alphaModFix/>
          </a:blip>
          <a:srcRect/>
          <a:stretch/>
        </p:blipFill>
        <p:spPr>
          <a:xfrm>
            <a:off x="481012" y="673100"/>
            <a:ext cx="1525499" cy="1524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Shape 237"/>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FF00"/>
                </a:solidFill>
                <a:latin typeface="Arial" charset="0"/>
                <a:ea typeface="Arial" charset="0"/>
                <a:cs typeface="Arial" charset="0"/>
                <a:sym typeface="Cabin"/>
              </a:rPr>
              <a:t>Dictionaries</a:t>
            </a:r>
          </a:p>
        </p:txBody>
      </p:sp>
      <p:sp>
        <p:nvSpPr>
          <p:cNvPr id="3" name="Text Placeholder 2"/>
          <p:cNvSpPr>
            <a:spLocks noGrp="1"/>
          </p:cNvSpPr>
          <p:nvPr>
            <p:ph type="body" idx="1"/>
          </p:nvPr>
        </p:nvSpPr>
        <p:spPr/>
        <p:txBody>
          <a:bodyPr/>
          <a:lstStyle/>
          <a:p>
            <a:endParaRPr lang="en-US"/>
          </a:p>
        </p:txBody>
      </p:sp>
      <p:pic>
        <p:nvPicPr>
          <p:cNvPr id="238" name="Shape 238"/>
          <p:cNvPicPr preferRelativeResize="0"/>
          <p:nvPr/>
        </p:nvPicPr>
        <p:blipFill rotWithShape="1">
          <a:blip r:embed="rId3">
            <a:alphaModFix/>
          </a:blip>
          <a:srcRect/>
          <a:stretch/>
        </p:blipFill>
        <p:spPr>
          <a:xfrm>
            <a:off x="7708900" y="428625"/>
            <a:ext cx="7353300" cy="7762875"/>
          </a:xfrm>
          <a:prstGeom prst="rect">
            <a:avLst/>
          </a:prstGeom>
          <a:noFill/>
          <a:ln>
            <a:noFill/>
          </a:ln>
        </p:spPr>
      </p:pic>
      <p:pic>
        <p:nvPicPr>
          <p:cNvPr id="239" name="Shape 239"/>
          <p:cNvPicPr preferRelativeResize="0"/>
          <p:nvPr/>
        </p:nvPicPr>
        <p:blipFill rotWithShape="1">
          <a:blip r:embed="rId4">
            <a:alphaModFix/>
          </a:blip>
          <a:srcRect/>
          <a:stretch/>
        </p:blipFill>
        <p:spPr>
          <a:xfrm>
            <a:off x="1320812" y="4578350"/>
            <a:ext cx="4533899" cy="3320999"/>
          </a:xfrm>
          <a:prstGeom prst="rect">
            <a:avLst/>
          </a:prstGeom>
          <a:noFill/>
          <a:ln>
            <a:noFill/>
          </a:ln>
        </p:spPr>
      </p:pic>
      <p:sp>
        <p:nvSpPr>
          <p:cNvPr id="240" name="Shape 240"/>
          <p:cNvSpPr txBox="1"/>
          <p:nvPr/>
        </p:nvSpPr>
        <p:spPr>
          <a:xfrm>
            <a:off x="11539525" y="6477000"/>
            <a:ext cx="1797600" cy="622199"/>
          </a:xfrm>
          <a:prstGeom prst="rect">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money</a:t>
            </a:r>
          </a:p>
        </p:txBody>
      </p:sp>
      <p:sp>
        <p:nvSpPr>
          <p:cNvPr id="241" name="Shape 241"/>
          <p:cNvSpPr txBox="1"/>
          <p:nvPr/>
        </p:nvSpPr>
        <p:spPr>
          <a:xfrm>
            <a:off x="13428678" y="3479800"/>
            <a:ext cx="1392599" cy="622199"/>
          </a:xfrm>
          <a:prstGeom prst="rect">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tissue</a:t>
            </a:r>
          </a:p>
        </p:txBody>
      </p:sp>
      <p:sp>
        <p:nvSpPr>
          <p:cNvPr id="242" name="Shape 242"/>
          <p:cNvSpPr txBox="1"/>
          <p:nvPr/>
        </p:nvSpPr>
        <p:spPr>
          <a:xfrm>
            <a:off x="7764625" y="4000500"/>
            <a:ext cx="2049299" cy="622199"/>
          </a:xfrm>
          <a:prstGeom prst="rect">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calculator</a:t>
            </a:r>
          </a:p>
        </p:txBody>
      </p:sp>
      <p:sp>
        <p:nvSpPr>
          <p:cNvPr id="243" name="Shape 243"/>
          <p:cNvSpPr txBox="1"/>
          <p:nvPr/>
        </p:nvSpPr>
        <p:spPr>
          <a:xfrm>
            <a:off x="6781800" y="5638800"/>
            <a:ext cx="2049299" cy="622199"/>
          </a:xfrm>
          <a:prstGeom prst="rect">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perfume</a:t>
            </a:r>
          </a:p>
        </p:txBody>
      </p:sp>
      <p:sp>
        <p:nvSpPr>
          <p:cNvPr id="244" name="Shape 244"/>
          <p:cNvSpPr txBox="1"/>
          <p:nvPr/>
        </p:nvSpPr>
        <p:spPr>
          <a:xfrm>
            <a:off x="7761273" y="7277100"/>
            <a:ext cx="1328700" cy="622199"/>
          </a:xfrm>
          <a:prstGeom prst="rect">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candy</a:t>
            </a:r>
          </a:p>
        </p:txBody>
      </p:sp>
      <p:sp>
        <p:nvSpPr>
          <p:cNvPr id="245" name="Shape 245"/>
          <p:cNvSpPr txBox="1"/>
          <p:nvPr/>
        </p:nvSpPr>
        <p:spPr>
          <a:xfrm>
            <a:off x="2587575" y="8318500"/>
            <a:ext cx="115310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sng" strike="noStrike" cap="none">
                <a:solidFill>
                  <a:srgbClr val="FFFF00"/>
                </a:solidFill>
                <a:latin typeface="Arial" charset="0"/>
                <a:ea typeface="Arial" charset="0"/>
                <a:cs typeface="Arial" charset="0"/>
                <a:sym typeface="Cabin"/>
                <a:hlinkClick r:id="rId5"/>
              </a:rPr>
              <a:t>http://en.wikipedia.org/wiki/Associative_array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Shape 25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a:solidFill>
                  <a:srgbClr val="FFFF00"/>
                </a:solidFill>
                <a:latin typeface="Arial" charset="0"/>
                <a:ea typeface="Arial" charset="0"/>
                <a:cs typeface="Arial" charset="0"/>
                <a:sym typeface="Cabin"/>
              </a:rPr>
              <a:t>Dictionaries</a:t>
            </a:r>
          </a:p>
        </p:txBody>
      </p:sp>
      <p:sp>
        <p:nvSpPr>
          <p:cNvPr id="251" name="Shape 251"/>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32994" algn="l" rtl="0">
              <a:lnSpc>
                <a:spcPct val="100000"/>
              </a:lnSpc>
              <a:spcBef>
                <a:spcPts val="0"/>
              </a:spcBef>
              <a:spcAft>
                <a:spcPts val="0"/>
              </a:spcAft>
              <a:buClr>
                <a:schemeClr val="lt1"/>
              </a:buClr>
              <a:buSzPct val="100000"/>
              <a:buFont typeface="Cabin"/>
              <a:buChar char="•"/>
            </a:pPr>
            <a:r>
              <a:rPr lang="en-US" sz="3000" u="none" strike="noStrike" cap="none">
                <a:solidFill>
                  <a:schemeClr val="lt1"/>
                </a:solidFill>
                <a:latin typeface="Arial" charset="0"/>
                <a:ea typeface="Arial" charset="0"/>
                <a:cs typeface="Arial" charset="0"/>
                <a:sym typeface="Cabin"/>
              </a:rPr>
              <a:t>Dictionaries are Python’s most powerful data collection</a:t>
            </a:r>
          </a:p>
          <a:p>
            <a:pPr marL="749300" marR="0" lvl="0" indent="-332994" algn="l" rtl="0">
              <a:lnSpc>
                <a:spcPct val="100000"/>
              </a:lnSpc>
              <a:spcBef>
                <a:spcPts val="3500"/>
              </a:spcBef>
              <a:spcAft>
                <a:spcPts val="0"/>
              </a:spcAft>
              <a:buClr>
                <a:schemeClr val="lt1"/>
              </a:buClr>
              <a:buSzPct val="100000"/>
              <a:buFont typeface="Cabin"/>
              <a:buChar char="•"/>
            </a:pPr>
            <a:r>
              <a:rPr lang="en-US" sz="3000" u="none" strike="noStrike" cap="none">
                <a:solidFill>
                  <a:schemeClr val="lt1"/>
                </a:solidFill>
                <a:latin typeface="Arial" charset="0"/>
                <a:ea typeface="Arial" charset="0"/>
                <a:cs typeface="Arial" charset="0"/>
                <a:sym typeface="Cabin"/>
              </a:rPr>
              <a:t>Dictionaries allow us to do fast database-like operations in Python</a:t>
            </a:r>
          </a:p>
          <a:p>
            <a:pPr marL="749300" marR="0" lvl="0" indent="-332994" algn="l" rtl="0">
              <a:lnSpc>
                <a:spcPct val="100000"/>
              </a:lnSpc>
              <a:spcBef>
                <a:spcPts val="3500"/>
              </a:spcBef>
              <a:spcAft>
                <a:spcPts val="0"/>
              </a:spcAft>
              <a:buClr>
                <a:schemeClr val="lt1"/>
              </a:buClr>
              <a:buSzPct val="100000"/>
              <a:buFont typeface="Cabin"/>
              <a:buChar char="•"/>
            </a:pPr>
            <a:r>
              <a:rPr lang="en-US" sz="3000" u="none" strike="noStrike" cap="none">
                <a:solidFill>
                  <a:schemeClr val="lt1"/>
                </a:solidFill>
                <a:latin typeface="Arial" charset="0"/>
                <a:ea typeface="Arial" charset="0"/>
                <a:cs typeface="Arial" charset="0"/>
                <a:sym typeface="Cabin"/>
              </a:rPr>
              <a:t>Dictionaries have different names in different languages</a:t>
            </a:r>
          </a:p>
          <a:p>
            <a:pPr marL="1041400" marR="0" lvl="1" indent="-332994" algn="l" rtl="0">
              <a:lnSpc>
                <a:spcPct val="100000"/>
              </a:lnSpc>
              <a:spcBef>
                <a:spcPts val="3500"/>
              </a:spcBef>
              <a:spcAft>
                <a:spcPts val="0"/>
              </a:spcAft>
              <a:buClr>
                <a:schemeClr val="lt1"/>
              </a:buClr>
              <a:buSzPct val="100000"/>
              <a:buFont typeface="Cabin"/>
            </a:pPr>
            <a:r>
              <a:rPr lang="en-US" sz="3000" u="none" strike="noStrike" cap="none">
                <a:solidFill>
                  <a:schemeClr val="lt1"/>
                </a:solidFill>
                <a:latin typeface="Arial" charset="0"/>
                <a:ea typeface="Arial" charset="0"/>
                <a:cs typeface="Arial" charset="0"/>
                <a:sym typeface="Cabin"/>
              </a:rPr>
              <a:t>Associative Arrays - Perl / P</a:t>
            </a:r>
            <a:r>
              <a:rPr lang="en-US" sz="3000">
                <a:solidFill>
                  <a:schemeClr val="lt1"/>
                </a:solidFill>
                <a:latin typeface="Arial" charset="0"/>
                <a:ea typeface="Arial" charset="0"/>
                <a:cs typeface="Arial" charset="0"/>
                <a:sym typeface="Cabin"/>
              </a:rPr>
              <a:t>HP</a:t>
            </a:r>
          </a:p>
          <a:p>
            <a:pPr marL="1041400" marR="0" lvl="1" indent="-332994" algn="l" rtl="0">
              <a:lnSpc>
                <a:spcPct val="100000"/>
              </a:lnSpc>
              <a:spcBef>
                <a:spcPts val="3500"/>
              </a:spcBef>
              <a:spcAft>
                <a:spcPts val="0"/>
              </a:spcAft>
              <a:buClr>
                <a:schemeClr val="lt1"/>
              </a:buClr>
              <a:buSzPct val="100000"/>
              <a:buFont typeface="Cabin"/>
            </a:pPr>
            <a:r>
              <a:rPr lang="en-US" sz="3000" u="none" strike="noStrike" cap="none">
                <a:solidFill>
                  <a:schemeClr val="lt1"/>
                </a:solidFill>
                <a:latin typeface="Arial" charset="0"/>
                <a:ea typeface="Arial" charset="0"/>
                <a:cs typeface="Arial" charset="0"/>
                <a:sym typeface="Cabin"/>
              </a:rPr>
              <a:t>Properties or Map or HashMap - Java</a:t>
            </a:r>
          </a:p>
          <a:p>
            <a:pPr marL="1041400" marR="0" lvl="1" indent="-332994" algn="l" rtl="0">
              <a:lnSpc>
                <a:spcPct val="100000"/>
              </a:lnSpc>
              <a:spcBef>
                <a:spcPts val="3500"/>
              </a:spcBef>
              <a:spcAft>
                <a:spcPts val="0"/>
              </a:spcAft>
              <a:buClr>
                <a:schemeClr val="lt1"/>
              </a:buClr>
              <a:buSzPct val="100000"/>
              <a:buFont typeface="Cabin"/>
            </a:pPr>
            <a:r>
              <a:rPr lang="en-US" sz="3000" u="none" strike="noStrike" cap="none">
                <a:solidFill>
                  <a:schemeClr val="lt1"/>
                </a:solidFill>
                <a:latin typeface="Arial" charset="0"/>
                <a:ea typeface="Arial" charset="0"/>
                <a:cs typeface="Arial" charset="0"/>
                <a:sym typeface="Cabin"/>
              </a:rPr>
              <a:t>Property Bag - C# / .Net</a:t>
            </a:r>
          </a:p>
        </p:txBody>
      </p:sp>
      <p:sp>
        <p:nvSpPr>
          <p:cNvPr id="252" name="Shape 252"/>
          <p:cNvSpPr txBox="1"/>
          <p:nvPr/>
        </p:nvSpPr>
        <p:spPr>
          <a:xfrm>
            <a:off x="1894900" y="8293100"/>
            <a:ext cx="134204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sng" strike="noStrike" cap="none">
                <a:solidFill>
                  <a:srgbClr val="FFFF00"/>
                </a:solidFill>
                <a:latin typeface="Arial" charset="0"/>
                <a:ea typeface="Arial" charset="0"/>
                <a:cs typeface="Arial" charset="0"/>
                <a:sym typeface="Cabin"/>
                <a:hlinkClick r:id="rId3"/>
              </a:rPr>
              <a:t>http://en.wikipedia.org/wiki/Associative_array</a:t>
            </a:r>
          </a:p>
        </p:txBody>
      </p:sp>
      <p:pic>
        <p:nvPicPr>
          <p:cNvPr id="253" name="Shape 253"/>
          <p:cNvPicPr preferRelativeResize="0"/>
          <p:nvPr/>
        </p:nvPicPr>
        <p:blipFill rotWithShape="1">
          <a:blip r:embed="rId4">
            <a:alphaModFix/>
          </a:blip>
          <a:srcRect/>
          <a:stretch/>
        </p:blipFill>
        <p:spPr>
          <a:xfrm>
            <a:off x="13317537" y="423862"/>
            <a:ext cx="2201862" cy="23240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Shape 25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a:solidFill>
                  <a:srgbClr val="FFFF00"/>
                </a:solidFill>
                <a:latin typeface="Arial" charset="0"/>
                <a:ea typeface="Arial" charset="0"/>
                <a:cs typeface="Arial" charset="0"/>
                <a:sym typeface="Cabin"/>
              </a:rPr>
              <a:t>Dictionaries</a:t>
            </a:r>
          </a:p>
        </p:txBody>
      </p:sp>
      <p:sp>
        <p:nvSpPr>
          <p:cNvPr id="259" name="Shape 259"/>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n-US" sz="3600" u="none" strike="noStrike" cap="none">
                <a:solidFill>
                  <a:schemeClr val="lt1"/>
                </a:solidFill>
                <a:latin typeface="Arial" charset="0"/>
                <a:ea typeface="Arial" charset="0"/>
                <a:cs typeface="Arial" charset="0"/>
                <a:sym typeface="Cabin"/>
              </a:rPr>
              <a:t>Lists </a:t>
            </a:r>
            <a:r>
              <a:rPr lang="en-US" sz="3600" u="none" strike="noStrike" cap="none">
                <a:solidFill>
                  <a:srgbClr val="00FFFF"/>
                </a:solidFill>
                <a:latin typeface="Arial" charset="0"/>
                <a:ea typeface="Arial" charset="0"/>
                <a:cs typeface="Arial" charset="0"/>
                <a:sym typeface="Cabin"/>
              </a:rPr>
              <a:t>index</a:t>
            </a:r>
            <a:r>
              <a:rPr lang="en-US" sz="3600" u="none" strike="noStrike" cap="none">
                <a:solidFill>
                  <a:schemeClr val="lt1"/>
                </a:solidFill>
                <a:latin typeface="Arial" charset="0"/>
                <a:ea typeface="Arial" charset="0"/>
                <a:cs typeface="Arial" charset="0"/>
                <a:sym typeface="Cabin"/>
              </a:rPr>
              <a:t> their entries based on the position in the list</a:t>
            </a:r>
          </a:p>
          <a:p>
            <a:pPr marL="749300" marR="0" lvl="0" indent="-371094" algn="l" rtl="0">
              <a:lnSpc>
                <a:spcPct val="100000"/>
              </a:lnSpc>
              <a:spcBef>
                <a:spcPts val="3500"/>
              </a:spcBef>
              <a:spcAft>
                <a:spcPts val="0"/>
              </a:spcAft>
              <a:buClr>
                <a:srgbClr val="FF00FF"/>
              </a:buClr>
              <a:buSzPct val="100000"/>
              <a:buFont typeface="Cabin"/>
              <a:buChar char="•"/>
            </a:pPr>
            <a:r>
              <a:rPr lang="en-US" sz="3600" u="none" strike="noStrike" cap="none">
                <a:solidFill>
                  <a:srgbClr val="FF00FF"/>
                </a:solidFill>
                <a:latin typeface="Arial" charset="0"/>
                <a:ea typeface="Arial" charset="0"/>
                <a:cs typeface="Arial" charset="0"/>
                <a:sym typeface="Cabin"/>
              </a:rPr>
              <a:t>Dictionaries</a:t>
            </a:r>
            <a:r>
              <a:rPr lang="en-US" sz="3600" u="none" strike="noStrike" cap="none">
                <a:solidFill>
                  <a:schemeClr val="lt1"/>
                </a:solidFill>
                <a:latin typeface="Arial" charset="0"/>
                <a:ea typeface="Arial" charset="0"/>
                <a:cs typeface="Arial" charset="0"/>
                <a:sym typeface="Cabin"/>
              </a:rPr>
              <a:t> are like bags - no order</a:t>
            </a:r>
          </a:p>
          <a:p>
            <a:pPr marL="749300" marR="0" lvl="0" indent="-371094" algn="l" rtl="0">
              <a:lnSpc>
                <a:spcPct val="100000"/>
              </a:lnSpc>
              <a:spcBef>
                <a:spcPts val="3500"/>
              </a:spcBef>
              <a:spcAft>
                <a:spcPts val="0"/>
              </a:spcAft>
              <a:buClr>
                <a:schemeClr val="lt1"/>
              </a:buClr>
              <a:buSzPct val="100000"/>
              <a:buFont typeface="Cabin"/>
              <a:buChar char="•"/>
            </a:pPr>
            <a:r>
              <a:rPr lang="en-US" sz="3600" u="none" strike="noStrike" cap="none">
                <a:solidFill>
                  <a:schemeClr val="lt1"/>
                </a:solidFill>
                <a:latin typeface="Arial" charset="0"/>
                <a:ea typeface="Arial" charset="0"/>
                <a:cs typeface="Arial" charset="0"/>
                <a:sym typeface="Cabin"/>
              </a:rPr>
              <a:t>So we </a:t>
            </a:r>
            <a:r>
              <a:rPr lang="en-US" sz="3600" u="none" strike="noStrike" cap="none">
                <a:solidFill>
                  <a:srgbClr val="00FFFF"/>
                </a:solidFill>
                <a:latin typeface="Arial" charset="0"/>
                <a:ea typeface="Arial" charset="0"/>
                <a:cs typeface="Arial" charset="0"/>
                <a:sym typeface="Cabin"/>
              </a:rPr>
              <a:t>index</a:t>
            </a:r>
            <a:r>
              <a:rPr lang="en-US" sz="3600" u="none" strike="noStrike" cap="none">
                <a:solidFill>
                  <a:schemeClr val="lt1"/>
                </a:solidFill>
                <a:latin typeface="Arial" charset="0"/>
                <a:ea typeface="Arial" charset="0"/>
                <a:cs typeface="Arial" charset="0"/>
                <a:sym typeface="Cabin"/>
              </a:rPr>
              <a:t> the things we put in the </a:t>
            </a:r>
            <a:r>
              <a:rPr lang="en-US" sz="3600" u="none" strike="noStrike" cap="none">
                <a:solidFill>
                  <a:srgbClr val="FF00FF"/>
                </a:solidFill>
                <a:latin typeface="Arial" charset="0"/>
                <a:ea typeface="Arial" charset="0"/>
                <a:cs typeface="Arial" charset="0"/>
                <a:sym typeface="Cabin"/>
              </a:rPr>
              <a:t>dictionary</a:t>
            </a:r>
            <a:r>
              <a:rPr lang="en-US" sz="3600" u="none" strike="noStrike" cap="none">
                <a:solidFill>
                  <a:schemeClr val="lt1"/>
                </a:solidFill>
                <a:latin typeface="Arial" charset="0"/>
                <a:ea typeface="Arial" charset="0"/>
                <a:cs typeface="Arial" charset="0"/>
                <a:sym typeface="Cabin"/>
              </a:rPr>
              <a:t> with a </a:t>
            </a:r>
            <a:r>
              <a:rPr lang="en-US" sz="3600" b="0" i="0" u="none" strike="noStrike" cap="none">
                <a:solidFill>
                  <a:srgbClr val="00FFFF"/>
                </a:solidFill>
                <a:latin typeface="Arial"/>
                <a:ea typeface="Arial"/>
                <a:cs typeface="Arial"/>
                <a:sym typeface="Arial"/>
              </a:rPr>
              <a:t>“</a:t>
            </a:r>
            <a:r>
              <a:rPr lang="en-US" sz="3600" u="none" strike="noStrike" cap="none">
                <a:solidFill>
                  <a:srgbClr val="00FFFF"/>
                </a:solidFill>
                <a:latin typeface="Arial" charset="0"/>
                <a:ea typeface="Arial" charset="0"/>
                <a:cs typeface="Arial" charset="0"/>
                <a:sym typeface="Cabin"/>
              </a:rPr>
              <a:t>lookup tag</a:t>
            </a:r>
            <a:r>
              <a:rPr lang="en-US" sz="3600" b="0" i="0" u="none" strike="noStrike" cap="none">
                <a:solidFill>
                  <a:srgbClr val="00FFFF"/>
                </a:solidFill>
                <a:latin typeface="Arial"/>
                <a:ea typeface="Arial"/>
                <a:cs typeface="Arial"/>
                <a:sym typeface="Arial"/>
              </a:rPr>
              <a:t>”</a:t>
            </a:r>
          </a:p>
        </p:txBody>
      </p:sp>
      <p:sp>
        <p:nvSpPr>
          <p:cNvPr id="260" name="Shape 260"/>
          <p:cNvSpPr txBox="1"/>
          <p:nvPr/>
        </p:nvSpPr>
        <p:spPr>
          <a:xfrm>
            <a:off x="8242775" y="2155825"/>
            <a:ext cx="7428900" cy="6446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2400" b="1" i="0" u="none" strike="noStrike" cap="none">
                <a:solidFill>
                  <a:schemeClr val="lt1"/>
                </a:solidFill>
                <a:latin typeface="Courier New"/>
                <a:ea typeface="Courier New"/>
                <a:cs typeface="Courier New"/>
                <a:sym typeface="Courier New"/>
              </a:rPr>
              <a:t>&gt;&gt;&gt; </a:t>
            </a:r>
            <a:r>
              <a:rPr lang="en-US" sz="2400" b="1" i="0" u="none" strike="noStrike" cap="none">
                <a:solidFill>
                  <a:srgbClr val="00FF00"/>
                </a:solidFill>
                <a:latin typeface="Courier New"/>
                <a:ea typeface="Courier New"/>
                <a:cs typeface="Courier New"/>
                <a:sym typeface="Courier New"/>
              </a:rPr>
              <a:t>purse</a:t>
            </a:r>
            <a:r>
              <a:rPr lang="en-US" sz="2400" b="1" i="0" u="none" strike="noStrike" cap="none">
                <a:solidFill>
                  <a:schemeClr val="lt1"/>
                </a:solidFill>
                <a:latin typeface="Courier New"/>
                <a:ea typeface="Courier New"/>
                <a:cs typeface="Courier New"/>
                <a:sym typeface="Courier New"/>
              </a:rPr>
              <a:t> = </a:t>
            </a:r>
            <a:r>
              <a:rPr lang="en-US" sz="2400" b="1" i="0" u="none" strike="noStrike" cap="none">
                <a:solidFill>
                  <a:srgbClr val="FF00FF"/>
                </a:solidFill>
                <a:latin typeface="Courier New"/>
                <a:ea typeface="Courier New"/>
                <a:cs typeface="Courier New"/>
                <a:sym typeface="Courier New"/>
              </a:rPr>
              <a:t>dict</a:t>
            </a:r>
            <a:r>
              <a:rPr lang="en-US" sz="2400" b="1" i="0" u="none" strike="noStrike" cap="none">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400" b="1" i="0" u="none" strike="noStrike" cap="none">
                <a:solidFill>
                  <a:schemeClr val="lt1"/>
                </a:solidFill>
                <a:latin typeface="Courier New"/>
                <a:ea typeface="Courier New"/>
                <a:cs typeface="Courier New"/>
                <a:sym typeface="Courier New"/>
              </a:rPr>
              <a:t>&gt;&gt;&gt; </a:t>
            </a:r>
            <a:r>
              <a:rPr lang="en-US" sz="2400" b="1" i="0" u="none" strike="noStrike" cap="none">
                <a:solidFill>
                  <a:srgbClr val="00FF00"/>
                </a:solidFill>
                <a:latin typeface="Courier New"/>
                <a:ea typeface="Courier New"/>
                <a:cs typeface="Courier New"/>
                <a:sym typeface="Courier New"/>
              </a:rPr>
              <a:t>purse</a:t>
            </a:r>
            <a:r>
              <a:rPr lang="en-US" sz="2400" b="1" i="0" u="none" strike="noStrike" cap="none">
                <a:solidFill>
                  <a:srgbClr val="00FFFF"/>
                </a:solidFill>
                <a:latin typeface="Courier New"/>
                <a:ea typeface="Courier New"/>
                <a:cs typeface="Courier New"/>
                <a:sym typeface="Courier New"/>
              </a:rPr>
              <a:t>['money']</a:t>
            </a:r>
            <a:r>
              <a:rPr lang="en-US" sz="2400" b="1" i="0" u="none" strike="noStrike" cap="none">
                <a:solidFill>
                  <a:schemeClr val="lt1"/>
                </a:solidFill>
                <a:latin typeface="Courier New"/>
                <a:ea typeface="Courier New"/>
                <a:cs typeface="Courier New"/>
                <a:sym typeface="Courier New"/>
              </a:rPr>
              <a:t> = 12</a:t>
            </a:r>
          </a:p>
          <a:p>
            <a:pPr marL="0" marR="0" lvl="0" indent="0" algn="l" rtl="0">
              <a:lnSpc>
                <a:spcPct val="100000"/>
              </a:lnSpc>
              <a:spcBef>
                <a:spcPts val="0"/>
              </a:spcBef>
              <a:spcAft>
                <a:spcPts val="0"/>
              </a:spcAft>
              <a:buClr>
                <a:schemeClr val="lt1"/>
              </a:buClr>
              <a:buSzPct val="25000"/>
              <a:buFont typeface="Cabin"/>
              <a:buNone/>
            </a:pPr>
            <a:r>
              <a:rPr lang="en-US" sz="2400" b="1" i="0" u="none" strike="noStrike" cap="none">
                <a:solidFill>
                  <a:schemeClr val="lt1"/>
                </a:solidFill>
                <a:latin typeface="Courier New"/>
                <a:ea typeface="Courier New"/>
                <a:cs typeface="Courier New"/>
                <a:sym typeface="Courier New"/>
              </a:rPr>
              <a:t>&gt;&gt;&gt; </a:t>
            </a:r>
            <a:r>
              <a:rPr lang="en-US" sz="2400" b="1" i="0" u="none" strike="noStrike" cap="none">
                <a:solidFill>
                  <a:srgbClr val="00FF00"/>
                </a:solidFill>
                <a:latin typeface="Courier New"/>
                <a:ea typeface="Courier New"/>
                <a:cs typeface="Courier New"/>
                <a:sym typeface="Courier New"/>
              </a:rPr>
              <a:t>purse</a:t>
            </a:r>
            <a:r>
              <a:rPr lang="en-US" sz="2400" b="1" i="0" u="none" strike="noStrike" cap="none">
                <a:solidFill>
                  <a:srgbClr val="00FFFF"/>
                </a:solidFill>
                <a:latin typeface="Courier New"/>
                <a:ea typeface="Courier New"/>
                <a:cs typeface="Courier New"/>
                <a:sym typeface="Courier New"/>
              </a:rPr>
              <a:t>['candy']</a:t>
            </a:r>
            <a:r>
              <a:rPr lang="en-US" sz="2400" b="1" i="0" u="none" strike="noStrike" cap="none">
                <a:solidFill>
                  <a:schemeClr val="lt1"/>
                </a:solidFill>
                <a:latin typeface="Courier New"/>
                <a:ea typeface="Courier New"/>
                <a:cs typeface="Courier New"/>
                <a:sym typeface="Courier New"/>
              </a:rPr>
              <a:t> = 3</a:t>
            </a:r>
          </a:p>
          <a:p>
            <a:pPr marL="0" marR="0" lvl="0" indent="0" algn="l" rtl="0">
              <a:lnSpc>
                <a:spcPct val="100000"/>
              </a:lnSpc>
              <a:spcBef>
                <a:spcPts val="0"/>
              </a:spcBef>
              <a:spcAft>
                <a:spcPts val="0"/>
              </a:spcAft>
              <a:buClr>
                <a:schemeClr val="lt1"/>
              </a:buClr>
              <a:buSzPct val="25000"/>
              <a:buFont typeface="Cabin"/>
              <a:buNone/>
            </a:pPr>
            <a:r>
              <a:rPr lang="en-US" sz="2400" b="1" i="0" u="none" strike="noStrike" cap="none">
                <a:solidFill>
                  <a:schemeClr val="lt1"/>
                </a:solidFill>
                <a:latin typeface="Courier New"/>
                <a:ea typeface="Courier New"/>
                <a:cs typeface="Courier New"/>
                <a:sym typeface="Courier New"/>
              </a:rPr>
              <a:t>&gt;&gt;&gt; </a:t>
            </a:r>
            <a:r>
              <a:rPr lang="en-US" sz="2400" b="1" i="0" u="none" strike="noStrike" cap="none">
                <a:solidFill>
                  <a:srgbClr val="00FF00"/>
                </a:solidFill>
                <a:latin typeface="Courier New"/>
                <a:ea typeface="Courier New"/>
                <a:cs typeface="Courier New"/>
                <a:sym typeface="Courier New"/>
              </a:rPr>
              <a:t>purse</a:t>
            </a:r>
            <a:r>
              <a:rPr lang="en-US" sz="2400" b="1" i="0" u="none" strike="noStrike" cap="none">
                <a:solidFill>
                  <a:srgbClr val="00FFFF"/>
                </a:solidFill>
                <a:latin typeface="Courier New"/>
                <a:ea typeface="Courier New"/>
                <a:cs typeface="Courier New"/>
                <a:sym typeface="Courier New"/>
              </a:rPr>
              <a:t>['tissues']</a:t>
            </a:r>
            <a:r>
              <a:rPr lang="en-US" sz="2400" b="1" i="0" u="none" strike="noStrike" cap="none">
                <a:solidFill>
                  <a:schemeClr val="lt1"/>
                </a:solidFill>
                <a:latin typeface="Courier New"/>
                <a:ea typeface="Courier New"/>
                <a:cs typeface="Courier New"/>
                <a:sym typeface="Courier New"/>
              </a:rPr>
              <a:t> = 75</a:t>
            </a:r>
          </a:p>
          <a:p>
            <a:pPr marL="0" marR="0" lvl="0" indent="0" algn="l" rtl="0">
              <a:lnSpc>
                <a:spcPct val="100000"/>
              </a:lnSpc>
              <a:spcBef>
                <a:spcPts val="0"/>
              </a:spcBef>
              <a:spcAft>
                <a:spcPts val="0"/>
              </a:spcAft>
              <a:buClr>
                <a:schemeClr val="lt1"/>
              </a:buClr>
              <a:buSzPct val="25000"/>
              <a:buFont typeface="Cabin"/>
              <a:buNone/>
            </a:pPr>
            <a:r>
              <a:rPr lang="en-US" sz="2400" b="1" i="0" u="none" strike="noStrike" cap="none">
                <a:solidFill>
                  <a:schemeClr val="lt1"/>
                </a:solidFill>
                <a:latin typeface="Courier New"/>
                <a:ea typeface="Courier New"/>
                <a:cs typeface="Courier New"/>
                <a:sym typeface="Courier New"/>
              </a:rPr>
              <a:t>&gt;&gt;&gt; </a:t>
            </a:r>
            <a:r>
              <a:rPr lang="en-US" sz="2400" b="1" i="0" u="none" strike="noStrike" cap="none">
                <a:solidFill>
                  <a:srgbClr val="FFFF00"/>
                </a:solidFill>
                <a:latin typeface="Courier New"/>
                <a:ea typeface="Courier New"/>
                <a:cs typeface="Courier New"/>
                <a:sym typeface="Courier New"/>
              </a:rPr>
              <a:t>print</a:t>
            </a:r>
            <a:r>
              <a:rPr lang="en-US" sz="2400" b="1" i="0" u="none" strike="noStrike" cap="none">
                <a:solidFill>
                  <a:schemeClr val="lt1"/>
                </a:solidFill>
                <a:latin typeface="Courier New"/>
                <a:ea typeface="Courier New"/>
                <a:cs typeface="Courier New"/>
                <a:sym typeface="Courier New"/>
              </a:rPr>
              <a:t> </a:t>
            </a:r>
            <a:r>
              <a:rPr lang="en-US" sz="2400" b="1" i="0" u="none" strike="noStrike" cap="none">
                <a:solidFill>
                  <a:srgbClr val="00FF00"/>
                </a:solidFill>
                <a:latin typeface="Courier New"/>
                <a:ea typeface="Courier New"/>
                <a:cs typeface="Courier New"/>
                <a:sym typeface="Courier New"/>
              </a:rPr>
              <a:t>purse</a:t>
            </a:r>
          </a:p>
          <a:p>
            <a:pPr marL="0" marR="0" lvl="0" indent="0" algn="l" rtl="0">
              <a:lnSpc>
                <a:spcPct val="100000"/>
              </a:lnSpc>
              <a:spcBef>
                <a:spcPts val="0"/>
              </a:spcBef>
              <a:spcAft>
                <a:spcPts val="0"/>
              </a:spcAft>
              <a:buClr>
                <a:schemeClr val="lt1"/>
              </a:buClr>
              <a:buSzPct val="25000"/>
              <a:buFont typeface="Cabin"/>
              <a:buNone/>
            </a:pPr>
            <a:r>
              <a:rPr lang="en-US" sz="2400" b="1" i="0" u="none" strike="noStrike" cap="none">
                <a:solidFill>
                  <a:schemeClr val="lt1"/>
                </a:solidFill>
                <a:latin typeface="Courier New"/>
                <a:ea typeface="Courier New"/>
                <a:cs typeface="Courier New"/>
                <a:sym typeface="Courier New"/>
              </a:rPr>
              <a:t>{'money': 12, 'tissues': 75, 'candy': 3}</a:t>
            </a:r>
          </a:p>
          <a:p>
            <a:pPr marL="0" marR="0" lvl="0" indent="0" algn="l" rtl="0">
              <a:lnSpc>
                <a:spcPct val="100000"/>
              </a:lnSpc>
              <a:spcBef>
                <a:spcPts val="0"/>
              </a:spcBef>
              <a:spcAft>
                <a:spcPts val="0"/>
              </a:spcAft>
              <a:buClr>
                <a:schemeClr val="lt1"/>
              </a:buClr>
              <a:buSzPct val="25000"/>
              <a:buFont typeface="Cabin"/>
              <a:buNone/>
            </a:pPr>
            <a:r>
              <a:rPr lang="en-US" sz="2400" b="1" i="0" u="none" strike="noStrike" cap="none">
                <a:solidFill>
                  <a:schemeClr val="lt1"/>
                </a:solidFill>
                <a:latin typeface="Courier New"/>
                <a:ea typeface="Courier New"/>
                <a:cs typeface="Courier New"/>
                <a:sym typeface="Courier New"/>
              </a:rPr>
              <a:t>&gt;&gt;&gt; </a:t>
            </a:r>
            <a:r>
              <a:rPr lang="en-US" sz="2400" b="1" i="0" u="none" strike="noStrike" cap="none">
                <a:solidFill>
                  <a:srgbClr val="FFFF00"/>
                </a:solidFill>
                <a:latin typeface="Courier New"/>
                <a:ea typeface="Courier New"/>
                <a:cs typeface="Courier New"/>
                <a:sym typeface="Courier New"/>
              </a:rPr>
              <a:t>print</a:t>
            </a:r>
            <a:r>
              <a:rPr lang="en-US" sz="2400" b="1" i="0" u="none" strike="noStrike" cap="none">
                <a:solidFill>
                  <a:schemeClr val="lt1"/>
                </a:solidFill>
                <a:latin typeface="Courier New"/>
                <a:ea typeface="Courier New"/>
                <a:cs typeface="Courier New"/>
                <a:sym typeface="Courier New"/>
              </a:rPr>
              <a:t> </a:t>
            </a:r>
            <a:r>
              <a:rPr lang="en-US" sz="2400" b="1" i="0" u="none" strike="noStrike" cap="none">
                <a:solidFill>
                  <a:srgbClr val="00FF00"/>
                </a:solidFill>
                <a:latin typeface="Courier New"/>
                <a:ea typeface="Courier New"/>
                <a:cs typeface="Courier New"/>
                <a:sym typeface="Courier New"/>
              </a:rPr>
              <a:t>purse</a:t>
            </a:r>
            <a:r>
              <a:rPr lang="en-US" sz="2400" b="1" i="0" u="none" strike="noStrike" cap="none">
                <a:solidFill>
                  <a:srgbClr val="00FFFF"/>
                </a:solidFill>
                <a:latin typeface="Courier New"/>
                <a:ea typeface="Courier New"/>
                <a:cs typeface="Courier New"/>
                <a:sym typeface="Courier New"/>
              </a:rPr>
              <a:t>['candy']</a:t>
            </a:r>
          </a:p>
          <a:p>
            <a:pPr marL="0" marR="0" lvl="0" indent="0" algn="l" rtl="0">
              <a:lnSpc>
                <a:spcPct val="100000"/>
              </a:lnSpc>
              <a:spcBef>
                <a:spcPts val="0"/>
              </a:spcBef>
              <a:spcAft>
                <a:spcPts val="0"/>
              </a:spcAft>
              <a:buClr>
                <a:schemeClr val="lt1"/>
              </a:buClr>
              <a:buSzPct val="25000"/>
              <a:buFont typeface="Cabin"/>
              <a:buNone/>
            </a:pPr>
            <a:r>
              <a:rPr lang="en-US" sz="2400" b="1" i="0" u="none" strike="noStrike" cap="none">
                <a:solidFill>
                  <a:schemeClr val="lt1"/>
                </a:solidFill>
                <a:latin typeface="Courier New"/>
                <a:ea typeface="Courier New"/>
                <a:cs typeface="Courier New"/>
                <a:sym typeface="Courier New"/>
              </a:rPr>
              <a:t>3</a:t>
            </a:r>
          </a:p>
          <a:p>
            <a:pPr marL="0" marR="0" lvl="0" indent="0" algn="l" rtl="0">
              <a:lnSpc>
                <a:spcPct val="100000"/>
              </a:lnSpc>
              <a:spcBef>
                <a:spcPts val="0"/>
              </a:spcBef>
              <a:spcAft>
                <a:spcPts val="0"/>
              </a:spcAft>
              <a:buClr>
                <a:schemeClr val="lt1"/>
              </a:buClr>
              <a:buSzPct val="25000"/>
              <a:buFont typeface="Cabin"/>
              <a:buNone/>
            </a:pPr>
            <a:r>
              <a:rPr lang="en-US" sz="2400" b="1" i="0" u="none" strike="noStrike" cap="none">
                <a:solidFill>
                  <a:schemeClr val="lt1"/>
                </a:solidFill>
                <a:latin typeface="Courier New"/>
                <a:ea typeface="Courier New"/>
                <a:cs typeface="Courier New"/>
                <a:sym typeface="Courier New"/>
              </a:rPr>
              <a:t>&gt;&gt;&gt; </a:t>
            </a:r>
            <a:r>
              <a:rPr lang="en-US" sz="2400" b="1" i="0" u="none" strike="noStrike" cap="none">
                <a:solidFill>
                  <a:srgbClr val="00FF00"/>
                </a:solidFill>
                <a:latin typeface="Courier New"/>
                <a:ea typeface="Courier New"/>
                <a:cs typeface="Courier New"/>
                <a:sym typeface="Courier New"/>
              </a:rPr>
              <a:t>purse</a:t>
            </a:r>
            <a:r>
              <a:rPr lang="en-US" sz="2400" b="1" i="0" u="none" strike="noStrike" cap="none">
                <a:solidFill>
                  <a:srgbClr val="00FFFF"/>
                </a:solidFill>
                <a:latin typeface="Courier New"/>
                <a:ea typeface="Courier New"/>
                <a:cs typeface="Courier New"/>
                <a:sym typeface="Courier New"/>
              </a:rPr>
              <a:t>['candy']</a:t>
            </a:r>
            <a:r>
              <a:rPr lang="en-US" sz="2400" b="1" i="0" u="none" strike="noStrike" cap="none">
                <a:solidFill>
                  <a:schemeClr val="lt1"/>
                </a:solidFill>
                <a:latin typeface="Courier New"/>
                <a:ea typeface="Courier New"/>
                <a:cs typeface="Courier New"/>
                <a:sym typeface="Courier New"/>
              </a:rPr>
              <a:t> = </a:t>
            </a:r>
            <a:r>
              <a:rPr lang="en-US" sz="2400" b="1" i="0" u="none" strike="noStrike" cap="none">
                <a:solidFill>
                  <a:srgbClr val="00FF00"/>
                </a:solidFill>
                <a:latin typeface="Courier New"/>
                <a:ea typeface="Courier New"/>
                <a:cs typeface="Courier New"/>
                <a:sym typeface="Courier New"/>
              </a:rPr>
              <a:t>purse</a:t>
            </a:r>
            <a:r>
              <a:rPr lang="en-US" sz="2400" b="1" i="0" u="none" strike="noStrike" cap="none">
                <a:solidFill>
                  <a:srgbClr val="00FFFF"/>
                </a:solidFill>
                <a:latin typeface="Courier New"/>
                <a:ea typeface="Courier New"/>
                <a:cs typeface="Courier New"/>
                <a:sym typeface="Courier New"/>
              </a:rPr>
              <a:t>['candy']</a:t>
            </a:r>
            <a:r>
              <a:rPr lang="en-US" sz="2400" b="1" i="0" u="none" strike="noStrike" cap="none">
                <a:solidFill>
                  <a:schemeClr val="lt1"/>
                </a:solidFill>
                <a:latin typeface="Courier New"/>
                <a:ea typeface="Courier New"/>
                <a:cs typeface="Courier New"/>
                <a:sym typeface="Courier New"/>
              </a:rPr>
              <a:t> + 2</a:t>
            </a:r>
          </a:p>
          <a:p>
            <a:pPr marL="0" marR="0" lvl="0" indent="0" algn="l" rtl="0">
              <a:lnSpc>
                <a:spcPct val="100000"/>
              </a:lnSpc>
              <a:spcBef>
                <a:spcPts val="0"/>
              </a:spcBef>
              <a:spcAft>
                <a:spcPts val="0"/>
              </a:spcAft>
              <a:buClr>
                <a:schemeClr val="lt1"/>
              </a:buClr>
              <a:buSzPct val="25000"/>
              <a:buFont typeface="Cabin"/>
              <a:buNone/>
            </a:pPr>
            <a:r>
              <a:rPr lang="en-US" sz="2400" b="1" i="0" u="none" strike="noStrike" cap="none">
                <a:solidFill>
                  <a:schemeClr val="lt1"/>
                </a:solidFill>
                <a:latin typeface="Courier New"/>
                <a:ea typeface="Courier New"/>
                <a:cs typeface="Courier New"/>
                <a:sym typeface="Courier New"/>
              </a:rPr>
              <a:t>&gt;&gt;&gt; </a:t>
            </a:r>
            <a:r>
              <a:rPr lang="en-US" sz="2400" b="1" i="0" u="none" strike="noStrike" cap="none">
                <a:solidFill>
                  <a:srgbClr val="FFFF00"/>
                </a:solidFill>
                <a:latin typeface="Courier New"/>
                <a:ea typeface="Courier New"/>
                <a:cs typeface="Courier New"/>
                <a:sym typeface="Courier New"/>
              </a:rPr>
              <a:t>print</a:t>
            </a:r>
            <a:r>
              <a:rPr lang="en-US" sz="2400" b="1" i="0" u="none" strike="noStrike" cap="none">
                <a:solidFill>
                  <a:schemeClr val="lt1"/>
                </a:solidFill>
                <a:latin typeface="Courier New"/>
                <a:ea typeface="Courier New"/>
                <a:cs typeface="Courier New"/>
                <a:sym typeface="Courier New"/>
              </a:rPr>
              <a:t> </a:t>
            </a:r>
            <a:r>
              <a:rPr lang="en-US" sz="2400" b="1" i="0" u="none" strike="noStrike" cap="none">
                <a:solidFill>
                  <a:srgbClr val="00FF00"/>
                </a:solidFill>
                <a:latin typeface="Courier New"/>
                <a:ea typeface="Courier New"/>
                <a:cs typeface="Courier New"/>
                <a:sym typeface="Courier New"/>
              </a:rPr>
              <a:t>purse</a:t>
            </a:r>
          </a:p>
          <a:p>
            <a:pPr marL="0" marR="0" lvl="0" indent="0" algn="l" rtl="0">
              <a:lnSpc>
                <a:spcPct val="100000"/>
              </a:lnSpc>
              <a:spcBef>
                <a:spcPts val="0"/>
              </a:spcBef>
              <a:spcAft>
                <a:spcPts val="0"/>
              </a:spcAft>
              <a:buClr>
                <a:schemeClr val="lt1"/>
              </a:buClr>
              <a:buSzPct val="25000"/>
              <a:buFont typeface="Cabin"/>
              <a:buNone/>
            </a:pPr>
            <a:r>
              <a:rPr lang="en-US" sz="2400" b="1" i="0" u="none" strike="noStrike" cap="none">
                <a:solidFill>
                  <a:schemeClr val="lt1"/>
                </a:solidFill>
                <a:latin typeface="Courier New"/>
                <a:ea typeface="Courier New"/>
                <a:cs typeface="Courier New"/>
                <a:sym typeface="Courier New"/>
              </a:rPr>
              <a:t>{'money': 12, 'tissues': 75, </a:t>
            </a:r>
            <a:r>
              <a:rPr lang="en-US" sz="2400" b="1" i="0" u="none" strike="noStrike" cap="none">
                <a:solidFill>
                  <a:srgbClr val="00FFFF"/>
                </a:solidFill>
                <a:latin typeface="Courier New"/>
                <a:ea typeface="Courier New"/>
                <a:cs typeface="Courier New"/>
                <a:sym typeface="Courier New"/>
              </a:rPr>
              <a:t>'candy': 5</a:t>
            </a:r>
            <a:r>
              <a:rPr lang="en-US" sz="2400" b="1" i="0" u="none" strike="noStrike" cap="none">
                <a:solidFill>
                  <a:schemeClr val="lt1"/>
                </a:solidFill>
                <a:latin typeface="Courier New"/>
                <a:ea typeface="Courier New"/>
                <a:cs typeface="Courier New"/>
                <a:sym typeface="Courier New"/>
              </a:rPr>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Shape 265"/>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7600" u="none" strike="noStrike" cap="none">
                <a:solidFill>
                  <a:srgbClr val="FFFF00"/>
                </a:solidFill>
                <a:latin typeface="Arial" charset="0"/>
                <a:ea typeface="Arial" charset="0"/>
                <a:cs typeface="Arial" charset="0"/>
                <a:sym typeface="Cabin"/>
              </a:rPr>
              <a:t>Comparing Lists and Dictionaries</a:t>
            </a:r>
          </a:p>
        </p:txBody>
      </p:sp>
      <p:sp>
        <p:nvSpPr>
          <p:cNvPr id="266" name="Shape 266"/>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rgbClr val="FF00FF"/>
              </a:buClr>
              <a:buSzPct val="171000"/>
              <a:buFont typeface="Cabin"/>
              <a:buChar char="•"/>
            </a:pPr>
            <a:r>
              <a:rPr lang="en-US" sz="3600" u="none" strike="noStrike" cap="none">
                <a:solidFill>
                  <a:srgbClr val="FF00FF"/>
                </a:solidFill>
                <a:latin typeface="Arial" charset="0"/>
                <a:ea typeface="Arial" charset="0"/>
                <a:cs typeface="Arial" charset="0"/>
                <a:sym typeface="Cabin"/>
              </a:rPr>
              <a:t>Dictionaries</a:t>
            </a:r>
            <a:r>
              <a:rPr lang="en-US" sz="3600" u="none" strike="noStrike" cap="none">
                <a:solidFill>
                  <a:schemeClr val="lt1"/>
                </a:solidFill>
                <a:latin typeface="Arial" charset="0"/>
                <a:ea typeface="Arial" charset="0"/>
                <a:cs typeface="Arial" charset="0"/>
                <a:sym typeface="Cabin"/>
              </a:rPr>
              <a:t> are like </a:t>
            </a:r>
            <a:r>
              <a:rPr lang="en-US" sz="3600">
                <a:solidFill>
                  <a:srgbClr val="00FF00"/>
                </a:solidFill>
                <a:latin typeface="Arial" charset="0"/>
                <a:ea typeface="Arial" charset="0"/>
                <a:cs typeface="Arial" charset="0"/>
                <a:sym typeface="Cabin"/>
              </a:rPr>
              <a:t>l</a:t>
            </a:r>
            <a:r>
              <a:rPr lang="en-US" sz="3600" u="none" strike="noStrike" cap="none">
                <a:solidFill>
                  <a:srgbClr val="00FF00"/>
                </a:solidFill>
                <a:latin typeface="Arial" charset="0"/>
                <a:ea typeface="Arial" charset="0"/>
                <a:cs typeface="Arial" charset="0"/>
                <a:sym typeface="Cabin"/>
              </a:rPr>
              <a:t>ists</a:t>
            </a:r>
            <a:r>
              <a:rPr lang="en-US" sz="3600" u="none" strike="noStrike" cap="none">
                <a:solidFill>
                  <a:schemeClr val="lt1"/>
                </a:solidFill>
                <a:latin typeface="Arial" charset="0"/>
                <a:ea typeface="Arial" charset="0"/>
                <a:cs typeface="Arial" charset="0"/>
                <a:sym typeface="Cabin"/>
              </a:rPr>
              <a:t> except that they use </a:t>
            </a:r>
            <a:r>
              <a:rPr lang="en-US" sz="3600" u="none" strike="noStrike" cap="none">
                <a:solidFill>
                  <a:srgbClr val="FF7F00"/>
                </a:solidFill>
                <a:latin typeface="Arial" charset="0"/>
                <a:ea typeface="Arial" charset="0"/>
                <a:cs typeface="Arial" charset="0"/>
                <a:sym typeface="Cabin"/>
              </a:rPr>
              <a:t>keys</a:t>
            </a:r>
            <a:r>
              <a:rPr lang="en-US" sz="3600" u="none" strike="noStrike" cap="none">
                <a:solidFill>
                  <a:schemeClr val="lt1"/>
                </a:solidFill>
                <a:latin typeface="Arial" charset="0"/>
                <a:ea typeface="Arial" charset="0"/>
                <a:cs typeface="Arial" charset="0"/>
                <a:sym typeface="Cabin"/>
              </a:rPr>
              <a:t> instead of </a:t>
            </a:r>
            <a:r>
              <a:rPr lang="en-US" sz="3600" u="none" strike="noStrike" cap="none">
                <a:solidFill>
                  <a:srgbClr val="FFFFFF"/>
                </a:solidFill>
                <a:latin typeface="Arial" charset="0"/>
                <a:ea typeface="Arial" charset="0"/>
                <a:cs typeface="Arial" charset="0"/>
                <a:sym typeface="Cabin"/>
              </a:rPr>
              <a:t>numbers</a:t>
            </a:r>
            <a:r>
              <a:rPr lang="en-US" sz="3600" u="none" strike="noStrike" cap="none">
                <a:solidFill>
                  <a:schemeClr val="lt1"/>
                </a:solidFill>
                <a:latin typeface="Arial" charset="0"/>
                <a:ea typeface="Arial" charset="0"/>
                <a:cs typeface="Arial" charset="0"/>
                <a:sym typeface="Cabin"/>
              </a:rPr>
              <a:t> to look up </a:t>
            </a:r>
            <a:r>
              <a:rPr lang="en-US" sz="3600" u="none" strike="noStrike" cap="none">
                <a:solidFill>
                  <a:srgbClr val="FFFF00"/>
                </a:solidFill>
                <a:latin typeface="Arial" charset="0"/>
                <a:ea typeface="Arial" charset="0"/>
                <a:cs typeface="Arial" charset="0"/>
                <a:sym typeface="Cabin"/>
              </a:rPr>
              <a:t>values</a:t>
            </a:r>
          </a:p>
        </p:txBody>
      </p:sp>
      <p:sp>
        <p:nvSpPr>
          <p:cNvPr id="267" name="Shape 267"/>
          <p:cNvSpPr txBox="1"/>
          <p:nvPr/>
        </p:nvSpPr>
        <p:spPr>
          <a:xfrm>
            <a:off x="2381250" y="4922825"/>
            <a:ext cx="5059200" cy="33243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3000" b="1" i="0" u="none" strike="noStrike" cap="none">
                <a:solidFill>
                  <a:srgbClr val="00FF00"/>
                </a:solidFill>
                <a:latin typeface="Courier New"/>
                <a:ea typeface="Courier New"/>
                <a:cs typeface="Courier New"/>
                <a:sym typeface="Courier New"/>
              </a:rPr>
              <a:t>&gt;&gt;&gt; lst = </a:t>
            </a:r>
            <a:r>
              <a:rPr lang="en-US" sz="3000" b="1" i="0" u="none" strike="noStrike" cap="none">
                <a:solidFill>
                  <a:srgbClr val="00FFFF"/>
                </a:solidFill>
                <a:latin typeface="Courier New"/>
                <a:ea typeface="Courier New"/>
                <a:cs typeface="Courier New"/>
                <a:sym typeface="Courier New"/>
              </a:rPr>
              <a:t>list()</a:t>
            </a:r>
          </a:p>
          <a:p>
            <a:pPr marL="0" marR="0" lvl="0" indent="0" algn="l" rtl="0">
              <a:lnSpc>
                <a:spcPct val="100000"/>
              </a:lnSpc>
              <a:spcBef>
                <a:spcPts val="0"/>
              </a:spcBef>
              <a:spcAft>
                <a:spcPts val="0"/>
              </a:spcAft>
              <a:buClr>
                <a:srgbClr val="00FF00"/>
              </a:buClr>
              <a:buSzPct val="25000"/>
              <a:buFont typeface="Cabin"/>
              <a:buNone/>
            </a:pPr>
            <a:r>
              <a:rPr lang="en-US" sz="3000" b="1" i="0" u="none" strike="noStrike" cap="none">
                <a:solidFill>
                  <a:srgbClr val="00FF00"/>
                </a:solidFill>
                <a:latin typeface="Courier New"/>
                <a:ea typeface="Courier New"/>
                <a:cs typeface="Courier New"/>
                <a:sym typeface="Courier New"/>
              </a:rPr>
              <a:t>&gt;&gt;&gt; lst.</a:t>
            </a:r>
            <a:r>
              <a:rPr lang="en-US" sz="3000" b="1" i="0" u="none" strike="noStrike" cap="none">
                <a:solidFill>
                  <a:srgbClr val="FF00FF"/>
                </a:solidFill>
                <a:latin typeface="Courier New"/>
                <a:ea typeface="Courier New"/>
                <a:cs typeface="Courier New"/>
                <a:sym typeface="Courier New"/>
              </a:rPr>
              <a:t>append</a:t>
            </a:r>
            <a:r>
              <a:rPr lang="en-US" sz="3000" b="1" i="0" u="none" strike="noStrike" cap="none">
                <a:solidFill>
                  <a:srgbClr val="00FF00"/>
                </a:solidFill>
                <a:latin typeface="Courier New"/>
                <a:ea typeface="Courier New"/>
                <a:cs typeface="Courier New"/>
                <a:sym typeface="Courier New"/>
              </a:rPr>
              <a:t>(</a:t>
            </a:r>
            <a:r>
              <a:rPr lang="en-US" sz="3000" b="1" i="0" u="none" strike="noStrike" cap="none">
                <a:solidFill>
                  <a:srgbClr val="FFFF00"/>
                </a:solidFill>
                <a:latin typeface="Courier New"/>
                <a:ea typeface="Courier New"/>
                <a:cs typeface="Courier New"/>
                <a:sym typeface="Courier New"/>
              </a:rPr>
              <a:t>21</a:t>
            </a:r>
            <a:r>
              <a:rPr lang="en-US" sz="3000" b="1" i="0" u="none" strike="noStrike" cap="none">
                <a:solidFill>
                  <a:srgbClr val="00FF00"/>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3000" b="1" i="0" u="none" strike="noStrike" cap="none">
                <a:solidFill>
                  <a:srgbClr val="00FF00"/>
                </a:solidFill>
                <a:latin typeface="Courier New"/>
                <a:ea typeface="Courier New"/>
                <a:cs typeface="Courier New"/>
                <a:sym typeface="Courier New"/>
              </a:rPr>
              <a:t>&gt;&gt;&gt; lst.</a:t>
            </a:r>
            <a:r>
              <a:rPr lang="en-US" sz="3000" b="1" i="0" u="none" strike="noStrike" cap="none">
                <a:solidFill>
                  <a:srgbClr val="FF00FF"/>
                </a:solidFill>
                <a:latin typeface="Courier New"/>
                <a:ea typeface="Courier New"/>
                <a:cs typeface="Courier New"/>
                <a:sym typeface="Courier New"/>
              </a:rPr>
              <a:t>append</a:t>
            </a:r>
            <a:r>
              <a:rPr lang="en-US" sz="3000" b="1" i="0" u="none" strike="noStrike" cap="none">
                <a:solidFill>
                  <a:srgbClr val="00FF00"/>
                </a:solidFill>
                <a:latin typeface="Courier New"/>
                <a:ea typeface="Courier New"/>
                <a:cs typeface="Courier New"/>
                <a:sym typeface="Courier New"/>
              </a:rPr>
              <a:t>(</a:t>
            </a:r>
            <a:r>
              <a:rPr lang="en-US" sz="3000" b="1" i="0" u="none" strike="noStrike" cap="none">
                <a:solidFill>
                  <a:srgbClr val="FFFF00"/>
                </a:solidFill>
                <a:latin typeface="Courier New"/>
                <a:ea typeface="Courier New"/>
                <a:cs typeface="Courier New"/>
                <a:sym typeface="Courier New"/>
              </a:rPr>
              <a:t>183</a:t>
            </a:r>
            <a:r>
              <a:rPr lang="en-US" sz="3000" b="1" i="0" u="none" strike="noStrike" cap="none">
                <a:solidFill>
                  <a:srgbClr val="00FF00"/>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3000" b="1" i="0" u="none" strike="noStrike" cap="none">
                <a:solidFill>
                  <a:srgbClr val="00FF00"/>
                </a:solidFill>
                <a:latin typeface="Courier New"/>
                <a:ea typeface="Courier New"/>
                <a:cs typeface="Courier New"/>
                <a:sym typeface="Courier New"/>
              </a:rPr>
              <a:t>&gt;&gt;&gt; </a:t>
            </a:r>
            <a:r>
              <a:rPr lang="en-US" sz="3000" b="1" i="0" u="none" strike="noStrike" cap="none">
                <a:solidFill>
                  <a:srgbClr val="FFFF00"/>
                </a:solidFill>
                <a:latin typeface="Courier New"/>
                <a:ea typeface="Courier New"/>
                <a:cs typeface="Courier New"/>
                <a:sym typeface="Courier New"/>
              </a:rPr>
              <a:t>print</a:t>
            </a:r>
            <a:r>
              <a:rPr lang="en-US" sz="3000" b="1" i="0" u="none" strike="noStrike" cap="none">
                <a:solidFill>
                  <a:srgbClr val="00FF00"/>
                </a:solidFill>
                <a:latin typeface="Courier New"/>
                <a:ea typeface="Courier New"/>
                <a:cs typeface="Courier New"/>
                <a:sym typeface="Courier New"/>
              </a:rPr>
              <a:t> lst</a:t>
            </a:r>
          </a:p>
          <a:p>
            <a:pPr marL="0" marR="0" lvl="0" indent="0" algn="l" rtl="0">
              <a:lnSpc>
                <a:spcPct val="100000"/>
              </a:lnSpc>
              <a:spcBef>
                <a:spcPts val="0"/>
              </a:spcBef>
              <a:spcAft>
                <a:spcPts val="0"/>
              </a:spcAft>
              <a:buClr>
                <a:srgbClr val="00FF00"/>
              </a:buClr>
              <a:buSzPct val="25000"/>
              <a:buFont typeface="Cabin"/>
              <a:buNone/>
            </a:pPr>
            <a:r>
              <a:rPr lang="en-US" sz="3000" b="1" i="0" u="none" strike="noStrike" cap="none">
                <a:solidFill>
                  <a:srgbClr val="00FF00"/>
                </a:solidFill>
                <a:latin typeface="Courier New"/>
                <a:ea typeface="Courier New"/>
                <a:cs typeface="Courier New"/>
                <a:sym typeface="Courier New"/>
              </a:rPr>
              <a:t>[</a:t>
            </a:r>
            <a:r>
              <a:rPr lang="en-US" sz="3000" b="1" i="0" u="none" strike="noStrike" cap="none">
                <a:solidFill>
                  <a:srgbClr val="FFFF00"/>
                </a:solidFill>
                <a:latin typeface="Courier New"/>
                <a:ea typeface="Courier New"/>
                <a:cs typeface="Courier New"/>
                <a:sym typeface="Courier New"/>
              </a:rPr>
              <a:t>21, 183</a:t>
            </a:r>
            <a:r>
              <a:rPr lang="en-US" sz="3000" b="1" i="0" u="none" strike="noStrike" cap="none">
                <a:solidFill>
                  <a:srgbClr val="00FF00"/>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3000" b="1" i="0" u="none" strike="noStrike" cap="none">
                <a:solidFill>
                  <a:srgbClr val="00FF00"/>
                </a:solidFill>
                <a:latin typeface="Courier New"/>
                <a:ea typeface="Courier New"/>
                <a:cs typeface="Courier New"/>
                <a:sym typeface="Courier New"/>
              </a:rPr>
              <a:t>&gt;&gt;&gt; lst[</a:t>
            </a:r>
            <a:r>
              <a:rPr lang="en-US" sz="3000" b="1" i="0" u="none" strike="noStrike" cap="none">
                <a:solidFill>
                  <a:srgbClr val="FFFFFF"/>
                </a:solidFill>
                <a:latin typeface="Courier New"/>
                <a:ea typeface="Courier New"/>
                <a:cs typeface="Courier New"/>
                <a:sym typeface="Courier New"/>
              </a:rPr>
              <a:t>0</a:t>
            </a:r>
            <a:r>
              <a:rPr lang="en-US" sz="3000" b="1" i="0" u="none" strike="noStrike" cap="none">
                <a:solidFill>
                  <a:srgbClr val="00FF00"/>
                </a:solidFill>
                <a:latin typeface="Courier New"/>
                <a:ea typeface="Courier New"/>
                <a:cs typeface="Courier New"/>
                <a:sym typeface="Courier New"/>
              </a:rPr>
              <a:t>] = </a:t>
            </a:r>
            <a:r>
              <a:rPr lang="en-US" sz="3000" b="1" i="0" u="none" strike="noStrike" cap="none">
                <a:solidFill>
                  <a:srgbClr val="FFFF00"/>
                </a:solidFill>
                <a:latin typeface="Courier New"/>
                <a:ea typeface="Courier New"/>
                <a:cs typeface="Courier New"/>
                <a:sym typeface="Courier New"/>
              </a:rPr>
              <a:t>23</a:t>
            </a:r>
          </a:p>
          <a:p>
            <a:pPr marL="0" marR="0" lvl="0" indent="0" algn="l" rtl="0">
              <a:lnSpc>
                <a:spcPct val="100000"/>
              </a:lnSpc>
              <a:spcBef>
                <a:spcPts val="0"/>
              </a:spcBef>
              <a:spcAft>
                <a:spcPts val="0"/>
              </a:spcAft>
              <a:buClr>
                <a:srgbClr val="00FF00"/>
              </a:buClr>
              <a:buSzPct val="25000"/>
              <a:buFont typeface="Cabin"/>
              <a:buNone/>
            </a:pPr>
            <a:r>
              <a:rPr lang="en-US" sz="3000" b="1" i="0" u="none" strike="noStrike" cap="none">
                <a:solidFill>
                  <a:srgbClr val="00FF00"/>
                </a:solidFill>
                <a:latin typeface="Courier New"/>
                <a:ea typeface="Courier New"/>
                <a:cs typeface="Courier New"/>
                <a:sym typeface="Courier New"/>
              </a:rPr>
              <a:t>&gt;&gt;&gt; </a:t>
            </a:r>
            <a:r>
              <a:rPr lang="en-US" sz="3000" b="1" i="0" u="none" strike="noStrike" cap="none">
                <a:solidFill>
                  <a:srgbClr val="FFFF00"/>
                </a:solidFill>
                <a:latin typeface="Courier New"/>
                <a:ea typeface="Courier New"/>
                <a:cs typeface="Courier New"/>
                <a:sym typeface="Courier New"/>
              </a:rPr>
              <a:t>print</a:t>
            </a:r>
            <a:r>
              <a:rPr lang="en-US" sz="3000" b="1" i="0" u="none" strike="noStrike" cap="none">
                <a:solidFill>
                  <a:srgbClr val="00FF00"/>
                </a:solidFill>
                <a:latin typeface="Courier New"/>
                <a:ea typeface="Courier New"/>
                <a:cs typeface="Courier New"/>
                <a:sym typeface="Courier New"/>
              </a:rPr>
              <a:t> lst</a:t>
            </a:r>
          </a:p>
          <a:p>
            <a:pPr marL="0" marR="0" lvl="0" indent="0" algn="l" rtl="0">
              <a:lnSpc>
                <a:spcPct val="100000"/>
              </a:lnSpc>
              <a:spcBef>
                <a:spcPts val="0"/>
              </a:spcBef>
              <a:spcAft>
                <a:spcPts val="0"/>
              </a:spcAft>
              <a:buClr>
                <a:srgbClr val="00FF00"/>
              </a:buClr>
              <a:buSzPct val="25000"/>
              <a:buFont typeface="Cabin"/>
              <a:buNone/>
            </a:pPr>
            <a:r>
              <a:rPr lang="en-US" sz="3000" b="1" i="0" u="none" strike="noStrike" cap="none">
                <a:solidFill>
                  <a:srgbClr val="00FF00"/>
                </a:solidFill>
                <a:latin typeface="Courier New"/>
                <a:ea typeface="Courier New"/>
                <a:cs typeface="Courier New"/>
                <a:sym typeface="Courier New"/>
              </a:rPr>
              <a:t>[</a:t>
            </a:r>
            <a:r>
              <a:rPr lang="en-US" sz="3000" b="1" i="0" u="none" strike="noStrike" cap="none">
                <a:solidFill>
                  <a:srgbClr val="FFFF00"/>
                </a:solidFill>
                <a:latin typeface="Courier New"/>
                <a:ea typeface="Courier New"/>
                <a:cs typeface="Courier New"/>
                <a:sym typeface="Courier New"/>
              </a:rPr>
              <a:t>23, 183</a:t>
            </a:r>
            <a:r>
              <a:rPr lang="en-US" sz="3000" b="1" i="0" u="none" strike="noStrike" cap="none">
                <a:solidFill>
                  <a:srgbClr val="00FF00"/>
                </a:solidFill>
                <a:latin typeface="Courier New"/>
                <a:ea typeface="Courier New"/>
                <a:cs typeface="Courier New"/>
                <a:sym typeface="Courier New"/>
              </a:rPr>
              <a:t>]</a:t>
            </a:r>
          </a:p>
        </p:txBody>
      </p:sp>
      <p:sp>
        <p:nvSpPr>
          <p:cNvPr id="268" name="Shape 268"/>
          <p:cNvSpPr txBox="1"/>
          <p:nvPr/>
        </p:nvSpPr>
        <p:spPr>
          <a:xfrm>
            <a:off x="9083675" y="4368800"/>
            <a:ext cx="6492600" cy="4432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3000" b="1" i="0" u="none" strike="noStrike" cap="none">
                <a:solidFill>
                  <a:srgbClr val="FF00FF"/>
                </a:solidFill>
                <a:latin typeface="Courier New"/>
                <a:ea typeface="Courier New"/>
                <a:cs typeface="Courier New"/>
                <a:sym typeface="Courier New"/>
              </a:rPr>
              <a:t>&gt;&gt;&gt; ddd =</a:t>
            </a:r>
            <a:r>
              <a:rPr lang="en-US" sz="3000" b="1" i="0" u="none" strike="noStrike" cap="none">
                <a:solidFill>
                  <a:srgbClr val="0000FF"/>
                </a:solidFill>
                <a:latin typeface="Courier New"/>
                <a:ea typeface="Courier New"/>
                <a:cs typeface="Courier New"/>
                <a:sym typeface="Courier New"/>
              </a:rPr>
              <a:t> </a:t>
            </a:r>
            <a:r>
              <a:rPr lang="en-US" sz="3000" b="1" i="0" u="none" strike="noStrike" cap="none">
                <a:solidFill>
                  <a:srgbClr val="00FFFF"/>
                </a:solidFill>
                <a:latin typeface="Courier New"/>
                <a:ea typeface="Courier New"/>
                <a:cs typeface="Courier New"/>
                <a:sym typeface="Courier New"/>
              </a:rPr>
              <a:t>dict()</a:t>
            </a:r>
          </a:p>
          <a:p>
            <a:pPr marL="0" marR="0" lvl="0" indent="0" algn="l" rtl="0">
              <a:lnSpc>
                <a:spcPct val="100000"/>
              </a:lnSpc>
              <a:spcBef>
                <a:spcPts val="0"/>
              </a:spcBef>
              <a:spcAft>
                <a:spcPts val="0"/>
              </a:spcAft>
              <a:buClr>
                <a:srgbClr val="FF00FF"/>
              </a:buClr>
              <a:buSzPct val="25000"/>
              <a:buFont typeface="Cabin"/>
              <a:buNone/>
            </a:pPr>
            <a:r>
              <a:rPr lang="en-US" sz="3000" b="1" i="0" u="none" strike="noStrike" cap="none">
                <a:solidFill>
                  <a:srgbClr val="FF00FF"/>
                </a:solidFill>
                <a:latin typeface="Courier New"/>
                <a:ea typeface="Courier New"/>
                <a:cs typeface="Courier New"/>
                <a:sym typeface="Courier New"/>
              </a:rPr>
              <a:t>&gt;&gt;&gt; ddd[</a:t>
            </a:r>
            <a:r>
              <a:rPr lang="en-US" sz="3000" b="1" i="0" u="none" strike="noStrike" cap="none">
                <a:solidFill>
                  <a:srgbClr val="FF7F00"/>
                </a:solidFill>
                <a:latin typeface="Courier New"/>
                <a:ea typeface="Courier New"/>
                <a:cs typeface="Courier New"/>
                <a:sym typeface="Courier New"/>
              </a:rPr>
              <a:t>'age'</a:t>
            </a:r>
            <a:r>
              <a:rPr lang="en-US" sz="3000" b="1" i="0" u="none" strike="noStrike" cap="none">
                <a:solidFill>
                  <a:srgbClr val="FF00FF"/>
                </a:solidFill>
                <a:latin typeface="Courier New"/>
                <a:ea typeface="Courier New"/>
                <a:cs typeface="Courier New"/>
                <a:sym typeface="Courier New"/>
              </a:rPr>
              <a:t>] = </a:t>
            </a:r>
            <a:r>
              <a:rPr lang="en-US" sz="3000" b="1" i="0" u="none" strike="noStrike" cap="none">
                <a:solidFill>
                  <a:srgbClr val="FFFF00"/>
                </a:solidFill>
                <a:latin typeface="Courier New"/>
                <a:ea typeface="Courier New"/>
                <a:cs typeface="Courier New"/>
                <a:sym typeface="Courier New"/>
              </a:rPr>
              <a:t>21</a:t>
            </a:r>
          </a:p>
          <a:p>
            <a:pPr marL="0" marR="0" lvl="0" indent="0" algn="l" rtl="0">
              <a:lnSpc>
                <a:spcPct val="100000"/>
              </a:lnSpc>
              <a:spcBef>
                <a:spcPts val="0"/>
              </a:spcBef>
              <a:spcAft>
                <a:spcPts val="0"/>
              </a:spcAft>
              <a:buClr>
                <a:srgbClr val="FF00FF"/>
              </a:buClr>
              <a:buSzPct val="25000"/>
              <a:buFont typeface="Cabin"/>
              <a:buNone/>
            </a:pPr>
            <a:r>
              <a:rPr lang="en-US" sz="3000" b="1" i="0" u="none" strike="noStrike" cap="none">
                <a:solidFill>
                  <a:srgbClr val="FF00FF"/>
                </a:solidFill>
                <a:latin typeface="Courier New"/>
                <a:ea typeface="Courier New"/>
                <a:cs typeface="Courier New"/>
                <a:sym typeface="Courier New"/>
              </a:rPr>
              <a:t>&gt;&gt;&gt; ddd[</a:t>
            </a:r>
            <a:r>
              <a:rPr lang="en-US" sz="3000" b="1" i="0" u="none" strike="noStrike" cap="none">
                <a:solidFill>
                  <a:srgbClr val="FF7F00"/>
                </a:solidFill>
                <a:latin typeface="Courier New"/>
                <a:ea typeface="Courier New"/>
                <a:cs typeface="Courier New"/>
                <a:sym typeface="Courier New"/>
              </a:rPr>
              <a:t>'course'</a:t>
            </a:r>
            <a:r>
              <a:rPr lang="en-US" sz="3000" b="1" i="0" u="none" strike="noStrike" cap="none">
                <a:solidFill>
                  <a:srgbClr val="FF00FF"/>
                </a:solidFill>
                <a:latin typeface="Courier New"/>
                <a:ea typeface="Courier New"/>
                <a:cs typeface="Courier New"/>
                <a:sym typeface="Courier New"/>
              </a:rPr>
              <a:t>] = </a:t>
            </a:r>
            <a:r>
              <a:rPr lang="en-US" sz="3000" b="1" i="0" u="none" strike="noStrike" cap="none">
                <a:solidFill>
                  <a:srgbClr val="FFFF00"/>
                </a:solidFill>
                <a:latin typeface="Courier New"/>
                <a:ea typeface="Courier New"/>
                <a:cs typeface="Courier New"/>
                <a:sym typeface="Courier New"/>
              </a:rPr>
              <a:t>182</a:t>
            </a:r>
          </a:p>
          <a:p>
            <a:pPr marL="0" marR="0" lvl="0" indent="0" algn="l" rtl="0">
              <a:lnSpc>
                <a:spcPct val="100000"/>
              </a:lnSpc>
              <a:spcBef>
                <a:spcPts val="0"/>
              </a:spcBef>
              <a:spcAft>
                <a:spcPts val="0"/>
              </a:spcAft>
              <a:buClr>
                <a:srgbClr val="FF00FF"/>
              </a:buClr>
              <a:buSzPct val="25000"/>
              <a:buFont typeface="Cabin"/>
              <a:buNone/>
            </a:pPr>
            <a:r>
              <a:rPr lang="en-US" sz="3000" b="1" i="0" u="none" strike="noStrike" cap="none">
                <a:solidFill>
                  <a:srgbClr val="FF00FF"/>
                </a:solidFill>
                <a:latin typeface="Courier New"/>
                <a:ea typeface="Courier New"/>
                <a:cs typeface="Courier New"/>
                <a:sym typeface="Courier New"/>
              </a:rPr>
              <a:t>&gt;&gt;&gt; </a:t>
            </a:r>
            <a:r>
              <a:rPr lang="en-US" sz="3000" b="1" i="0" u="none" strike="noStrike" cap="none">
                <a:solidFill>
                  <a:srgbClr val="FFFF00"/>
                </a:solidFill>
                <a:latin typeface="Courier New"/>
                <a:ea typeface="Courier New"/>
                <a:cs typeface="Courier New"/>
                <a:sym typeface="Courier New"/>
              </a:rPr>
              <a:t>print</a:t>
            </a:r>
            <a:r>
              <a:rPr lang="en-US" sz="3000" b="1" i="0" u="none" strike="noStrike" cap="none">
                <a:solidFill>
                  <a:srgbClr val="FF00FF"/>
                </a:solidFill>
                <a:latin typeface="Courier New"/>
                <a:ea typeface="Courier New"/>
                <a:cs typeface="Courier New"/>
                <a:sym typeface="Courier New"/>
              </a:rPr>
              <a:t> ddd</a:t>
            </a:r>
          </a:p>
          <a:p>
            <a:pPr marL="0" marR="0" lvl="0" indent="0" algn="l" rtl="0">
              <a:lnSpc>
                <a:spcPct val="100000"/>
              </a:lnSpc>
              <a:spcBef>
                <a:spcPts val="0"/>
              </a:spcBef>
              <a:spcAft>
                <a:spcPts val="0"/>
              </a:spcAft>
              <a:buClr>
                <a:srgbClr val="FF00FF"/>
              </a:buClr>
              <a:buSzPct val="25000"/>
              <a:buFont typeface="Cabin"/>
              <a:buNone/>
            </a:pPr>
            <a:r>
              <a:rPr lang="en-US" sz="3000" b="1" i="0" u="none" strike="noStrike" cap="none">
                <a:solidFill>
                  <a:srgbClr val="FF00FF"/>
                </a:solidFill>
                <a:latin typeface="Courier New"/>
                <a:ea typeface="Courier New"/>
                <a:cs typeface="Courier New"/>
                <a:sym typeface="Courier New"/>
              </a:rPr>
              <a:t>{</a:t>
            </a:r>
            <a:r>
              <a:rPr lang="en-US" sz="3000" b="1" i="0" u="none" strike="noStrike" cap="none">
                <a:solidFill>
                  <a:srgbClr val="FF7F00"/>
                </a:solidFill>
                <a:latin typeface="Courier New"/>
                <a:ea typeface="Courier New"/>
                <a:cs typeface="Courier New"/>
                <a:sym typeface="Courier New"/>
              </a:rPr>
              <a:t>'course'</a:t>
            </a:r>
            <a:r>
              <a:rPr lang="en-US" sz="3000" b="1" i="0" u="none" strike="noStrike" cap="none">
                <a:solidFill>
                  <a:srgbClr val="FF00FF"/>
                </a:solidFill>
                <a:latin typeface="Courier New"/>
                <a:ea typeface="Courier New"/>
                <a:cs typeface="Courier New"/>
                <a:sym typeface="Courier New"/>
              </a:rPr>
              <a:t>: </a:t>
            </a:r>
            <a:r>
              <a:rPr lang="en-US" sz="3000" b="1" i="0" u="none" strike="noStrike" cap="none">
                <a:solidFill>
                  <a:srgbClr val="FFFF00"/>
                </a:solidFill>
                <a:latin typeface="Courier New"/>
                <a:ea typeface="Courier New"/>
                <a:cs typeface="Courier New"/>
                <a:sym typeface="Courier New"/>
              </a:rPr>
              <a:t>182</a:t>
            </a:r>
            <a:r>
              <a:rPr lang="en-US" sz="3000" b="1" i="0" u="none" strike="noStrike" cap="none">
                <a:solidFill>
                  <a:srgbClr val="FF00FF"/>
                </a:solidFill>
                <a:latin typeface="Courier New"/>
                <a:ea typeface="Courier New"/>
                <a:cs typeface="Courier New"/>
                <a:sym typeface="Courier New"/>
              </a:rPr>
              <a:t>, </a:t>
            </a:r>
            <a:r>
              <a:rPr lang="en-US" sz="3000" b="1" i="0" u="none" strike="noStrike" cap="none">
                <a:solidFill>
                  <a:srgbClr val="FF7F00"/>
                </a:solidFill>
                <a:latin typeface="Courier New"/>
                <a:ea typeface="Courier New"/>
                <a:cs typeface="Courier New"/>
                <a:sym typeface="Courier New"/>
              </a:rPr>
              <a:t>'age'</a:t>
            </a:r>
            <a:r>
              <a:rPr lang="en-US" sz="3000" b="1" i="0" u="none" strike="noStrike" cap="none">
                <a:solidFill>
                  <a:srgbClr val="FF00FF"/>
                </a:solidFill>
                <a:latin typeface="Courier New"/>
                <a:ea typeface="Courier New"/>
                <a:cs typeface="Courier New"/>
                <a:sym typeface="Courier New"/>
              </a:rPr>
              <a:t>: </a:t>
            </a:r>
            <a:r>
              <a:rPr lang="en-US" sz="3000" b="1" i="0" u="none" strike="noStrike" cap="none">
                <a:solidFill>
                  <a:srgbClr val="FFFF00"/>
                </a:solidFill>
                <a:latin typeface="Courier New"/>
                <a:ea typeface="Courier New"/>
                <a:cs typeface="Courier New"/>
                <a:sym typeface="Courier New"/>
              </a:rPr>
              <a:t>21</a:t>
            </a:r>
            <a:r>
              <a:rPr lang="en-US" sz="3000" b="1" i="0" u="none" strike="noStrike" cap="none">
                <a:solidFill>
                  <a:srgbClr val="FF00FF"/>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FF00FF"/>
              </a:buClr>
              <a:buSzPct val="25000"/>
              <a:buFont typeface="Cabin"/>
              <a:buNone/>
            </a:pPr>
            <a:r>
              <a:rPr lang="en-US" sz="3000" b="1" i="0" u="none" strike="noStrike" cap="none">
                <a:solidFill>
                  <a:srgbClr val="FF00FF"/>
                </a:solidFill>
                <a:latin typeface="Courier New"/>
                <a:ea typeface="Courier New"/>
                <a:cs typeface="Courier New"/>
                <a:sym typeface="Courier New"/>
              </a:rPr>
              <a:t>&gt;&gt;&gt; ddd[</a:t>
            </a:r>
            <a:r>
              <a:rPr lang="en-US" sz="3000" b="1" i="0" u="none" strike="noStrike" cap="none">
                <a:solidFill>
                  <a:srgbClr val="FF7F00"/>
                </a:solidFill>
                <a:latin typeface="Courier New"/>
                <a:ea typeface="Courier New"/>
                <a:cs typeface="Courier New"/>
                <a:sym typeface="Courier New"/>
              </a:rPr>
              <a:t>'age'</a:t>
            </a:r>
            <a:r>
              <a:rPr lang="en-US" sz="3000" b="1" i="0" u="none" strike="noStrike" cap="none">
                <a:solidFill>
                  <a:srgbClr val="FF00FF"/>
                </a:solidFill>
                <a:latin typeface="Courier New"/>
                <a:ea typeface="Courier New"/>
                <a:cs typeface="Courier New"/>
                <a:sym typeface="Courier New"/>
              </a:rPr>
              <a:t>] = 23</a:t>
            </a:r>
          </a:p>
          <a:p>
            <a:pPr marL="0" marR="0" lvl="0" indent="0" algn="l" rtl="0">
              <a:lnSpc>
                <a:spcPct val="100000"/>
              </a:lnSpc>
              <a:spcBef>
                <a:spcPts val="0"/>
              </a:spcBef>
              <a:spcAft>
                <a:spcPts val="0"/>
              </a:spcAft>
              <a:buClr>
                <a:srgbClr val="FF00FF"/>
              </a:buClr>
              <a:buSzPct val="25000"/>
              <a:buFont typeface="Cabin"/>
              <a:buNone/>
            </a:pPr>
            <a:r>
              <a:rPr lang="en-US" sz="3000" b="1" i="0" u="none" strike="noStrike" cap="none">
                <a:solidFill>
                  <a:srgbClr val="FF00FF"/>
                </a:solidFill>
                <a:latin typeface="Courier New"/>
                <a:ea typeface="Courier New"/>
                <a:cs typeface="Courier New"/>
                <a:sym typeface="Courier New"/>
              </a:rPr>
              <a:t>&gt;&gt;&gt; </a:t>
            </a:r>
            <a:r>
              <a:rPr lang="en-US" sz="3000" b="1" i="0" u="none" strike="noStrike" cap="none">
                <a:solidFill>
                  <a:srgbClr val="FFFF00"/>
                </a:solidFill>
                <a:latin typeface="Courier New"/>
                <a:ea typeface="Courier New"/>
                <a:cs typeface="Courier New"/>
                <a:sym typeface="Courier New"/>
              </a:rPr>
              <a:t>print</a:t>
            </a:r>
            <a:r>
              <a:rPr lang="en-US" sz="3000" b="1" i="0" u="none" strike="noStrike" cap="none">
                <a:solidFill>
                  <a:srgbClr val="FF00FF"/>
                </a:solidFill>
                <a:latin typeface="Courier New"/>
                <a:ea typeface="Courier New"/>
                <a:cs typeface="Courier New"/>
                <a:sym typeface="Courier New"/>
              </a:rPr>
              <a:t> ddd</a:t>
            </a:r>
          </a:p>
          <a:p>
            <a:pPr marL="0" marR="0" lvl="0" indent="0" algn="l" rtl="0">
              <a:lnSpc>
                <a:spcPct val="100000"/>
              </a:lnSpc>
              <a:spcBef>
                <a:spcPts val="0"/>
              </a:spcBef>
              <a:spcAft>
                <a:spcPts val="0"/>
              </a:spcAft>
              <a:buClr>
                <a:srgbClr val="FF00FF"/>
              </a:buClr>
              <a:buSzPct val="25000"/>
              <a:buFont typeface="Cabin"/>
              <a:buNone/>
            </a:pPr>
            <a:r>
              <a:rPr lang="en-US" sz="3000" b="1" i="0" u="none" strike="noStrike" cap="none">
                <a:solidFill>
                  <a:srgbClr val="FF00FF"/>
                </a:solidFill>
                <a:latin typeface="Courier New"/>
                <a:ea typeface="Courier New"/>
                <a:cs typeface="Courier New"/>
                <a:sym typeface="Courier New"/>
              </a:rPr>
              <a:t>{</a:t>
            </a:r>
            <a:r>
              <a:rPr lang="en-US" sz="3000" b="1" i="0" u="none" strike="noStrike" cap="none">
                <a:solidFill>
                  <a:srgbClr val="FF7F00"/>
                </a:solidFill>
                <a:latin typeface="Courier New"/>
                <a:ea typeface="Courier New"/>
                <a:cs typeface="Courier New"/>
                <a:sym typeface="Courier New"/>
              </a:rPr>
              <a:t>'course'</a:t>
            </a:r>
            <a:r>
              <a:rPr lang="en-US" sz="3000" b="1" i="0" u="none" strike="noStrike" cap="none">
                <a:solidFill>
                  <a:srgbClr val="FF00FF"/>
                </a:solidFill>
                <a:latin typeface="Courier New"/>
                <a:ea typeface="Courier New"/>
                <a:cs typeface="Courier New"/>
                <a:sym typeface="Courier New"/>
              </a:rPr>
              <a:t>: </a:t>
            </a:r>
            <a:r>
              <a:rPr lang="en-US" sz="3000" b="1" i="0" u="none" strike="noStrike" cap="none">
                <a:solidFill>
                  <a:srgbClr val="FFFF00"/>
                </a:solidFill>
                <a:latin typeface="Courier New"/>
                <a:ea typeface="Courier New"/>
                <a:cs typeface="Courier New"/>
                <a:sym typeface="Courier New"/>
              </a:rPr>
              <a:t>182</a:t>
            </a:r>
            <a:r>
              <a:rPr lang="en-US" sz="3000" b="1" i="0" u="none" strike="noStrike" cap="none">
                <a:solidFill>
                  <a:srgbClr val="FF00FF"/>
                </a:solidFill>
                <a:latin typeface="Courier New"/>
                <a:ea typeface="Courier New"/>
                <a:cs typeface="Courier New"/>
                <a:sym typeface="Courier New"/>
              </a:rPr>
              <a:t>, </a:t>
            </a:r>
            <a:r>
              <a:rPr lang="en-US" sz="3000" b="1" i="0" u="none" strike="noStrike" cap="none">
                <a:solidFill>
                  <a:srgbClr val="FF7F00"/>
                </a:solidFill>
                <a:latin typeface="Courier New"/>
                <a:ea typeface="Courier New"/>
                <a:cs typeface="Courier New"/>
                <a:sym typeface="Courier New"/>
              </a:rPr>
              <a:t>'age'</a:t>
            </a:r>
            <a:r>
              <a:rPr lang="en-US" sz="3000" b="1" i="0" u="none" strike="noStrike" cap="none">
                <a:solidFill>
                  <a:srgbClr val="FF00FF"/>
                </a:solidFill>
                <a:latin typeface="Courier New"/>
                <a:ea typeface="Courier New"/>
                <a:cs typeface="Courier New"/>
                <a:sym typeface="Courier New"/>
              </a:rPr>
              <a:t>: </a:t>
            </a:r>
            <a:r>
              <a:rPr lang="en-US" sz="3000" b="1" i="0" u="none" strike="noStrike" cap="none">
                <a:solidFill>
                  <a:srgbClr val="FFFF00"/>
                </a:solidFill>
                <a:latin typeface="Courier New"/>
                <a:ea typeface="Courier New"/>
                <a:cs typeface="Courier New"/>
                <a:sym typeface="Courier New"/>
              </a:rPr>
              <a:t>23</a:t>
            </a:r>
            <a:r>
              <a:rPr lang="en-US" sz="3000" b="1" i="0" u="none" strike="noStrike" cap="none">
                <a:solidFill>
                  <a:srgbClr val="FF00FF"/>
                </a:solidFill>
                <a:latin typeface="Courier New"/>
                <a:ea typeface="Courier New"/>
                <a:cs typeface="Courier New"/>
                <a:sym typeface="Courier New"/>
              </a:rPr>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Shape 273"/>
          <p:cNvSpPr txBox="1"/>
          <p:nvPr/>
        </p:nvSpPr>
        <p:spPr>
          <a:xfrm>
            <a:off x="2114550" y="449250"/>
            <a:ext cx="5690999" cy="39402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3000" b="1" i="0" u="none" strike="noStrike" cap="none">
                <a:solidFill>
                  <a:srgbClr val="00FF00"/>
                </a:solidFill>
                <a:latin typeface="Courier New"/>
                <a:ea typeface="Courier New"/>
                <a:cs typeface="Courier New"/>
                <a:sym typeface="Courier New"/>
              </a:rPr>
              <a:t>&gt;&gt;&gt; lst =</a:t>
            </a:r>
            <a:r>
              <a:rPr lang="en-US" sz="3000" b="1" i="0" u="none" strike="noStrike" cap="none">
                <a:solidFill>
                  <a:srgbClr val="0000FF"/>
                </a:solidFill>
                <a:latin typeface="Courier New"/>
                <a:ea typeface="Courier New"/>
                <a:cs typeface="Courier New"/>
                <a:sym typeface="Courier New"/>
              </a:rPr>
              <a:t> </a:t>
            </a:r>
            <a:r>
              <a:rPr lang="en-US" sz="3000" b="1" i="0" u="none" strike="noStrike" cap="none">
                <a:solidFill>
                  <a:srgbClr val="00FFFF"/>
                </a:solidFill>
                <a:latin typeface="Courier New"/>
                <a:ea typeface="Courier New"/>
                <a:cs typeface="Courier New"/>
                <a:sym typeface="Courier New"/>
              </a:rPr>
              <a:t>list()</a:t>
            </a:r>
          </a:p>
          <a:p>
            <a:pPr marL="0" marR="0" lvl="0" indent="0" algn="l" rtl="0">
              <a:lnSpc>
                <a:spcPct val="100000"/>
              </a:lnSpc>
              <a:spcBef>
                <a:spcPts val="0"/>
              </a:spcBef>
              <a:spcAft>
                <a:spcPts val="0"/>
              </a:spcAft>
              <a:buClr>
                <a:srgbClr val="00FF00"/>
              </a:buClr>
              <a:buSzPct val="25000"/>
              <a:buFont typeface="Cabin"/>
              <a:buNone/>
            </a:pPr>
            <a:r>
              <a:rPr lang="en-US" sz="3000" b="1" i="0" u="none" strike="noStrike" cap="none">
                <a:solidFill>
                  <a:srgbClr val="00FF00"/>
                </a:solidFill>
                <a:latin typeface="Courier New"/>
                <a:ea typeface="Courier New"/>
                <a:cs typeface="Courier New"/>
                <a:sym typeface="Courier New"/>
              </a:rPr>
              <a:t>&gt;&gt;&gt; lst.append(</a:t>
            </a:r>
            <a:r>
              <a:rPr lang="en-US" sz="3000" b="1" i="0" u="none" strike="noStrike" cap="none">
                <a:solidFill>
                  <a:srgbClr val="FFFF00"/>
                </a:solidFill>
                <a:latin typeface="Courier New"/>
                <a:ea typeface="Courier New"/>
                <a:cs typeface="Courier New"/>
                <a:sym typeface="Courier New"/>
              </a:rPr>
              <a:t>21</a:t>
            </a:r>
            <a:r>
              <a:rPr lang="en-US" sz="3000" b="1" i="0" u="none" strike="noStrike" cap="none">
                <a:solidFill>
                  <a:srgbClr val="00FF00"/>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3000" b="1" i="0" u="none" strike="noStrike" cap="none">
                <a:solidFill>
                  <a:srgbClr val="00FF00"/>
                </a:solidFill>
                <a:latin typeface="Courier New"/>
                <a:ea typeface="Courier New"/>
                <a:cs typeface="Courier New"/>
                <a:sym typeface="Courier New"/>
              </a:rPr>
              <a:t>&gt;&gt;&gt; lst.append(</a:t>
            </a:r>
            <a:r>
              <a:rPr lang="en-US" sz="3000" b="1" i="0" u="none" strike="noStrike" cap="none">
                <a:solidFill>
                  <a:srgbClr val="FFFF00"/>
                </a:solidFill>
                <a:latin typeface="Courier New"/>
                <a:ea typeface="Courier New"/>
                <a:cs typeface="Courier New"/>
                <a:sym typeface="Courier New"/>
              </a:rPr>
              <a:t>183</a:t>
            </a:r>
            <a:r>
              <a:rPr lang="en-US" sz="3000" b="1" i="0" u="none" strike="noStrike" cap="none">
                <a:solidFill>
                  <a:srgbClr val="00FF00"/>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3000" b="1" i="0" u="none" strike="noStrike" cap="none">
                <a:solidFill>
                  <a:srgbClr val="00FF00"/>
                </a:solidFill>
                <a:latin typeface="Courier New"/>
                <a:ea typeface="Courier New"/>
                <a:cs typeface="Courier New"/>
                <a:sym typeface="Courier New"/>
              </a:rPr>
              <a:t>&gt;&gt;&gt; </a:t>
            </a:r>
            <a:r>
              <a:rPr lang="en-US" sz="3000" b="1" i="0" u="none" strike="noStrike" cap="none">
                <a:solidFill>
                  <a:srgbClr val="FFFF00"/>
                </a:solidFill>
                <a:latin typeface="Courier New"/>
                <a:ea typeface="Courier New"/>
                <a:cs typeface="Courier New"/>
                <a:sym typeface="Courier New"/>
              </a:rPr>
              <a:t>print</a:t>
            </a:r>
            <a:r>
              <a:rPr lang="en-US" sz="3000" b="1" i="0" u="none" strike="noStrike" cap="none">
                <a:solidFill>
                  <a:srgbClr val="00FF00"/>
                </a:solidFill>
                <a:latin typeface="Courier New"/>
                <a:ea typeface="Courier New"/>
                <a:cs typeface="Courier New"/>
                <a:sym typeface="Courier New"/>
              </a:rPr>
              <a:t> lst</a:t>
            </a:r>
          </a:p>
          <a:p>
            <a:pPr marL="0" marR="0" lvl="0" indent="0" algn="l" rtl="0">
              <a:lnSpc>
                <a:spcPct val="100000"/>
              </a:lnSpc>
              <a:spcBef>
                <a:spcPts val="0"/>
              </a:spcBef>
              <a:spcAft>
                <a:spcPts val="0"/>
              </a:spcAft>
              <a:buClr>
                <a:srgbClr val="00FF00"/>
              </a:buClr>
              <a:buSzPct val="25000"/>
              <a:buFont typeface="Cabin"/>
              <a:buNone/>
            </a:pPr>
            <a:r>
              <a:rPr lang="en-US" sz="3000" b="1" i="0" u="none" strike="noStrike" cap="none">
                <a:solidFill>
                  <a:srgbClr val="00FF00"/>
                </a:solidFill>
                <a:latin typeface="Courier New"/>
                <a:ea typeface="Courier New"/>
                <a:cs typeface="Courier New"/>
                <a:sym typeface="Courier New"/>
              </a:rPr>
              <a:t>[</a:t>
            </a:r>
            <a:r>
              <a:rPr lang="en-US" sz="3000" b="1" i="0" u="none" strike="noStrike" cap="none">
                <a:solidFill>
                  <a:srgbClr val="FFFF00"/>
                </a:solidFill>
                <a:latin typeface="Courier New"/>
                <a:ea typeface="Courier New"/>
                <a:cs typeface="Courier New"/>
                <a:sym typeface="Courier New"/>
              </a:rPr>
              <a:t>21, 183</a:t>
            </a:r>
            <a:r>
              <a:rPr lang="en-US" sz="3000" b="1" i="0" u="none" strike="noStrike" cap="none">
                <a:solidFill>
                  <a:srgbClr val="00FF00"/>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3000" b="1" i="0" u="none" strike="noStrike" cap="none">
                <a:solidFill>
                  <a:srgbClr val="00FF00"/>
                </a:solidFill>
                <a:latin typeface="Courier New"/>
                <a:ea typeface="Courier New"/>
                <a:cs typeface="Courier New"/>
                <a:sym typeface="Courier New"/>
              </a:rPr>
              <a:t>&gt;&gt;&gt; lst</a:t>
            </a:r>
            <a:r>
              <a:rPr lang="en-US" sz="3000" b="1" i="0" u="none" strike="noStrike" cap="none">
                <a:solidFill>
                  <a:srgbClr val="FF7F00"/>
                </a:solidFill>
                <a:latin typeface="Courier New"/>
                <a:ea typeface="Courier New"/>
                <a:cs typeface="Courier New"/>
                <a:sym typeface="Courier New"/>
              </a:rPr>
              <a:t>[0]</a:t>
            </a:r>
            <a:r>
              <a:rPr lang="en-US" sz="3000" b="1" i="0" u="none" strike="noStrike" cap="none">
                <a:solidFill>
                  <a:srgbClr val="00FF00"/>
                </a:solidFill>
                <a:latin typeface="Courier New"/>
                <a:ea typeface="Courier New"/>
                <a:cs typeface="Courier New"/>
                <a:sym typeface="Courier New"/>
              </a:rPr>
              <a:t> = </a:t>
            </a:r>
            <a:r>
              <a:rPr lang="en-US" sz="3000" b="1" i="0" u="none" strike="noStrike" cap="none">
                <a:solidFill>
                  <a:srgbClr val="FFFF00"/>
                </a:solidFill>
                <a:latin typeface="Courier New"/>
                <a:ea typeface="Courier New"/>
                <a:cs typeface="Courier New"/>
                <a:sym typeface="Courier New"/>
              </a:rPr>
              <a:t>23</a:t>
            </a:r>
          </a:p>
          <a:p>
            <a:pPr marL="0" marR="0" lvl="0" indent="0" algn="l" rtl="0">
              <a:lnSpc>
                <a:spcPct val="100000"/>
              </a:lnSpc>
              <a:spcBef>
                <a:spcPts val="0"/>
              </a:spcBef>
              <a:spcAft>
                <a:spcPts val="0"/>
              </a:spcAft>
              <a:buClr>
                <a:srgbClr val="00FF00"/>
              </a:buClr>
              <a:buSzPct val="25000"/>
              <a:buFont typeface="Cabin"/>
              <a:buNone/>
            </a:pPr>
            <a:r>
              <a:rPr lang="en-US" sz="3000" b="1" i="0" u="none" strike="noStrike" cap="none">
                <a:solidFill>
                  <a:srgbClr val="00FF00"/>
                </a:solidFill>
                <a:latin typeface="Courier New"/>
                <a:ea typeface="Courier New"/>
                <a:cs typeface="Courier New"/>
                <a:sym typeface="Courier New"/>
              </a:rPr>
              <a:t>&gt;&gt;&gt; </a:t>
            </a:r>
            <a:r>
              <a:rPr lang="en-US" sz="3000" b="1" i="0" u="none" strike="noStrike" cap="none">
                <a:solidFill>
                  <a:srgbClr val="FFFF00"/>
                </a:solidFill>
                <a:latin typeface="Courier New"/>
                <a:ea typeface="Courier New"/>
                <a:cs typeface="Courier New"/>
                <a:sym typeface="Courier New"/>
              </a:rPr>
              <a:t>print</a:t>
            </a:r>
            <a:r>
              <a:rPr lang="en-US" sz="3000" b="1" i="0" u="none" strike="noStrike" cap="none">
                <a:solidFill>
                  <a:srgbClr val="00FF00"/>
                </a:solidFill>
                <a:latin typeface="Courier New"/>
                <a:ea typeface="Courier New"/>
                <a:cs typeface="Courier New"/>
                <a:sym typeface="Courier New"/>
              </a:rPr>
              <a:t> lst</a:t>
            </a:r>
          </a:p>
          <a:p>
            <a:pPr marL="0" marR="0" lvl="0" indent="0" algn="l" rtl="0">
              <a:lnSpc>
                <a:spcPct val="100000"/>
              </a:lnSpc>
              <a:spcBef>
                <a:spcPts val="0"/>
              </a:spcBef>
              <a:spcAft>
                <a:spcPts val="0"/>
              </a:spcAft>
              <a:buClr>
                <a:srgbClr val="00FF00"/>
              </a:buClr>
              <a:buSzPct val="25000"/>
              <a:buFont typeface="Cabin"/>
              <a:buNone/>
            </a:pPr>
            <a:r>
              <a:rPr lang="en-US" sz="3000" b="1" i="0" u="none" strike="noStrike" cap="none">
                <a:solidFill>
                  <a:srgbClr val="00FF00"/>
                </a:solidFill>
                <a:latin typeface="Courier New"/>
                <a:ea typeface="Courier New"/>
                <a:cs typeface="Courier New"/>
                <a:sym typeface="Courier New"/>
              </a:rPr>
              <a:t>[</a:t>
            </a:r>
            <a:r>
              <a:rPr lang="en-US" sz="3000" b="1" i="0" u="none" strike="noStrike" cap="none">
                <a:solidFill>
                  <a:srgbClr val="FFFF00"/>
                </a:solidFill>
                <a:latin typeface="Courier New"/>
                <a:ea typeface="Courier New"/>
                <a:cs typeface="Courier New"/>
                <a:sym typeface="Courier New"/>
              </a:rPr>
              <a:t>23, 183</a:t>
            </a:r>
            <a:r>
              <a:rPr lang="en-US" sz="3000" b="1" i="0" u="none" strike="noStrike" cap="none">
                <a:solidFill>
                  <a:srgbClr val="00FF00"/>
                </a:solidFill>
                <a:latin typeface="Courier New"/>
                <a:ea typeface="Courier New"/>
                <a:cs typeface="Courier New"/>
                <a:sym typeface="Courier New"/>
              </a:rPr>
              <a:t>]</a:t>
            </a:r>
          </a:p>
        </p:txBody>
      </p:sp>
      <p:sp>
        <p:nvSpPr>
          <p:cNvPr id="274" name="Shape 274"/>
          <p:cNvSpPr txBox="1"/>
          <p:nvPr/>
        </p:nvSpPr>
        <p:spPr>
          <a:xfrm>
            <a:off x="2111375" y="4843450"/>
            <a:ext cx="6215699" cy="39402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3000" b="1" i="0" u="none" strike="noStrike" cap="none">
                <a:solidFill>
                  <a:srgbClr val="FF00FF"/>
                </a:solidFill>
                <a:latin typeface="Courier New"/>
                <a:ea typeface="Courier New"/>
                <a:cs typeface="Courier New"/>
                <a:sym typeface="Courier New"/>
              </a:rPr>
              <a:t>&gt;&gt;&gt; ddd = </a:t>
            </a:r>
            <a:r>
              <a:rPr lang="en-US" sz="3000" b="1" i="0" u="none" strike="noStrike" cap="none">
                <a:solidFill>
                  <a:srgbClr val="00FFFF"/>
                </a:solidFill>
                <a:latin typeface="Courier New"/>
                <a:ea typeface="Courier New"/>
                <a:cs typeface="Courier New"/>
                <a:sym typeface="Courier New"/>
              </a:rPr>
              <a:t>dict()</a:t>
            </a:r>
          </a:p>
          <a:p>
            <a:pPr marL="0" marR="0" lvl="0" indent="0" algn="l" rtl="0">
              <a:lnSpc>
                <a:spcPct val="100000"/>
              </a:lnSpc>
              <a:spcBef>
                <a:spcPts val="0"/>
              </a:spcBef>
              <a:spcAft>
                <a:spcPts val="0"/>
              </a:spcAft>
              <a:buClr>
                <a:srgbClr val="FF00FF"/>
              </a:buClr>
              <a:buSzPct val="25000"/>
              <a:buFont typeface="Cabin"/>
              <a:buNone/>
            </a:pPr>
            <a:r>
              <a:rPr lang="en-US" sz="3000" b="1" i="0" u="none" strike="noStrike" cap="none">
                <a:solidFill>
                  <a:srgbClr val="FF00FF"/>
                </a:solidFill>
                <a:latin typeface="Courier New"/>
                <a:ea typeface="Courier New"/>
                <a:cs typeface="Courier New"/>
                <a:sym typeface="Courier New"/>
              </a:rPr>
              <a:t>&gt;&gt;&gt; ddd[</a:t>
            </a:r>
            <a:r>
              <a:rPr lang="en-US" sz="3000" b="1" i="0" u="none" strike="noStrike" cap="none">
                <a:solidFill>
                  <a:srgbClr val="FF7F00"/>
                </a:solidFill>
                <a:latin typeface="Courier New"/>
                <a:ea typeface="Courier New"/>
                <a:cs typeface="Courier New"/>
                <a:sym typeface="Courier New"/>
              </a:rPr>
              <a:t>'age'</a:t>
            </a:r>
            <a:r>
              <a:rPr lang="en-US" sz="3000" b="1" i="0" u="none" strike="noStrike" cap="none">
                <a:solidFill>
                  <a:srgbClr val="FF00FF"/>
                </a:solidFill>
                <a:latin typeface="Courier New"/>
                <a:ea typeface="Courier New"/>
                <a:cs typeface="Courier New"/>
                <a:sym typeface="Courier New"/>
              </a:rPr>
              <a:t>] = </a:t>
            </a:r>
            <a:r>
              <a:rPr lang="en-US" sz="3000" b="1" i="0" u="none" strike="noStrike" cap="none">
                <a:solidFill>
                  <a:srgbClr val="FFFF00"/>
                </a:solidFill>
                <a:latin typeface="Courier New"/>
                <a:ea typeface="Courier New"/>
                <a:cs typeface="Courier New"/>
                <a:sym typeface="Courier New"/>
              </a:rPr>
              <a:t>21</a:t>
            </a:r>
          </a:p>
          <a:p>
            <a:pPr marL="0" marR="0" lvl="0" indent="0" algn="l" rtl="0">
              <a:lnSpc>
                <a:spcPct val="100000"/>
              </a:lnSpc>
              <a:spcBef>
                <a:spcPts val="0"/>
              </a:spcBef>
              <a:spcAft>
                <a:spcPts val="0"/>
              </a:spcAft>
              <a:buClr>
                <a:srgbClr val="FF00FF"/>
              </a:buClr>
              <a:buSzPct val="25000"/>
              <a:buFont typeface="Cabin"/>
              <a:buNone/>
            </a:pPr>
            <a:r>
              <a:rPr lang="en-US" sz="3000" b="1" i="0" u="none" strike="noStrike" cap="none">
                <a:solidFill>
                  <a:srgbClr val="FF00FF"/>
                </a:solidFill>
                <a:latin typeface="Courier New"/>
                <a:ea typeface="Courier New"/>
                <a:cs typeface="Courier New"/>
                <a:sym typeface="Courier New"/>
              </a:rPr>
              <a:t>&gt;&gt;&gt; ddd[</a:t>
            </a:r>
            <a:r>
              <a:rPr lang="en-US" sz="3000" b="1" i="0" u="none" strike="noStrike" cap="none">
                <a:solidFill>
                  <a:srgbClr val="FF7F00"/>
                </a:solidFill>
                <a:latin typeface="Courier New"/>
                <a:ea typeface="Courier New"/>
                <a:cs typeface="Courier New"/>
                <a:sym typeface="Courier New"/>
              </a:rPr>
              <a:t>'course'</a:t>
            </a:r>
            <a:r>
              <a:rPr lang="en-US" sz="3000" b="1" i="0" u="none" strike="noStrike" cap="none">
                <a:solidFill>
                  <a:srgbClr val="FF00FF"/>
                </a:solidFill>
                <a:latin typeface="Courier New"/>
                <a:ea typeface="Courier New"/>
                <a:cs typeface="Courier New"/>
                <a:sym typeface="Courier New"/>
              </a:rPr>
              <a:t>] = </a:t>
            </a:r>
            <a:r>
              <a:rPr lang="en-US" sz="3000" b="1" i="0" u="none" strike="noStrike" cap="none">
                <a:solidFill>
                  <a:srgbClr val="FFFF00"/>
                </a:solidFill>
                <a:latin typeface="Courier New"/>
                <a:ea typeface="Courier New"/>
                <a:cs typeface="Courier New"/>
                <a:sym typeface="Courier New"/>
              </a:rPr>
              <a:t>182</a:t>
            </a:r>
          </a:p>
          <a:p>
            <a:pPr marL="0" marR="0" lvl="0" indent="0" algn="l" rtl="0">
              <a:lnSpc>
                <a:spcPct val="100000"/>
              </a:lnSpc>
              <a:spcBef>
                <a:spcPts val="0"/>
              </a:spcBef>
              <a:spcAft>
                <a:spcPts val="0"/>
              </a:spcAft>
              <a:buClr>
                <a:srgbClr val="FF00FF"/>
              </a:buClr>
              <a:buSzPct val="25000"/>
              <a:buFont typeface="Cabin"/>
              <a:buNone/>
            </a:pPr>
            <a:r>
              <a:rPr lang="en-US" sz="3000" b="1" i="0" u="none" strike="noStrike" cap="none">
                <a:solidFill>
                  <a:srgbClr val="FF00FF"/>
                </a:solidFill>
                <a:latin typeface="Courier New"/>
                <a:ea typeface="Courier New"/>
                <a:cs typeface="Courier New"/>
                <a:sym typeface="Courier New"/>
              </a:rPr>
              <a:t>&gt;&gt;&gt; </a:t>
            </a:r>
            <a:r>
              <a:rPr lang="en-US" sz="3000" b="1" i="0" u="none" strike="noStrike" cap="none">
                <a:solidFill>
                  <a:srgbClr val="FFFF00"/>
                </a:solidFill>
                <a:latin typeface="Courier New"/>
                <a:ea typeface="Courier New"/>
                <a:cs typeface="Courier New"/>
                <a:sym typeface="Courier New"/>
              </a:rPr>
              <a:t>print</a:t>
            </a:r>
            <a:r>
              <a:rPr lang="en-US" sz="3000" b="1" i="0" u="none" strike="noStrike" cap="none">
                <a:solidFill>
                  <a:srgbClr val="FF00FF"/>
                </a:solidFill>
                <a:latin typeface="Courier New"/>
                <a:ea typeface="Courier New"/>
                <a:cs typeface="Courier New"/>
                <a:sym typeface="Courier New"/>
              </a:rPr>
              <a:t> ddd</a:t>
            </a:r>
          </a:p>
          <a:p>
            <a:pPr marL="0" marR="0" lvl="0" indent="0" algn="l" rtl="0">
              <a:lnSpc>
                <a:spcPct val="100000"/>
              </a:lnSpc>
              <a:spcBef>
                <a:spcPts val="0"/>
              </a:spcBef>
              <a:spcAft>
                <a:spcPts val="0"/>
              </a:spcAft>
              <a:buClr>
                <a:srgbClr val="FF00FF"/>
              </a:buClr>
              <a:buSzPct val="25000"/>
              <a:buFont typeface="Cabin"/>
              <a:buNone/>
            </a:pPr>
            <a:r>
              <a:rPr lang="en-US" sz="3000" b="1" i="0" u="none" strike="noStrike" cap="none">
                <a:solidFill>
                  <a:srgbClr val="FF00FF"/>
                </a:solidFill>
                <a:latin typeface="Courier New"/>
                <a:ea typeface="Courier New"/>
                <a:cs typeface="Courier New"/>
                <a:sym typeface="Courier New"/>
              </a:rPr>
              <a:t>{</a:t>
            </a:r>
            <a:r>
              <a:rPr lang="en-US" sz="3000" b="1" i="0" u="none" strike="noStrike" cap="none">
                <a:solidFill>
                  <a:srgbClr val="FF7F00"/>
                </a:solidFill>
                <a:latin typeface="Courier New"/>
                <a:ea typeface="Courier New"/>
                <a:cs typeface="Courier New"/>
                <a:sym typeface="Courier New"/>
              </a:rPr>
              <a:t>'course'</a:t>
            </a:r>
            <a:r>
              <a:rPr lang="en-US" sz="3000" b="1" i="0" u="none" strike="noStrike" cap="none">
                <a:solidFill>
                  <a:srgbClr val="FF00FF"/>
                </a:solidFill>
                <a:latin typeface="Courier New"/>
                <a:ea typeface="Courier New"/>
                <a:cs typeface="Courier New"/>
                <a:sym typeface="Courier New"/>
              </a:rPr>
              <a:t>: </a:t>
            </a:r>
            <a:r>
              <a:rPr lang="en-US" sz="3000" b="1" i="0" u="none" strike="noStrike" cap="none">
                <a:solidFill>
                  <a:srgbClr val="FFFF00"/>
                </a:solidFill>
                <a:latin typeface="Courier New"/>
                <a:ea typeface="Courier New"/>
                <a:cs typeface="Courier New"/>
                <a:sym typeface="Courier New"/>
              </a:rPr>
              <a:t>182</a:t>
            </a:r>
            <a:r>
              <a:rPr lang="en-US" sz="3000" b="1" i="0" u="none" strike="noStrike" cap="none">
                <a:solidFill>
                  <a:srgbClr val="FF00FF"/>
                </a:solidFill>
                <a:latin typeface="Courier New"/>
                <a:ea typeface="Courier New"/>
                <a:cs typeface="Courier New"/>
                <a:sym typeface="Courier New"/>
              </a:rPr>
              <a:t>, </a:t>
            </a:r>
            <a:r>
              <a:rPr lang="en-US" sz="3000" b="1" i="0" u="none" strike="noStrike" cap="none">
                <a:solidFill>
                  <a:srgbClr val="FF7F00"/>
                </a:solidFill>
                <a:latin typeface="Courier New"/>
                <a:ea typeface="Courier New"/>
                <a:cs typeface="Courier New"/>
                <a:sym typeface="Courier New"/>
              </a:rPr>
              <a:t>'age'</a:t>
            </a:r>
            <a:r>
              <a:rPr lang="en-US" sz="3000" b="1" i="0" u="none" strike="noStrike" cap="none">
                <a:solidFill>
                  <a:srgbClr val="FF00FF"/>
                </a:solidFill>
                <a:latin typeface="Courier New"/>
                <a:ea typeface="Courier New"/>
                <a:cs typeface="Courier New"/>
                <a:sym typeface="Courier New"/>
              </a:rPr>
              <a:t>: </a:t>
            </a:r>
            <a:r>
              <a:rPr lang="en-US" sz="3000" b="1" i="0" u="none" strike="noStrike" cap="none">
                <a:solidFill>
                  <a:srgbClr val="FFFF00"/>
                </a:solidFill>
                <a:latin typeface="Courier New"/>
                <a:ea typeface="Courier New"/>
                <a:cs typeface="Courier New"/>
                <a:sym typeface="Courier New"/>
              </a:rPr>
              <a:t>21</a:t>
            </a:r>
            <a:r>
              <a:rPr lang="en-US" sz="3000" b="1" i="0" u="none" strike="noStrike" cap="none">
                <a:solidFill>
                  <a:srgbClr val="FF00FF"/>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FF00FF"/>
              </a:buClr>
              <a:buSzPct val="25000"/>
              <a:buFont typeface="Cabin"/>
              <a:buNone/>
            </a:pPr>
            <a:r>
              <a:rPr lang="en-US" sz="3000" b="1" i="0" u="none" strike="noStrike" cap="none">
                <a:solidFill>
                  <a:srgbClr val="FF00FF"/>
                </a:solidFill>
                <a:latin typeface="Courier New"/>
                <a:ea typeface="Courier New"/>
                <a:cs typeface="Courier New"/>
                <a:sym typeface="Courier New"/>
              </a:rPr>
              <a:t>&gt;&gt;&gt; ddd[</a:t>
            </a:r>
            <a:r>
              <a:rPr lang="en-US" sz="3000" b="1" i="0" u="none" strike="noStrike" cap="none">
                <a:solidFill>
                  <a:srgbClr val="FF7F00"/>
                </a:solidFill>
                <a:latin typeface="Courier New"/>
                <a:ea typeface="Courier New"/>
                <a:cs typeface="Courier New"/>
                <a:sym typeface="Courier New"/>
              </a:rPr>
              <a:t>'age'</a:t>
            </a:r>
            <a:r>
              <a:rPr lang="en-US" sz="3000" b="1" i="0" u="none" strike="noStrike" cap="none">
                <a:solidFill>
                  <a:srgbClr val="FF00FF"/>
                </a:solidFill>
                <a:latin typeface="Courier New"/>
                <a:ea typeface="Courier New"/>
                <a:cs typeface="Courier New"/>
                <a:sym typeface="Courier New"/>
              </a:rPr>
              <a:t>] = 23</a:t>
            </a:r>
          </a:p>
          <a:p>
            <a:pPr marL="0" marR="0" lvl="0" indent="0" algn="l" rtl="0">
              <a:lnSpc>
                <a:spcPct val="100000"/>
              </a:lnSpc>
              <a:spcBef>
                <a:spcPts val="0"/>
              </a:spcBef>
              <a:spcAft>
                <a:spcPts val="0"/>
              </a:spcAft>
              <a:buClr>
                <a:srgbClr val="FF00FF"/>
              </a:buClr>
              <a:buSzPct val="25000"/>
              <a:buFont typeface="Cabin"/>
              <a:buNone/>
            </a:pPr>
            <a:r>
              <a:rPr lang="en-US" sz="3000" b="1" i="0" u="none" strike="noStrike" cap="none">
                <a:solidFill>
                  <a:srgbClr val="FF00FF"/>
                </a:solidFill>
                <a:latin typeface="Courier New"/>
                <a:ea typeface="Courier New"/>
                <a:cs typeface="Courier New"/>
                <a:sym typeface="Courier New"/>
              </a:rPr>
              <a:t>&gt;&gt;&gt; </a:t>
            </a:r>
            <a:r>
              <a:rPr lang="en-US" sz="3000" b="1" i="0" u="none" strike="noStrike" cap="none">
                <a:solidFill>
                  <a:srgbClr val="FFFF00"/>
                </a:solidFill>
                <a:latin typeface="Courier New"/>
                <a:ea typeface="Courier New"/>
                <a:cs typeface="Courier New"/>
                <a:sym typeface="Courier New"/>
              </a:rPr>
              <a:t>print</a:t>
            </a:r>
            <a:r>
              <a:rPr lang="en-US" sz="3000" b="1" i="0" u="none" strike="noStrike" cap="none">
                <a:solidFill>
                  <a:srgbClr val="FF00FF"/>
                </a:solidFill>
                <a:latin typeface="Courier New"/>
                <a:ea typeface="Courier New"/>
                <a:cs typeface="Courier New"/>
                <a:sym typeface="Courier New"/>
              </a:rPr>
              <a:t> ddd</a:t>
            </a:r>
          </a:p>
          <a:p>
            <a:pPr marL="0" marR="0" lvl="0" indent="0" algn="l" rtl="0">
              <a:lnSpc>
                <a:spcPct val="100000"/>
              </a:lnSpc>
              <a:spcBef>
                <a:spcPts val="0"/>
              </a:spcBef>
              <a:spcAft>
                <a:spcPts val="0"/>
              </a:spcAft>
              <a:buClr>
                <a:srgbClr val="FF00FF"/>
              </a:buClr>
              <a:buSzPct val="25000"/>
              <a:buFont typeface="Cabin"/>
              <a:buNone/>
            </a:pPr>
            <a:r>
              <a:rPr lang="en-US" sz="3000" b="1" i="0" u="none" strike="noStrike" cap="none">
                <a:solidFill>
                  <a:srgbClr val="FF00FF"/>
                </a:solidFill>
                <a:latin typeface="Courier New"/>
                <a:ea typeface="Courier New"/>
                <a:cs typeface="Courier New"/>
                <a:sym typeface="Courier New"/>
              </a:rPr>
              <a:t>{</a:t>
            </a:r>
            <a:r>
              <a:rPr lang="en-US" sz="3000" b="1" i="0" u="none" strike="noStrike" cap="none">
                <a:solidFill>
                  <a:srgbClr val="FF7F00"/>
                </a:solidFill>
                <a:latin typeface="Courier New"/>
                <a:ea typeface="Courier New"/>
                <a:cs typeface="Courier New"/>
                <a:sym typeface="Courier New"/>
              </a:rPr>
              <a:t>'course'</a:t>
            </a:r>
            <a:r>
              <a:rPr lang="en-US" sz="3000" b="1" i="0" u="none" strike="noStrike" cap="none">
                <a:solidFill>
                  <a:srgbClr val="FF00FF"/>
                </a:solidFill>
                <a:latin typeface="Courier New"/>
                <a:ea typeface="Courier New"/>
                <a:cs typeface="Courier New"/>
                <a:sym typeface="Courier New"/>
              </a:rPr>
              <a:t>: </a:t>
            </a:r>
            <a:r>
              <a:rPr lang="en-US" sz="3000" b="1" i="0" u="none" strike="noStrike" cap="none">
                <a:solidFill>
                  <a:srgbClr val="FFFF00"/>
                </a:solidFill>
                <a:latin typeface="Courier New"/>
                <a:ea typeface="Courier New"/>
                <a:cs typeface="Courier New"/>
                <a:sym typeface="Courier New"/>
              </a:rPr>
              <a:t>182</a:t>
            </a:r>
            <a:r>
              <a:rPr lang="en-US" sz="3000" b="1" i="0" u="none" strike="noStrike" cap="none">
                <a:solidFill>
                  <a:srgbClr val="FF00FF"/>
                </a:solidFill>
                <a:latin typeface="Courier New"/>
                <a:ea typeface="Courier New"/>
                <a:cs typeface="Courier New"/>
                <a:sym typeface="Courier New"/>
              </a:rPr>
              <a:t>, </a:t>
            </a:r>
            <a:r>
              <a:rPr lang="en-US" sz="3000" b="1" i="0" u="none" strike="noStrike" cap="none">
                <a:solidFill>
                  <a:srgbClr val="FF7F00"/>
                </a:solidFill>
                <a:latin typeface="Courier New"/>
                <a:ea typeface="Courier New"/>
                <a:cs typeface="Courier New"/>
                <a:sym typeface="Courier New"/>
              </a:rPr>
              <a:t>'age'</a:t>
            </a:r>
            <a:r>
              <a:rPr lang="en-US" sz="3000" b="1" i="0" u="none" strike="noStrike" cap="none">
                <a:solidFill>
                  <a:srgbClr val="FF00FF"/>
                </a:solidFill>
                <a:latin typeface="Courier New"/>
                <a:ea typeface="Courier New"/>
                <a:cs typeface="Courier New"/>
                <a:sym typeface="Courier New"/>
              </a:rPr>
              <a:t>: </a:t>
            </a:r>
            <a:r>
              <a:rPr lang="en-US" sz="3000" b="1" i="0" u="none" strike="noStrike" cap="none">
                <a:solidFill>
                  <a:srgbClr val="FFFF00"/>
                </a:solidFill>
                <a:latin typeface="Courier New"/>
                <a:ea typeface="Courier New"/>
                <a:cs typeface="Courier New"/>
                <a:sym typeface="Courier New"/>
              </a:rPr>
              <a:t>23</a:t>
            </a:r>
            <a:r>
              <a:rPr lang="en-US" sz="3000" b="1" i="0" u="none" strike="noStrike" cap="none">
                <a:solidFill>
                  <a:srgbClr val="FF00FF"/>
                </a:solidFill>
                <a:latin typeface="Courier New"/>
                <a:ea typeface="Courier New"/>
                <a:cs typeface="Courier New"/>
                <a:sym typeface="Courier New"/>
              </a:rPr>
              <a:t>}</a:t>
            </a:r>
          </a:p>
        </p:txBody>
      </p:sp>
      <p:sp>
        <p:nvSpPr>
          <p:cNvPr id="275" name="Shape 275"/>
          <p:cNvSpPr txBox="1"/>
          <p:nvPr/>
        </p:nvSpPr>
        <p:spPr>
          <a:xfrm>
            <a:off x="11490325" y="2209800"/>
            <a:ext cx="647700" cy="622199"/>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[0]</a:t>
            </a:r>
          </a:p>
        </p:txBody>
      </p:sp>
      <p:sp>
        <p:nvSpPr>
          <p:cNvPr id="276" name="Shape 276"/>
          <p:cNvSpPr txBox="1"/>
          <p:nvPr/>
        </p:nvSpPr>
        <p:spPr>
          <a:xfrm>
            <a:off x="12814300" y="2197100"/>
            <a:ext cx="597000" cy="647700"/>
          </a:xfrm>
          <a:prstGeom prst="rect">
            <a:avLst/>
          </a:prstGeom>
          <a:noFill/>
          <a:ln w="254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a:solidFill>
                  <a:schemeClr val="lt1"/>
                </a:solidFill>
                <a:latin typeface="Arial" charset="0"/>
                <a:ea typeface="Arial" charset="0"/>
                <a:cs typeface="Arial" charset="0"/>
                <a:sym typeface="Cabin"/>
              </a:rPr>
              <a:t> </a:t>
            </a:r>
            <a:r>
              <a:rPr lang="en-US" sz="3600" u="none" strike="noStrike" cap="none">
                <a:solidFill>
                  <a:schemeClr val="lt1"/>
                </a:solidFill>
                <a:latin typeface="Arial" charset="0"/>
                <a:ea typeface="Arial" charset="0"/>
                <a:cs typeface="Arial" charset="0"/>
                <a:sym typeface="Cabin"/>
              </a:rPr>
              <a:t>21</a:t>
            </a:r>
          </a:p>
        </p:txBody>
      </p:sp>
      <p:sp>
        <p:nvSpPr>
          <p:cNvPr id="277" name="Shape 277"/>
          <p:cNvSpPr txBox="1"/>
          <p:nvPr/>
        </p:nvSpPr>
        <p:spPr>
          <a:xfrm>
            <a:off x="11490325" y="2971800"/>
            <a:ext cx="647700" cy="622199"/>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[1]</a:t>
            </a:r>
          </a:p>
        </p:txBody>
      </p:sp>
      <p:sp>
        <p:nvSpPr>
          <p:cNvPr id="278" name="Shape 278"/>
          <p:cNvSpPr txBox="1"/>
          <p:nvPr/>
        </p:nvSpPr>
        <p:spPr>
          <a:xfrm>
            <a:off x="12814300" y="2959100"/>
            <a:ext cx="947699" cy="647700"/>
          </a:xfrm>
          <a:prstGeom prst="rect">
            <a:avLst/>
          </a:prstGeom>
          <a:noFill/>
          <a:ln w="254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a:solidFill>
                  <a:schemeClr val="lt1"/>
                </a:solidFill>
                <a:latin typeface="Arial" charset="0"/>
                <a:ea typeface="Arial" charset="0"/>
                <a:cs typeface="Arial" charset="0"/>
                <a:sym typeface="Cabin"/>
              </a:rPr>
              <a:t> </a:t>
            </a:r>
            <a:r>
              <a:rPr lang="en-US" sz="3600" u="none" strike="noStrike" cap="none">
                <a:solidFill>
                  <a:schemeClr val="lt1"/>
                </a:solidFill>
                <a:latin typeface="Arial" charset="0"/>
                <a:ea typeface="Arial" charset="0"/>
                <a:cs typeface="Arial" charset="0"/>
                <a:sym typeface="Cabin"/>
              </a:rPr>
              <a:t>183</a:t>
            </a:r>
          </a:p>
        </p:txBody>
      </p:sp>
      <p:sp>
        <p:nvSpPr>
          <p:cNvPr id="279" name="Shape 279"/>
          <p:cNvSpPr txBox="1"/>
          <p:nvPr/>
        </p:nvSpPr>
        <p:spPr>
          <a:xfrm>
            <a:off x="14986000" y="2362200"/>
            <a:ext cx="647700" cy="774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4600" u="none" strike="noStrike" cap="none">
                <a:solidFill>
                  <a:srgbClr val="00FF00"/>
                </a:solidFill>
                <a:latin typeface="Arial" charset="0"/>
                <a:ea typeface="Arial" charset="0"/>
                <a:cs typeface="Arial" charset="0"/>
                <a:sym typeface="Cabin"/>
              </a:rPr>
              <a:t>l</a:t>
            </a:r>
            <a:r>
              <a:rPr lang="en-US" sz="4600">
                <a:solidFill>
                  <a:srgbClr val="00FF00"/>
                </a:solidFill>
                <a:latin typeface="Arial" charset="0"/>
                <a:ea typeface="Arial" charset="0"/>
                <a:cs typeface="Arial" charset="0"/>
                <a:sym typeface="Cabin"/>
              </a:rPr>
              <a:t>st</a:t>
            </a:r>
          </a:p>
        </p:txBody>
      </p:sp>
      <p:sp>
        <p:nvSpPr>
          <p:cNvPr id="280" name="Shape 280"/>
          <p:cNvSpPr txBox="1"/>
          <p:nvPr/>
        </p:nvSpPr>
        <p:spPr>
          <a:xfrm>
            <a:off x="11414125" y="1409700"/>
            <a:ext cx="7986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Key</a:t>
            </a:r>
          </a:p>
        </p:txBody>
      </p:sp>
      <p:sp>
        <p:nvSpPr>
          <p:cNvPr id="281" name="Shape 281"/>
          <p:cNvSpPr txBox="1"/>
          <p:nvPr/>
        </p:nvSpPr>
        <p:spPr>
          <a:xfrm>
            <a:off x="12834936" y="1409700"/>
            <a:ext cx="1106487"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600" u="none" strike="noStrike" cap="none">
                <a:solidFill>
                  <a:srgbClr val="FFFF00"/>
                </a:solidFill>
                <a:latin typeface="Arial" charset="0"/>
                <a:ea typeface="Arial" charset="0"/>
                <a:cs typeface="Arial" charset="0"/>
                <a:sym typeface="Cabin"/>
              </a:rPr>
              <a:t>Value</a:t>
            </a:r>
          </a:p>
        </p:txBody>
      </p:sp>
      <p:sp>
        <p:nvSpPr>
          <p:cNvPr id="282" name="Shape 282"/>
          <p:cNvSpPr txBox="1"/>
          <p:nvPr/>
        </p:nvSpPr>
        <p:spPr>
          <a:xfrm>
            <a:off x="10645775" y="6667500"/>
            <a:ext cx="1847699" cy="622199"/>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['course']</a:t>
            </a:r>
          </a:p>
        </p:txBody>
      </p:sp>
      <p:sp>
        <p:nvSpPr>
          <p:cNvPr id="283" name="Shape 283"/>
          <p:cNvSpPr txBox="1"/>
          <p:nvPr/>
        </p:nvSpPr>
        <p:spPr>
          <a:xfrm>
            <a:off x="13017500" y="6654800"/>
            <a:ext cx="947699" cy="647700"/>
          </a:xfrm>
          <a:prstGeom prst="rect">
            <a:avLst/>
          </a:prstGeom>
          <a:noFill/>
          <a:ln w="254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a:solidFill>
                  <a:schemeClr val="lt1"/>
                </a:solidFill>
                <a:latin typeface="Arial" charset="0"/>
                <a:ea typeface="Arial" charset="0"/>
                <a:cs typeface="Arial" charset="0"/>
                <a:sym typeface="Cabin"/>
              </a:rPr>
              <a:t> </a:t>
            </a:r>
            <a:r>
              <a:rPr lang="en-US" sz="3600" u="none" strike="noStrike" cap="none">
                <a:solidFill>
                  <a:schemeClr val="lt1"/>
                </a:solidFill>
                <a:latin typeface="Arial" charset="0"/>
                <a:ea typeface="Arial" charset="0"/>
                <a:cs typeface="Arial" charset="0"/>
                <a:sym typeface="Cabin"/>
              </a:rPr>
              <a:t>18</a:t>
            </a:r>
            <a:r>
              <a:rPr lang="en-US" sz="3600">
                <a:solidFill>
                  <a:schemeClr val="lt1"/>
                </a:solidFill>
                <a:latin typeface="Arial" charset="0"/>
                <a:ea typeface="Arial" charset="0"/>
                <a:cs typeface="Arial" charset="0"/>
                <a:sym typeface="Cabin"/>
              </a:rPr>
              <a:t>2</a:t>
            </a:r>
          </a:p>
        </p:txBody>
      </p:sp>
      <p:sp>
        <p:nvSpPr>
          <p:cNvPr id="284" name="Shape 284"/>
          <p:cNvSpPr txBox="1"/>
          <p:nvPr/>
        </p:nvSpPr>
        <p:spPr>
          <a:xfrm>
            <a:off x="11293475" y="7429500"/>
            <a:ext cx="1200299" cy="622199"/>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['age']</a:t>
            </a:r>
          </a:p>
        </p:txBody>
      </p:sp>
      <p:sp>
        <p:nvSpPr>
          <p:cNvPr id="285" name="Shape 285"/>
          <p:cNvSpPr txBox="1"/>
          <p:nvPr/>
        </p:nvSpPr>
        <p:spPr>
          <a:xfrm>
            <a:off x="13017500" y="7416800"/>
            <a:ext cx="597000" cy="647700"/>
          </a:xfrm>
          <a:prstGeom prst="rect">
            <a:avLst/>
          </a:prstGeom>
          <a:noFill/>
          <a:ln w="254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a:solidFill>
                  <a:schemeClr val="lt1"/>
                </a:solidFill>
                <a:latin typeface="Arial" charset="0"/>
                <a:ea typeface="Arial" charset="0"/>
                <a:cs typeface="Arial" charset="0"/>
                <a:sym typeface="Cabin"/>
              </a:rPr>
              <a:t> </a:t>
            </a:r>
            <a:r>
              <a:rPr lang="en-US" sz="3600" u="none" strike="noStrike" cap="none">
                <a:solidFill>
                  <a:schemeClr val="lt1"/>
                </a:solidFill>
                <a:latin typeface="Arial" charset="0"/>
                <a:ea typeface="Arial" charset="0"/>
                <a:cs typeface="Arial" charset="0"/>
                <a:sym typeface="Cabin"/>
              </a:rPr>
              <a:t>21</a:t>
            </a:r>
          </a:p>
        </p:txBody>
      </p:sp>
      <p:sp>
        <p:nvSpPr>
          <p:cNvPr id="286" name="Shape 286"/>
          <p:cNvSpPr txBox="1"/>
          <p:nvPr/>
        </p:nvSpPr>
        <p:spPr>
          <a:xfrm>
            <a:off x="14820900" y="6870700"/>
            <a:ext cx="996950" cy="7747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4600" u="none" strike="noStrike" cap="none">
                <a:solidFill>
                  <a:srgbClr val="FF00FF"/>
                </a:solidFill>
                <a:latin typeface="Arial" charset="0"/>
                <a:ea typeface="Arial" charset="0"/>
                <a:cs typeface="Arial" charset="0"/>
                <a:sym typeface="Cabin"/>
              </a:rPr>
              <a:t>ddd</a:t>
            </a:r>
          </a:p>
        </p:txBody>
      </p:sp>
      <p:sp>
        <p:nvSpPr>
          <p:cNvPr id="287" name="Shape 287"/>
          <p:cNvSpPr txBox="1"/>
          <p:nvPr/>
        </p:nvSpPr>
        <p:spPr>
          <a:xfrm>
            <a:off x="11541125" y="5867400"/>
            <a:ext cx="798512"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Key</a:t>
            </a:r>
          </a:p>
        </p:txBody>
      </p:sp>
      <p:sp>
        <p:nvSpPr>
          <p:cNvPr id="288" name="Shape 288"/>
          <p:cNvSpPr txBox="1"/>
          <p:nvPr/>
        </p:nvSpPr>
        <p:spPr>
          <a:xfrm>
            <a:off x="12961937" y="5867400"/>
            <a:ext cx="11064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600" u="none" strike="noStrike" cap="none">
                <a:solidFill>
                  <a:srgbClr val="FFFF00"/>
                </a:solidFill>
                <a:latin typeface="Arial" charset="0"/>
                <a:ea typeface="Arial" charset="0"/>
                <a:cs typeface="Arial" charset="0"/>
                <a:sym typeface="Cabin"/>
              </a:rPr>
              <a:t>Value</a:t>
            </a:r>
          </a:p>
        </p:txBody>
      </p:sp>
      <p:sp>
        <p:nvSpPr>
          <p:cNvPr id="289" name="Shape 289"/>
          <p:cNvSpPr txBox="1"/>
          <p:nvPr/>
        </p:nvSpPr>
        <p:spPr>
          <a:xfrm>
            <a:off x="12050711" y="723900"/>
            <a:ext cx="947737" cy="7747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4600" u="none" strike="noStrike" cap="none">
                <a:solidFill>
                  <a:srgbClr val="00FF00"/>
                </a:solidFill>
                <a:latin typeface="Arial" charset="0"/>
                <a:ea typeface="Arial" charset="0"/>
                <a:cs typeface="Arial" charset="0"/>
                <a:sym typeface="Cabin"/>
              </a:rPr>
              <a:t>List</a:t>
            </a:r>
          </a:p>
        </p:txBody>
      </p:sp>
      <p:sp>
        <p:nvSpPr>
          <p:cNvPr id="290" name="Shape 290"/>
          <p:cNvSpPr txBox="1"/>
          <p:nvPr/>
        </p:nvSpPr>
        <p:spPr>
          <a:xfrm>
            <a:off x="11312525" y="5067300"/>
            <a:ext cx="2627400" cy="774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4600" u="none" strike="noStrike" cap="none">
                <a:solidFill>
                  <a:srgbClr val="FF00FF"/>
                </a:solidFill>
                <a:latin typeface="Arial" charset="0"/>
                <a:ea typeface="Arial" charset="0"/>
                <a:cs typeface="Arial" charset="0"/>
                <a:sym typeface="Cabin"/>
              </a:rPr>
              <a:t>Dictionary</a:t>
            </a:r>
          </a:p>
        </p:txBody>
      </p:sp>
      <p:sp>
        <p:nvSpPr>
          <p:cNvPr id="4" name="Title 3"/>
          <p:cNvSpPr>
            <a:spLocks noGrp="1"/>
          </p:cNvSpPr>
          <p:nvPr>
            <p:ph type="title"/>
          </p:nvPr>
        </p:nvSpPr>
        <p:spPr/>
        <p:txBody>
          <a:bodyPr/>
          <a:lstStyle/>
          <a:p>
            <a:endParaRPr lang="en-US"/>
          </a:p>
        </p:txBody>
      </p:sp>
      <p:sp>
        <p:nvSpPr>
          <p:cNvPr id="5" name="Text Placeholder 4"/>
          <p:cNvSpPr>
            <a:spLocks noGrp="1"/>
          </p:cNvSpPr>
          <p:nvPr>
            <p:ph type="body" idx="1"/>
          </p:nvPr>
        </p:nvSpPr>
        <p:spPr/>
        <p:txBody>
          <a:bodyPr/>
          <a:lstStyle/>
          <a:p>
            <a:endParaRPr lang="en-US"/>
          </a:p>
        </p:txBody>
      </p:sp>
    </p:spTree>
  </p:cSld>
  <p:clrMapOvr>
    <a:masterClrMapping/>
  </p:clrMapOvr>
</p:sld>
</file>

<file path=ppt/theme/theme1.xml><?xml version="1.0" encoding="utf-8"?>
<a:theme xmlns:a="http://schemas.openxmlformats.org/drawingml/2006/main" name="1_Title &amp; Subtitle">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TotalTime>
  <Words>2391</Words>
  <Application>Microsoft Macintosh PowerPoint</Application>
  <PresentationFormat>Custom</PresentationFormat>
  <Paragraphs>352</Paragraphs>
  <Slides>32</Slides>
  <Notes>32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Cabin</vt:lpstr>
      <vt:lpstr>Consolas</vt:lpstr>
      <vt:lpstr>Courier New</vt:lpstr>
      <vt:lpstr>Gill Sans</vt:lpstr>
      <vt:lpstr>ヒラギノ角ゴ ProN W3</vt:lpstr>
      <vt:lpstr>Arial</vt:lpstr>
      <vt:lpstr>1_Title &amp; Subtitle</vt:lpstr>
      <vt:lpstr>Python Dictionaries</vt:lpstr>
      <vt:lpstr>What is a Collection?</vt:lpstr>
      <vt:lpstr>What is not a “Collection”</vt:lpstr>
      <vt:lpstr>A Story of  Two Collections..</vt:lpstr>
      <vt:lpstr>Dictionaries</vt:lpstr>
      <vt:lpstr>Dictionaries</vt:lpstr>
      <vt:lpstr>Dictionaries</vt:lpstr>
      <vt:lpstr>Comparing Lists and Dictionaries</vt:lpstr>
      <vt:lpstr>PowerPoint Presentation</vt:lpstr>
      <vt:lpstr>Dictionary Literals (Constants)</vt:lpstr>
      <vt:lpstr>PowerPoint Presentation</vt:lpstr>
      <vt:lpstr>Most Common Name?</vt:lpstr>
      <vt:lpstr>Most Common Name?</vt:lpstr>
      <vt:lpstr>Most Common Name?</vt:lpstr>
      <vt:lpstr>Most Common Name?</vt:lpstr>
      <vt:lpstr>Many Counters with a Dictionary</vt:lpstr>
      <vt:lpstr>Dictionary Tracebacks</vt:lpstr>
      <vt:lpstr>When we see a new name</vt:lpstr>
      <vt:lpstr>The get method for dictionaries</vt:lpstr>
      <vt:lpstr>Simplified counting with get()</vt:lpstr>
      <vt:lpstr>Simplified counting with get()</vt:lpstr>
      <vt:lpstr>PowerPoint Presentation</vt:lpstr>
      <vt:lpstr>PowerPoint Presentation</vt:lpstr>
      <vt:lpstr>Counting Pattern</vt:lpstr>
      <vt:lpstr>Counting Words</vt:lpstr>
      <vt:lpstr>PowerPoint Presentation</vt:lpstr>
      <vt:lpstr>Definite Loops and Dictionaries</vt:lpstr>
      <vt:lpstr>Retrieving lists of Keys and Values</vt:lpstr>
      <vt:lpstr>Bonus: Two Iteration Variables!</vt:lpstr>
      <vt:lpstr>PowerPoint Presentation</vt:lpstr>
      <vt:lpstr>Summary</vt:lpstr>
      <vt:lpstr>Acknowledgements / Contributions</vt:lpstr>
    </vt:vector>
  </TitlesOfParts>
  <LinksUpToDate>false</LinksUpToDate>
  <SharedDoc>false</SharedDoc>
  <HyperlinksChanged>false</HyperlinksChanged>
  <AppVersion>15.0024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Dictionaries</dc:title>
  <cp:lastModifiedBy>Microsoft Office User</cp:lastModifiedBy>
  <cp:revision>6</cp:revision>
  <dcterms:modified xsi:type="dcterms:W3CDTF">2016-08-13T18:31:15Z</dcterms:modified>
</cp:coreProperties>
</file>