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5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544"/>
  </p:normalViewPr>
  <p:slideViewPr>
    <p:cSldViewPr snapToGrid="0" snapToObjects="1">
      <p:cViewPr varScale="1">
        <p:scale>
          <a:sx n="95" d="100"/>
          <a:sy n="95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9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60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28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83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93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69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957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82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979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77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40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439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67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965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743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231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083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412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9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226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393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723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961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6804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37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886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458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49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6729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654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3834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756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41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854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251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015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47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935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21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882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2622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2249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4" name="Shape 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1953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81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579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8758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815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5448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4471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2726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3692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0194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8891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9" name="Shape 7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8372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16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3241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79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35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66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en.wikipedia.org/wiki/List_of_TCP_and_UDP_port_numb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s.python.org/library/socket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353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en.wikipedia.org/wiki/Htt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hyperlink" Target="http://www.youtube.com/watch?v=x2GylLq59rI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hyperlink" Target="http://nmap.org/movi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html1/DTD/xhtml1-strict.dtd" TargetMode="External"/><Relationship Id="rId4" Type="http://schemas.openxmlformats.org/officeDocument/2006/relationships/hyperlink" Target="http://www.w3.org/1999/xhtml" TargetMode="External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docs.python.org/library/urllib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ocs.python.org/library/urllib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www.dr-chuck.com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craping" TargetMode="External"/><Relationship Id="rId4" Type="http://schemas.openxmlformats.org/officeDocument/2006/relationships/hyperlink" Target="http://en.wikipedia.org/wiki/Web_craw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terms.php" TargetMode="External"/><Relationship Id="rId4" Type="http://schemas.openxmlformats.org/officeDocument/2006/relationships/image" Target="../media/image33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www.crummy.com/software/BeautifulSoup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kitcowan/2103850699/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hyperlink" Target="http://en.wikipedia.org/wiki/Tin_can_telephon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socket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n.wikipedia.org/wiki/TCP_and_UDP_por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hyperlink" Target="http://www.dr-chuck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Networked Programs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12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861750" y="7759700"/>
            <a:ext cx="79301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pythonlearn</a:t>
            </a: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322511"/>
            <a:ext cx="13934999" cy="5986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Common TCP Ports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8" name="Shape 398"/>
          <p:cNvSpPr txBox="1"/>
          <p:nvPr/>
        </p:nvSpPr>
        <p:spPr>
          <a:xfrm>
            <a:off x="1405475" y="8115300"/>
            <a:ext cx="13682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http://en.wikipedia.org/wiki/List_of_TCP_and_UDP_port_numbers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8700" y="444500"/>
            <a:ext cx="9109075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 txBox="1"/>
          <p:nvPr/>
        </p:nvSpPr>
        <p:spPr>
          <a:xfrm>
            <a:off x="3273425" y="7600950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see the port number in the URL if the web server is running on a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non-standard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port.</a:t>
            </a:r>
          </a:p>
        </p:txBody>
      </p:sp>
      <p:sp>
        <p:nvSpPr>
          <p:cNvPr id="405" name="Shape 405"/>
          <p:cNvSpPr/>
          <p:nvPr/>
        </p:nvSpPr>
        <p:spPr>
          <a:xfrm rot="-5400000">
            <a:off x="7988249" y="1358949"/>
            <a:ext cx="876300" cy="774599"/>
          </a:xfrm>
          <a:prstGeom prst="rightArrow">
            <a:avLst>
              <a:gd name="adj1" fmla="val 7826"/>
              <a:gd name="adj2" fmla="val 7344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 in Python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built-in support for TCP Sockets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574800" y="4621200"/>
            <a:ext cx="14092799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 = socket.socket(socket.AF_INET, socket.SOCK_STREAM)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mysock.connect( ('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www.py4inf.com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12625" y="8154075"/>
            <a:ext cx="89639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http://docs.python.org/library/socket.html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117850" y="7112000"/>
            <a:ext cx="1079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909300" y="7112000"/>
            <a:ext cx="9761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Port</a:t>
            </a:r>
          </a:p>
        </p:txBody>
      </p:sp>
      <p:cxnSp>
        <p:nvCxnSpPr>
          <p:cNvPr id="416" name="Shape 416"/>
          <p:cNvCxnSpPr/>
          <p:nvPr/>
        </p:nvCxnSpPr>
        <p:spPr>
          <a:xfrm flipH="1">
            <a:off x="4289375" y="6643686"/>
            <a:ext cx="2089199" cy="725399"/>
          </a:xfrm>
          <a:prstGeom prst="straightConnector1">
            <a:avLst/>
          </a:prstGeom>
          <a:noFill/>
          <a:ln w="1016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>
            <a:off x="9105900" y="6665911"/>
            <a:ext cx="1693799" cy="923999"/>
          </a:xfrm>
          <a:prstGeom prst="straightConnector1">
            <a:avLst/>
          </a:prstGeom>
          <a:noFill/>
          <a:ln w="1016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11607800" y="4254500"/>
            <a:ext cx="4557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http://xkcd.com/353/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1600" y="241300"/>
            <a:ext cx="7619999" cy="86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TCP (and Python) gives us a reliable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what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we want to do with the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 What problem do we want to solve?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Protocols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World Wide Web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9613900" y="3390900"/>
            <a:ext cx="5410200" cy="6730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934325" y="7610950"/>
            <a:ext cx="81522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8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- Hypertext Trans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dominant Application Layer Protocol on the Internet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Invented for the Web - to Retrieve HTML,  Images, Documents, etc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Extended to be data in addition to documents - RSS, Web Services, etc..Basic Concept - Make a Connection - Request a document - Retrieve the Document - Close the Connection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773597" y="8102600"/>
            <a:ext cx="736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http://en.wikipedia.org/wiki/Http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yper</a:t>
            </a:r>
            <a:r>
              <a:rPr lang="en-US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</a:t>
            </a:r>
            <a:r>
              <a:rPr lang="en-US" sz="47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rans</a:t>
            </a:r>
            <a:r>
              <a:rPr lang="en-US" sz="4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Protocol?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that all parties follow so we can predict each other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behavior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not bump into each other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USA, drive on the right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the UK, drive on the left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7311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2550" y="5549900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3178175" y="3098800"/>
            <a:ext cx="91677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/page1.htm</a:t>
            </a: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774700"/>
            <a:ext cx="14025561" cy="12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3014661" y="4114800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protocol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6805611" y="4114800"/>
            <a:ext cx="92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9825800" y="4114800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11000" y="5413375"/>
            <a:ext cx="3276600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1995150" y="7410450"/>
            <a:ext cx="2903537" cy="1143000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Robert Cailliau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465598" y="7054850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13175" y="8077200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1:17 - 2:19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Getting Data From The Server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time the user clicks on an anchor tag with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href=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value to switch to a new page, the browser makes a connection to the web server and issues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request - to GET the content of the page at the specified URL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server returns the HTML document to the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rowser, which formats and displays the document to the user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2238375"/>
            <a:ext cx="4305299" cy="28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2297111"/>
            <a:ext cx="3600599" cy="27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844675"/>
            <a:ext cx="4368900" cy="3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6896100" y="3065461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cxnSp>
        <p:nvCxnSpPr>
          <p:cNvPr id="266" name="Shape 266"/>
          <p:cNvCxnSpPr/>
          <p:nvPr/>
        </p:nvCxnSpPr>
        <p:spPr>
          <a:xfrm rot="10800000">
            <a:off x="5497624" y="2789236"/>
            <a:ext cx="5205300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>
            <a:off x="5538787" y="4164012"/>
            <a:ext cx="5117999" cy="444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2478086" y="876300"/>
            <a:ext cx="14573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Client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2085636" y="876300"/>
            <a:ext cx="15653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an HTTP request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Connect to the server like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shake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Request a document (or the default document)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http://www.dr-chuck.com/page1.htm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http://www.mlive.com/ann-arbor/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http://www.facebook.com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Browser</a:t>
            </a:r>
          </a:p>
        </p:txBody>
      </p:sp>
      <p:pic>
        <p:nvPicPr>
          <p:cNvPr id="490" name="Shape 4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Shape 491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92" name="Shape 4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Browser</a:t>
            </a:r>
          </a:p>
        </p:txBody>
      </p:sp>
      <p:cxnSp>
        <p:nvCxnSpPr>
          <p:cNvPr id="499" name="Shape 499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00" name="Shape 5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" name="Shape 501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2" name="Shape 502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Shape 503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Browser</a:t>
            </a:r>
          </a:p>
        </p:txBody>
      </p:sp>
      <p:cxnSp>
        <p:nvCxnSpPr>
          <p:cNvPr id="510" name="Shape 510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Shape 512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13" name="Shape 513"/>
          <p:cNvSpPr txBox="1"/>
          <p:nvPr/>
        </p:nvSpPr>
        <p:spPr>
          <a:xfrm>
            <a:off x="128587" y="3276600"/>
            <a:ext cx="69848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http://www.dr-chuck.com/page2.htm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Browser</a:t>
            </a:r>
          </a:p>
        </p:txBody>
      </p:sp>
      <p:cxnSp>
        <p:nvCxnSpPr>
          <p:cNvPr id="522" name="Shape 522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3" name="Shape 523"/>
          <p:cNvCxnSpPr/>
          <p:nvPr/>
        </p:nvCxnSpPr>
        <p:spPr>
          <a:xfrm rot="10800000" flipH="1">
            <a:off x="8308975" y="2314574"/>
            <a:ext cx="22225" cy="2108200"/>
          </a:xfrm>
          <a:prstGeom prst="straightConnector1">
            <a:avLst/>
          </a:prstGeom>
          <a:noFill/>
          <a:ln w="1143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24" name="Shape 5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5" name="Shape 525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6" name="Shape 526"/>
          <p:cNvSpPr txBox="1"/>
          <p:nvPr/>
        </p:nvSpPr>
        <p:spPr>
          <a:xfrm>
            <a:off x="10987086" y="1473200"/>
            <a:ext cx="4965600" cy="321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&lt;h1&gt;The Second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&lt;p&gt;If you like, you can switch back to the &lt;a href="page1.htm"&gt;First Page&lt;/a&gt;.&lt;/p&gt;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Shape 528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28587" y="3276600"/>
            <a:ext cx="69848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http://www.dr-chuck.com/page2.htm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Shape 5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Browser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7" name="Shape 537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8" name="Shape 538"/>
          <p:cNvCxnSpPr/>
          <p:nvPr/>
        </p:nvCxnSpPr>
        <p:spPr>
          <a:xfrm rot="10800000" flipH="1">
            <a:off x="8308975" y="2314574"/>
            <a:ext cx="22225" cy="2108200"/>
          </a:xfrm>
          <a:prstGeom prst="straightConnector1">
            <a:avLst/>
          </a:prstGeom>
          <a:noFill/>
          <a:ln w="1143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39" name="Shape 5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85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Shape 541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42" name="Shape 542"/>
          <p:cNvCxnSpPr/>
          <p:nvPr/>
        </p:nvCxnSpPr>
        <p:spPr>
          <a:xfrm rot="10800000">
            <a:off x="9501187" y="4987925"/>
            <a:ext cx="1395411" cy="973136"/>
          </a:xfrm>
          <a:prstGeom prst="straightConnector1">
            <a:avLst/>
          </a:prstGeom>
          <a:noFill/>
          <a:ln w="1143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43" name="Shape 543"/>
          <p:cNvSpPr txBox="1"/>
          <p:nvPr/>
        </p:nvSpPr>
        <p:spPr>
          <a:xfrm>
            <a:off x="10987086" y="1473200"/>
            <a:ext cx="4965700" cy="32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&lt;h1&gt;The Second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&lt;p&gt;If you like, you can switch back to the &lt;a href="page1.htm"&gt;First Page&lt;/a&gt;.&lt;/p&gt;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128587" y="3276600"/>
            <a:ext cx="69848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http://www.dr-chuck.com/page2.htm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 Standards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standards for all of the Internet protocols (inner workings) are developed by an organization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 Engineering Task Force (IETF)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www.ietf.org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Standards are called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RFCs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Request for Comments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8667900" y="7805525"/>
            <a:ext cx="70337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http://tools.ietf.org/html/rfc791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3500" y="2794000"/>
            <a:ext cx="6578599" cy="25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Shape 5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5561" y="5829300"/>
            <a:ext cx="6586536" cy="12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9775" y="1043500"/>
            <a:ext cx="8665800" cy="79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 txBox="1"/>
          <p:nvPr/>
        </p:nvSpPr>
        <p:spPr>
          <a:xfrm>
            <a:off x="3352275" y="130825"/>
            <a:ext cx="10955100" cy="7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http://www.w3.org/Protocols/rfc2616/rfc2616.txt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Shape 5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00" y="393700"/>
            <a:ext cx="15354300" cy="83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1628775"/>
            <a:ext cx="4305299" cy="286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1687511"/>
            <a:ext cx="36004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235075"/>
            <a:ext cx="4368799" cy="36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6896100" y="2455861"/>
            <a:ext cx="219075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cxnSp>
        <p:nvCxnSpPr>
          <p:cNvPr id="278" name="Shape 278"/>
          <p:cNvCxnSpPr/>
          <p:nvPr/>
        </p:nvCxnSpPr>
        <p:spPr>
          <a:xfrm rot="10800000">
            <a:off x="5497512" y="2179636"/>
            <a:ext cx="520541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>
            <a:off x="5538787" y="3554412"/>
            <a:ext cx="5118100" cy="444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920750" y="5472112"/>
            <a:ext cx="123825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HTML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367087" y="6213475"/>
            <a:ext cx="815975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898775" y="5349875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533525" y="6108700"/>
            <a:ext cx="110489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AJAX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161087" y="4802187"/>
            <a:ext cx="1171575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178800" y="4672012"/>
            <a:ext cx="153035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Request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308725" y="5472112"/>
            <a:ext cx="179069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Response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8780461" y="5349875"/>
            <a:ext cx="911224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8001000" y="6594475"/>
            <a:ext cx="114934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1183936" y="5159375"/>
            <a:ext cx="13368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920399" y="6108700"/>
            <a:ext cx="19715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Templates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3141325" y="5349875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Store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3622351" y="5969000"/>
            <a:ext cx="21909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memcache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221412" y="6400800"/>
            <a:ext cx="1252536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an HTTP request</a:t>
            </a:r>
          </a:p>
        </p:txBody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Connect to the server like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shake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Request a document (or the default document)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http://www.dr-chuck.com/page1.htm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http://www.mlive.com/ann-arbor/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http://www.facebook.com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Hacking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HTTP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7" name="Shape 577"/>
          <p:cNvSpPr txBox="1"/>
          <p:nvPr/>
        </p:nvSpPr>
        <p:spPr>
          <a:xfrm>
            <a:off x="763587" y="2540000"/>
            <a:ext cx="144906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telnet www.dr-chuck.com 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Trying 74.208.28.177...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Connected to www.dr-chuck.com.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Escape character is '^]'.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http://www.dr-chuck.com/page1.htm HTTP/1.0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40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&lt;p&gt;If you like, you can switch </a:t>
            </a:r>
            <a:r>
              <a:rPr lang="en-US" sz="3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the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 href="http://www.dr-chuck.com/page2.htm"&gt;Second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&lt;/p&gt;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10288586" y="1949450"/>
            <a:ext cx="16127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Request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13592175" y="1949450"/>
            <a:ext cx="1889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Response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11296650" y="3924300"/>
            <a:ext cx="2746499" cy="9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Browser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11006136" y="565150"/>
            <a:ext cx="3327299" cy="86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cxnSp>
        <p:nvCxnSpPr>
          <p:cNvPr id="582" name="Shape 582"/>
          <p:cNvCxnSpPr/>
          <p:nvPr/>
        </p:nvCxnSpPr>
        <p:spPr>
          <a:xfrm flipH="1">
            <a:off x="12285686" y="1644650"/>
            <a:ext cx="22200" cy="2065199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3" name="Shape 583"/>
          <p:cNvCxnSpPr/>
          <p:nvPr/>
        </p:nvCxnSpPr>
        <p:spPr>
          <a:xfrm rot="10800000" flipH="1">
            <a:off x="13033375" y="1666974"/>
            <a:ext cx="22200" cy="2108100"/>
          </a:xfrm>
          <a:prstGeom prst="straightConnector1">
            <a:avLst/>
          </a:prstGeom>
          <a:noFill/>
          <a:ln w="1143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4" name="Shape 584"/>
          <p:cNvSpPr txBox="1"/>
          <p:nvPr/>
        </p:nvSpPr>
        <p:spPr>
          <a:xfrm>
            <a:off x="7104823" y="8191500"/>
            <a:ext cx="8609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Port 80 is the non-encrypted HTTP port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Accurate Hacking in the Movies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Matrix Reloaded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Bourne Ultimatum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Die Hard 4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0300" y="4572000"/>
            <a:ext cx="4819649" cy="288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33000" y="469900"/>
            <a:ext cx="4800600" cy="3975099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/>
        </p:nvSpPr>
        <p:spPr>
          <a:xfrm>
            <a:off x="734675" y="7965825"/>
            <a:ext cx="13040699" cy="965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http://nmap.org/movies.html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Font typeface="Cabin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2794000" y="1524000"/>
            <a:ext cx="11071224" cy="5540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telnet www.dr-chuck.com 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Trying 74.208.28.177...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Connected to www.dr-chuck.com.Escape character is '^]'.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http://www.dr-chuck.com/page1.htm HTTP/1.0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&lt;p&gt;If you like, you can switch to the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 href="http://www.dr-chuck.com/page2.htm"&gt;Second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Page&lt;/a&gt;.&lt;/p&gt;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Connection closed by foreign host.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1838325" y="7988300"/>
            <a:ext cx="126111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Hmmm - This looks kind of Complex..   Lots of GET commands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0"/>
            <a:ext cx="13093700" cy="91820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1163636" y="304800"/>
            <a:ext cx="14554199" cy="791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si-csev-mbp:tex csev$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telnet www.umich.edu 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Trying 141.211.144.190...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www.umich.edu.Escape character is '^]'.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GET 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"-//W3C//DTD XHTML 1.0 Strict//EN" "http://www.w3.org/TR/xhtml1/DTD/xhtml1-strict.dtd"&gt;&lt;html xmlns="http://www.w3.org/1999/xhtml" xml:lang="en" lang="en"&gt;&lt;head&gt;&lt;title&gt;University of Michigan&lt;/title&gt;&lt;meta name="description" content="University of Michigan is one of the top universities of the world, a diverse public institution of higher learning, fostering excellence in research. U-M provides outstanding undergraduate, graduate and professional education, serving the local, regional, national and international communities." /&gt;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846137" y="-6350"/>
            <a:ext cx="14554199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link rel="alternate stylesheet" type="text/css" href="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/CSS/accessible.css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media="screen" title="accessible" /&gt;&lt;link rel="stylesheet" href="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/CSS/print.css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media="print,projection" /&gt;&lt;link rel="stylesheet" href="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/CSS/other.css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media="handheld,tty,tv,braille,embossed,speech,aural" /&gt;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&lt;dl&gt;&lt;dt&gt;&lt;a href="http://ns.umich.edu/htdocs/releases/story.php?id=8077"&gt;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/Images/electric-brain.jpg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width="114" height="77" alt="Top News Story" /&gt;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&lt;/a&gt;&lt;span class="verbose"&gt;:&lt;/span&gt;&lt;/dt&gt;&lt;dd&gt;&lt;a href="http://ns.umich.edu/htdocs/releases/story.php?id=8077"&gt;Scientists harness the power of electricity in the brain&lt;/a&gt;&lt;/dd&gt;&lt;/dl&gt;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076825" y="7651750"/>
            <a:ext cx="10579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the browser reads the document, it finds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other URLs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must be retr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ie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ved to produce the document.</a:t>
            </a:r>
          </a:p>
        </p:txBody>
      </p:sp>
      <p:pic>
        <p:nvPicPr>
          <p:cNvPr id="616" name="Shape 6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300" y="7297736"/>
            <a:ext cx="2292349" cy="1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9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big picture...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22" name="Shape 622"/>
          <p:cNvSpPr txBox="1"/>
          <p:nvPr/>
        </p:nvSpPr>
        <p:spPr>
          <a:xfrm>
            <a:off x="7596175" y="1187450"/>
            <a:ext cx="7327800" cy="23301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&lt;!DOCTYPE html PUBLIC "-//W3C//DTD XHTML 1.0 Strict//EN" "</a:t>
            </a:r>
            <a:r>
              <a:rPr lang="en-US" sz="2100" u="sng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http://www.w3.org/TR/xhtml1/DTD/xhtml1-strict.dtd</a:t>
            </a:r>
            <a:r>
              <a:rPr lang="en-US" sz="2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&lt;html xmlns="</a:t>
            </a:r>
            <a:r>
              <a:rPr lang="en-US" sz="21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http://www.w3.org/1999/xhtml</a:t>
            </a:r>
            <a:r>
              <a:rPr lang="en-US" sz="2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xml:lang="en"&gt;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&lt;hea</a:t>
            </a:r>
            <a:r>
              <a:rPr lang="en-US" sz="21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&lt;title&gt;University of Mich</a:t>
            </a:r>
            <a:r>
              <a:rPr lang="en-US" sz="2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igan&lt;/title&gt;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cxnSp>
        <p:nvCxnSpPr>
          <p:cNvPr id="623" name="Shape 623"/>
          <p:cNvCxnSpPr/>
          <p:nvPr/>
        </p:nvCxnSpPr>
        <p:spPr>
          <a:xfrm rot="10800000" flipH="1">
            <a:off x="5718175" y="3349625"/>
            <a:ext cx="1387474" cy="554037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4" name="Shape 624"/>
          <p:cNvSpPr txBox="1"/>
          <p:nvPr/>
        </p:nvSpPr>
        <p:spPr>
          <a:xfrm>
            <a:off x="7608886" y="3676650"/>
            <a:ext cx="7302500" cy="314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@import "/CSS/graphical.css"/**/;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p.text strong, .verbose, .verbose p, .verbose h2{text-indent:-876em;position:absolute}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p.text strong a{text-decoration:none}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p.text em{font-weight:bold;font-style:normal}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div.alert{background:#eee;border:1px solid red;padding:.5em;margin:0 25%}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img{border:none}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.hot br, .quick br, dl.feature2 img{display:none}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div#main label, legend{font-weight:bold}</a:t>
            </a:r>
          </a:p>
        </p:txBody>
      </p:sp>
      <p:cxnSp>
        <p:nvCxnSpPr>
          <p:cNvPr id="625" name="Shape 625"/>
          <p:cNvCxnSpPr/>
          <p:nvPr/>
        </p:nvCxnSpPr>
        <p:spPr>
          <a:xfrm>
            <a:off x="5835650" y="4970462"/>
            <a:ext cx="1335086" cy="2857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6" name="Shape 626"/>
          <p:cNvCxnSpPr/>
          <p:nvPr/>
        </p:nvCxnSpPr>
        <p:spPr>
          <a:xfrm>
            <a:off x="5842000" y="5346700"/>
            <a:ext cx="1504949" cy="1712911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7" name="Shape 627"/>
          <p:cNvCxnSpPr/>
          <p:nvPr/>
        </p:nvCxnSpPr>
        <p:spPr>
          <a:xfrm>
            <a:off x="5867400" y="6565900"/>
            <a:ext cx="1645199" cy="167759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8" name="Shape 628"/>
          <p:cNvCxnSpPr/>
          <p:nvPr/>
        </p:nvCxnSpPr>
        <p:spPr>
          <a:xfrm>
            <a:off x="5794825" y="5901650"/>
            <a:ext cx="1659600" cy="180090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9" name="Shape 629"/>
          <p:cNvSpPr txBox="1"/>
          <p:nvPr/>
        </p:nvSpPr>
        <p:spPr>
          <a:xfrm>
            <a:off x="8513761" y="7251700"/>
            <a:ext cx="631825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3314700"/>
            <a:ext cx="5068886" cy="3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75600" y="7031036"/>
            <a:ext cx="2292300" cy="15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browser debugger </a:t>
            </a: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reveals detail...</a:t>
            </a:r>
          </a:p>
        </p:txBody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browsers have a developer mode so you can watch it in action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can help explore the HTTP request-response cycle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simple-looking pages involve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lots of requests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HTML page(s)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Image files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CSS Style Sheets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 files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751" y="0"/>
            <a:ext cx="11784996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 Architecture....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Write a Web Browser!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54" name="Shape 6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9400" y="5347825"/>
            <a:ext cx="6883500" cy="324479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 txBox="1"/>
          <p:nvPr/>
        </p:nvSpPr>
        <p:spPr>
          <a:xfrm>
            <a:off x="510400" y="1989700"/>
            <a:ext cx="15584700" cy="622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mysock = socket.socket(socket.AF_INET, socket.SOCK_STREAM)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mysock.connect(('www.py4inf.com', 80))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mysock.send('GET http://www.py4inf.com/code/romeo.txt HTTP/1.0\n\n')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mysock.recv(512)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( len(data)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mysock.close()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457200" y="687387"/>
            <a:ext cx="9431337" cy="7756525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Mar 2010 23:52:41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29 Dec 2009 01:31:22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ETag: "143c1b33-a7-4b395bea"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167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text/plain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mysock.recv(512)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len(data)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data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10596561" y="1333500"/>
            <a:ext cx="27400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0656886" y="7175500"/>
            <a:ext cx="23034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Body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HTTP Easier With urllib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</a:t>
            </a:r>
          </a:p>
        </p:txBody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HTTP is so common, we have a library that does all the socket work for us and makes web pages look like a file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709612" y="4768850"/>
            <a:ext cx="14820899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31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</a:t>
            </a:r>
            <a:r>
              <a:rPr lang="en-US" sz="31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('http://www.py4inf.com/code/romeo.txt')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3401525" y="8216900"/>
            <a:ext cx="8476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http://docs.python.org/library/urllib.html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13944600" y="8216900"/>
            <a:ext cx="17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/>
        </p:nvSpPr>
        <p:spPr>
          <a:xfrm>
            <a:off x="709612" y="1035050"/>
            <a:ext cx="14820899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31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</a:t>
            </a:r>
            <a:r>
              <a:rPr lang="en-US" sz="31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('http://www.py4inf.com/code/romeo.txt')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238500" y="4930775"/>
            <a:ext cx="10239000" cy="235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is already sick and pale with grief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944600" y="8216900"/>
            <a:ext cx="17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3401525" y="8216900"/>
            <a:ext cx="8476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http://docs.python.org/library/urllib.html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Like a file...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2" name="Shape 692"/>
          <p:cNvSpPr txBox="1"/>
          <p:nvPr/>
        </p:nvSpPr>
        <p:spPr>
          <a:xfrm>
            <a:off x="965200" y="2901950"/>
            <a:ext cx="14566899" cy="441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urllib.urlopen('http://www.py4inf.com/code/romeo.txt')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line.split()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counts.get(word,0)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counts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13527087" y="8229600"/>
            <a:ext cx="241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urlwords.py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Web Pages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9" name="Shape 699"/>
          <p:cNvSpPr txBox="1"/>
          <p:nvPr/>
        </p:nvSpPr>
        <p:spPr>
          <a:xfrm>
            <a:off x="508000" y="2286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3683000" y="5651500"/>
            <a:ext cx="12055499" cy="2921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you like, you can switch to the &lt;a href="http://www.dr-chuck.com/page2.htm"&gt;Second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944600" y="8216900"/>
            <a:ext cx="17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Going from one page to another...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7" name="Shape 707"/>
          <p:cNvSpPr txBox="1"/>
          <p:nvPr/>
        </p:nvSpPr>
        <p:spPr>
          <a:xfrm>
            <a:off x="508000" y="2286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2890850" y="5245200"/>
            <a:ext cx="13174499" cy="2921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you like, you can switch to the </a:t>
            </a:r>
            <a:b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</a:t>
            </a:r>
            <a:r>
              <a:rPr lang="en-US" sz="3300" b="1" i="0" u="sng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http://www.dr-chuck.com/</a:t>
            </a:r>
            <a:r>
              <a:rPr lang="en-US" sz="33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33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3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page2.htm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"&gt;Second</a:t>
            </a:r>
            <a:r>
              <a:rPr lang="en-US" sz="33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164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164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16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164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16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164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4" name="Shape 714"/>
          <p:cNvSpPr txBox="1"/>
          <p:nvPr/>
        </p:nvSpPr>
        <p:spPr>
          <a:xfrm>
            <a:off x="660400" y="4191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Transport Control Protocol (TCP)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on top of IP (Internet Protocol)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Assumes IP might lose some data - stores and retransmits data if it seems to be lost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Handles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flow control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a transmit window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Provides a nice reliable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pipe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501900"/>
            <a:ext cx="6007199" cy="46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9607600" y="3826250"/>
            <a:ext cx="5410200" cy="6731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8686825" y="7562850"/>
            <a:ext cx="7264499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5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HTML </a:t>
            </a:r>
            <a:b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(a.k.a. Web Scraping)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Web Scraping?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program or script pretends to be a browser and retrieves web pages, looks at those web pages, extracts information, and then looks at more web pages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engines scrape web pages - we call this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spidering the web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crawling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975100" y="7562850"/>
            <a:ext cx="8852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http://en.wikipedia.org/wiki/Web_scraping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http://en.wikipedia.org/wiki/Web_crawler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/>
        </p:nvSpPr>
        <p:spPr>
          <a:xfrm>
            <a:off x="13068300" y="571500"/>
            <a:ext cx="2019299" cy="81026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1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1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Server</a:t>
            </a:r>
          </a:p>
        </p:txBody>
      </p:sp>
      <p:cxnSp>
        <p:nvCxnSpPr>
          <p:cNvPr id="733" name="Shape 733"/>
          <p:cNvCxnSpPr/>
          <p:nvPr/>
        </p:nvCxnSpPr>
        <p:spPr>
          <a:xfrm flipH="1">
            <a:off x="7265986" y="1878011"/>
            <a:ext cx="5657849" cy="22225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34" name="Shape 734"/>
          <p:cNvSpPr txBox="1"/>
          <p:nvPr/>
        </p:nvSpPr>
        <p:spPr>
          <a:xfrm>
            <a:off x="9607550" y="977900"/>
            <a:ext cx="9572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</a:p>
        </p:txBody>
      </p:sp>
      <p:cxnSp>
        <p:nvCxnSpPr>
          <p:cNvPr id="735" name="Shape 735"/>
          <p:cNvCxnSpPr/>
          <p:nvPr/>
        </p:nvCxnSpPr>
        <p:spPr>
          <a:xfrm rot="10800000">
            <a:off x="7088187" y="3175000"/>
            <a:ext cx="5611812" cy="0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736" name="Shape 736"/>
          <p:cNvSpPr txBox="1"/>
          <p:nvPr/>
        </p:nvSpPr>
        <p:spPr>
          <a:xfrm>
            <a:off x="9434511" y="2247900"/>
            <a:ext cx="13049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HTML</a:t>
            </a:r>
          </a:p>
        </p:txBody>
      </p:sp>
      <p:pic>
        <p:nvPicPr>
          <p:cNvPr id="737" name="Shape 7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4900" y="722312"/>
            <a:ext cx="4508500" cy="3354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Shape 7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4500" y="4470400"/>
            <a:ext cx="8191499" cy="380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9" name="Shape 739"/>
          <p:cNvCxnSpPr/>
          <p:nvPr/>
        </p:nvCxnSpPr>
        <p:spPr>
          <a:xfrm flipH="1">
            <a:off x="8026399" y="5857875"/>
            <a:ext cx="4673600" cy="22225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40" name="Shape 740"/>
          <p:cNvSpPr txBox="1"/>
          <p:nvPr/>
        </p:nvSpPr>
        <p:spPr>
          <a:xfrm>
            <a:off x="10496550" y="3911600"/>
            <a:ext cx="9572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</a:p>
        </p:txBody>
      </p:sp>
      <p:cxnSp>
        <p:nvCxnSpPr>
          <p:cNvPr id="741" name="Shape 741"/>
          <p:cNvCxnSpPr/>
          <p:nvPr/>
        </p:nvCxnSpPr>
        <p:spPr>
          <a:xfrm flipH="1">
            <a:off x="4046537" y="7088186"/>
            <a:ext cx="8720136" cy="69214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742" name="Shape 742"/>
          <p:cNvSpPr txBox="1"/>
          <p:nvPr/>
        </p:nvSpPr>
        <p:spPr>
          <a:xfrm>
            <a:off x="9078911" y="7645400"/>
            <a:ext cx="13049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Scrape?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Pull data - particularly social data - who links to who?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your own data back out of some system that has no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export capability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Monitor a site for new information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 the web to make a database for a search engine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Scraping Web Pages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some controversy about web page scraping and some sites are a bit snippy about it.</a:t>
            </a:r>
          </a:p>
          <a:p>
            <a:pPr marL="1041400" marR="0" lvl="1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Google:   facebook scraping block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Republishing copyrighted information is not allowed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Violating terms of service is not allowed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http://www.facebook.com/terms.php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0" name="Shape 7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8600" y="2044700"/>
            <a:ext cx="78485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Shape 761"/>
          <p:cNvSpPr/>
          <p:nvPr/>
        </p:nvSpPr>
        <p:spPr>
          <a:xfrm>
            <a:off x="2400300" y="7759700"/>
            <a:ext cx="1269899" cy="1269899"/>
          </a:xfrm>
          <a:prstGeom prst="rightArrow">
            <a:avLst>
              <a:gd name="adj1" fmla="val 39354"/>
              <a:gd name="adj2" fmla="val 20867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Easy Way -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 Soup</a:t>
            </a:r>
          </a:p>
        </p:txBody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could do string searches the hard way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use the free software called </a:t>
            </a: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www.crummy.com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2543075" y="5753775"/>
            <a:ext cx="11022000" cy="105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http://www.crummy.com/software/BeautifulSoup/</a:t>
            </a:r>
          </a:p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http://www.pythonlearn.com/code/BeautifulSoup.py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769" name="Shape 769"/>
          <p:cNvSpPr txBox="1"/>
          <p:nvPr/>
        </p:nvSpPr>
        <p:spPr>
          <a:xfrm>
            <a:off x="729849" y="7516025"/>
            <a:ext cx="147962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Place the </a:t>
            </a: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BeautifulSoup.py</a:t>
            </a:r>
            <a:r>
              <a:rPr lang="en-US" sz="3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file in the same folder as your Python code...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2793400" y="8082225"/>
            <a:ext cx="106692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1727200" y="685800"/>
            <a:ext cx="13639799" cy="7478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from BeautifulSoup import *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url = raw_input('Enter - 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html = urllib.urlopen(url).read()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BeautifulSoup(html)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Retrieve a list of the anchor tags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Each tag is like a dictionary of HTML attributes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tags = soup('a')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tag in tags: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 tag.get('href', None)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13485325" y="8229600"/>
            <a:ext cx="24150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/>
          <p:nvPr/>
        </p:nvSpPr>
        <p:spPr>
          <a:xfrm>
            <a:off x="660400" y="3124200"/>
            <a:ext cx="9650399" cy="3508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html = urllib.urlopen(url).read()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BeautifulSoup(html)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tags = soup('a')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tag in tags: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 tag.get('</a:t>
            </a:r>
            <a:r>
              <a:rPr lang="en-US" sz="36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None)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6853775" y="6983400"/>
            <a:ext cx="9069600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urllinks.py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http://www.dr-chuck.com/page1.htm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http://www.dr-chuck.com/page2.htm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6918750" y="546400"/>
            <a:ext cx="8885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&lt;p&gt;If you like, you can switch to the&lt;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href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="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http://www.dr-chuck.com/page2.htm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"&gt;Second Page&lt;/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&gt;.&lt;/p&gt;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TCP/IP gives us pipes / sockets between applications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designed application protocols to make use of these pipes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HyperText Trans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 (HTTP) is a simple yet powerful protocol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good support for sockets, HTTP, and HTML parsing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4419600" y="8001000"/>
            <a:ext cx="110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http://www.flickr.com/photos/kitcowan/2103850699/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0" y="1244600"/>
            <a:ext cx="40640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500" y="1435100"/>
            <a:ext cx="74676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774700" y="7226300"/>
            <a:ext cx="970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http://en.wikipedia.org/wiki/Tin_can_telephone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6" name="Shape 796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 Connections /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1" name="Shape 321"/>
          <p:cNvSpPr txBox="1"/>
          <p:nvPr/>
        </p:nvSpPr>
        <p:spPr>
          <a:xfrm>
            <a:off x="3644900" y="8293100"/>
            <a:ext cx="9547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http://en.wikipedia.org/wiki/Internet_socket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490475" y="2907625"/>
            <a:ext cx="133695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computer networking, an Internet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network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endpoint of a bidirectional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inter-process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communication flow across an </a:t>
            </a:r>
            <a:r>
              <a:rPr lang="en-US" sz="36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Protocol-based computer network, such as the </a:t>
            </a:r>
            <a:r>
              <a:rPr lang="en-US" sz="36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Internet.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062" y="5256212"/>
            <a:ext cx="3600599" cy="27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7213600" y="5732462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sp>
        <p:nvSpPr>
          <p:cNvPr id="325" name="Shape 325"/>
          <p:cNvSpPr/>
          <p:nvPr/>
        </p:nvSpPr>
        <p:spPr>
          <a:xfrm>
            <a:off x="3187700" y="5410200"/>
            <a:ext cx="2286000" cy="2603399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326" name="Shape 326"/>
          <p:cNvSpPr/>
          <p:nvPr/>
        </p:nvSpPr>
        <p:spPr>
          <a:xfrm>
            <a:off x="10947400" y="5257800"/>
            <a:ext cx="2286000" cy="2603399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327" name="Shape 327"/>
          <p:cNvSpPr/>
          <p:nvPr/>
        </p:nvSpPr>
        <p:spPr>
          <a:xfrm>
            <a:off x="5397500" y="6451600"/>
            <a:ext cx="5600699" cy="1016099"/>
          </a:xfrm>
          <a:prstGeom prst="leftRightArrow">
            <a:avLst>
              <a:gd name="adj1" fmla="val 2174"/>
              <a:gd name="adj2" fmla="val 4986"/>
            </a:avLst>
          </a:prstGeom>
          <a:blipFill rotWithShape="1">
            <a:blip r:embed="rId5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 Numbers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</a:t>
            </a: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application-specific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process-specific software communications endpoint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allows multiple networked applications to coexist on the same server.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a list of well-known TCP port numbers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430448" y="8185150"/>
            <a:ext cx="1090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http://en.wikipedia.org/wiki/TCP_and_UDP_port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5136" y="3152775"/>
            <a:ext cx="2755900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955800" y="520700"/>
            <a:ext cx="6667500" cy="773429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www.umich.edu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12898436" y="2736850"/>
            <a:ext cx="2578099" cy="1854200"/>
            <a:chOff x="0" y="0"/>
            <a:chExt cx="2576512" cy="1854200"/>
          </a:xfrm>
        </p:grpSpPr>
        <p:grpSp>
          <p:nvGrpSpPr>
            <p:cNvPr id="342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43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344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347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55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/>
          <p:nvPr/>
        </p:nvSpPr>
        <p:spPr>
          <a:xfrm>
            <a:off x="2933700" y="1346200"/>
            <a:ext cx="2603499" cy="11811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Incoming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E-Mail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933700" y="29464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2933700" y="46609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426200" y="14859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7300" y="838200"/>
            <a:ext cx="2717799" cy="13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2933700" y="6286500"/>
            <a:ext cx="2603499" cy="12700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 Box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426200" y="29718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426200" y="40259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6426200" y="49530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443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6426200" y="61976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109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6426200" y="72263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110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077200" y="3911600"/>
            <a:ext cx="2997199" cy="660400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74.208.28.177</a:t>
            </a:r>
          </a:p>
        </p:txBody>
      </p:sp>
      <p:cxnSp>
        <p:nvCxnSpPr>
          <p:cNvPr id="368" name="Shape 368"/>
          <p:cNvCxnSpPr/>
          <p:nvPr/>
        </p:nvCxnSpPr>
        <p:spPr>
          <a:xfrm>
            <a:off x="7781925" y="3190875"/>
            <a:ext cx="5337175" cy="223837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9" name="Shape 369"/>
          <p:cNvCxnSpPr/>
          <p:nvPr/>
        </p:nvCxnSpPr>
        <p:spPr>
          <a:xfrm flipH="1">
            <a:off x="7762874" y="1547812"/>
            <a:ext cx="4908550" cy="2984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70" name="Shape 370"/>
          <p:cNvGrpSpPr/>
          <p:nvPr/>
        </p:nvGrpSpPr>
        <p:grpSpPr>
          <a:xfrm>
            <a:off x="12898436" y="4959350"/>
            <a:ext cx="2578099" cy="1854200"/>
            <a:chOff x="0" y="0"/>
            <a:chExt cx="2576512" cy="1854200"/>
          </a:xfrm>
        </p:grpSpPr>
        <p:grpSp>
          <p:nvGrpSpPr>
            <p:cNvPr id="371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72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373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374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6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377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8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9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0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1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2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83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4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85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86" name="Shape 3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Shape 387"/>
          <p:cNvSpPr txBox="1"/>
          <p:nvPr/>
        </p:nvSpPr>
        <p:spPr>
          <a:xfrm>
            <a:off x="13360400" y="2832100"/>
            <a:ext cx="1701799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blah blah blah blah</a:t>
            </a:r>
          </a:p>
        </p:txBody>
      </p:sp>
      <p:cxnSp>
        <p:nvCxnSpPr>
          <p:cNvPr id="388" name="Shape 388"/>
          <p:cNvCxnSpPr/>
          <p:nvPr/>
        </p:nvCxnSpPr>
        <p:spPr>
          <a:xfrm>
            <a:off x="7800975" y="5373687"/>
            <a:ext cx="5356225" cy="168274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9" name="Shape 389"/>
          <p:cNvCxnSpPr/>
          <p:nvPr/>
        </p:nvCxnSpPr>
        <p:spPr>
          <a:xfrm rot="10800000" flipH="1">
            <a:off x="7781925" y="5691186"/>
            <a:ext cx="5375274" cy="858836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0" name="Shape 390"/>
          <p:cNvSpPr txBox="1"/>
          <p:nvPr/>
        </p:nvSpPr>
        <p:spPr>
          <a:xfrm>
            <a:off x="9382125" y="6972300"/>
            <a:ext cx="5549899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Please connect me to the web server (port 80) on</a:t>
            </a:r>
            <a:r>
              <a:rPr lang="en-US" sz="36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sng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http://www.dr-chuck.com</a:t>
            </a:r>
            <a:r>
              <a:rPr lang="en-US" sz="36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008100" y="8445500"/>
            <a:ext cx="8562900" cy="4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Clipart: </a:t>
            </a:r>
            <a:r>
              <a:rPr lang="en-US" sz="2500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http://www.clker.com/search/networksym/1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2266</Words>
  <Application>Microsoft Macintosh PowerPoint</Application>
  <PresentationFormat>Custom</PresentationFormat>
  <Paragraphs>366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Networked Programs</vt:lpstr>
      <vt:lpstr>PowerPoint Presentation</vt:lpstr>
      <vt:lpstr>PowerPoint Presentation</vt:lpstr>
      <vt:lpstr>Network Architecture....</vt:lpstr>
      <vt:lpstr>Transport Control Protocol (TCP)</vt:lpstr>
      <vt:lpstr>PowerPoint Presentation</vt:lpstr>
      <vt:lpstr>TCP Connections / Sockets</vt:lpstr>
      <vt:lpstr>TCP Port Numbers</vt:lpstr>
      <vt:lpstr>PowerPoint Presentation</vt:lpstr>
      <vt:lpstr>Common TCP Ports</vt:lpstr>
      <vt:lpstr>PowerPoint Presentation</vt:lpstr>
      <vt:lpstr>Sockets in Python</vt:lpstr>
      <vt:lpstr>PowerPoint Presentation</vt:lpstr>
      <vt:lpstr>Application Protocol </vt:lpstr>
      <vt:lpstr>HTTP - Hypertext Transfer Protocol</vt:lpstr>
      <vt:lpstr>HTTP</vt:lpstr>
      <vt:lpstr>What is a Protocol?</vt:lpstr>
      <vt:lpstr>PowerPoint Presentation</vt:lpstr>
      <vt:lpstr>Getting Data From The Server</vt:lpstr>
      <vt:lpstr>Making an HTTP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Standards</vt:lpstr>
      <vt:lpstr>PowerPoint Presentation</vt:lpstr>
      <vt:lpstr>PowerPoint Presentation</vt:lpstr>
      <vt:lpstr>Making an HTTP request</vt:lpstr>
      <vt:lpstr>“Hacking” HTTP</vt:lpstr>
      <vt:lpstr>Accurate Hacking in the Movies</vt:lpstr>
      <vt:lpstr>PowerPoint Presentation</vt:lpstr>
      <vt:lpstr>PowerPoint Presentation</vt:lpstr>
      <vt:lpstr>PowerPoint Presentation</vt:lpstr>
      <vt:lpstr>PowerPoint Presentation</vt:lpstr>
      <vt:lpstr>The big picture...</vt:lpstr>
      <vt:lpstr>A browser debugger reveals detail...</vt:lpstr>
      <vt:lpstr>PowerPoint Presentation</vt:lpstr>
      <vt:lpstr>Let’s Write a Web Browser!</vt:lpstr>
      <vt:lpstr>An HTTP Request in Python</vt:lpstr>
      <vt:lpstr>PowerPoint Presentation</vt:lpstr>
      <vt:lpstr>Making HTTP Easier With urllib</vt:lpstr>
      <vt:lpstr>Using urllib in Python</vt:lpstr>
      <vt:lpstr>PowerPoint Presentation</vt:lpstr>
      <vt:lpstr>Like a file...</vt:lpstr>
      <vt:lpstr>Reading Web Pages</vt:lpstr>
      <vt:lpstr>Going from one page to another...</vt:lpstr>
      <vt:lpstr>Google</vt:lpstr>
      <vt:lpstr>Parsing HTML  (a.k.a. Web Scraping)</vt:lpstr>
      <vt:lpstr>What is Web Scraping?</vt:lpstr>
      <vt:lpstr>PowerPoint Presentation</vt:lpstr>
      <vt:lpstr>Why Scrape?</vt:lpstr>
      <vt:lpstr>Scraping Web Pages</vt:lpstr>
      <vt:lpstr>http://www.facebook.com/terms.php</vt:lpstr>
      <vt:lpstr>The Easy Way - Beautiful Soup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Microsoft Office User</cp:lastModifiedBy>
  <cp:revision>4</cp:revision>
  <dcterms:modified xsi:type="dcterms:W3CDTF">2016-08-13T17:46:49Z</dcterms:modified>
</cp:coreProperties>
</file>