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4" r:id="rId1"/>
  </p:sldMasterIdLst>
  <p:notesMasterIdLst>
    <p:notesMasterId r:id="rId4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54"/>
    <p:restoredTop sz="94544"/>
  </p:normalViewPr>
  <p:slideViewPr>
    <p:cSldViewPr snapToGrid="0" snapToObjects="1">
      <p:cViewPr varScale="1">
        <p:scale>
          <a:sx n="133" d="100"/>
          <a:sy n="133" d="100"/>
        </p:scale>
        <p:origin x="192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notesMaster" Target="notesMasters/notesMaster1.xml"/><Relationship Id="rId49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viewProps" Target="viewProps.xml"/><Relationship Id="rId51" Type="http://schemas.openxmlformats.org/officeDocument/2006/relationships/theme" Target="theme/theme1.xml"/><Relationship Id="rId5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6346740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461791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4" name="Shape 2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00377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967054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42821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47" name="Shape 2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272540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29874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0" name="Shape 2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6211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83102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5" name="Shape 3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16119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4" name="Shape 3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654004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3" name="Shape 3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49731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69225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2" name="Shape 3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03379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290123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3" name="Shape 3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009924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9" name="Shape 3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68356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5" name="Shape 3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788524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2" name="Shape 3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03677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7" name="Shape 3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03502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4" name="Shape 4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02486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0" name="Shape 4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03929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7" name="Shape 4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3393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2633042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3" name="Shape 4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066593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9" name="Shape 4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427925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5" name="Shape 4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813303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2" name="Shape 4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34568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0" name="Shape 4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412330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6" name="Shape 4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96829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2" name="Shape 4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169901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9" name="Shape 4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2256956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6" name="Shape 4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125371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2" name="Shape 5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10797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6004963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8" name="Shape 5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323897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6" name="Shape 5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950323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3" name="Shape 5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279170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Shape 53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2" name="Shape 5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9111674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2" name="Shape 5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757023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9" name="Shape 5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1742885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Shape 5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5" name="Shape 5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Merriweather Sans"/>
              <a:buNone/>
            </a:pPr>
            <a:endParaRPr sz="3000" b="0" i="0" u="none" strike="noStrike" cap="none"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</p:spTree>
    <p:extLst>
      <p:ext uri="{BB962C8B-B14F-4D97-AF65-F5344CB8AC3E}">
        <p14:creationId xmlns:p14="http://schemas.microsoft.com/office/powerpoint/2010/main" val="16752683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95587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3000" b="0" i="0" u="none" strike="noStrike" cap="none"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</p:spTree>
    <p:extLst>
      <p:ext uri="{BB962C8B-B14F-4D97-AF65-F5344CB8AC3E}">
        <p14:creationId xmlns:p14="http://schemas.microsoft.com/office/powerpoint/2010/main" val="7817190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68016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166696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11483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650081" y="864394"/>
            <a:ext cx="7836694" cy="17359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257175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51435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771525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0287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50081" y="2650331"/>
            <a:ext cx="7836694" cy="5929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92881" lvl="0" indent="-192881" algn="ctr" rtl="0">
              <a:spcBef>
                <a:spcPts val="0"/>
              </a:spcBef>
              <a:spcAft>
                <a:spcPts val="0"/>
              </a:spcAft>
              <a:defRPr/>
            </a:lvl1pPr>
            <a:lvl2pPr marL="417909" lvl="1" indent="-160734" algn="ctr" rtl="0">
              <a:spcBef>
                <a:spcPts val="0"/>
              </a:spcBef>
              <a:spcAft>
                <a:spcPts val="0"/>
              </a:spcAft>
              <a:defRPr/>
            </a:lvl2pPr>
            <a:lvl3pPr marL="642938" lvl="2" indent="-128588" algn="ctr" rtl="0">
              <a:spcBef>
                <a:spcPts val="0"/>
              </a:spcBef>
              <a:spcAft>
                <a:spcPts val="0"/>
              </a:spcAft>
              <a:defRPr/>
            </a:lvl3pPr>
            <a:lvl4pPr marL="900113" lvl="3" indent="-128588" algn="ctr" rtl="0">
              <a:spcBef>
                <a:spcPts val="0"/>
              </a:spcBef>
              <a:spcAft>
                <a:spcPts val="0"/>
              </a:spcAft>
              <a:defRPr/>
            </a:lvl4pPr>
            <a:lvl5pPr marL="1157288" lvl="4" indent="-128588" algn="ctr" rtl="0">
              <a:spcBef>
                <a:spcPts val="0"/>
              </a:spcBef>
              <a:spcAft>
                <a:spcPts val="0"/>
              </a:spcAft>
              <a:defRPr/>
            </a:lvl5pPr>
            <a:lvl6pPr marL="257175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51435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771525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0287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9318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7836750" cy="100006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257175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51435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771525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0287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50081" y="1464469"/>
            <a:ext cx="7836750" cy="3207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400050" lvl="0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564356" lvl="1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728663" lvl="2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900113" lvl="3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064419" lvl="4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1321594" lvl="5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1578769" lvl="6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1835944" lvl="7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2093119" lvl="8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03144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650081" y="864394"/>
            <a:ext cx="7836694" cy="17359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650081" y="2650331"/>
            <a:ext cx="7836694" cy="5929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9144000" cy="432054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2025" smtClean="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4701159"/>
            <a:ext cx="9144000" cy="442341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2025" smtClean="0"/>
          </a:p>
        </p:txBody>
      </p:sp>
    </p:spTree>
    <p:extLst>
      <p:ext uri="{BB962C8B-B14F-4D97-AF65-F5344CB8AC3E}">
        <p14:creationId xmlns:p14="http://schemas.microsoft.com/office/powerpoint/2010/main" val="80086883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5" r:id="rId1"/>
    <p:sldLayoutId id="2147483687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jp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5.jp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7.jp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5.jp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5.jp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5.jp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Objects</a:t>
            </a:r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2000" u="none" strike="noStrike" cap="none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Charles Severance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2000" u="none" strike="noStrike" cap="none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www.pythonlearn.com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endParaRPr sz="2000" u="none" strike="noStrike" cap="none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2000" u="none" strike="noStrike" cap="none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http://en.wikipedia.org/wiki/Object-oriented_programming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/>
        </p:nvSpPr>
        <p:spPr>
          <a:xfrm>
            <a:off x="1557209" y="312995"/>
            <a:ext cx="6233312" cy="436075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1800" b="1" i="0" u="none" strike="noStrike" cap="none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keys = ['Title', 'Director', 'Rating', 'Running Time']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Font typeface="Cabin"/>
              <a:buNone/>
            </a:pPr>
            <a:endParaRPr sz="1800" b="1" i="0" u="none" strike="noStrike" cap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1800" b="1" i="0" u="none" strike="noStrike" cap="none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print '-----------'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1800" b="1" i="0" u="none" strike="noStrike" cap="none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print movies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1800" b="1" i="0" u="none" strike="noStrike" cap="none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print '-----------'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1800" b="1" i="0" u="none" strike="noStrike" cap="none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print keys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Font typeface="Cabin"/>
              <a:buNone/>
            </a:pPr>
            <a:endParaRPr sz="1800" b="1" i="0" u="none" strike="noStrike" cap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800" b="1" i="0" u="none" strike="noStrike" cap="non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for item in movies: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1800" b="1" i="0" u="none" strike="noStrike" cap="none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	print '-----------'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1800" b="1" i="0" u="none" strike="noStrike" cap="none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800" b="1" i="0" u="none" strike="noStrike" cap="non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for key in keys: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1800" b="1" i="0" u="none" strike="noStrike" cap="none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		print key,': ', </a:t>
            </a:r>
            <a:r>
              <a:rPr lang="en" sz="1800" b="1" i="0" u="none" strike="noStrike" cap="none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item[key]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Font typeface="Cabin"/>
              <a:buNone/>
            </a:pPr>
            <a:endParaRPr sz="1800" b="1" i="0" u="none" strike="noStrike" cap="none">
              <a:solidFill>
                <a:srgbClr val="FF2F9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1800" b="1" i="0" u="none" strike="noStrike" cap="none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print '-----------'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Shape 2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72342" y="411479"/>
            <a:ext cx="5513614" cy="3754771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Shape 212"/>
          <p:cNvSpPr/>
          <p:nvPr/>
        </p:nvSpPr>
        <p:spPr>
          <a:xfrm>
            <a:off x="3135085" y="1440179"/>
            <a:ext cx="1366157" cy="612321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</a:t>
            </a:r>
          </a:p>
        </p:txBody>
      </p:sp>
      <p:sp>
        <p:nvSpPr>
          <p:cNvPr id="213" name="Shape 213"/>
          <p:cNvSpPr/>
          <p:nvPr/>
        </p:nvSpPr>
        <p:spPr>
          <a:xfrm>
            <a:off x="152400" y="715191"/>
            <a:ext cx="1366157" cy="612321"/>
          </a:xfrm>
          <a:prstGeom prst="rect">
            <a:avLst/>
          </a:prstGeom>
          <a:solidFill>
            <a:srgbClr val="00F9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</a:p>
        </p:txBody>
      </p:sp>
      <p:sp>
        <p:nvSpPr>
          <p:cNvPr id="214" name="Shape 214"/>
          <p:cNvSpPr/>
          <p:nvPr/>
        </p:nvSpPr>
        <p:spPr>
          <a:xfrm>
            <a:off x="7554685" y="3913958"/>
            <a:ext cx="1366157" cy="612321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</a:p>
        </p:txBody>
      </p:sp>
      <p:sp>
        <p:nvSpPr>
          <p:cNvPr id="215" name="Shape 215"/>
          <p:cNvSpPr/>
          <p:nvPr/>
        </p:nvSpPr>
        <p:spPr>
          <a:xfrm>
            <a:off x="2846614" y="2659924"/>
            <a:ext cx="1366157" cy="612321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</a:t>
            </a:r>
          </a:p>
        </p:txBody>
      </p:sp>
      <p:sp>
        <p:nvSpPr>
          <p:cNvPr id="216" name="Shape 216"/>
          <p:cNvSpPr/>
          <p:nvPr/>
        </p:nvSpPr>
        <p:spPr>
          <a:xfrm>
            <a:off x="5486400" y="2116182"/>
            <a:ext cx="1366157" cy="612321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</a:t>
            </a:r>
          </a:p>
        </p:txBody>
      </p:sp>
      <p:sp>
        <p:nvSpPr>
          <p:cNvPr id="217" name="Shape 217"/>
          <p:cNvSpPr/>
          <p:nvPr/>
        </p:nvSpPr>
        <p:spPr>
          <a:xfrm>
            <a:off x="5099957" y="920931"/>
            <a:ext cx="1366157" cy="612321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Dictionary</a:t>
            </a:r>
          </a:p>
        </p:txBody>
      </p:sp>
      <p:cxnSp>
        <p:nvCxnSpPr>
          <p:cNvPr id="218" name="Shape 218"/>
          <p:cNvCxnSpPr/>
          <p:nvPr/>
        </p:nvCxnSpPr>
        <p:spPr>
          <a:xfrm flipH="1">
            <a:off x="4516687" y="1159098"/>
            <a:ext cx="634861" cy="579941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19" name="Shape 219"/>
          <p:cNvCxnSpPr/>
          <p:nvPr/>
        </p:nvCxnSpPr>
        <p:spPr>
          <a:xfrm rot="10800000" flipH="1">
            <a:off x="4486140" y="1535805"/>
            <a:ext cx="837127" cy="376707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20" name="Shape 220"/>
          <p:cNvCxnSpPr/>
          <p:nvPr/>
        </p:nvCxnSpPr>
        <p:spPr>
          <a:xfrm rot="10800000" flipH="1">
            <a:off x="3670478" y="2067059"/>
            <a:ext cx="42930" cy="57954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21" name="Shape 221"/>
          <p:cNvCxnSpPr/>
          <p:nvPr/>
        </p:nvCxnSpPr>
        <p:spPr>
          <a:xfrm rot="10800000">
            <a:off x="4443211" y="2018762"/>
            <a:ext cx="1062507" cy="309093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22" name="Shape 222"/>
          <p:cNvCxnSpPr/>
          <p:nvPr/>
        </p:nvCxnSpPr>
        <p:spPr>
          <a:xfrm flipH="1">
            <a:off x="3831464" y="2086377"/>
            <a:ext cx="225380" cy="521595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23" name="Shape 223"/>
          <p:cNvCxnSpPr/>
          <p:nvPr/>
        </p:nvCxnSpPr>
        <p:spPr>
          <a:xfrm rot="10800000">
            <a:off x="1695718" y="1081825"/>
            <a:ext cx="1352282" cy="453981"/>
          </a:xfrm>
          <a:prstGeom prst="straightConnector1">
            <a:avLst/>
          </a:prstGeom>
          <a:noFill/>
          <a:ln w="76200" cap="flat" cmpd="sng">
            <a:solidFill>
              <a:srgbClr val="00F900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24" name="Shape 224"/>
          <p:cNvCxnSpPr/>
          <p:nvPr/>
        </p:nvCxnSpPr>
        <p:spPr>
          <a:xfrm rot="10800000">
            <a:off x="6256986" y="2810814"/>
            <a:ext cx="1180564" cy="1265349"/>
          </a:xfrm>
          <a:prstGeom prst="straightConnector1">
            <a:avLst/>
          </a:prstGeom>
          <a:noFill/>
          <a:ln w="76200" cap="flat" cmpd="sng">
            <a:solidFill>
              <a:srgbClr val="FF9300"/>
            </a:solidFill>
            <a:prstDash val="solid"/>
            <a:miter/>
            <a:headEnd type="triangle" w="lg" len="lg"/>
            <a:tailEnd type="none" w="med" len="med"/>
          </a:ln>
        </p:spPr>
      </p:cxnSp>
      <p:sp>
        <p:nvSpPr>
          <p:cNvPr id="225" name="Shape 225"/>
          <p:cNvSpPr/>
          <p:nvPr/>
        </p:nvSpPr>
        <p:spPr>
          <a:xfrm>
            <a:off x="233776" y="3331028"/>
            <a:ext cx="1807029" cy="97971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Objects get created and used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Shape 2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72342" y="411479"/>
            <a:ext cx="5513700" cy="375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Shape 231"/>
          <p:cNvSpPr/>
          <p:nvPr/>
        </p:nvSpPr>
        <p:spPr>
          <a:xfrm>
            <a:off x="2978575" y="1440175"/>
            <a:ext cx="15224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sp>
        <p:nvSpPr>
          <p:cNvPr id="232" name="Shape 232"/>
          <p:cNvSpPr/>
          <p:nvPr/>
        </p:nvSpPr>
        <p:spPr>
          <a:xfrm>
            <a:off x="152400" y="715191"/>
            <a:ext cx="1366199" cy="612299"/>
          </a:xfrm>
          <a:prstGeom prst="rect">
            <a:avLst/>
          </a:prstGeom>
          <a:solidFill>
            <a:srgbClr val="00F9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</a:p>
        </p:txBody>
      </p:sp>
      <p:sp>
        <p:nvSpPr>
          <p:cNvPr id="233" name="Shape 233"/>
          <p:cNvSpPr/>
          <p:nvPr/>
        </p:nvSpPr>
        <p:spPr>
          <a:xfrm>
            <a:off x="7554685" y="3913958"/>
            <a:ext cx="1366199" cy="612299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</a:p>
        </p:txBody>
      </p:sp>
      <p:sp>
        <p:nvSpPr>
          <p:cNvPr id="234" name="Shape 234"/>
          <p:cNvSpPr/>
          <p:nvPr/>
        </p:nvSpPr>
        <p:spPr>
          <a:xfrm>
            <a:off x="2690275" y="2659925"/>
            <a:ext cx="15224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sp>
        <p:nvSpPr>
          <p:cNvPr id="235" name="Shape 235"/>
          <p:cNvSpPr/>
          <p:nvPr/>
        </p:nvSpPr>
        <p:spPr>
          <a:xfrm>
            <a:off x="5461500" y="2086375"/>
            <a:ext cx="16010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sp>
        <p:nvSpPr>
          <p:cNvPr id="236" name="Shape 236"/>
          <p:cNvSpPr/>
          <p:nvPr/>
        </p:nvSpPr>
        <p:spPr>
          <a:xfrm>
            <a:off x="5099948" y="920925"/>
            <a:ext cx="15602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cxnSp>
        <p:nvCxnSpPr>
          <p:cNvPr id="237" name="Shape 237"/>
          <p:cNvCxnSpPr/>
          <p:nvPr/>
        </p:nvCxnSpPr>
        <p:spPr>
          <a:xfrm flipH="1">
            <a:off x="4516749" y="1159098"/>
            <a:ext cx="634800" cy="5798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38" name="Shape 238"/>
          <p:cNvCxnSpPr/>
          <p:nvPr/>
        </p:nvCxnSpPr>
        <p:spPr>
          <a:xfrm rot="10800000" flipH="1">
            <a:off x="4486140" y="1535713"/>
            <a:ext cx="837000" cy="3767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39" name="Shape 239"/>
          <p:cNvCxnSpPr/>
          <p:nvPr/>
        </p:nvCxnSpPr>
        <p:spPr>
          <a:xfrm rot="10800000" flipH="1">
            <a:off x="3670478" y="2067008"/>
            <a:ext cx="42899" cy="579600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40" name="Shape 240"/>
          <p:cNvCxnSpPr/>
          <p:nvPr/>
        </p:nvCxnSpPr>
        <p:spPr>
          <a:xfrm rot="10800000">
            <a:off x="4443118" y="2018856"/>
            <a:ext cx="1062600" cy="309000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41" name="Shape 241"/>
          <p:cNvCxnSpPr/>
          <p:nvPr/>
        </p:nvCxnSpPr>
        <p:spPr>
          <a:xfrm flipH="1">
            <a:off x="3831544" y="2086377"/>
            <a:ext cx="225299" cy="5216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42" name="Shape 242"/>
          <p:cNvCxnSpPr/>
          <p:nvPr/>
        </p:nvCxnSpPr>
        <p:spPr>
          <a:xfrm rot="10800000">
            <a:off x="1695600" y="1081906"/>
            <a:ext cx="1352400" cy="453899"/>
          </a:xfrm>
          <a:prstGeom prst="straightConnector1">
            <a:avLst/>
          </a:prstGeom>
          <a:noFill/>
          <a:ln w="76200" cap="flat" cmpd="sng">
            <a:solidFill>
              <a:srgbClr val="00F900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43" name="Shape 243"/>
          <p:cNvCxnSpPr/>
          <p:nvPr/>
        </p:nvCxnSpPr>
        <p:spPr>
          <a:xfrm rot="10800000">
            <a:off x="6257050" y="2810763"/>
            <a:ext cx="1180500" cy="1265399"/>
          </a:xfrm>
          <a:prstGeom prst="straightConnector1">
            <a:avLst/>
          </a:prstGeom>
          <a:noFill/>
          <a:ln w="76200" cap="flat" cmpd="sng">
            <a:solidFill>
              <a:srgbClr val="FF9300"/>
            </a:solidFill>
            <a:prstDash val="solid"/>
            <a:miter/>
            <a:headEnd type="triangle" w="lg" len="lg"/>
            <a:tailEnd type="none" w="med" len="med"/>
          </a:ln>
        </p:spPr>
      </p:cxnSp>
      <p:sp>
        <p:nvSpPr>
          <p:cNvPr id="244" name="Shape 244"/>
          <p:cNvSpPr/>
          <p:nvPr/>
        </p:nvSpPr>
        <p:spPr>
          <a:xfrm>
            <a:off x="233776" y="3331028"/>
            <a:ext cx="1806899" cy="97979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Objects are bits of code and data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Shape 2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72342" y="411479"/>
            <a:ext cx="5513700" cy="375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Shape 250"/>
          <p:cNvSpPr/>
          <p:nvPr/>
        </p:nvSpPr>
        <p:spPr>
          <a:xfrm>
            <a:off x="2978575" y="1440175"/>
            <a:ext cx="15224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sp>
        <p:nvSpPr>
          <p:cNvPr id="251" name="Shape 251"/>
          <p:cNvSpPr/>
          <p:nvPr/>
        </p:nvSpPr>
        <p:spPr>
          <a:xfrm>
            <a:off x="152400" y="715191"/>
            <a:ext cx="1366199" cy="612299"/>
          </a:xfrm>
          <a:prstGeom prst="rect">
            <a:avLst/>
          </a:prstGeom>
          <a:solidFill>
            <a:srgbClr val="00F9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</a:p>
        </p:txBody>
      </p:sp>
      <p:sp>
        <p:nvSpPr>
          <p:cNvPr id="252" name="Shape 252"/>
          <p:cNvSpPr/>
          <p:nvPr/>
        </p:nvSpPr>
        <p:spPr>
          <a:xfrm>
            <a:off x="7554685" y="3913958"/>
            <a:ext cx="1366199" cy="612299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</a:p>
        </p:txBody>
      </p:sp>
      <p:sp>
        <p:nvSpPr>
          <p:cNvPr id="253" name="Shape 253"/>
          <p:cNvSpPr/>
          <p:nvPr/>
        </p:nvSpPr>
        <p:spPr>
          <a:xfrm>
            <a:off x="2690275" y="2659925"/>
            <a:ext cx="15224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sp>
        <p:nvSpPr>
          <p:cNvPr id="254" name="Shape 254"/>
          <p:cNvSpPr/>
          <p:nvPr/>
        </p:nvSpPr>
        <p:spPr>
          <a:xfrm>
            <a:off x="5461500" y="2086375"/>
            <a:ext cx="16010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sp>
        <p:nvSpPr>
          <p:cNvPr id="255" name="Shape 255"/>
          <p:cNvSpPr/>
          <p:nvPr/>
        </p:nvSpPr>
        <p:spPr>
          <a:xfrm>
            <a:off x="5099948" y="920925"/>
            <a:ext cx="15602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cxnSp>
        <p:nvCxnSpPr>
          <p:cNvPr id="256" name="Shape 256"/>
          <p:cNvCxnSpPr/>
          <p:nvPr/>
        </p:nvCxnSpPr>
        <p:spPr>
          <a:xfrm flipH="1">
            <a:off x="4516749" y="1159098"/>
            <a:ext cx="634800" cy="5798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57" name="Shape 257"/>
          <p:cNvCxnSpPr/>
          <p:nvPr/>
        </p:nvCxnSpPr>
        <p:spPr>
          <a:xfrm rot="10800000" flipH="1">
            <a:off x="4486140" y="1535713"/>
            <a:ext cx="837000" cy="3767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58" name="Shape 258"/>
          <p:cNvCxnSpPr/>
          <p:nvPr/>
        </p:nvCxnSpPr>
        <p:spPr>
          <a:xfrm rot="10800000" flipH="1">
            <a:off x="3670478" y="2067008"/>
            <a:ext cx="42899" cy="579600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59" name="Shape 259"/>
          <p:cNvCxnSpPr/>
          <p:nvPr/>
        </p:nvCxnSpPr>
        <p:spPr>
          <a:xfrm rot="10800000">
            <a:off x="4443118" y="2018856"/>
            <a:ext cx="1062600" cy="309000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60" name="Shape 260"/>
          <p:cNvCxnSpPr/>
          <p:nvPr/>
        </p:nvCxnSpPr>
        <p:spPr>
          <a:xfrm flipH="1">
            <a:off x="3831544" y="2086377"/>
            <a:ext cx="225299" cy="5216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61" name="Shape 261"/>
          <p:cNvCxnSpPr/>
          <p:nvPr/>
        </p:nvCxnSpPr>
        <p:spPr>
          <a:xfrm rot="10800000">
            <a:off x="1695600" y="1081906"/>
            <a:ext cx="1352400" cy="453899"/>
          </a:xfrm>
          <a:prstGeom prst="straightConnector1">
            <a:avLst/>
          </a:prstGeom>
          <a:noFill/>
          <a:ln w="76200" cap="flat" cmpd="sng">
            <a:solidFill>
              <a:srgbClr val="00F900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62" name="Shape 262"/>
          <p:cNvCxnSpPr/>
          <p:nvPr/>
        </p:nvCxnSpPr>
        <p:spPr>
          <a:xfrm rot="10800000">
            <a:off x="6257050" y="2810763"/>
            <a:ext cx="1180500" cy="1265399"/>
          </a:xfrm>
          <a:prstGeom prst="straightConnector1">
            <a:avLst/>
          </a:prstGeom>
          <a:noFill/>
          <a:ln w="76200" cap="flat" cmpd="sng">
            <a:solidFill>
              <a:srgbClr val="FF9300"/>
            </a:solidFill>
            <a:prstDash val="solid"/>
            <a:miter/>
            <a:headEnd type="triangle" w="lg" len="lg"/>
            <a:tailEnd type="none" w="med" len="med"/>
          </a:ln>
        </p:spPr>
      </p:cxnSp>
      <p:sp>
        <p:nvSpPr>
          <p:cNvPr id="263" name="Shape 263"/>
          <p:cNvSpPr/>
          <p:nvPr/>
        </p:nvSpPr>
        <p:spPr>
          <a:xfrm>
            <a:off x="-35175" y="181250"/>
            <a:ext cx="4947000" cy="4800600"/>
          </a:xfrm>
          <a:prstGeom prst="rect">
            <a:avLst/>
          </a:prstGeom>
          <a:solidFill>
            <a:srgbClr val="000000">
              <a:alpha val="68630"/>
            </a:srgbClr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64" name="Shape 264"/>
          <p:cNvSpPr/>
          <p:nvPr/>
        </p:nvSpPr>
        <p:spPr>
          <a:xfrm>
            <a:off x="6848525" y="328200"/>
            <a:ext cx="1462799" cy="1557600"/>
          </a:xfrm>
          <a:prstGeom prst="rect">
            <a:avLst/>
          </a:prstGeom>
          <a:solidFill>
            <a:srgbClr val="000000">
              <a:alpha val="68630"/>
            </a:srgbClr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65" name="Shape 265"/>
          <p:cNvSpPr/>
          <p:nvPr/>
        </p:nvSpPr>
        <p:spPr>
          <a:xfrm>
            <a:off x="4911825" y="1876150"/>
            <a:ext cx="4046999" cy="3154799"/>
          </a:xfrm>
          <a:prstGeom prst="rect">
            <a:avLst/>
          </a:prstGeom>
          <a:solidFill>
            <a:srgbClr val="000000">
              <a:alpha val="68630"/>
            </a:srgbClr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66" name="Shape 266"/>
          <p:cNvSpPr/>
          <p:nvPr/>
        </p:nvSpPr>
        <p:spPr>
          <a:xfrm>
            <a:off x="4757057" y="132261"/>
            <a:ext cx="1812600" cy="485099"/>
          </a:xfrm>
          <a:prstGeom prst="rect">
            <a:avLst/>
          </a:prstGeom>
          <a:solidFill>
            <a:srgbClr val="000000">
              <a:alpha val="68630"/>
            </a:srgbClr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67" name="Shape 267"/>
          <p:cNvSpPr/>
          <p:nvPr/>
        </p:nvSpPr>
        <p:spPr>
          <a:xfrm>
            <a:off x="54162" y="3164477"/>
            <a:ext cx="2275200" cy="1606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Objects hide detail - they allow us to ignore the detail of the “rest of the program”.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Shape 2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72342" y="411479"/>
            <a:ext cx="5513700" cy="375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Shape 273"/>
          <p:cNvSpPr/>
          <p:nvPr/>
        </p:nvSpPr>
        <p:spPr>
          <a:xfrm>
            <a:off x="2978575" y="1440175"/>
            <a:ext cx="15224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sp>
        <p:nvSpPr>
          <p:cNvPr id="274" name="Shape 274"/>
          <p:cNvSpPr/>
          <p:nvPr/>
        </p:nvSpPr>
        <p:spPr>
          <a:xfrm>
            <a:off x="152400" y="715191"/>
            <a:ext cx="1366199" cy="612299"/>
          </a:xfrm>
          <a:prstGeom prst="rect">
            <a:avLst/>
          </a:prstGeom>
          <a:solidFill>
            <a:srgbClr val="00F9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</a:p>
        </p:txBody>
      </p:sp>
      <p:sp>
        <p:nvSpPr>
          <p:cNvPr id="275" name="Shape 275"/>
          <p:cNvSpPr/>
          <p:nvPr/>
        </p:nvSpPr>
        <p:spPr>
          <a:xfrm>
            <a:off x="7554685" y="3913958"/>
            <a:ext cx="1366199" cy="612299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</a:p>
        </p:txBody>
      </p:sp>
      <p:sp>
        <p:nvSpPr>
          <p:cNvPr id="276" name="Shape 276"/>
          <p:cNvSpPr/>
          <p:nvPr/>
        </p:nvSpPr>
        <p:spPr>
          <a:xfrm>
            <a:off x="2690275" y="2659925"/>
            <a:ext cx="15224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sp>
        <p:nvSpPr>
          <p:cNvPr id="277" name="Shape 277"/>
          <p:cNvSpPr/>
          <p:nvPr/>
        </p:nvSpPr>
        <p:spPr>
          <a:xfrm>
            <a:off x="5461500" y="2086375"/>
            <a:ext cx="16010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sp>
        <p:nvSpPr>
          <p:cNvPr id="278" name="Shape 278"/>
          <p:cNvSpPr/>
          <p:nvPr/>
        </p:nvSpPr>
        <p:spPr>
          <a:xfrm>
            <a:off x="5099948" y="920925"/>
            <a:ext cx="15602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cxnSp>
        <p:nvCxnSpPr>
          <p:cNvPr id="279" name="Shape 279"/>
          <p:cNvCxnSpPr/>
          <p:nvPr/>
        </p:nvCxnSpPr>
        <p:spPr>
          <a:xfrm flipH="1">
            <a:off x="4516749" y="1159098"/>
            <a:ext cx="634800" cy="5798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80" name="Shape 280"/>
          <p:cNvCxnSpPr/>
          <p:nvPr/>
        </p:nvCxnSpPr>
        <p:spPr>
          <a:xfrm rot="10800000" flipH="1">
            <a:off x="4486140" y="1535713"/>
            <a:ext cx="837000" cy="3767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81" name="Shape 281"/>
          <p:cNvCxnSpPr/>
          <p:nvPr/>
        </p:nvCxnSpPr>
        <p:spPr>
          <a:xfrm rot="10800000" flipH="1">
            <a:off x="3670478" y="2067008"/>
            <a:ext cx="42899" cy="579600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82" name="Shape 282"/>
          <p:cNvCxnSpPr/>
          <p:nvPr/>
        </p:nvCxnSpPr>
        <p:spPr>
          <a:xfrm rot="10800000">
            <a:off x="4443118" y="2018856"/>
            <a:ext cx="1062600" cy="309000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83" name="Shape 283"/>
          <p:cNvCxnSpPr/>
          <p:nvPr/>
        </p:nvCxnSpPr>
        <p:spPr>
          <a:xfrm flipH="1">
            <a:off x="3831544" y="2086377"/>
            <a:ext cx="225299" cy="5216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84" name="Shape 284"/>
          <p:cNvCxnSpPr/>
          <p:nvPr/>
        </p:nvCxnSpPr>
        <p:spPr>
          <a:xfrm rot="10800000">
            <a:off x="1695600" y="1081906"/>
            <a:ext cx="1352400" cy="453899"/>
          </a:xfrm>
          <a:prstGeom prst="straightConnector1">
            <a:avLst/>
          </a:prstGeom>
          <a:noFill/>
          <a:ln w="76200" cap="flat" cmpd="sng">
            <a:solidFill>
              <a:srgbClr val="00F900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85" name="Shape 285"/>
          <p:cNvCxnSpPr/>
          <p:nvPr/>
        </p:nvCxnSpPr>
        <p:spPr>
          <a:xfrm rot="10800000">
            <a:off x="6257050" y="2810763"/>
            <a:ext cx="1180500" cy="1265399"/>
          </a:xfrm>
          <a:prstGeom prst="straightConnector1">
            <a:avLst/>
          </a:prstGeom>
          <a:noFill/>
          <a:ln w="76200" cap="flat" cmpd="sng">
            <a:solidFill>
              <a:srgbClr val="FF9300"/>
            </a:solidFill>
            <a:prstDash val="solid"/>
            <a:miter/>
            <a:headEnd type="triangle" w="lg" len="lg"/>
            <a:tailEnd type="none" w="med" len="med"/>
          </a:ln>
        </p:spPr>
      </p:cxnSp>
      <p:sp>
        <p:nvSpPr>
          <p:cNvPr id="286" name="Shape 286"/>
          <p:cNvSpPr/>
          <p:nvPr/>
        </p:nvSpPr>
        <p:spPr>
          <a:xfrm>
            <a:off x="4904014" y="617220"/>
            <a:ext cx="1964999" cy="1268699"/>
          </a:xfrm>
          <a:prstGeom prst="rect">
            <a:avLst/>
          </a:prstGeom>
          <a:solidFill>
            <a:srgbClr val="000000">
              <a:alpha val="68630"/>
            </a:srgbClr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87" name="Shape 287"/>
          <p:cNvSpPr/>
          <p:nvPr/>
        </p:nvSpPr>
        <p:spPr>
          <a:xfrm>
            <a:off x="54162" y="3007722"/>
            <a:ext cx="2275200" cy="19203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Objects hide detail - they allow the “rest of the program” to ignore the detail about “us”.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D966"/>
                </a:solidFill>
                <a:sym typeface="Cabin"/>
              </a:rPr>
              <a:t>Definitions</a:t>
            </a:r>
          </a:p>
        </p:txBody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457200" marR="0" lvl="0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u="none" strike="noStrike" cap="none">
                <a:solidFill>
                  <a:srgbClr val="FF9300"/>
                </a:solidFill>
                <a:sym typeface="Cabin"/>
              </a:rPr>
              <a:t>Class</a:t>
            </a: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 - a template - Dog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u="none" strike="noStrike" cap="none">
                <a:solidFill>
                  <a:srgbClr val="FF9300"/>
                </a:solidFill>
                <a:sym typeface="Cabin"/>
              </a:rPr>
              <a:t>Method or Message </a:t>
            </a: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- A defined capability of a class - bark()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u="none" strike="noStrike" cap="none">
                <a:solidFill>
                  <a:srgbClr val="FF9300"/>
                </a:solidFill>
                <a:sym typeface="Cabin"/>
              </a:rPr>
              <a:t>Field or attribute</a:t>
            </a: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- A bit of data in a class - length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u="none" strike="noStrike" cap="none">
                <a:solidFill>
                  <a:srgbClr val="FF9300"/>
                </a:solidFill>
                <a:sym typeface="Cabin"/>
              </a:rPr>
              <a:t>Object or Instance</a:t>
            </a: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 - A particular instance of a class - Lassie</a:t>
            </a:r>
          </a:p>
        </p:txBody>
      </p:sp>
      <p:pic>
        <p:nvPicPr>
          <p:cNvPr id="294" name="Shape 29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12428" y="259624"/>
            <a:ext cx="1578429" cy="10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FFFF"/>
                </a:solidFill>
                <a:sym typeface="Cabin"/>
              </a:rPr>
              <a:t>Terminology: </a:t>
            </a:r>
            <a:r>
              <a:rPr lang="en" sz="4700" u="none" strike="noStrike" cap="none">
                <a:solidFill>
                  <a:srgbClr val="FF9300"/>
                </a:solidFill>
                <a:sym typeface="Cabin"/>
              </a:rPr>
              <a:t>Class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00" name="Shape 300"/>
          <p:cNvSpPr/>
          <p:nvPr/>
        </p:nvSpPr>
        <p:spPr>
          <a:xfrm>
            <a:off x="729075" y="4624250"/>
            <a:ext cx="7874700" cy="352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http://en.wikipedia.org/wiki/Object-oriented_programming</a:t>
            </a:r>
          </a:p>
        </p:txBody>
      </p:sp>
      <p:sp>
        <p:nvSpPr>
          <p:cNvPr id="301" name="Shape 301"/>
          <p:cNvSpPr/>
          <p:nvPr/>
        </p:nvSpPr>
        <p:spPr>
          <a:xfrm>
            <a:off x="729076" y="1540776"/>
            <a:ext cx="7930242" cy="2698761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Defines the abstract characteristics of a thing (object), including the thing's characteristics (its attributes, </a:t>
            </a:r>
            <a:r>
              <a:rPr lang="en" sz="2300" u="none" strike="noStrike" cap="none">
                <a:solidFill>
                  <a:srgbClr val="1DFF63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fields</a:t>
            </a: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or </a:t>
            </a:r>
            <a:r>
              <a:rPr lang="en" sz="2300" u="none" strike="noStrike" cap="none">
                <a:solidFill>
                  <a:srgbClr val="1FFF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properties</a:t>
            </a: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and the thing's behaviors (the things it can do, or </a:t>
            </a:r>
            <a:r>
              <a:rPr lang="en" sz="2300" u="none" strike="noStrike" cap="none">
                <a:solidFill>
                  <a:srgbClr val="1FFF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methods</a:t>
            </a: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operations or features). One might say that a </a:t>
            </a:r>
            <a:r>
              <a:rPr lang="en" sz="2300" u="none" strike="noStrike" cap="none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class</a:t>
            </a: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a </a:t>
            </a:r>
            <a:r>
              <a:rPr lang="en" sz="2300" u="none" strike="noStrike" cap="none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blueprint</a:t>
            </a: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or factory that describes the nature of something. For example, the </a:t>
            </a:r>
            <a:r>
              <a:rPr lang="en" sz="2300" u="none" strike="noStrike" cap="none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class</a:t>
            </a: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Dog would consist of traits shared by all dogs, such as breed and fur color (characteristics), and the ability to bark and sit (behaviors).</a:t>
            </a:r>
          </a:p>
        </p:txBody>
      </p:sp>
      <p:pic>
        <p:nvPicPr>
          <p:cNvPr id="302" name="Shape 30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12428" y="259624"/>
            <a:ext cx="1578429" cy="10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FFFF"/>
                </a:solidFill>
                <a:sym typeface="Cabin"/>
              </a:rPr>
              <a:t>Terminology: </a:t>
            </a:r>
            <a:r>
              <a:rPr lang="en" sz="4700" u="none" strike="noStrike" cap="none">
                <a:solidFill>
                  <a:srgbClr val="FF9300"/>
                </a:solidFill>
                <a:sym typeface="Cabin"/>
              </a:rPr>
              <a:t>Class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08" name="Shape 308"/>
          <p:cNvSpPr/>
          <p:nvPr/>
        </p:nvSpPr>
        <p:spPr>
          <a:xfrm>
            <a:off x="641475" y="4624250"/>
            <a:ext cx="7911000" cy="352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http://en.wikipedia.org/wiki/Object-oriented_programming</a:t>
            </a:r>
          </a:p>
        </p:txBody>
      </p:sp>
      <p:sp>
        <p:nvSpPr>
          <p:cNvPr id="309" name="Shape 309"/>
          <p:cNvSpPr/>
          <p:nvPr/>
        </p:nvSpPr>
        <p:spPr>
          <a:xfrm>
            <a:off x="3695433" y="1773282"/>
            <a:ext cx="4963885" cy="2233748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pattern (exemplar) of a </a:t>
            </a:r>
            <a:r>
              <a:rPr lang="en" sz="2300" u="none" strike="noStrike" cap="none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class</a:t>
            </a: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The </a:t>
            </a:r>
            <a:r>
              <a:rPr lang="en" sz="2300" u="none" strike="noStrike" cap="none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class</a:t>
            </a: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Dog defines all possible dogs by listing the characteristics and behaviors they can have; the object Lassie is one particular dog, with particular versions of the characteristics. A Dog has fur; Lassie has brown-and-white fur.</a:t>
            </a:r>
          </a:p>
        </p:txBody>
      </p:sp>
      <p:pic>
        <p:nvPicPr>
          <p:cNvPr id="310" name="Shape 3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12428" y="259624"/>
            <a:ext cx="1578429" cy="104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Shape 3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1479" y="1797775"/>
            <a:ext cx="2863721" cy="21308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FFFF"/>
                </a:solidFill>
                <a:sym typeface="Cabin"/>
              </a:rPr>
              <a:t>Terminology: </a:t>
            </a:r>
            <a:r>
              <a:rPr lang="en" sz="4700" u="none" strike="noStrike" cap="none">
                <a:solidFill>
                  <a:srgbClr val="FF40FF"/>
                </a:solidFill>
                <a:sym typeface="Cabin"/>
              </a:rPr>
              <a:t>Instance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7" name="Shape 317"/>
          <p:cNvSpPr/>
          <p:nvPr/>
        </p:nvSpPr>
        <p:spPr>
          <a:xfrm>
            <a:off x="375800" y="4624250"/>
            <a:ext cx="8510400" cy="352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http://en.wikipedia.org/wiki/Object-oriented_programming</a:t>
            </a:r>
          </a:p>
        </p:txBody>
      </p:sp>
      <p:sp>
        <p:nvSpPr>
          <p:cNvPr id="318" name="Shape 318"/>
          <p:cNvSpPr/>
          <p:nvPr/>
        </p:nvSpPr>
        <p:spPr>
          <a:xfrm>
            <a:off x="729076" y="1873175"/>
            <a:ext cx="7930242" cy="2033963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One can have an </a:t>
            </a:r>
            <a:r>
              <a:rPr lang="en" sz="2300" u="none" strike="noStrike" cap="none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instance</a:t>
            </a: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a class or a particular object. The </a:t>
            </a:r>
            <a:r>
              <a:rPr lang="en" sz="2300" u="none" strike="noStrike" cap="none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instance</a:t>
            </a: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the actual object created at runtime. In programmer jargon, the Lassie object is an </a:t>
            </a:r>
            <a:r>
              <a:rPr lang="en" sz="2300" u="none" strike="noStrike" cap="none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instance</a:t>
            </a: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the Dog class. The set of values of the attributes of a particular </a:t>
            </a:r>
            <a:r>
              <a:rPr lang="en" sz="2300" u="none" strike="noStrike" cap="none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</a:t>
            </a: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called its </a:t>
            </a:r>
            <a:r>
              <a:rPr lang="en" sz="2300" u="none" strike="noStrike" cap="none">
                <a:solidFill>
                  <a:srgbClr val="1FFF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state</a:t>
            </a: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The </a:t>
            </a:r>
            <a:r>
              <a:rPr lang="en" sz="2300" u="none" strike="noStrike" cap="none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</a:t>
            </a: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consists of state and the behavior that's defined in the object's class.</a:t>
            </a:r>
          </a:p>
        </p:txBody>
      </p:sp>
      <p:sp>
        <p:nvSpPr>
          <p:cNvPr id="319" name="Shape 319"/>
          <p:cNvSpPr/>
          <p:nvPr/>
        </p:nvSpPr>
        <p:spPr>
          <a:xfrm>
            <a:off x="663824" y="4171125"/>
            <a:ext cx="7894799" cy="298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900" u="none" strike="noStrike" cap="none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 and Instance are often used interchangeably.</a:t>
            </a:r>
          </a:p>
        </p:txBody>
      </p:sp>
      <p:pic>
        <p:nvPicPr>
          <p:cNvPr id="320" name="Shape 3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12428" y="259624"/>
            <a:ext cx="1578429" cy="10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FFFF"/>
                </a:solidFill>
                <a:sym typeface="Cabin"/>
              </a:rPr>
              <a:t>Terminology: </a:t>
            </a:r>
            <a:r>
              <a:rPr lang="en" sz="4700" u="none" strike="noStrike" cap="none">
                <a:solidFill>
                  <a:srgbClr val="00F900"/>
                </a:solidFill>
                <a:sym typeface="Cabin"/>
              </a:rPr>
              <a:t>Method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26" name="Shape 326"/>
          <p:cNvSpPr/>
          <p:nvPr/>
        </p:nvSpPr>
        <p:spPr>
          <a:xfrm>
            <a:off x="729200" y="4624250"/>
            <a:ext cx="7930199" cy="352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http://en.wikipedia.org/wiki/Object-oriented_programming</a:t>
            </a:r>
          </a:p>
        </p:txBody>
      </p:sp>
      <p:sp>
        <p:nvSpPr>
          <p:cNvPr id="327" name="Shape 327"/>
          <p:cNvSpPr/>
          <p:nvPr/>
        </p:nvSpPr>
        <p:spPr>
          <a:xfrm>
            <a:off x="729076" y="1930037"/>
            <a:ext cx="7930242" cy="192023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 object's abilities. In language, </a:t>
            </a:r>
            <a:r>
              <a:rPr lang="en" sz="2300" u="none" strike="noStrike" cap="none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methods</a:t>
            </a: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are verbs. Lassie, being a Dog, has the ability to bark. So bark() is one of Lassie's methods. She may have other </a:t>
            </a:r>
            <a:r>
              <a:rPr lang="en" sz="2300" u="none" strike="noStrike" cap="none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methods</a:t>
            </a: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as well, for example sit() or eat() or walk() or save_timmy(). Within the program, using a </a:t>
            </a:r>
            <a:r>
              <a:rPr lang="en" sz="2300" u="none" strike="noStrike" cap="none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method</a:t>
            </a: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usually affects only one particular object; all Dogs can bark, but you need only one particular dog to do the barking</a:t>
            </a:r>
          </a:p>
        </p:txBody>
      </p:sp>
      <p:sp>
        <p:nvSpPr>
          <p:cNvPr id="328" name="Shape 328"/>
          <p:cNvSpPr/>
          <p:nvPr/>
        </p:nvSpPr>
        <p:spPr>
          <a:xfrm>
            <a:off x="849075" y="4171125"/>
            <a:ext cx="7576199" cy="298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900" u="none" strike="noStrike" cap="none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Method and Message are often used interchangeably.</a:t>
            </a:r>
          </a:p>
        </p:txBody>
      </p:sp>
      <p:pic>
        <p:nvPicPr>
          <p:cNvPr id="329" name="Shape 3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12428" y="259624"/>
            <a:ext cx="1578429" cy="10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chemeClr val="accent4"/>
                </a:solidFill>
                <a:sym typeface="Cabin"/>
              </a:rPr>
              <a:t>Warning</a:t>
            </a:r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457200" marR="0" lvl="0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This lecture is very much about definitions and mechanics for objects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This lecture is a lot more about “how it works” and less about “how you use it”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You won’t get the entire picture until this is all looked at in the context of a real problem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So please suspend disbelief and learn technique for the next 50 or so slides..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Sample Class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35" name="Shape 3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60671" y="3525661"/>
            <a:ext cx="2193471" cy="14463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/>
          <p:nvPr/>
        </p:nvSpPr>
        <p:spPr>
          <a:xfrm>
            <a:off x="2807825" y="303699"/>
            <a:ext cx="3087000" cy="4365599"/>
          </a:xfrm>
          <a:prstGeom prst="rect">
            <a:avLst/>
          </a:prstGeom>
          <a:noFill/>
          <a:ln w="12700" cap="flat" cmpd="sng">
            <a:solidFill>
              <a:srgbClr val="FFFB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class</a:t>
            </a:r>
            <a:r>
              <a:rPr lang="en" sz="2300" u="none" strike="noStrike" cap="none">
                <a:solidFill>
                  <a:srgbClr val="FF26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300" u="none" strike="noStrike" cap="none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def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 self.x = self.x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 print "So far",self.x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ct val="25000"/>
              <a:buFont typeface="Cabin"/>
              <a:buNone/>
            </a:pPr>
            <a:r>
              <a:rPr lang="en" sz="230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300" u="none" strike="noStrike" cap="none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 = PartyAnimal()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>
              <a:solidFill>
                <a:srgbClr val="FF93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30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300" u="none" strike="noStrike" cap="none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an.party()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30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300" u="none" strike="noStrike" cap="none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an.party()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30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300" u="none" strike="noStrike" cap="none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an.party()</a:t>
            </a:r>
          </a:p>
        </p:txBody>
      </p:sp>
      <p:sp>
        <p:nvSpPr>
          <p:cNvPr id="341" name="Shape 341"/>
          <p:cNvSpPr/>
          <p:nvPr/>
        </p:nvSpPr>
        <p:spPr>
          <a:xfrm>
            <a:off x="6161048" y="211503"/>
            <a:ext cx="2639786" cy="1036767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is the template for making PartyAnimal objects.</a:t>
            </a:r>
          </a:p>
        </p:txBody>
      </p:sp>
      <p:sp>
        <p:nvSpPr>
          <p:cNvPr id="342" name="Shape 342"/>
          <p:cNvSpPr/>
          <p:nvPr/>
        </p:nvSpPr>
        <p:spPr>
          <a:xfrm>
            <a:off x="75933" y="303711"/>
            <a:ext cx="2639786" cy="666205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class is a reserved word.</a:t>
            </a:r>
          </a:p>
        </p:txBody>
      </p:sp>
      <p:sp>
        <p:nvSpPr>
          <p:cNvPr id="343" name="Shape 343"/>
          <p:cNvSpPr/>
          <p:nvPr/>
        </p:nvSpPr>
        <p:spPr>
          <a:xfrm>
            <a:off x="6259019" y="1592035"/>
            <a:ext cx="2639786" cy="97971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Each PartyAnimal object has a bit of data.</a:t>
            </a:r>
          </a:p>
        </p:txBody>
      </p:sp>
      <p:sp>
        <p:nvSpPr>
          <p:cNvPr id="344" name="Shape 344"/>
          <p:cNvSpPr/>
          <p:nvPr/>
        </p:nvSpPr>
        <p:spPr>
          <a:xfrm>
            <a:off x="75933" y="1768384"/>
            <a:ext cx="2639786" cy="97971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Each PartyAnimal object has a bit of code.</a:t>
            </a:r>
          </a:p>
        </p:txBody>
      </p:sp>
      <p:sp>
        <p:nvSpPr>
          <p:cNvPr id="345" name="Shape 345"/>
          <p:cNvSpPr/>
          <p:nvPr/>
        </p:nvSpPr>
        <p:spPr>
          <a:xfrm>
            <a:off x="6161048" y="2885258"/>
            <a:ext cx="2639786" cy="666205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Create a PartyAnimal object.</a:t>
            </a:r>
          </a:p>
        </p:txBody>
      </p:sp>
      <p:sp>
        <p:nvSpPr>
          <p:cNvPr id="346" name="Shape 346"/>
          <p:cNvSpPr/>
          <p:nvPr/>
        </p:nvSpPr>
        <p:spPr>
          <a:xfrm>
            <a:off x="250105" y="3693523"/>
            <a:ext cx="2046514" cy="97971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Tell the object to run the party() code.</a:t>
            </a:r>
          </a:p>
        </p:txBody>
      </p:sp>
      <p:cxnSp>
        <p:nvCxnSpPr>
          <p:cNvPr id="347" name="Shape 347"/>
          <p:cNvCxnSpPr/>
          <p:nvPr/>
        </p:nvCxnSpPr>
        <p:spPr>
          <a:xfrm>
            <a:off x="4121239" y="1198808"/>
            <a:ext cx="2296800" cy="502200"/>
          </a:xfrm>
          <a:prstGeom prst="straightConnector1">
            <a:avLst/>
          </a:prstGeom>
          <a:noFill/>
          <a:ln w="76200" cap="flat" cmpd="sng">
            <a:solidFill>
              <a:srgbClr val="FFFB00"/>
            </a:solidFill>
            <a:prstDash val="solid"/>
            <a:miter/>
            <a:headEnd type="triangle" w="lg" len="lg"/>
            <a:tailEnd type="none" w="med" len="med"/>
          </a:ln>
        </p:spPr>
      </p:cxnSp>
      <p:sp>
        <p:nvSpPr>
          <p:cNvPr id="348" name="Shape 348"/>
          <p:cNvSpPr/>
          <p:nvPr/>
        </p:nvSpPr>
        <p:spPr>
          <a:xfrm>
            <a:off x="4550889" y="4722223"/>
            <a:ext cx="4203300" cy="352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run party() *within* the object </a:t>
            </a:r>
            <a:r>
              <a:rPr lang="en" sz="2300" u="none" strike="noStrike" cap="none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</a:t>
            </a:r>
          </a:p>
        </p:txBody>
      </p:sp>
      <p:sp>
        <p:nvSpPr>
          <p:cNvPr id="349" name="Shape 349"/>
          <p:cNvSpPr/>
          <p:nvPr/>
        </p:nvSpPr>
        <p:spPr>
          <a:xfrm>
            <a:off x="6206780" y="3997395"/>
            <a:ext cx="2750238" cy="3719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" sz="2300" u="none" strike="noStrike" cap="none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</a:t>
            </a: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" sz="2300" u="none" strike="noStrike" cap="none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</a:t>
            </a: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cxnSp>
        <p:nvCxnSpPr>
          <p:cNvPr id="350" name="Shape 350"/>
          <p:cNvCxnSpPr/>
          <p:nvPr/>
        </p:nvCxnSpPr>
        <p:spPr>
          <a:xfrm rot="10800000" flipH="1">
            <a:off x="4383961" y="4245350"/>
            <a:ext cx="1729946" cy="164399"/>
          </a:xfrm>
          <a:prstGeom prst="straightConnector1">
            <a:avLst/>
          </a:prstGeom>
          <a:noFill/>
          <a:ln w="76200" cap="flat" cmpd="sng">
            <a:solidFill>
              <a:srgbClr val="FFFB00"/>
            </a:solidFill>
            <a:prstDash val="solid"/>
            <a:miter/>
            <a:headEnd type="stealth" w="med" len="med"/>
            <a:tailEnd type="stealth" w="med" len="med"/>
          </a:ln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/>
          <p:nvPr/>
        </p:nvSpPr>
        <p:spPr>
          <a:xfrm>
            <a:off x="718450" y="393049"/>
            <a:ext cx="3091200" cy="4375200"/>
          </a:xfrm>
          <a:prstGeom prst="rect">
            <a:avLst/>
          </a:prstGeom>
          <a:noFill/>
          <a:ln w="12700" cap="flat" cmpd="sng">
            <a:solidFill>
              <a:srgbClr val="FFFB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class PartyAnimal: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def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self.x = self.x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print "So far",self.x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 = PartyAnimal()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Font typeface="Cabin"/>
              <a:buNone/>
            </a:pPr>
            <a:endParaRPr sz="2300" u="none" strike="noStrike" cap="none">
              <a:solidFill>
                <a:srgbClr val="FF93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an.party()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an.party()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an.party()</a:t>
            </a:r>
          </a:p>
        </p:txBody>
      </p:sp>
      <p:sp>
        <p:nvSpPr>
          <p:cNvPr id="356" name="Shape 356"/>
          <p:cNvSpPr/>
          <p:nvPr/>
        </p:nvSpPr>
        <p:spPr>
          <a:xfrm>
            <a:off x="5763985" y="455567"/>
            <a:ext cx="2456699" cy="12933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400" u="none" strike="noStrike" cap="none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party1.py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 far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 far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 far 3</a:t>
            </a:r>
          </a:p>
        </p:txBody>
      </p:sp>
      <p:grpSp>
        <p:nvGrpSpPr>
          <p:cNvPr id="357" name="Shape 357"/>
          <p:cNvGrpSpPr/>
          <p:nvPr/>
        </p:nvGrpSpPr>
        <p:grpSpPr>
          <a:xfrm>
            <a:off x="5949042" y="2405198"/>
            <a:ext cx="2041207" cy="1542992"/>
            <a:chOff x="0" y="0"/>
            <a:chExt cx="4762499" cy="4000500"/>
          </a:xfrm>
        </p:grpSpPr>
        <p:sp>
          <p:nvSpPr>
            <p:cNvPr id="358" name="Shape 358"/>
            <p:cNvSpPr/>
            <p:nvPr/>
          </p:nvSpPr>
          <p:spPr>
            <a:xfrm>
              <a:off x="0" y="0"/>
              <a:ext cx="4762499" cy="4000500"/>
            </a:xfrm>
            <a:prstGeom prst="rect">
              <a:avLst/>
            </a:prstGeom>
            <a:noFill/>
            <a:ln w="50800" cap="flat" cmpd="sng">
              <a:solidFill>
                <a:srgbClr val="00F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21050" tIns="21050" rIns="21050" bIns="210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Cabin"/>
                <a:buNone/>
              </a:pPr>
              <a:r>
                <a:rPr lang="en" sz="270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</a:t>
              </a:r>
              <a:r>
                <a:rPr lang="en" sz="2400" u="none" strike="noStrike" cap="none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an</a:t>
              </a:r>
            </a:p>
          </p:txBody>
        </p:sp>
        <p:sp>
          <p:nvSpPr>
            <p:cNvPr id="359" name="Shape 359"/>
            <p:cNvSpPr/>
            <p:nvPr/>
          </p:nvSpPr>
          <p:spPr>
            <a:xfrm>
              <a:off x="1422400" y="520700"/>
              <a:ext cx="2590800" cy="1270000"/>
            </a:xfrm>
            <a:prstGeom prst="rect">
              <a:avLst/>
            </a:prstGeom>
            <a:solidFill>
              <a:srgbClr val="FFFB00"/>
            </a:solidFill>
            <a:ln>
              <a:noFill/>
            </a:ln>
          </p:spPr>
          <p:txBody>
            <a:bodyPr lIns="21050" tIns="21050" rIns="21050" bIns="210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bin"/>
                <a:buNone/>
              </a:pPr>
              <a:r>
                <a:rPr lang="en" sz="2900">
                  <a:latin typeface="Arial" charset="0"/>
                  <a:ea typeface="Arial" charset="0"/>
                  <a:cs typeface="Arial" charset="0"/>
                  <a:sym typeface="Cabin"/>
                </a:rPr>
                <a:t> </a:t>
              </a:r>
              <a:r>
                <a:rPr lang="en" sz="2900" u="none" strike="noStrike" cap="none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x</a:t>
              </a:r>
            </a:p>
          </p:txBody>
        </p:sp>
        <p:sp>
          <p:nvSpPr>
            <p:cNvPr id="360" name="Shape 360"/>
            <p:cNvSpPr/>
            <p:nvPr/>
          </p:nvSpPr>
          <p:spPr>
            <a:xfrm>
              <a:off x="1422400" y="2120900"/>
              <a:ext cx="2590800" cy="1270000"/>
            </a:xfrm>
            <a:prstGeom prst="rect">
              <a:avLst/>
            </a:prstGeom>
            <a:solidFill>
              <a:srgbClr val="00F900"/>
            </a:solidFill>
            <a:ln>
              <a:noFill/>
            </a:ln>
          </p:spPr>
          <p:txBody>
            <a:bodyPr lIns="21050" tIns="21050" rIns="21050" bIns="210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bin"/>
                <a:buNone/>
              </a:pPr>
              <a:r>
                <a:rPr lang="en" sz="2400">
                  <a:latin typeface="Arial" charset="0"/>
                  <a:ea typeface="Arial" charset="0"/>
                  <a:cs typeface="Arial" charset="0"/>
                  <a:sym typeface="Cabin"/>
                </a:rPr>
                <a:t> </a:t>
              </a:r>
              <a:r>
                <a:rPr lang="en" sz="2400" u="none" strike="noStrike" cap="none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party()</a:t>
              </a:r>
            </a:p>
          </p:txBody>
        </p:sp>
      </p:grpSp>
      <p:sp>
        <p:nvSpPr>
          <p:cNvPr id="361" name="Shape 361"/>
          <p:cNvSpPr/>
          <p:nvPr/>
        </p:nvSpPr>
        <p:spPr>
          <a:xfrm>
            <a:off x="6871341" y="2704011"/>
            <a:ext cx="201300" cy="352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</p:txBody>
      </p:sp>
      <p:sp>
        <p:nvSpPr>
          <p:cNvPr id="362" name="Shape 362"/>
          <p:cNvSpPr/>
          <p:nvPr/>
        </p:nvSpPr>
        <p:spPr>
          <a:xfrm flipH="1">
            <a:off x="3635828" y="558437"/>
            <a:ext cx="544285" cy="489857"/>
          </a:xfrm>
          <a:prstGeom prst="rightArrow">
            <a:avLst>
              <a:gd name="adj1" fmla="val 32000"/>
              <a:gd name="adj2" fmla="val 44000"/>
            </a:avLst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63" name="Shape 363"/>
          <p:cNvSpPr/>
          <p:nvPr/>
        </p:nvSpPr>
        <p:spPr>
          <a:xfrm>
            <a:off x="299357" y="1543050"/>
            <a:ext cx="544285" cy="489857"/>
          </a:xfrm>
          <a:prstGeom prst="rightArrow">
            <a:avLst>
              <a:gd name="adj1" fmla="val 32000"/>
              <a:gd name="adj2" fmla="val 44000"/>
            </a:avLst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64" name="Shape 364"/>
          <p:cNvSpPr/>
          <p:nvPr/>
        </p:nvSpPr>
        <p:spPr>
          <a:xfrm>
            <a:off x="5709557" y="1454875"/>
            <a:ext cx="1181100" cy="293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65" name="Shape 365"/>
          <p:cNvSpPr/>
          <p:nvPr/>
        </p:nvSpPr>
        <p:spPr>
          <a:xfrm>
            <a:off x="5709557" y="1107077"/>
            <a:ext cx="1181100" cy="293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66" name="Shape 366"/>
          <p:cNvSpPr/>
          <p:nvPr/>
        </p:nvSpPr>
        <p:spPr>
          <a:xfrm>
            <a:off x="5709557" y="798467"/>
            <a:ext cx="1181100" cy="293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/>
          <p:nvPr/>
        </p:nvSpPr>
        <p:spPr>
          <a:xfrm>
            <a:off x="718450" y="392174"/>
            <a:ext cx="3091200" cy="4409399"/>
          </a:xfrm>
          <a:prstGeom prst="rect">
            <a:avLst/>
          </a:prstGeom>
          <a:noFill/>
          <a:ln w="12700" cap="flat" cmpd="sng">
            <a:solidFill>
              <a:srgbClr val="FFFB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class PartyAnimal: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def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self.x = self.x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print "So far",self.x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 = PartyAnimal()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Font typeface="Cabin"/>
              <a:buNone/>
            </a:pPr>
            <a:endParaRPr sz="2300" u="none" strike="noStrike" cap="none">
              <a:solidFill>
                <a:srgbClr val="FF93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an.party()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an.party()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an.party()</a:t>
            </a:r>
          </a:p>
        </p:txBody>
      </p:sp>
      <p:grpSp>
        <p:nvGrpSpPr>
          <p:cNvPr id="372" name="Shape 372"/>
          <p:cNvGrpSpPr/>
          <p:nvPr/>
        </p:nvGrpSpPr>
        <p:grpSpPr>
          <a:xfrm>
            <a:off x="5959928" y="2414995"/>
            <a:ext cx="2041071" cy="1543050"/>
            <a:chOff x="0" y="0"/>
            <a:chExt cx="4762499" cy="4000500"/>
          </a:xfrm>
        </p:grpSpPr>
        <p:sp>
          <p:nvSpPr>
            <p:cNvPr id="373" name="Shape 373"/>
            <p:cNvSpPr/>
            <p:nvPr/>
          </p:nvSpPr>
          <p:spPr>
            <a:xfrm>
              <a:off x="0" y="0"/>
              <a:ext cx="4762499" cy="4000500"/>
            </a:xfrm>
            <a:prstGeom prst="rect">
              <a:avLst/>
            </a:prstGeom>
            <a:noFill/>
            <a:ln w="50800" cap="flat" cmpd="sng">
              <a:solidFill>
                <a:srgbClr val="00F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21050" tIns="21050" rIns="21050" bIns="210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Cabin"/>
                <a:buNone/>
              </a:pPr>
              <a:r>
                <a:rPr lang="en" sz="250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</a:t>
              </a:r>
              <a:r>
                <a:rPr lang="en" sz="2500" u="none" strike="noStrike" cap="none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an</a:t>
              </a:r>
            </a:p>
          </p:txBody>
        </p:sp>
        <p:sp>
          <p:nvSpPr>
            <p:cNvPr id="374" name="Shape 374"/>
            <p:cNvSpPr/>
            <p:nvPr/>
          </p:nvSpPr>
          <p:spPr>
            <a:xfrm>
              <a:off x="1422400" y="520700"/>
              <a:ext cx="2590800" cy="1270000"/>
            </a:xfrm>
            <a:prstGeom prst="rect">
              <a:avLst/>
            </a:prstGeom>
            <a:solidFill>
              <a:srgbClr val="FFFB00"/>
            </a:solidFill>
            <a:ln>
              <a:noFill/>
            </a:ln>
          </p:spPr>
          <p:txBody>
            <a:bodyPr lIns="21050" tIns="21050" rIns="21050" bIns="210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bin"/>
                <a:buNone/>
              </a:pPr>
              <a:r>
                <a:rPr lang="en" sz="2900">
                  <a:latin typeface="Arial" charset="0"/>
                  <a:ea typeface="Arial" charset="0"/>
                  <a:cs typeface="Arial" charset="0"/>
                  <a:sym typeface="Cabin"/>
                </a:rPr>
                <a:t> </a:t>
              </a:r>
              <a:r>
                <a:rPr lang="en" sz="2900" u="none" strike="noStrike" cap="none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x</a:t>
              </a:r>
            </a:p>
          </p:txBody>
        </p:sp>
        <p:sp>
          <p:nvSpPr>
            <p:cNvPr id="375" name="Shape 375"/>
            <p:cNvSpPr/>
            <p:nvPr/>
          </p:nvSpPr>
          <p:spPr>
            <a:xfrm>
              <a:off x="1422400" y="2120900"/>
              <a:ext cx="2590800" cy="1270000"/>
            </a:xfrm>
            <a:prstGeom prst="rect">
              <a:avLst/>
            </a:prstGeom>
            <a:solidFill>
              <a:srgbClr val="00F900"/>
            </a:solidFill>
            <a:ln>
              <a:noFill/>
            </a:ln>
          </p:spPr>
          <p:txBody>
            <a:bodyPr lIns="21050" tIns="21050" rIns="21050" bIns="210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bin"/>
                <a:buNone/>
              </a:pPr>
              <a:r>
                <a:rPr lang="en" sz="2400">
                  <a:latin typeface="Arial" charset="0"/>
                  <a:ea typeface="Arial" charset="0"/>
                  <a:cs typeface="Arial" charset="0"/>
                  <a:sym typeface="Cabin"/>
                </a:rPr>
                <a:t> </a:t>
              </a:r>
              <a:r>
                <a:rPr lang="en" sz="2400" u="none" strike="noStrike" cap="none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party()</a:t>
              </a:r>
            </a:p>
          </p:txBody>
        </p:sp>
      </p:grpSp>
      <p:sp>
        <p:nvSpPr>
          <p:cNvPr id="376" name="Shape 376"/>
          <p:cNvSpPr/>
          <p:nvPr/>
        </p:nvSpPr>
        <p:spPr>
          <a:xfrm>
            <a:off x="6882227" y="2713808"/>
            <a:ext cx="201386" cy="352697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</p:txBody>
      </p:sp>
      <p:sp>
        <p:nvSpPr>
          <p:cNvPr id="377" name="Shape 377"/>
          <p:cNvSpPr/>
          <p:nvPr/>
        </p:nvSpPr>
        <p:spPr>
          <a:xfrm>
            <a:off x="381000" y="1893569"/>
            <a:ext cx="544200" cy="489899"/>
          </a:xfrm>
          <a:prstGeom prst="rightArrow">
            <a:avLst>
              <a:gd name="adj1" fmla="val 32000"/>
              <a:gd name="adj2" fmla="val 44000"/>
            </a:avLst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78" name="Shape 378"/>
          <p:cNvSpPr/>
          <p:nvPr/>
        </p:nvSpPr>
        <p:spPr>
          <a:xfrm flipH="1">
            <a:off x="2079257" y="3565319"/>
            <a:ext cx="544200" cy="489899"/>
          </a:xfrm>
          <a:prstGeom prst="rightArrow">
            <a:avLst>
              <a:gd name="adj1" fmla="val 32000"/>
              <a:gd name="adj2" fmla="val 44000"/>
            </a:avLst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79" name="Shape 379"/>
          <p:cNvSpPr/>
          <p:nvPr/>
        </p:nvSpPr>
        <p:spPr>
          <a:xfrm>
            <a:off x="5279305" y="416378"/>
            <a:ext cx="3145971" cy="97971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" sz="2300" u="none" strike="noStrike" cap="none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 is a formal argument that refers to the object itself.</a:t>
            </a:r>
          </a:p>
        </p:txBody>
      </p:sp>
      <p:sp>
        <p:nvSpPr>
          <p:cNvPr id="380" name="Shape 380"/>
          <p:cNvSpPr/>
          <p:nvPr/>
        </p:nvSpPr>
        <p:spPr>
          <a:xfrm>
            <a:off x="5956716" y="2713800"/>
            <a:ext cx="544200" cy="352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30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300" u="none" strike="noStrike" cap="none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</a:p>
        </p:txBody>
      </p:sp>
      <p:sp>
        <p:nvSpPr>
          <p:cNvPr id="381" name="Shape 381"/>
          <p:cNvSpPr/>
          <p:nvPr/>
        </p:nvSpPr>
        <p:spPr>
          <a:xfrm>
            <a:off x="5131657" y="1763485"/>
            <a:ext cx="3571896" cy="352697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self.x</a:t>
            </a: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saying “</a:t>
            </a:r>
            <a:r>
              <a:rPr lang="en" sz="2300" u="none" strike="noStrike" cap="none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within self</a:t>
            </a: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</a:p>
        </p:txBody>
      </p:sp>
      <p:sp>
        <p:nvSpPr>
          <p:cNvPr id="382" name="Shape 382"/>
          <p:cNvSpPr/>
          <p:nvPr/>
        </p:nvSpPr>
        <p:spPr>
          <a:xfrm>
            <a:off x="5028933" y="4247061"/>
            <a:ext cx="3907971" cy="666205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“global within this object”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D966"/>
                </a:solidFill>
                <a:sym typeface="Cabin"/>
              </a:rPr>
              <a:t>Definitions Review</a:t>
            </a:r>
          </a:p>
        </p:txBody>
      </p:sp>
      <p:sp>
        <p:nvSpPr>
          <p:cNvPr id="388" name="Shape 38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457200" marR="0" lvl="0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u="none" strike="noStrike" cap="none">
                <a:solidFill>
                  <a:srgbClr val="FF9300"/>
                </a:solidFill>
                <a:sym typeface="Cabin"/>
              </a:rPr>
              <a:t>Class</a:t>
            </a: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 - a template - Dog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u="none" strike="noStrike" cap="none">
                <a:solidFill>
                  <a:srgbClr val="FF9300"/>
                </a:solidFill>
                <a:sym typeface="Cabin"/>
              </a:rPr>
              <a:t>Method or Message </a:t>
            </a: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- A defined capability of a class - bark()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u="none" strike="noStrike" cap="none">
                <a:solidFill>
                  <a:srgbClr val="FF9300"/>
                </a:solidFill>
                <a:sym typeface="Cabin"/>
              </a:rPr>
              <a:t>Object or Instance</a:t>
            </a: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 - A particular instance of a class - Lassie</a:t>
            </a:r>
          </a:p>
        </p:txBody>
      </p:sp>
      <p:pic>
        <p:nvPicPr>
          <p:cNvPr id="389" name="Shape 38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93428" y="259624"/>
            <a:ext cx="1578299" cy="1040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Playing with dir() and type()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15775" tIns="15775" rIns="15775" bIns="15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Cabin"/>
              <a:buNone/>
            </a:pPr>
            <a:r>
              <a:rPr lang="en" sz="4100" u="none" strike="noStrike" cap="none">
                <a:solidFill>
                  <a:srgbClr val="FFD966"/>
                </a:solidFill>
                <a:sym typeface="Cabin"/>
              </a:rPr>
              <a:t>A Nerdy Way to Find Capabilities</a:t>
            </a:r>
          </a:p>
        </p:txBody>
      </p:sp>
      <p:sp>
        <p:nvSpPr>
          <p:cNvPr id="400" name="Shape 40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15775" tIns="15775" rIns="15775" bIns="15775" anchor="ctr" anchorCtr="0">
            <a:noAutofit/>
          </a:bodyPr>
          <a:lstStyle/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" sz="2000" u="none" strike="noStrike" cap="none">
                <a:solidFill>
                  <a:srgbClr val="FFFFFF"/>
                </a:solidFill>
                <a:sym typeface="Cabin"/>
              </a:rPr>
              <a:t>The </a:t>
            </a:r>
            <a:r>
              <a:rPr lang="en" sz="2000" u="none" strike="noStrike" cap="none">
                <a:solidFill>
                  <a:srgbClr val="DE6A10"/>
                </a:solidFill>
                <a:sym typeface="Cabin"/>
              </a:rPr>
              <a:t>dir()</a:t>
            </a:r>
            <a:r>
              <a:rPr lang="en" sz="2000" u="none" strike="noStrike" cap="none">
                <a:solidFill>
                  <a:srgbClr val="FFFFFF"/>
                </a:solidFill>
                <a:sym typeface="Cabin"/>
              </a:rPr>
              <a:t> command lists capabilities</a:t>
            </a:r>
          </a:p>
          <a:p>
            <a:pPr marL="457200" marR="0" lvl="0" indent="-3556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00FDFF"/>
              </a:buClr>
              <a:buSzPct val="100000"/>
              <a:buFont typeface="Cabin"/>
            </a:pPr>
            <a:r>
              <a:rPr lang="en" sz="2000" u="none" strike="noStrike" cap="none">
                <a:solidFill>
                  <a:srgbClr val="00FDFF"/>
                </a:solidFill>
                <a:sym typeface="Cabin"/>
              </a:rPr>
              <a:t>Ignore the ones with underscores - these are used by Python itself</a:t>
            </a:r>
          </a:p>
          <a:p>
            <a:pPr marL="457200" marR="0" lvl="0" indent="-3556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00F900"/>
              </a:buClr>
              <a:buSzPct val="100000"/>
              <a:buFont typeface="Cabin"/>
            </a:pPr>
            <a:r>
              <a:rPr lang="en" sz="2000" u="none" strike="noStrike" cap="none">
                <a:solidFill>
                  <a:srgbClr val="00F900"/>
                </a:solidFill>
                <a:sym typeface="Cabin"/>
              </a:rPr>
              <a:t>The rest are real operations that the object can perform</a:t>
            </a:r>
          </a:p>
          <a:p>
            <a:pPr marL="457200" marR="0" lvl="0" indent="-3556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000" u="none" strike="noStrike" cap="none">
                <a:solidFill>
                  <a:srgbClr val="FFFFFF"/>
                </a:solidFill>
                <a:sym typeface="Cabin"/>
              </a:rPr>
              <a:t>It is like type() - it tells us something *about* a variable</a:t>
            </a:r>
          </a:p>
        </p:txBody>
      </p:sp>
      <p:sp>
        <p:nvSpPr>
          <p:cNvPr id="401" name="Shape 401"/>
          <p:cNvSpPr/>
          <p:nvPr/>
        </p:nvSpPr>
        <p:spPr>
          <a:xfrm>
            <a:off x="5027700" y="1041783"/>
            <a:ext cx="3810000" cy="4052098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" b="1" i="0" u="none" strike="noStrike" cap="non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x = list()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" b="1" i="0" u="none" strike="noStrike" cap="non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type(x)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&lt;type 'list'&gt;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" b="1" i="0" u="none" strike="noStrike" cap="none">
                <a:solidFill>
                  <a:srgbClr val="DE6A10"/>
                </a:solidFill>
                <a:latin typeface="Courier New"/>
                <a:ea typeface="Courier New"/>
                <a:cs typeface="Courier New"/>
                <a:sym typeface="Courier New"/>
              </a:rPr>
              <a:t>dir(x)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b="1" i="0" u="none" strike="noStrike" cap="none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'__add__', '__class__', '__contains__', '__delattr__', '__delitem__', '__delslice__', '__doc__', '__eq__', '__setitem__', '__setslice__', '__str__', </a:t>
            </a:r>
            <a:r>
              <a:rPr lang="en" b="1" i="0" u="none" strike="noStrike" cap="none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'append', 'count', 'extend', 'index', 'insert', 'pop', 'remove', 'reverse', 'sort'</a:t>
            </a:r>
            <a:r>
              <a:rPr lang="en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15775" tIns="15775" rIns="15775" bIns="15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Cabin"/>
              <a:buNone/>
            </a:pPr>
            <a:r>
              <a:rPr lang="en" sz="4600" u="none" strike="noStrike" cap="none">
                <a:solidFill>
                  <a:srgbClr val="FFD966"/>
                </a:solidFill>
                <a:sym typeface="Cabin"/>
              </a:rPr>
              <a:t>Try dir() with a String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07" name="Shape 407"/>
          <p:cNvSpPr/>
          <p:nvPr/>
        </p:nvSpPr>
        <p:spPr>
          <a:xfrm>
            <a:off x="784312" y="1284752"/>
            <a:ext cx="7407729" cy="356616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" b="1" i="0" u="none" strike="noStrike" cap="non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y = “Hello there”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" b="1" i="0" u="none" strike="noStrike" cap="non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dir(y)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['__add__', '__class__', '__contains__', '__delattr__', '__doc__', '__eq__', '__ge__', '__getattribute__', '__getitem__', '__getnewargs__', '__getslice__', '__gt__', '__hash__', '__init__', '__le__', '__len__', '__lt__', '__repr__', '__rmod__', '__rmul__', '__setattr__', '__str__', 'capitalize', 'center', 'count', 'decode', 'encode', 'endswith', 'expandtabs', 'find', 'index', 'isalnum', 'isalpha', 'isdigit', 'islower', 'isspace', 'istitle', 'isupper', 'join', 'ljust', 'lower', 'lstrip', 'partition', 'replace', 'rfind', 'rindex', 'rjust', 'rpartition', 'rsplit', 'rstrip', 'split', 'splitlines', 'startswith', 'strip', 'swapcase', 'title', 'translate', 'upper', 'zfill']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/>
          <p:nvPr/>
        </p:nvSpPr>
        <p:spPr>
          <a:xfrm>
            <a:off x="590725" y="710300"/>
            <a:ext cx="4585199" cy="356609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8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class PartyAnimal: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8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800" b="1" i="0" u="none" strike="noStrike" cap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8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def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8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self.x = self.x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8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print "So far",self.x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800" b="1" i="0" u="none" strike="noStrike" cap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8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an = PartyAnimal()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800" b="1" i="0" u="none" strike="noStrike" cap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800" b="1" i="0" u="none" strike="noStrike" cap="none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print "Type", type(an)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1800" b="1" i="0" u="none" strike="noStrike" cap="none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print "Dir ", dir(an)</a:t>
            </a:r>
          </a:p>
        </p:txBody>
      </p:sp>
      <p:sp>
        <p:nvSpPr>
          <p:cNvPr id="413" name="Shape 413"/>
          <p:cNvSpPr/>
          <p:nvPr/>
        </p:nvSpPr>
        <p:spPr>
          <a:xfrm>
            <a:off x="4875996" y="3052448"/>
            <a:ext cx="3897000" cy="15087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8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en" sz="1800" b="1" i="0" u="none" strike="noStrike" cap="non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python party2.py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800" b="1" i="0" u="none" strike="noStrike" cap="none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Type &lt;type 'instance'&gt;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1800" b="1" i="0" u="none" strike="noStrike" cap="none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Dir  ['__doc__', '__module__', 'party', 'x']</a:t>
            </a:r>
          </a:p>
        </p:txBody>
      </p:sp>
      <p:sp>
        <p:nvSpPr>
          <p:cNvPr id="414" name="Shape 414"/>
          <p:cNvSpPr/>
          <p:nvPr/>
        </p:nvSpPr>
        <p:spPr>
          <a:xfrm>
            <a:off x="5143058" y="1175657"/>
            <a:ext cx="2950029" cy="920931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2200" u="none" strike="noStrike" cap="none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use </a:t>
            </a:r>
            <a:r>
              <a:rPr lang="en" sz="2200" u="none" strike="noStrike" cap="none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dir</a:t>
            </a:r>
            <a:r>
              <a:rPr lang="en" sz="2200" u="none" strike="noStrike" cap="none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to find the “capabilities” of our newly created class.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 Life</a:t>
            </a:r>
            <a:r>
              <a:rPr lang="en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</a:rPr>
              <a:t>c</a:t>
            </a:r>
            <a:r>
              <a:rPr lang="en" sz="47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ycle</a:t>
            </a:r>
          </a:p>
        </p:txBody>
      </p:sp>
      <p:sp>
        <p:nvSpPr>
          <p:cNvPr id="420" name="Shape 4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http://en.wikipedia.org/wiki/Constructor_(computer_science)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/>
        </p:nvSpPr>
        <p:spPr>
          <a:xfrm>
            <a:off x="250067" y="4666969"/>
            <a:ext cx="8893932" cy="368012"/>
          </a:xfrm>
          <a:prstGeom prst="rect">
            <a:avLst/>
          </a:prstGeom>
          <a:noFill/>
          <a:ln>
            <a:noFill/>
          </a:ln>
        </p:spPr>
        <p:txBody>
          <a:bodyPr lIns="37875" tIns="18925" rIns="37875" bIns="189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https://docs.python.org/2/tutorial/datastructures.html</a:t>
            </a:r>
          </a:p>
        </p:txBody>
      </p:sp>
      <p:pic>
        <p:nvPicPr>
          <p:cNvPr id="156" name="Shape 156" descr="Untitl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1942" y="150664"/>
            <a:ext cx="7340206" cy="4399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7" name="Shape 157"/>
          <p:cNvCxnSpPr/>
          <p:nvPr/>
        </p:nvCxnSpPr>
        <p:spPr>
          <a:xfrm>
            <a:off x="2721573" y="699795"/>
            <a:ext cx="573474" cy="0"/>
          </a:xfrm>
          <a:prstGeom prst="straightConnector1">
            <a:avLst/>
          </a:prstGeom>
          <a:noFill/>
          <a:ln w="38100" cap="flat" cmpd="sng">
            <a:solidFill>
              <a:srgbClr val="0365C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D966"/>
                </a:solidFill>
                <a:sym typeface="Cabin"/>
              </a:rPr>
              <a:t>Object Life</a:t>
            </a:r>
            <a:r>
              <a:rPr lang="en">
                <a:solidFill>
                  <a:srgbClr val="FFD966"/>
                </a:solidFill>
              </a:rPr>
              <a:t>c</a:t>
            </a:r>
            <a:r>
              <a:rPr lang="en" sz="4700" u="none" strike="noStrike" cap="none">
                <a:solidFill>
                  <a:srgbClr val="FFD966"/>
                </a:solidFill>
                <a:sym typeface="Cabin"/>
              </a:rPr>
              <a:t>ycle</a:t>
            </a:r>
          </a:p>
        </p:txBody>
      </p:sp>
      <p:sp>
        <p:nvSpPr>
          <p:cNvPr id="426" name="Shape 42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400" u="none" strike="noStrike" cap="none">
                <a:solidFill>
                  <a:srgbClr val="FFFFFF"/>
                </a:solidFill>
                <a:sym typeface="Cabin"/>
              </a:rPr>
              <a:t>Objects are created, used and discarded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400" u="none" strike="noStrike" cap="none">
                <a:solidFill>
                  <a:srgbClr val="FFFFFF"/>
                </a:solidFill>
                <a:sym typeface="Cabin"/>
              </a:rPr>
              <a:t>We have special blocks of code (methods) that get called</a:t>
            </a:r>
          </a:p>
          <a:p>
            <a:pPr marL="914400" marR="0" lvl="1" indent="-3810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At the moment of creation (constructor)</a:t>
            </a:r>
          </a:p>
          <a:p>
            <a:pPr marL="914400" marR="0" lvl="1" indent="-3810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At the moment of destruction (destructor)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400" u="none" strike="noStrike" cap="none">
                <a:solidFill>
                  <a:srgbClr val="FFFFFF"/>
                </a:solidFill>
                <a:sym typeface="Cabin"/>
              </a:rPr>
              <a:t>Constructors are used a lot 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400" u="none" strike="noStrike" cap="none">
                <a:solidFill>
                  <a:srgbClr val="FFFFFF"/>
                </a:solidFill>
                <a:sym typeface="Cabin"/>
              </a:rPr>
              <a:t>Destructors are seldom used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D966"/>
                </a:solidFill>
                <a:sym typeface="Cabin"/>
              </a:rPr>
              <a:t>Constructor</a:t>
            </a:r>
          </a:p>
        </p:txBody>
      </p:sp>
      <p:sp>
        <p:nvSpPr>
          <p:cNvPr id="432" name="Shape 43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6477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73913"/>
              <a:buFont typeface="Cabin"/>
              <a:buChar char="•"/>
            </a:pP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The primary purpose of the constructor is to set up some instance variables to have the proper initial values when the object is created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/>
          <p:nvPr/>
        </p:nvSpPr>
        <p:spPr>
          <a:xfrm>
            <a:off x="713014" y="137159"/>
            <a:ext cx="3700058" cy="486917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class PartyAnimal: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b="1" i="0" u="none" strike="noStrike" cap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   def __init__(self):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     print "I am constructed"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b="1" i="0" u="none" strike="noStrike" cap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def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self.x = self.x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print "So far",self.x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b="1" i="0" u="none" strike="noStrike" cap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 b="1" i="0" u="none" strike="noStrike" cap="none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def __del__(self):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  print "I am destructed", self.x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b="1" i="0" u="none" strike="noStrike" cap="none">
              <a:solidFill>
                <a:srgbClr val="00F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an = PartyAnimal()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an.party()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an.party()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an.party()</a:t>
            </a:r>
          </a:p>
        </p:txBody>
      </p:sp>
      <p:sp>
        <p:nvSpPr>
          <p:cNvPr id="438" name="Shape 438"/>
          <p:cNvSpPr/>
          <p:nvPr/>
        </p:nvSpPr>
        <p:spPr>
          <a:xfrm>
            <a:off x="6079671" y="778872"/>
            <a:ext cx="2541261" cy="2233748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$ python party2.py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Font typeface="Cabin"/>
              <a:buNone/>
            </a:pPr>
            <a:r>
              <a:rPr lang="en" b="1" i="0" u="none" strike="noStrike" cap="none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I am constructed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So far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So far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So far 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Font typeface="Cabin"/>
              <a:buNone/>
            </a:pPr>
            <a:r>
              <a:rPr lang="en" b="1" i="0" u="none" strike="noStrike" cap="none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I am destructed 3</a:t>
            </a:r>
          </a:p>
        </p:txBody>
      </p:sp>
      <p:sp>
        <p:nvSpPr>
          <p:cNvPr id="439" name="Shape 439"/>
          <p:cNvSpPr/>
          <p:nvPr/>
        </p:nvSpPr>
        <p:spPr>
          <a:xfrm>
            <a:off x="5235762" y="3169375"/>
            <a:ext cx="3663043" cy="1606731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constructor and destructor are optional.  The constructor is typically used to set up variables. The destructor is seldom used.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D966"/>
                </a:solidFill>
                <a:sym typeface="Cabin"/>
              </a:rPr>
              <a:t>Constructor</a:t>
            </a:r>
          </a:p>
        </p:txBody>
      </p:sp>
      <p:sp>
        <p:nvSpPr>
          <p:cNvPr id="445" name="Shape 44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6477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73913"/>
              <a:buFont typeface="Cabin"/>
              <a:buChar char="•"/>
            </a:pP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In </a:t>
            </a:r>
            <a:r>
              <a:rPr lang="en" sz="2300" u="none" strike="noStrike" cap="none">
                <a:solidFill>
                  <a:srgbClr val="00FDFF"/>
                </a:solidFill>
                <a:sym typeface="Cabin"/>
              </a:rPr>
              <a:t>object</a:t>
            </a:r>
            <a:r>
              <a:rPr lang="en">
                <a:solidFill>
                  <a:srgbClr val="00FDFF"/>
                </a:solidFill>
              </a:rPr>
              <a:t> </a:t>
            </a:r>
            <a:r>
              <a:rPr lang="en" sz="2300" u="none" strike="noStrike" cap="none">
                <a:solidFill>
                  <a:srgbClr val="00FDFF"/>
                </a:solidFill>
                <a:sym typeface="Cabin"/>
              </a:rPr>
              <a:t>oriented programming</a:t>
            </a: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, a </a:t>
            </a:r>
            <a:r>
              <a:rPr lang="en" sz="2300" u="none" strike="noStrike" cap="none">
                <a:solidFill>
                  <a:srgbClr val="FFFF00"/>
                </a:solidFill>
                <a:sym typeface="Cabin"/>
              </a:rPr>
              <a:t>constructor</a:t>
            </a: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 in a class is a special block of statements called when an </a:t>
            </a:r>
            <a:r>
              <a:rPr lang="en" sz="2300" u="none" strike="noStrike" cap="none">
                <a:solidFill>
                  <a:srgbClr val="00FDFF"/>
                </a:solidFill>
                <a:sym typeface="Cabin"/>
              </a:rPr>
              <a:t>object is created</a:t>
            </a:r>
          </a:p>
        </p:txBody>
      </p:sp>
      <p:pic>
        <p:nvPicPr>
          <p:cNvPr id="446" name="Shape 4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9657" y="195942"/>
            <a:ext cx="1763485" cy="1162852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Shape 447"/>
          <p:cNvSpPr/>
          <p:nvPr/>
        </p:nvSpPr>
        <p:spPr>
          <a:xfrm>
            <a:off x="1148450" y="4423400"/>
            <a:ext cx="6975899" cy="30869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http://en.wikipedia.org/wiki/Constructor_(computer_science)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FFFF"/>
                </a:solidFill>
                <a:sym typeface="Cabin"/>
              </a:rPr>
              <a:t>Many </a:t>
            </a:r>
            <a:r>
              <a:rPr lang="en" sz="4700" u="none" strike="noStrike" cap="none">
                <a:solidFill>
                  <a:srgbClr val="FF9300"/>
                </a:solidFill>
                <a:sym typeface="Cabin"/>
              </a:rPr>
              <a:t>Instances</a:t>
            </a:r>
          </a:p>
        </p:txBody>
      </p:sp>
      <p:sp>
        <p:nvSpPr>
          <p:cNvPr id="453" name="Shape 45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457200" marR="0" lvl="0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We can create </a:t>
            </a:r>
            <a:r>
              <a:rPr lang="en" sz="2300" u="none" strike="noStrike" cap="none">
                <a:solidFill>
                  <a:srgbClr val="FF9300"/>
                </a:solidFill>
                <a:sym typeface="Cabin"/>
              </a:rPr>
              <a:t>lots of objects</a:t>
            </a: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 - the class is the template for the object</a:t>
            </a:r>
          </a:p>
          <a:p>
            <a:pPr marL="457200" marR="0" lvl="0" indent="-37465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We can store each </a:t>
            </a:r>
            <a:r>
              <a:rPr lang="en" sz="2300" u="none" strike="noStrike" cap="none">
                <a:solidFill>
                  <a:srgbClr val="FF9300"/>
                </a:solidFill>
                <a:sym typeface="Cabin"/>
              </a:rPr>
              <a:t>distinct object</a:t>
            </a: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 in its own variable</a:t>
            </a:r>
          </a:p>
          <a:p>
            <a:pPr marL="457200" marR="0" lvl="0" indent="-37465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We call this having multiple </a:t>
            </a:r>
            <a:r>
              <a:rPr lang="en" sz="2300" u="none" strike="noStrike" cap="none">
                <a:solidFill>
                  <a:srgbClr val="FF9300"/>
                </a:solidFill>
                <a:sym typeface="Cabin"/>
              </a:rPr>
              <a:t>instances</a:t>
            </a: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 of the same class</a:t>
            </a:r>
          </a:p>
          <a:p>
            <a:pPr marL="457200" marR="0" lvl="0" indent="-37465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Each </a:t>
            </a:r>
            <a:r>
              <a:rPr lang="en" sz="2300" u="none" strike="noStrike" cap="none">
                <a:solidFill>
                  <a:srgbClr val="FF9300"/>
                </a:solidFill>
                <a:sym typeface="Cabin"/>
              </a:rPr>
              <a:t>instance</a:t>
            </a: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 has its own copy of the </a:t>
            </a:r>
            <a:r>
              <a:rPr lang="en" sz="2300" u="none" strike="noStrike" cap="none">
                <a:solidFill>
                  <a:srgbClr val="FFFB00"/>
                </a:solidFill>
                <a:sym typeface="Cabin"/>
              </a:rPr>
              <a:t>instance variables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/>
          <p:nvPr/>
        </p:nvSpPr>
        <p:spPr>
          <a:xfrm>
            <a:off x="576950" y="203300"/>
            <a:ext cx="4644900" cy="46194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class PartyAnimal: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b="1" i="0" u="none" strike="noStrike" cap="none">
                <a:solidFill>
                  <a:srgbClr val="FF930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= ""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b="1" i="0" u="none" strike="noStrike" cap="none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def __init__</a:t>
            </a:r>
            <a:r>
              <a:rPr lang="en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(self, </a:t>
            </a:r>
            <a:r>
              <a:rPr lang="en" b="1" i="0" u="none" strike="noStrike" cap="none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nam</a:t>
            </a:r>
            <a:r>
              <a:rPr lang="en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b="1" i="0" u="none" strike="noStrike" cap="none">
                <a:solidFill>
                  <a:srgbClr val="FF9300"/>
                </a:solidFill>
                <a:latin typeface="Courier New"/>
                <a:ea typeface="Courier New"/>
                <a:cs typeface="Courier New"/>
                <a:sym typeface="Courier New"/>
              </a:rPr>
              <a:t>self.name</a:t>
            </a:r>
            <a:r>
              <a:rPr lang="en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b="1" i="0" u="none" strike="noStrike" cap="none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nam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print </a:t>
            </a:r>
            <a:r>
              <a:rPr lang="en" b="1" i="0" u="none" strike="noStrike" cap="none">
                <a:solidFill>
                  <a:srgbClr val="FF9300"/>
                </a:solidFill>
                <a:latin typeface="Courier New"/>
                <a:ea typeface="Courier New"/>
                <a:cs typeface="Courier New"/>
                <a:sym typeface="Courier New"/>
              </a:rPr>
              <a:t>self.name</a:t>
            </a:r>
            <a:r>
              <a:rPr lang="en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,"constructed"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b="1" i="0" u="none" strike="noStrike" cap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def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self.x = self.x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print </a:t>
            </a:r>
            <a:r>
              <a:rPr lang="en" b="1" i="0" u="none" strike="noStrike" cap="none">
                <a:solidFill>
                  <a:srgbClr val="FF9300"/>
                </a:solidFill>
                <a:latin typeface="Courier New"/>
                <a:ea typeface="Courier New"/>
                <a:cs typeface="Courier New"/>
                <a:sym typeface="Courier New"/>
              </a:rPr>
              <a:t>self.name</a:t>
            </a:r>
            <a:r>
              <a:rPr lang="en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,"party count",self.x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b="1" i="0" u="none" strike="noStrike" cap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 = PartyAnimal(</a:t>
            </a:r>
            <a:r>
              <a:rPr lang="en" b="1" i="0" u="none" strike="noStrike" cap="none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"Sally"</a:t>
            </a:r>
            <a:r>
              <a:rPr lang="en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s.party()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b="1" i="0" u="none" strike="noStrike" cap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j = PartyAnimal(</a:t>
            </a:r>
            <a:r>
              <a:rPr lang="en" b="1" i="0" u="none" strike="noStrike" cap="none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"Jim"</a:t>
            </a:r>
            <a:r>
              <a:rPr lang="en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j.party()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s.party()</a:t>
            </a:r>
          </a:p>
        </p:txBody>
      </p:sp>
      <p:sp>
        <p:nvSpPr>
          <p:cNvPr id="459" name="Shape 459"/>
          <p:cNvSpPr/>
          <p:nvPr/>
        </p:nvSpPr>
        <p:spPr>
          <a:xfrm>
            <a:off x="5344619" y="1293222"/>
            <a:ext cx="3292929" cy="2233748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Constructors</a:t>
            </a: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can have additional </a:t>
            </a:r>
            <a:r>
              <a:rPr lang="en" sz="2300" u="none" strike="noStrike" cap="none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parameters</a:t>
            </a: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 These can be used to set up </a:t>
            </a:r>
            <a:r>
              <a:rPr lang="en" sz="2300" u="none" strike="noStrike" cap="none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instance variables</a:t>
            </a: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for the particular instance of the class (i.e., for the particular object).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/>
          <p:nvPr/>
        </p:nvSpPr>
        <p:spPr>
          <a:xfrm>
            <a:off x="553999" y="171450"/>
            <a:ext cx="5635199" cy="46194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class PartyAnimal: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600" b="1" i="0" u="none" strike="noStrike" cap="none">
                <a:solidFill>
                  <a:srgbClr val="FF930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6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= ""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600" b="1" i="0" u="none" strike="noStrike" cap="none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def __init__</a:t>
            </a:r>
            <a:r>
              <a:rPr lang="en" sz="16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(self, </a:t>
            </a:r>
            <a:r>
              <a:rPr lang="en" sz="1600" b="1" i="0" u="none" strike="noStrike" cap="none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z</a:t>
            </a:r>
            <a:r>
              <a:rPr lang="en" sz="16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600" b="1" i="0" u="none" strike="noStrike" cap="none">
                <a:solidFill>
                  <a:srgbClr val="FF9300"/>
                </a:solidFill>
                <a:latin typeface="Courier New"/>
                <a:ea typeface="Courier New"/>
                <a:cs typeface="Courier New"/>
                <a:sym typeface="Courier New"/>
              </a:rPr>
              <a:t>self.name</a:t>
            </a:r>
            <a:r>
              <a:rPr lang="en" sz="16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600" b="1" i="0" u="none" strike="noStrike" cap="none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z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print </a:t>
            </a:r>
            <a:r>
              <a:rPr lang="en" sz="1600" b="1" i="0" u="none" strike="noStrike" cap="none">
                <a:solidFill>
                  <a:srgbClr val="FF9300"/>
                </a:solidFill>
                <a:latin typeface="Courier New"/>
                <a:ea typeface="Courier New"/>
                <a:cs typeface="Courier New"/>
                <a:sym typeface="Courier New"/>
              </a:rPr>
              <a:t>self.name</a:t>
            </a:r>
            <a:r>
              <a:rPr lang="en" sz="16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,"constructed"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b="1" i="0" u="none" strike="noStrike" cap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def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self.x = self.x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print </a:t>
            </a:r>
            <a:r>
              <a:rPr lang="en" sz="1600" b="1" i="0" u="none" strike="noStrike" cap="none">
                <a:solidFill>
                  <a:srgbClr val="FF9300"/>
                </a:solidFill>
                <a:latin typeface="Courier New"/>
                <a:ea typeface="Courier New"/>
                <a:cs typeface="Courier New"/>
                <a:sym typeface="Courier New"/>
              </a:rPr>
              <a:t>self.name</a:t>
            </a:r>
            <a:r>
              <a:rPr lang="en" sz="16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,"party count",self.x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b="1" i="0" u="none" strike="noStrike" cap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 = PartyAnimal(</a:t>
            </a:r>
            <a:r>
              <a:rPr lang="en" sz="1600" b="1" i="0" u="none" strike="noStrike" cap="none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"Sally"</a:t>
            </a:r>
            <a:r>
              <a:rPr lang="en" sz="16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s.party()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b="1" i="0" u="none" strike="noStrike" cap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j = PartyAnimal(</a:t>
            </a:r>
            <a:r>
              <a:rPr lang="en" sz="1600" b="1" i="0" u="none" strike="noStrike" cap="none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"Jim"</a:t>
            </a:r>
            <a:r>
              <a:rPr lang="en" sz="16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j.party()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s.party()</a:t>
            </a:r>
          </a:p>
        </p:txBody>
      </p:sp>
      <p:sp>
        <p:nvSpPr>
          <p:cNvPr id="465" name="Shape 465"/>
          <p:cNvSpPr/>
          <p:nvPr/>
        </p:nvSpPr>
        <p:spPr>
          <a:xfrm flipH="1">
            <a:off x="4675414" y="171450"/>
            <a:ext cx="544285" cy="489857"/>
          </a:xfrm>
          <a:prstGeom prst="rightArrow">
            <a:avLst>
              <a:gd name="adj1" fmla="val 32000"/>
              <a:gd name="adj2" fmla="val 44000"/>
            </a:avLst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66" name="Shape 466"/>
          <p:cNvSpPr/>
          <p:nvPr/>
        </p:nvSpPr>
        <p:spPr>
          <a:xfrm>
            <a:off x="125185" y="945424"/>
            <a:ext cx="544285" cy="489857"/>
          </a:xfrm>
          <a:prstGeom prst="rightArrow">
            <a:avLst>
              <a:gd name="adj1" fmla="val 32000"/>
              <a:gd name="adj2" fmla="val 44000"/>
            </a:avLst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grpSp>
        <p:nvGrpSpPr>
          <p:cNvPr id="467" name="Shape 467"/>
          <p:cNvGrpSpPr/>
          <p:nvPr/>
        </p:nvGrpSpPr>
        <p:grpSpPr>
          <a:xfrm>
            <a:off x="6324599" y="773974"/>
            <a:ext cx="2041071" cy="1543050"/>
            <a:chOff x="0" y="0"/>
            <a:chExt cx="4762499" cy="4000500"/>
          </a:xfrm>
        </p:grpSpPr>
        <p:sp>
          <p:nvSpPr>
            <p:cNvPr id="468" name="Shape 468"/>
            <p:cNvSpPr/>
            <p:nvPr/>
          </p:nvSpPr>
          <p:spPr>
            <a:xfrm>
              <a:off x="0" y="0"/>
              <a:ext cx="4762499" cy="4000500"/>
            </a:xfrm>
            <a:prstGeom prst="rect">
              <a:avLst/>
            </a:prstGeom>
            <a:noFill/>
            <a:ln w="50800" cap="flat" cmpd="sng">
              <a:solidFill>
                <a:srgbClr val="00F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21050" tIns="21050" rIns="21050" bIns="210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Cabin"/>
                <a:buNone/>
              </a:pPr>
              <a:r>
                <a:rPr lang="en" sz="270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</a:t>
              </a:r>
              <a:r>
                <a:rPr lang="en" sz="2700" u="none" strike="noStrike" cap="none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s</a:t>
              </a:r>
            </a:p>
          </p:txBody>
        </p:sp>
        <p:sp>
          <p:nvSpPr>
            <p:cNvPr id="469" name="Shape 469"/>
            <p:cNvSpPr/>
            <p:nvPr/>
          </p:nvSpPr>
          <p:spPr>
            <a:xfrm>
              <a:off x="1422400" y="520700"/>
              <a:ext cx="2590800" cy="1270000"/>
            </a:xfrm>
            <a:prstGeom prst="rect">
              <a:avLst/>
            </a:prstGeom>
            <a:solidFill>
              <a:srgbClr val="FFFB00"/>
            </a:solidFill>
            <a:ln>
              <a:noFill/>
            </a:ln>
          </p:spPr>
          <p:txBody>
            <a:bodyPr lIns="21050" tIns="21050" rIns="21050" bIns="210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bin"/>
                <a:buNone/>
              </a:pPr>
              <a:r>
                <a:rPr lang="en" sz="2900" u="none" strike="noStrike" cap="none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x</a:t>
              </a:r>
            </a:p>
          </p:txBody>
        </p:sp>
        <p:sp>
          <p:nvSpPr>
            <p:cNvPr id="470" name="Shape 470"/>
            <p:cNvSpPr/>
            <p:nvPr/>
          </p:nvSpPr>
          <p:spPr>
            <a:xfrm>
              <a:off x="546100" y="2197100"/>
              <a:ext cx="3467099" cy="1270000"/>
            </a:xfrm>
            <a:prstGeom prst="rect">
              <a:avLst/>
            </a:prstGeom>
            <a:solidFill>
              <a:srgbClr val="FFFB00"/>
            </a:solidFill>
            <a:ln>
              <a:noFill/>
            </a:ln>
          </p:spPr>
          <p:txBody>
            <a:bodyPr lIns="21050" tIns="21050" rIns="21050" bIns="210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bin"/>
                <a:buNone/>
              </a:pPr>
              <a:r>
                <a:rPr lang="en" sz="2500" u="none" strike="noStrike" cap="none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name:  </a:t>
              </a:r>
            </a:p>
          </p:txBody>
        </p:sp>
      </p:grpSp>
      <p:sp>
        <p:nvSpPr>
          <p:cNvPr id="471" name="Shape 471"/>
          <p:cNvSpPr/>
          <p:nvPr/>
        </p:nvSpPr>
        <p:spPr>
          <a:xfrm>
            <a:off x="7399298" y="1072787"/>
            <a:ext cx="201386" cy="352697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</p:txBody>
      </p:sp>
      <p:grpSp>
        <p:nvGrpSpPr>
          <p:cNvPr id="472" name="Shape 472"/>
          <p:cNvGrpSpPr/>
          <p:nvPr/>
        </p:nvGrpSpPr>
        <p:grpSpPr>
          <a:xfrm>
            <a:off x="6324599" y="2899954"/>
            <a:ext cx="2041071" cy="1543050"/>
            <a:chOff x="0" y="0"/>
            <a:chExt cx="4762499" cy="4000500"/>
          </a:xfrm>
        </p:grpSpPr>
        <p:sp>
          <p:nvSpPr>
            <p:cNvPr id="473" name="Shape 473"/>
            <p:cNvSpPr/>
            <p:nvPr/>
          </p:nvSpPr>
          <p:spPr>
            <a:xfrm>
              <a:off x="0" y="0"/>
              <a:ext cx="4762499" cy="4000500"/>
            </a:xfrm>
            <a:prstGeom prst="rect">
              <a:avLst/>
            </a:prstGeom>
            <a:noFill/>
            <a:ln w="50800" cap="flat" cmpd="sng">
              <a:solidFill>
                <a:srgbClr val="00F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21050" tIns="21050" rIns="21050" bIns="210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Cabin"/>
                <a:buNone/>
              </a:pPr>
              <a:r>
                <a:rPr lang="en" sz="270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</a:t>
              </a:r>
              <a:r>
                <a:rPr lang="en" sz="2700" u="none" strike="noStrike" cap="none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j</a:t>
              </a:r>
            </a:p>
          </p:txBody>
        </p:sp>
        <p:sp>
          <p:nvSpPr>
            <p:cNvPr id="474" name="Shape 474"/>
            <p:cNvSpPr/>
            <p:nvPr/>
          </p:nvSpPr>
          <p:spPr>
            <a:xfrm>
              <a:off x="1422400" y="520700"/>
              <a:ext cx="2590800" cy="1270000"/>
            </a:xfrm>
            <a:prstGeom prst="rect">
              <a:avLst/>
            </a:prstGeom>
            <a:solidFill>
              <a:srgbClr val="FFFB00"/>
            </a:solidFill>
            <a:ln>
              <a:noFill/>
            </a:ln>
          </p:spPr>
          <p:txBody>
            <a:bodyPr lIns="21050" tIns="21050" rIns="21050" bIns="210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bin"/>
                <a:buNone/>
              </a:pPr>
              <a:r>
                <a:rPr lang="en" sz="2900" u="none" strike="noStrike" cap="none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x</a:t>
              </a:r>
            </a:p>
          </p:txBody>
        </p:sp>
        <p:sp>
          <p:nvSpPr>
            <p:cNvPr id="475" name="Shape 475"/>
            <p:cNvSpPr/>
            <p:nvPr/>
          </p:nvSpPr>
          <p:spPr>
            <a:xfrm>
              <a:off x="266700" y="2197100"/>
              <a:ext cx="3746499" cy="1270000"/>
            </a:xfrm>
            <a:prstGeom prst="rect">
              <a:avLst/>
            </a:prstGeom>
            <a:solidFill>
              <a:srgbClr val="FFFB00"/>
            </a:solidFill>
            <a:ln>
              <a:noFill/>
            </a:ln>
          </p:spPr>
          <p:txBody>
            <a:bodyPr lIns="21050" tIns="21050" rIns="21050" bIns="210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bin"/>
                <a:buNone/>
              </a:pPr>
              <a:r>
                <a:rPr lang="en" sz="2500" u="none" strike="noStrike" cap="none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name:</a:t>
              </a:r>
            </a:p>
          </p:txBody>
        </p:sp>
      </p:grpSp>
      <p:sp>
        <p:nvSpPr>
          <p:cNvPr id="476" name="Shape 476"/>
          <p:cNvSpPr/>
          <p:nvPr/>
        </p:nvSpPr>
        <p:spPr>
          <a:xfrm>
            <a:off x="7399298" y="3208564"/>
            <a:ext cx="201386" cy="352697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</p:txBody>
      </p:sp>
      <p:sp>
        <p:nvSpPr>
          <p:cNvPr id="477" name="Shape 477"/>
          <p:cNvSpPr/>
          <p:nvPr/>
        </p:nvSpPr>
        <p:spPr>
          <a:xfrm>
            <a:off x="125185" y="2037805"/>
            <a:ext cx="544285" cy="489857"/>
          </a:xfrm>
          <a:prstGeom prst="rightArrow">
            <a:avLst>
              <a:gd name="adj1" fmla="val 32000"/>
              <a:gd name="adj2" fmla="val 44000"/>
            </a:avLst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78" name="Shape 478"/>
          <p:cNvSpPr/>
          <p:nvPr/>
        </p:nvSpPr>
        <p:spPr>
          <a:xfrm>
            <a:off x="7720427" y="1072787"/>
            <a:ext cx="201386" cy="352697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</p:txBody>
      </p:sp>
      <p:sp>
        <p:nvSpPr>
          <p:cNvPr id="479" name="Shape 479"/>
          <p:cNvSpPr/>
          <p:nvPr/>
        </p:nvSpPr>
        <p:spPr>
          <a:xfrm>
            <a:off x="125185" y="945424"/>
            <a:ext cx="544285" cy="489857"/>
          </a:xfrm>
          <a:prstGeom prst="rightArrow">
            <a:avLst>
              <a:gd name="adj1" fmla="val 32000"/>
              <a:gd name="adj2" fmla="val 44000"/>
            </a:avLst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80" name="Shape 480"/>
          <p:cNvSpPr/>
          <p:nvPr/>
        </p:nvSpPr>
        <p:spPr>
          <a:xfrm>
            <a:off x="125185" y="2037805"/>
            <a:ext cx="544285" cy="489857"/>
          </a:xfrm>
          <a:prstGeom prst="rightArrow">
            <a:avLst>
              <a:gd name="adj1" fmla="val 32000"/>
              <a:gd name="adj2" fmla="val 44000"/>
            </a:avLst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81" name="Shape 481"/>
          <p:cNvSpPr/>
          <p:nvPr/>
        </p:nvSpPr>
        <p:spPr>
          <a:xfrm>
            <a:off x="7720427" y="3208564"/>
            <a:ext cx="201386" cy="352697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</p:txBody>
      </p:sp>
      <p:sp>
        <p:nvSpPr>
          <p:cNvPr id="482" name="Shape 482"/>
          <p:cNvSpPr/>
          <p:nvPr/>
        </p:nvSpPr>
        <p:spPr>
          <a:xfrm>
            <a:off x="7573469" y="1072787"/>
            <a:ext cx="201386" cy="352697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</p:txBody>
      </p:sp>
      <p:sp>
        <p:nvSpPr>
          <p:cNvPr id="483" name="Shape 483"/>
          <p:cNvSpPr/>
          <p:nvPr/>
        </p:nvSpPr>
        <p:spPr>
          <a:xfrm>
            <a:off x="3589585" y="3473952"/>
            <a:ext cx="2427514" cy="1036767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have two independent instances.</a:t>
            </a:r>
          </a:p>
        </p:txBody>
      </p:sp>
      <p:sp>
        <p:nvSpPr>
          <p:cNvPr id="484" name="Shape 484"/>
          <p:cNvSpPr/>
          <p:nvPr/>
        </p:nvSpPr>
        <p:spPr>
          <a:xfrm>
            <a:off x="6291602" y="4663439"/>
            <a:ext cx="2525634" cy="352697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PartyAnimal.party(j)</a:t>
            </a:r>
          </a:p>
        </p:txBody>
      </p:sp>
      <p:sp>
        <p:nvSpPr>
          <p:cNvPr id="485" name="Shape 485"/>
          <p:cNvSpPr/>
          <p:nvPr/>
        </p:nvSpPr>
        <p:spPr>
          <a:xfrm>
            <a:off x="7382750" y="1699800"/>
            <a:ext cx="664499" cy="352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Sally</a:t>
            </a:r>
          </a:p>
        </p:txBody>
      </p:sp>
      <p:sp>
        <p:nvSpPr>
          <p:cNvPr id="486" name="Shape 486"/>
          <p:cNvSpPr/>
          <p:nvPr/>
        </p:nvSpPr>
        <p:spPr>
          <a:xfrm>
            <a:off x="7458425" y="3835575"/>
            <a:ext cx="588899" cy="352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Jim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D966"/>
                </a:solidFill>
                <a:sym typeface="Cabin"/>
              </a:rPr>
              <a:t>Definitions</a:t>
            </a:r>
          </a:p>
        </p:txBody>
      </p:sp>
      <p:sp>
        <p:nvSpPr>
          <p:cNvPr id="492" name="Shape 49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457200" marR="0" lvl="0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u="none" strike="noStrike" cap="none">
                <a:solidFill>
                  <a:srgbClr val="FF9300"/>
                </a:solidFill>
                <a:sym typeface="Cabin"/>
              </a:rPr>
              <a:t>Class</a:t>
            </a: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 - a template - Dog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u="none" strike="noStrike" cap="none">
                <a:solidFill>
                  <a:srgbClr val="FF9300"/>
                </a:solidFill>
                <a:sym typeface="Cabin"/>
              </a:rPr>
              <a:t>Method or Message </a:t>
            </a: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- A defined capability of a class - bark()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u="none" strike="noStrike" cap="none">
                <a:solidFill>
                  <a:srgbClr val="FF9300"/>
                </a:solidFill>
                <a:sym typeface="Cabin"/>
              </a:rPr>
              <a:t>Object or Instance</a:t>
            </a: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 - A particular instance of a class - Lassie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u="none" strike="noStrike" cap="none">
                <a:solidFill>
                  <a:srgbClr val="FF9300"/>
                </a:solidFill>
                <a:sym typeface="Cabin"/>
              </a:rPr>
              <a:t>Constructor</a:t>
            </a: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 - A method which is called when the instance / object is created</a:t>
            </a:r>
          </a:p>
        </p:txBody>
      </p:sp>
      <p:pic>
        <p:nvPicPr>
          <p:cNvPr id="493" name="Shape 49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12428" y="259624"/>
            <a:ext cx="1578429" cy="10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Inheritance</a:t>
            </a:r>
          </a:p>
        </p:txBody>
      </p:sp>
      <p:sp>
        <p:nvSpPr>
          <p:cNvPr id="499" name="Shape 49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http://www.python.org/doc/2.5.2/tut/node11.html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u="sng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http://www.ibiblio.org/g2swap/byteofpython/read/inheritance.html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D966"/>
                </a:solidFill>
                <a:sym typeface="Cabin"/>
              </a:rPr>
              <a:t>Inheritance</a:t>
            </a:r>
          </a:p>
        </p:txBody>
      </p:sp>
      <p:sp>
        <p:nvSpPr>
          <p:cNvPr id="505" name="Shape 50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457200" marR="0" lvl="0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When we make a new class - we can reuse an existing class and </a:t>
            </a:r>
            <a:r>
              <a:rPr lang="en" sz="2300" u="none" strike="noStrike" cap="none">
                <a:solidFill>
                  <a:srgbClr val="FF9300"/>
                </a:solidFill>
                <a:sym typeface="Cabin"/>
              </a:rPr>
              <a:t>inherit</a:t>
            </a: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 all the capabilities of an existing class and then add our own little bit to make our new class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Another form of store and reuse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Write once - reuse many times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The new class (child) has all the capabilities of the old class (parent) - and then some more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/>
        </p:nvSpPr>
        <p:spPr>
          <a:xfrm>
            <a:off x="250067" y="4666969"/>
            <a:ext cx="8893932" cy="368012"/>
          </a:xfrm>
          <a:prstGeom prst="rect">
            <a:avLst/>
          </a:prstGeom>
          <a:noFill/>
          <a:ln>
            <a:noFill/>
          </a:ln>
        </p:spPr>
        <p:txBody>
          <a:bodyPr lIns="37875" tIns="18925" rIns="37875" bIns="189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https://docs.python.org/2/library/sqlite3.html</a:t>
            </a:r>
          </a:p>
        </p:txBody>
      </p:sp>
      <p:grpSp>
        <p:nvGrpSpPr>
          <p:cNvPr id="163" name="Shape 163"/>
          <p:cNvGrpSpPr/>
          <p:nvPr/>
        </p:nvGrpSpPr>
        <p:grpSpPr>
          <a:xfrm>
            <a:off x="1234427" y="69979"/>
            <a:ext cx="6512335" cy="4552605"/>
            <a:chOff x="1133988" y="181428"/>
            <a:chExt cx="15195449" cy="11803050"/>
          </a:xfrm>
        </p:grpSpPr>
        <p:pic>
          <p:nvPicPr>
            <p:cNvPr id="164" name="Shape 164" descr="Untitled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133988" y="181428"/>
              <a:ext cx="15195449" cy="118030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65" name="Shape 165"/>
            <p:cNvCxnSpPr/>
            <p:nvPr/>
          </p:nvCxnSpPr>
          <p:spPr>
            <a:xfrm>
              <a:off x="8119360" y="4785178"/>
              <a:ext cx="725753" cy="0"/>
            </a:xfrm>
            <a:prstGeom prst="straightConnector1">
              <a:avLst/>
            </a:prstGeom>
            <a:noFill/>
            <a:ln w="38100" cap="flat" cmpd="sng">
              <a:solidFill>
                <a:srgbClr val="0365C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66" name="Shape 166"/>
            <p:cNvCxnSpPr/>
            <p:nvPr/>
          </p:nvCxnSpPr>
          <p:spPr>
            <a:xfrm>
              <a:off x="8061282" y="7522935"/>
              <a:ext cx="725753" cy="0"/>
            </a:xfrm>
            <a:prstGeom prst="straightConnector1">
              <a:avLst/>
            </a:prstGeom>
            <a:noFill/>
            <a:ln w="38100" cap="flat" cmpd="sng">
              <a:solidFill>
                <a:srgbClr val="0365C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67" name="Shape 167"/>
            <p:cNvCxnSpPr/>
            <p:nvPr/>
          </p:nvCxnSpPr>
          <p:spPr>
            <a:xfrm>
              <a:off x="11547610" y="7522935"/>
              <a:ext cx="725753" cy="0"/>
            </a:xfrm>
            <a:prstGeom prst="straightConnector1">
              <a:avLst/>
            </a:prstGeom>
            <a:noFill/>
            <a:ln w="38100" cap="flat" cmpd="sng">
              <a:solidFill>
                <a:srgbClr val="0365C0"/>
              </a:solidFill>
              <a:prstDash val="solid"/>
              <a:miter/>
              <a:headEnd type="none" w="med" len="med"/>
              <a:tailEnd type="none" w="med" len="med"/>
            </a:ln>
          </p:spPr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FFFF"/>
                </a:solidFill>
                <a:sym typeface="Cabin"/>
              </a:rPr>
              <a:t>Terminology: </a:t>
            </a:r>
            <a:r>
              <a:rPr lang="en" sz="4700" u="none" strike="noStrike" cap="none">
                <a:solidFill>
                  <a:srgbClr val="FF9300"/>
                </a:solidFill>
                <a:sym typeface="Cabin"/>
              </a:rPr>
              <a:t>Inheritance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11" name="Shape 511"/>
          <p:cNvSpPr/>
          <p:nvPr/>
        </p:nvSpPr>
        <p:spPr>
          <a:xfrm>
            <a:off x="852774" y="4493150"/>
            <a:ext cx="7599899" cy="352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http://en.wikipedia.org/wiki/Object-oriented_programming</a:t>
            </a:r>
          </a:p>
        </p:txBody>
      </p:sp>
      <p:sp>
        <p:nvSpPr>
          <p:cNvPr id="512" name="Shape 512"/>
          <p:cNvSpPr/>
          <p:nvPr/>
        </p:nvSpPr>
        <p:spPr>
          <a:xfrm>
            <a:off x="549462" y="2405198"/>
            <a:ext cx="8284029" cy="97971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‘Subclasses’ are more specialized versions of a class, which </a:t>
            </a:r>
            <a:r>
              <a:rPr lang="en" sz="2300" u="none" strike="noStrike" cap="none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inherit</a:t>
            </a: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attributes and behaviors from their parent classes, and can introduce their own.  </a:t>
            </a:r>
          </a:p>
        </p:txBody>
      </p:sp>
      <p:pic>
        <p:nvPicPr>
          <p:cNvPr id="513" name="Shape 5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02928" y="259624"/>
            <a:ext cx="1578429" cy="10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/>
          <p:nvPr/>
        </p:nvSpPr>
        <p:spPr>
          <a:xfrm>
            <a:off x="237698" y="154250"/>
            <a:ext cx="5352300" cy="470249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class PartyAnimal: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name = ""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def __init__(self, nam):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  self.name = nam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  print self.name,"constructed"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Font typeface="Cabin"/>
              <a:buNone/>
            </a:pPr>
            <a:endParaRPr sz="1600" b="1" i="0" u="none" strike="noStrike" cap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def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  self.x = self.x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  print self.name,"party count",self.x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Font typeface="Cabin"/>
              <a:buNone/>
            </a:pPr>
            <a:endParaRPr sz="1600" b="1" i="0" u="none" strike="noStrike" cap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class FootballFan(PartyAnimal):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points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def touchdown(self):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   self.points = self.points + 7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   self.party()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   print self.name,"points",self.points</a:t>
            </a:r>
          </a:p>
        </p:txBody>
      </p:sp>
      <p:sp>
        <p:nvSpPr>
          <p:cNvPr id="519" name="Shape 519"/>
          <p:cNvSpPr/>
          <p:nvPr/>
        </p:nvSpPr>
        <p:spPr>
          <a:xfrm>
            <a:off x="5758542" y="372291"/>
            <a:ext cx="2671969" cy="1685108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 = PartyAnimal("Sally")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s.party()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 = FootballFan("Jim")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j.party()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j.touchdown()</a:t>
            </a:r>
          </a:p>
        </p:txBody>
      </p:sp>
      <p:sp>
        <p:nvSpPr>
          <p:cNvPr id="520" name="Shape 520"/>
          <p:cNvSpPr/>
          <p:nvPr/>
        </p:nvSpPr>
        <p:spPr>
          <a:xfrm>
            <a:off x="5360950" y="3128350"/>
            <a:ext cx="3327299" cy="1199699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1800" u="none" strike="noStrike" cap="none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FootballFan</a:t>
            </a:r>
            <a:r>
              <a:rPr lang="en" sz="18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a class which extends </a:t>
            </a:r>
            <a:r>
              <a:rPr lang="en" sz="1800" u="none" strike="noStrike" cap="none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18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 </a:t>
            </a:r>
            <a:r>
              <a:rPr lang="en" sz="1800" u="none" strike="noStrike" cap="none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It has all the capabilities of PartyAnimal</a:t>
            </a:r>
            <a:r>
              <a:rPr lang="en" sz="18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1800" u="none" strike="noStrike" cap="none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and more.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Shape 525"/>
          <p:cNvSpPr/>
          <p:nvPr/>
        </p:nvSpPr>
        <p:spPr>
          <a:xfrm>
            <a:off x="5758542" y="372291"/>
            <a:ext cx="2671969" cy="1685108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 = PartyAnimal("Sally")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s.party()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 = FootballFan("Jim")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j.party()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j.touchdown()</a:t>
            </a:r>
          </a:p>
        </p:txBody>
      </p:sp>
      <p:sp>
        <p:nvSpPr>
          <p:cNvPr id="526" name="Shape 526"/>
          <p:cNvSpPr/>
          <p:nvPr/>
        </p:nvSpPr>
        <p:spPr>
          <a:xfrm>
            <a:off x="6036128" y="2483575"/>
            <a:ext cx="2541814" cy="1543049"/>
          </a:xfrm>
          <a:prstGeom prst="rect">
            <a:avLst/>
          </a:prstGeom>
          <a:noFill/>
          <a:ln w="50800" cap="flat" cmpd="sng">
            <a:solidFill>
              <a:srgbClr val="00F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1050" tIns="21050" rIns="21050" bIns="21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7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7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</a:p>
        </p:txBody>
      </p:sp>
      <p:sp>
        <p:nvSpPr>
          <p:cNvPr id="527" name="Shape 527"/>
          <p:cNvSpPr/>
          <p:nvPr/>
        </p:nvSpPr>
        <p:spPr>
          <a:xfrm>
            <a:off x="6609428" y="2684417"/>
            <a:ext cx="1708447" cy="489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9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x</a:t>
            </a:r>
          </a:p>
        </p:txBody>
      </p:sp>
      <p:sp>
        <p:nvSpPr>
          <p:cNvPr id="528" name="Shape 528"/>
          <p:cNvSpPr/>
          <p:nvPr/>
        </p:nvSpPr>
        <p:spPr>
          <a:xfrm>
            <a:off x="6609428" y="3331028"/>
            <a:ext cx="1708447" cy="489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5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name: Sally</a:t>
            </a:r>
          </a:p>
        </p:txBody>
      </p:sp>
      <p:sp>
        <p:nvSpPr>
          <p:cNvPr id="529" name="Shape 529"/>
          <p:cNvSpPr/>
          <p:nvPr/>
        </p:nvSpPr>
        <p:spPr>
          <a:xfrm>
            <a:off x="237698" y="154250"/>
            <a:ext cx="5352300" cy="470249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class PartyAnimal: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name = ""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def __init__(self, nam):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  self.name = nam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  print self.name,"constructed"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Font typeface="Cabin"/>
              <a:buNone/>
            </a:pPr>
            <a:endParaRPr sz="1600" b="1" i="0" u="none" strike="noStrike" cap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def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  self.x = self.x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  print self.name,"party count",self.x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Font typeface="Cabin"/>
              <a:buNone/>
            </a:pPr>
            <a:endParaRPr sz="1600" b="1" i="0" u="none" strike="noStrike" cap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class FootballFan(PartyAnimal):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points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def touchdown(self):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   self.points = self.points + 7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   self.party()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   print self.name,"points",self.points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Shape 534"/>
          <p:cNvSpPr/>
          <p:nvPr/>
        </p:nvSpPr>
        <p:spPr>
          <a:xfrm>
            <a:off x="5758542" y="372291"/>
            <a:ext cx="2671969" cy="1685108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 = PartyAnimal("Sally")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s.party()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 = FootballFan("Jim")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j.party()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j.touchdown()</a:t>
            </a:r>
          </a:p>
        </p:txBody>
      </p:sp>
      <p:sp>
        <p:nvSpPr>
          <p:cNvPr id="535" name="Shape 535"/>
          <p:cNvSpPr/>
          <p:nvPr/>
        </p:nvSpPr>
        <p:spPr>
          <a:xfrm>
            <a:off x="6036128" y="2483575"/>
            <a:ext cx="2541814" cy="2170067"/>
          </a:xfrm>
          <a:prstGeom prst="rect">
            <a:avLst/>
          </a:prstGeom>
          <a:noFill/>
          <a:ln w="50800" cap="flat" cmpd="sng">
            <a:solidFill>
              <a:srgbClr val="00F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1050" tIns="21050" rIns="21050" bIns="21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7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7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</a:t>
            </a:r>
          </a:p>
        </p:txBody>
      </p:sp>
      <p:sp>
        <p:nvSpPr>
          <p:cNvPr id="536" name="Shape 536"/>
          <p:cNvSpPr/>
          <p:nvPr/>
        </p:nvSpPr>
        <p:spPr>
          <a:xfrm>
            <a:off x="6609428" y="2684417"/>
            <a:ext cx="1708447" cy="489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9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x</a:t>
            </a:r>
          </a:p>
        </p:txBody>
      </p:sp>
      <p:sp>
        <p:nvSpPr>
          <p:cNvPr id="537" name="Shape 537"/>
          <p:cNvSpPr/>
          <p:nvPr/>
        </p:nvSpPr>
        <p:spPr>
          <a:xfrm>
            <a:off x="6609428" y="3331028"/>
            <a:ext cx="1708447" cy="489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5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name: Jim</a:t>
            </a:r>
          </a:p>
        </p:txBody>
      </p:sp>
      <p:sp>
        <p:nvSpPr>
          <p:cNvPr id="538" name="Shape 538"/>
          <p:cNvSpPr/>
          <p:nvPr/>
        </p:nvSpPr>
        <p:spPr>
          <a:xfrm>
            <a:off x="6609428" y="3987437"/>
            <a:ext cx="1708447" cy="489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5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points</a:t>
            </a:r>
          </a:p>
        </p:txBody>
      </p:sp>
      <p:sp>
        <p:nvSpPr>
          <p:cNvPr id="539" name="Shape 539"/>
          <p:cNvSpPr/>
          <p:nvPr/>
        </p:nvSpPr>
        <p:spPr>
          <a:xfrm>
            <a:off x="237698" y="154250"/>
            <a:ext cx="5352300" cy="470249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class PartyAnimal: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name = ""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def __init__(self, nam):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  self.name = nam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  print self.name,"constructed"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Font typeface="Cabin"/>
              <a:buNone/>
            </a:pPr>
            <a:endParaRPr sz="1600" b="1" i="0" u="none" strike="noStrike" cap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def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  self.x = self.x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  print self.name,"party count",self.x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Font typeface="Cabin"/>
              <a:buNone/>
            </a:pPr>
            <a:endParaRPr sz="1600" b="1" i="0" u="none" strike="noStrike" cap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class FootballFan(PartyAnimal):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points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def touchdown(self):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   self.points = self.points + 7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   self.party()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   print self.name,"points",self.points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D966"/>
                </a:solidFill>
                <a:sym typeface="Cabin"/>
              </a:rPr>
              <a:t>Definitions</a:t>
            </a:r>
          </a:p>
        </p:txBody>
      </p:sp>
      <p:sp>
        <p:nvSpPr>
          <p:cNvPr id="545" name="Shape 54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457200" marR="0" lvl="0" indent="-425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" sz="3100" u="none" strike="noStrike" cap="none" baseline="-25000">
                <a:solidFill>
                  <a:srgbClr val="FF9300"/>
                </a:solidFill>
                <a:sym typeface="Cabin"/>
              </a:rPr>
              <a:t>Class</a:t>
            </a:r>
            <a:r>
              <a:rPr lang="en" sz="3100" u="none" strike="noStrike" cap="none" baseline="-25000">
                <a:solidFill>
                  <a:srgbClr val="FFFFFF"/>
                </a:solidFill>
                <a:sym typeface="Cabin"/>
              </a:rPr>
              <a:t> - a template - Dog</a:t>
            </a:r>
          </a:p>
          <a:p>
            <a:pPr marL="457200" marR="0" lvl="0" indent="-4254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lang="en" sz="3100" u="none" strike="noStrike" cap="none" baseline="-25000">
                <a:solidFill>
                  <a:srgbClr val="FF9300"/>
                </a:solidFill>
                <a:sym typeface="Cabin"/>
              </a:rPr>
              <a:t>Method or Message </a:t>
            </a:r>
            <a:r>
              <a:rPr lang="en" sz="3100" u="none" strike="noStrike" cap="none" baseline="-25000">
                <a:solidFill>
                  <a:srgbClr val="FFFFFF"/>
                </a:solidFill>
                <a:sym typeface="Cabin"/>
              </a:rPr>
              <a:t>- A defined capability of a class - bark()</a:t>
            </a:r>
          </a:p>
          <a:p>
            <a:pPr marL="457200" marR="0" lvl="0" indent="-4254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lang="en" sz="3100" u="none" strike="noStrike" cap="none" baseline="-25000">
                <a:solidFill>
                  <a:srgbClr val="FF9300"/>
                </a:solidFill>
                <a:sym typeface="Cabin"/>
              </a:rPr>
              <a:t>Object or Instance</a:t>
            </a:r>
            <a:r>
              <a:rPr lang="en" sz="3100" u="none" strike="noStrike" cap="none" baseline="-25000">
                <a:solidFill>
                  <a:srgbClr val="FFFFFF"/>
                </a:solidFill>
                <a:sym typeface="Cabin"/>
              </a:rPr>
              <a:t> - A particular instance of a class - Lassie</a:t>
            </a:r>
          </a:p>
          <a:p>
            <a:pPr marL="457200" marR="0" lvl="0" indent="-4254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lang="en" sz="3100" u="none" strike="noStrike" cap="none" baseline="-25000">
                <a:solidFill>
                  <a:srgbClr val="FF9300"/>
                </a:solidFill>
                <a:sym typeface="Cabin"/>
              </a:rPr>
              <a:t>Constructor</a:t>
            </a:r>
            <a:r>
              <a:rPr lang="en" sz="3100" u="none" strike="noStrike" cap="none" baseline="-25000">
                <a:solidFill>
                  <a:srgbClr val="FFFFFF"/>
                </a:solidFill>
                <a:sym typeface="Cabin"/>
              </a:rPr>
              <a:t> - A method which is called when the instance / object is created</a:t>
            </a:r>
          </a:p>
          <a:p>
            <a:pPr marL="457200" marR="0" lvl="0" indent="-4254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lang="en" sz="3100" u="none" strike="noStrike" cap="none" baseline="-25000">
                <a:solidFill>
                  <a:srgbClr val="FF9300"/>
                </a:solidFill>
                <a:sym typeface="Cabin"/>
              </a:rPr>
              <a:t>Inheritance</a:t>
            </a:r>
            <a:r>
              <a:rPr lang="en" sz="3100" u="none" strike="noStrike" cap="none" baseline="-25000">
                <a:solidFill>
                  <a:srgbClr val="FFFFFF"/>
                </a:solidFill>
                <a:sym typeface="Cabin"/>
              </a:rPr>
              <a:t> - the ability to take a class and extend it to make a new class.</a:t>
            </a:r>
          </a:p>
        </p:txBody>
      </p:sp>
      <p:pic>
        <p:nvPicPr>
          <p:cNvPr id="546" name="Shape 5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12428" y="259624"/>
            <a:ext cx="1578429" cy="10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Shape 5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15775" tIns="15775" rIns="15775" bIns="15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600" u="none" strike="noStrike" cap="none">
                <a:solidFill>
                  <a:srgbClr val="FFD966"/>
                </a:solidFill>
                <a:sym typeface="Cabin"/>
              </a:rPr>
              <a:t>Summary</a:t>
            </a:r>
          </a:p>
        </p:txBody>
      </p:sp>
      <p:sp>
        <p:nvSpPr>
          <p:cNvPr id="552" name="Shape 55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15775" tIns="15775" rIns="15775" bIns="15775" anchor="ctr" anchorCtr="0">
            <a:noAutofit/>
          </a:bodyPr>
          <a:lstStyle/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200" u="none" strike="noStrike" cap="none">
                <a:solidFill>
                  <a:srgbClr val="FFFFFF"/>
                </a:solidFill>
                <a:sym typeface="Cabin"/>
              </a:rPr>
              <a:t>Object Oriented programming is a very structured approach to code reuse.</a:t>
            </a:r>
          </a:p>
          <a:p>
            <a:pPr marL="457200" marR="0" lvl="0" indent="-3683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200" u="none" strike="noStrike" cap="none">
                <a:solidFill>
                  <a:srgbClr val="FFFFFF"/>
                </a:solidFill>
                <a:sym typeface="Cabin"/>
              </a:rPr>
              <a:t>We can group data and functionality together and create many independent instances of a class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Shape 5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1700" tIns="51700" rIns="51700" bIns="51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" sz="2000" u="none" strike="noStrike" cap="none">
                <a:solidFill>
                  <a:srgbClr val="FFFF00"/>
                </a:solidFill>
                <a:sym typeface="Cabin"/>
              </a:rPr>
              <a:t>Acknowledgements / Contributions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58" name="Shape 558"/>
          <p:cNvSpPr txBox="1"/>
          <p:nvPr/>
        </p:nvSpPr>
        <p:spPr>
          <a:xfrm>
            <a:off x="678431" y="777220"/>
            <a:ext cx="3823705" cy="3984018"/>
          </a:xfrm>
          <a:prstGeom prst="rect">
            <a:avLst/>
          </a:prstGeom>
          <a:noFill/>
          <a:ln>
            <a:noFill/>
          </a:ln>
        </p:spPr>
        <p:txBody>
          <a:bodyPr lIns="51700" tIns="51700" rIns="51700" bIns="51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Thes slide are Copyright 2010-  Charles R. Severance (</a:t>
            </a:r>
            <a:r>
              <a:rPr lang="en" sz="1000" u="sng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www.dr-chuck.com</a:t>
            </a:r>
            <a:r>
              <a:rPr lang="en" sz="1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of the University of Michigan School of Information and </a:t>
            </a:r>
            <a:r>
              <a:rPr lang="en" sz="1000" u="sng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open.umich.edu</a:t>
            </a:r>
            <a:r>
              <a:rPr lang="en" sz="1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000" u="none" strike="noStrike" cap="none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Initial Development: Charles Severance, University of Michigan School of Information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000" u="none" strike="noStrike" cap="none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… Insert new Contributors here</a:t>
            </a:r>
          </a:p>
        </p:txBody>
      </p:sp>
      <p:pic>
        <p:nvPicPr>
          <p:cNvPr id="559" name="Shape 5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6318" y="75740"/>
            <a:ext cx="576450" cy="57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0" name="Shape 56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17449" y="175978"/>
            <a:ext cx="1107336" cy="375974"/>
          </a:xfrm>
          <a:prstGeom prst="rect">
            <a:avLst/>
          </a:prstGeom>
          <a:noFill/>
          <a:ln>
            <a:noFill/>
          </a:ln>
        </p:spPr>
      </p:pic>
      <p:sp>
        <p:nvSpPr>
          <p:cNvPr id="561" name="Shape 561"/>
          <p:cNvSpPr txBox="1"/>
          <p:nvPr/>
        </p:nvSpPr>
        <p:spPr>
          <a:xfrm>
            <a:off x="4896225" y="850612"/>
            <a:ext cx="3823705" cy="3984018"/>
          </a:xfrm>
          <a:prstGeom prst="rect">
            <a:avLst/>
          </a:prstGeom>
          <a:noFill/>
          <a:ln>
            <a:noFill/>
          </a:ln>
        </p:spPr>
        <p:txBody>
          <a:bodyPr lIns="51700" tIns="51700" rIns="51700" bIns="51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Review of Programs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/>
        </p:nvSpPr>
        <p:spPr>
          <a:xfrm>
            <a:off x="669237" y="492306"/>
            <a:ext cx="5565933" cy="1009105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usf = input('Enter the US Floor Number: 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wf = usf - 1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'Non-US Floor Number is',wf</a:t>
            </a:r>
          </a:p>
        </p:txBody>
      </p:sp>
      <p:sp>
        <p:nvSpPr>
          <p:cNvPr id="178" name="Shape 178"/>
          <p:cNvSpPr/>
          <p:nvPr/>
        </p:nvSpPr>
        <p:spPr>
          <a:xfrm>
            <a:off x="4631871" y="3860074"/>
            <a:ext cx="1366157" cy="612321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Process</a:t>
            </a:r>
          </a:p>
        </p:txBody>
      </p:sp>
      <p:sp>
        <p:nvSpPr>
          <p:cNvPr id="179" name="Shape 179"/>
          <p:cNvSpPr/>
          <p:nvPr/>
        </p:nvSpPr>
        <p:spPr>
          <a:xfrm>
            <a:off x="2536371" y="3860074"/>
            <a:ext cx="1366157" cy="612321"/>
          </a:xfrm>
          <a:prstGeom prst="rect">
            <a:avLst/>
          </a:prstGeom>
          <a:solidFill>
            <a:srgbClr val="00F9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</a:p>
        </p:txBody>
      </p:sp>
      <p:sp>
        <p:nvSpPr>
          <p:cNvPr id="180" name="Shape 180"/>
          <p:cNvSpPr/>
          <p:nvPr/>
        </p:nvSpPr>
        <p:spPr>
          <a:xfrm>
            <a:off x="6667500" y="3860074"/>
            <a:ext cx="1366157" cy="612321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</a:p>
        </p:txBody>
      </p:sp>
      <p:cxnSp>
        <p:nvCxnSpPr>
          <p:cNvPr id="181" name="Shape 181"/>
          <p:cNvCxnSpPr/>
          <p:nvPr/>
        </p:nvCxnSpPr>
        <p:spPr>
          <a:xfrm rot="10800000">
            <a:off x="3917973" y="4158933"/>
            <a:ext cx="691243" cy="10498"/>
          </a:xfrm>
          <a:prstGeom prst="straightConnector1">
            <a:avLst/>
          </a:prstGeom>
          <a:noFill/>
          <a:ln w="50800" cap="flat" cmpd="sng">
            <a:solidFill>
              <a:srgbClr val="FFFB00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182" name="Shape 182"/>
          <p:cNvCxnSpPr/>
          <p:nvPr/>
        </p:nvCxnSpPr>
        <p:spPr>
          <a:xfrm rot="10800000">
            <a:off x="5982516" y="4158933"/>
            <a:ext cx="691243" cy="10498"/>
          </a:xfrm>
          <a:prstGeom prst="straightConnector1">
            <a:avLst/>
          </a:prstGeom>
          <a:noFill/>
          <a:ln w="50800" cap="flat" cmpd="sng">
            <a:solidFill>
              <a:srgbClr val="FFFB00"/>
            </a:solidFill>
            <a:prstDash val="solid"/>
            <a:miter/>
            <a:headEnd type="triangle" w="lg" len="lg"/>
            <a:tailEnd type="none" w="med" len="med"/>
          </a:ln>
        </p:spPr>
      </p:cxnSp>
      <p:sp>
        <p:nvSpPr>
          <p:cNvPr id="183" name="Shape 183"/>
          <p:cNvSpPr/>
          <p:nvPr/>
        </p:nvSpPr>
        <p:spPr>
          <a:xfrm>
            <a:off x="4704200" y="2208995"/>
            <a:ext cx="3669820" cy="965539"/>
          </a:xfrm>
          <a:prstGeom prst="rect">
            <a:avLst/>
          </a:prstGeom>
          <a:noFill/>
          <a:ln w="50800" cap="flat" cmpd="sng">
            <a:solidFill>
              <a:srgbClr val="FFFB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2200" u="none" strike="noStrike" cap="none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python elev.py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2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Enter the US Floor Number: </a:t>
            </a:r>
            <a:r>
              <a:rPr lang="en" sz="2200" u="none" strike="noStrike" cap="none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ct val="25000"/>
              <a:buFont typeface="Cabin"/>
              <a:buNone/>
            </a:pPr>
            <a:r>
              <a:rPr lang="en" sz="2200" u="none" strike="noStrike" cap="none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Non-US Floor Number is 1</a:t>
            </a:r>
          </a:p>
        </p:txBody>
      </p:sp>
      <p:pic>
        <p:nvPicPr>
          <p:cNvPr id="184" name="Shape 18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99514" y="465364"/>
            <a:ext cx="1665514" cy="100130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D966"/>
                </a:solidFill>
                <a:sym typeface="Cabin"/>
              </a:rPr>
              <a:t>Object Oriented</a:t>
            </a:r>
          </a:p>
        </p:txBody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6477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73913"/>
              <a:buFont typeface="Cabin"/>
              <a:buChar char="•"/>
            </a:pP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A program is made up of many cooperating objects</a:t>
            </a:r>
          </a:p>
          <a:p>
            <a:pPr marL="647700" marR="0" lvl="0" indent="-3302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73913"/>
              <a:buFont typeface="Cabin"/>
              <a:buChar char="•"/>
            </a:pP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Instead of being the “whole program” - each object is a little “island” within the program and cooperatively working with other objects.</a:t>
            </a:r>
          </a:p>
          <a:p>
            <a:pPr marL="647700" marR="0" lvl="0" indent="-3302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73913"/>
              <a:buFont typeface="Cabin"/>
              <a:buChar char="•"/>
            </a:pP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A program is made up of one or more objects working together - objects make use of each other’s capabilities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CBD23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D966"/>
                </a:solidFill>
                <a:sym typeface="Cabin"/>
              </a:rPr>
              <a:t>Object</a:t>
            </a:r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200" u="none" strike="noStrike" cap="none">
                <a:solidFill>
                  <a:srgbClr val="FFFFFF"/>
                </a:solidFill>
                <a:sym typeface="Cabin"/>
              </a:rPr>
              <a:t>An Object is a bit of self-contained Code and Data</a:t>
            </a:r>
          </a:p>
          <a:p>
            <a:pPr marL="457200" marR="0" lvl="0" indent="-3683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200" u="none" strike="noStrike" cap="none">
                <a:solidFill>
                  <a:srgbClr val="FFFFFF"/>
                </a:solidFill>
                <a:sym typeface="Cabin"/>
              </a:rPr>
              <a:t>A key aspect of the Object approach is to break the problem into smaller understandable parts (divide and conquer)</a:t>
            </a:r>
          </a:p>
          <a:p>
            <a:pPr marL="457200" marR="0" lvl="0" indent="-3683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200" u="none" strike="noStrike" cap="none">
                <a:solidFill>
                  <a:srgbClr val="FFFFFF"/>
                </a:solidFill>
                <a:sym typeface="Cabin"/>
              </a:rPr>
              <a:t>Objects have boundaries that allow us to ignore un-needed detail</a:t>
            </a:r>
          </a:p>
          <a:p>
            <a:pPr marL="457200" marR="0" lvl="0" indent="-3683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200" u="none" strike="noStrike" cap="none">
                <a:solidFill>
                  <a:srgbClr val="FFFFFF"/>
                </a:solidFill>
                <a:sym typeface="Cabin"/>
              </a:rPr>
              <a:t>We have been using objects all along: String Objects, Integer Objects, Dictionary Objects, List Objects...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/>
        </p:nvSpPr>
        <p:spPr>
          <a:xfrm>
            <a:off x="1557209" y="122464"/>
            <a:ext cx="5831399" cy="4741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800" b="1" i="0" u="none" strike="noStrike" cap="non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movies = list()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1800" b="1" i="0" u="none" strike="noStrike" cap="none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movie1 = dict()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1800" b="1" i="0" u="none" strike="noStrike" cap="none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movie1['Director'] = 'James Cameron'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1800" b="1" i="0" u="none" strike="noStrike" cap="none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movie1['Title'] = 'Avatar'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1800" b="1" i="0" u="none" strike="noStrike" cap="none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movie1['Release Date'] = '18 December 2009'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1800" b="1" i="0" u="none" strike="noStrike" cap="none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movie1['Running Time'] = '162 minutes'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1800" b="1" i="0" u="none" strike="noStrike" cap="none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movie1['Rating'] = 'PG-13'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800" b="1" i="0" u="none" strike="noStrike" cap="non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movies.append(movie1)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1800" b="1" i="0" u="none" strike="noStrike" cap="none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movie2 = dict()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1800" b="1" i="0" u="none" strike="noStrike" cap="none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movie2['Director'] = 'David Fincher'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1800" b="1" i="0" u="none" strike="noStrike" cap="none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movie2['Title'] = 'The Social Network'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1800" b="1" i="0" u="none" strike="noStrike" cap="none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movie2['Release Date'] = '01 October 2010'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1800" b="1" i="0" u="none" strike="noStrike" cap="none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movie2['Running Time'] = '120 min'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1800" b="1" i="0" u="none" strike="noStrike" cap="none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movie2['Rating'] = 'PG-13'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800" b="1" i="0" u="none" strike="noStrike" cap="non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movies.append(movie2)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2576</Words>
  <Application>Microsoft Macintosh PowerPoint</Application>
  <PresentationFormat>On-screen Show (16:9)</PresentationFormat>
  <Paragraphs>404</Paragraphs>
  <Slides>46</Slides>
  <Notes>46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3" baseType="lpstr">
      <vt:lpstr>Cabin</vt:lpstr>
      <vt:lpstr>Courier New</vt:lpstr>
      <vt:lpstr>Gill Sans</vt:lpstr>
      <vt:lpstr>Merriweather Sans</vt:lpstr>
      <vt:lpstr>ヒラギノ角ゴ ProN W3</vt:lpstr>
      <vt:lpstr>Arial</vt:lpstr>
      <vt:lpstr>Title &amp; Subtitle</vt:lpstr>
      <vt:lpstr>Python Objects</vt:lpstr>
      <vt:lpstr>Warning</vt:lpstr>
      <vt:lpstr>PowerPoint Presentation</vt:lpstr>
      <vt:lpstr>PowerPoint Presentation</vt:lpstr>
      <vt:lpstr>Review of Programs</vt:lpstr>
      <vt:lpstr>PowerPoint Presentation</vt:lpstr>
      <vt:lpstr>Object Oriented</vt:lpstr>
      <vt:lpstr>Object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Definitions</vt:lpstr>
      <vt:lpstr>Terminology: Class</vt:lpstr>
      <vt:lpstr>Terminology: Class</vt:lpstr>
      <vt:lpstr>Terminology: Instance</vt:lpstr>
      <vt:lpstr>Terminology: Method</vt:lpstr>
      <vt:lpstr>A Sample Class</vt:lpstr>
      <vt:lpstr>PowerPoint Presentation</vt:lpstr>
      <vt:lpstr>PowerPoint Presentation</vt:lpstr>
      <vt:lpstr>PowerPoint Presentation</vt:lpstr>
      <vt:lpstr>Definitions Review</vt:lpstr>
      <vt:lpstr>Playing with dir() and type()</vt:lpstr>
      <vt:lpstr>A Nerdy Way to Find Capabilities</vt:lpstr>
      <vt:lpstr>Try dir() with a String</vt:lpstr>
      <vt:lpstr>PowerPoint Presentation</vt:lpstr>
      <vt:lpstr>Object Lifecycle</vt:lpstr>
      <vt:lpstr>Object Lifecycle</vt:lpstr>
      <vt:lpstr>Constructor</vt:lpstr>
      <vt:lpstr>PowerPoint Presentation</vt:lpstr>
      <vt:lpstr>Constructor</vt:lpstr>
      <vt:lpstr>Many Instances</vt:lpstr>
      <vt:lpstr>PowerPoint Presentation</vt:lpstr>
      <vt:lpstr>PowerPoint Presentation</vt:lpstr>
      <vt:lpstr>Definitions</vt:lpstr>
      <vt:lpstr>Inheritance</vt:lpstr>
      <vt:lpstr>Inheritance</vt:lpstr>
      <vt:lpstr>Terminology: Inheritance</vt:lpstr>
      <vt:lpstr>PowerPoint Presentation</vt:lpstr>
      <vt:lpstr>PowerPoint Presentation</vt:lpstr>
      <vt:lpstr>PowerPoint Presentation</vt:lpstr>
      <vt:lpstr>Definitions</vt:lpstr>
      <vt:lpstr>Summary</vt:lpstr>
      <vt:lpstr>Acknowledgements / Contributions</vt:lpstr>
    </vt:vector>
  </TitlesOfParts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Objects</dc:title>
  <cp:lastModifiedBy>Microsoft Office User</cp:lastModifiedBy>
  <cp:revision>7</cp:revision>
  <dcterms:modified xsi:type="dcterms:W3CDTF">2016-08-13T17:46:31Z</dcterms:modified>
</cp:coreProperties>
</file>