
<file path=[Content_Types].xml><?xml version="1.0" encoding="utf-8"?>
<Types xmlns="http://schemas.openxmlformats.org/package/2006/content-types">
  <Default Extension="xml" ContentType="application/xml"/>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94544"/>
  </p:normalViewPr>
  <p:slideViewPr>
    <p:cSldViewPr snapToGrid="0" snapToObjects="1">
      <p:cViewPr varScale="1">
        <p:scale>
          <a:sx n="169" d="100"/>
          <a:sy n="169" d="100"/>
        </p:scale>
        <p:origin x="192" y="192"/>
      </p:cViewPr>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28625"/>
            <a:ext cx="7836750" cy="100006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ctr" anchorCtr="0"/>
          <a:lstStyle>
            <a:lvl1pPr marL="400050" lvl="0" indent="-80153" algn="l" rtl="0">
              <a:spcBef>
                <a:spcPts val="1969"/>
              </a:spcBef>
              <a:spcAft>
                <a:spcPts val="0"/>
              </a:spcAft>
              <a:buClr>
                <a:schemeClr val="lt1"/>
              </a:buClr>
              <a:buFont typeface="Cabin"/>
              <a:buChar char="•"/>
              <a:defRPr/>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a:p>
        </p:txBody>
      </p:sp>
    </p:spTree>
    <p:extLst>
      <p:ext uri="{BB962C8B-B14F-4D97-AF65-F5344CB8AC3E}">
        <p14:creationId xmlns:p14="http://schemas.microsoft.com/office/powerpoint/2010/main" val="25040716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9144000" cy="432054"/>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
        <p:nvSpPr>
          <p:cNvPr id="5" name="Rectangle 3"/>
          <p:cNvSpPr>
            <a:spLocks noChangeArrowheads="1"/>
          </p:cNvSpPr>
          <p:nvPr userDrawn="1"/>
        </p:nvSpPr>
        <p:spPr bwMode="auto">
          <a:xfrm>
            <a:off x="0" y="4701159"/>
            <a:ext cx="9144000" cy="442341"/>
          </a:xfrm>
          <a:prstGeom prst="rect">
            <a:avLst/>
          </a:prstGeom>
          <a:solidFill>
            <a:schemeClr val="tx1">
              <a:lumMod val="75000"/>
            </a:schemeClr>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smtClean="0"/>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2.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1.jp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120" name="Shape 120"/>
          <p:cNvSpPr txBox="1">
            <a:spLocks noGrp="1"/>
          </p:cNvSpPr>
          <p:nvPr>
            <p:ph type="body" idx="1"/>
          </p:nvPr>
        </p:nvSpPr>
        <p:spPr>
          <a:prstGeom prst="rect">
            <a:avLst/>
          </a:prstGeom>
          <a:noFill/>
          <a:ln>
            <a:noFill/>
          </a:ln>
        </p:spPr>
        <p:txBody>
          <a:bodyPr lIns="21425" tIns="21425" rIns="21425" bIns="21425" anchor="t" anchorCtr="0">
            <a:noAutofit/>
          </a:bodyPr>
          <a:lstStyle/>
          <a:p>
            <a:pPr marL="0" marR="0" lvl="0" indent="0" algn="ctr" rtl="0">
              <a:spcBef>
                <a:spcPts val="0"/>
              </a:spcBef>
              <a:buClr>
                <a:srgbClr val="FFFFFF"/>
              </a:buClr>
              <a:buSzPct val="25000"/>
              <a:buFont typeface="Arial"/>
              <a:buNone/>
            </a:pPr>
            <a:r>
              <a:rPr lang="en" sz="1800" u="none" strike="noStrike" cap="none">
                <a:solidFill>
                  <a:srgbClr val="FFFFFF"/>
                </a:solidFill>
                <a:sym typeface="Cabin"/>
              </a:rPr>
              <a:t>Charles Severance</a:t>
            </a:r>
          </a:p>
        </p:txBody>
      </p:sp>
      <p:pic>
        <p:nvPicPr>
          <p:cNvPr id="121" name="Shape 121"/>
          <p:cNvPicPr preferRelativeResize="0"/>
          <p:nvPr/>
        </p:nvPicPr>
        <p:blipFill rotWithShape="1">
          <a:blip r:embed="rId3">
            <a:alphaModFix/>
          </a:blip>
          <a:srcRect/>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a:solidFill>
                  <a:srgbClr val="FFFFFF"/>
                </a:solidFill>
                <a:sym typeface="Cabin"/>
              </a:rPr>
              <a:t>a</a:t>
            </a:r>
            <a:r>
              <a:rPr lang="en" sz="2000" u="none" strike="noStrike" cap="none">
                <a:solidFill>
                  <a:srgbClr val="00F900"/>
                </a:solidFill>
                <a:sym typeface="Cabin"/>
              </a:rPr>
              <a:t> selection policy</a:t>
            </a:r>
            <a:r>
              <a:rPr lang="en" sz="2000" u="none" strike="noStrike" cap="none">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a:solidFill>
                  <a:srgbClr val="FFFFFF"/>
                </a:solidFill>
                <a:sym typeface="Cabin"/>
              </a:rPr>
              <a:t>a</a:t>
            </a:r>
            <a:r>
              <a:rPr lang="en" sz="2000" u="none" strike="noStrike" cap="none">
                <a:solidFill>
                  <a:srgbClr val="00F900"/>
                </a:solidFill>
                <a:sym typeface="Cabin"/>
              </a:rPr>
              <a:t> re-visit policy</a:t>
            </a:r>
            <a:r>
              <a:rPr lang="en" sz="2000" u="none" strike="noStrike" cap="none">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a:solidFill>
                  <a:srgbClr val="FFFFFF"/>
                </a:solidFill>
                <a:sym typeface="Cabin"/>
              </a:rPr>
              <a:t>a </a:t>
            </a:r>
            <a:r>
              <a:rPr lang="en" sz="2000" u="none" strike="noStrike" cap="none">
                <a:solidFill>
                  <a:srgbClr val="00F900"/>
                </a:solidFill>
                <a:sym typeface="Cabin"/>
              </a:rPr>
              <a:t>politeness policy</a:t>
            </a:r>
            <a:r>
              <a:rPr lang="en" sz="2000" u="none" strike="noStrike" cap="none">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a:solidFill>
                  <a:srgbClr val="FFFFFF"/>
                </a:solidFill>
                <a:sym typeface="Cabin"/>
              </a:rPr>
              <a:t>a </a:t>
            </a:r>
            <a:r>
              <a:rPr lang="en" sz="2000" u="none" strike="noStrike" cap="none">
                <a:solidFill>
                  <a:srgbClr val="00F900"/>
                </a:solidFill>
                <a:sym typeface="Cabin"/>
              </a:rPr>
              <a:t>parallelization policy</a:t>
            </a:r>
            <a:r>
              <a:rPr lang="en" sz="2000" u="none" strike="noStrike" cap="none">
                <a:solidFill>
                  <a:srgbClr val="FFFFFF"/>
                </a:solidFill>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http://en.wikipedia.org/wiki/Robots_Exclusion_Standard</a:t>
            </a:r>
          </a:p>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/cgi-bin/</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/tmp/</a:t>
            </a:r>
          </a:p>
          <a:p>
            <a:pPr marL="0" marR="0" lvl="0" indent="0" algn="l" rtl="0">
              <a:spcBef>
                <a:spcPts val="0"/>
              </a:spcBef>
              <a:buSzPct val="25000"/>
              <a:buNone/>
            </a:pPr>
            <a:r>
              <a:rPr lang="en" sz="2000" u="none" strike="noStrike" cap="none">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Indexing</a:t>
            </a:r>
          </a:p>
        </p:txBody>
      </p:sp>
      <p:sp>
        <p:nvSpPr>
          <p:cNvPr id="4" name="Text Placeholder 3"/>
          <p:cNvSpPr>
            <a:spLocks noGrp="1"/>
          </p:cNvSpPr>
          <p:nvPr>
            <p:ph type="body" idx="1"/>
          </p:nvPr>
        </p:nvSpPr>
        <p:spPr/>
        <p:txBody>
          <a:bodyPr/>
          <a:lstStyle/>
          <a:p>
            <a:endParaRPr lang="en-US"/>
          </a:p>
        </p:txBody>
      </p:sp>
      <p:sp>
        <p:nvSpPr>
          <p:cNvPr id="245" name="Shape 245"/>
          <p:cNvSpPr/>
          <p:nvPr/>
        </p:nvSpPr>
        <p:spPr>
          <a:xfrm>
            <a:off x="1566425" y="4643450"/>
            <a:ext cx="56843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w="76200" cap="flat" cmpd="sng">
            <a:solidFill>
              <a:srgbClr val="773F9B"/>
            </a:solidFill>
            <a:prstDash val="solid"/>
            <a:miter/>
            <a:headEnd type="none" w="med" len="med"/>
            <a:tailEnd type="triangle" w="lg" len="lg"/>
          </a:ln>
        </p:spPr>
      </p:cxnSp>
      <p:sp>
        <p:nvSpPr>
          <p:cNvPr id="253" name="Shape 253"/>
          <p:cNvSpPr txBox="1"/>
          <p:nvPr/>
        </p:nvSpPr>
        <p:spPr>
          <a:xfrm>
            <a:off x="2130604" y="155345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w="762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344657"/>
            <a:ext cx="1245599" cy="807300"/>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762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76200" cap="flat" cmpd="sng">
            <a:solidFill>
              <a:srgbClr val="773F9B"/>
            </a:solidFill>
            <a:prstDash val="solid"/>
            <a:miter/>
            <a:headEnd type="none" w="med" len="med"/>
            <a:tailEnd type="triangle" w="lg" len="lg"/>
          </a:ln>
        </p:spPr>
      </p:cxnSp>
      <p:cxnSp>
        <p:nvCxnSpPr>
          <p:cNvPr id="263" name="Shape 263"/>
          <p:cNvCxnSpPr>
            <a:stCxn id="260" idx="3"/>
          </p:cNvCxnSpPr>
          <p:nvPr/>
        </p:nvCxnSpPr>
        <p:spPr>
          <a:xfrm>
            <a:off x="7973506" y="1151957"/>
            <a:ext cx="0" cy="767700"/>
          </a:xfrm>
          <a:prstGeom prst="straightConnector1">
            <a:avLst/>
          </a:prstGeom>
          <a:noFill/>
          <a:ln w="76200" cap="flat" cmpd="sng">
            <a:solidFill>
              <a:srgbClr val="773F9B"/>
            </a:solidFill>
            <a:prstDash val="solid"/>
            <a:miter/>
            <a:headEnd type="none" w="med" len="med"/>
            <a:tailEnd type="triangle" w="lg" len="lg"/>
          </a:ln>
        </p:spPr>
      </p:cxnSp>
      <p:sp>
        <p:nvSpPr>
          <p:cNvPr id="264" name="Shape 264"/>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762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762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Mailing Lists - Gmane</a:t>
            </a:r>
          </a:p>
        </p:txBody>
      </p:sp>
      <p:sp>
        <p:nvSpPr>
          <p:cNvPr id="276" name="Shape 27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pic>
        <p:nvPicPr>
          <p:cNvPr id="278" name="Shape 278" descr="wordcloud.png"/>
          <p:cNvPicPr preferRelativeResize="0"/>
          <p:nvPr/>
        </p:nvPicPr>
        <p:blipFill rotWithShape="1">
          <a:blip r:embed="rId3">
            <a:alphaModFix/>
          </a:blip>
          <a:srcRect/>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Do not just point this application at gmane.org and let it run all night</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There is no rate limits – these are cool folks</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Don't ruin it for the rest of us</a:t>
            </a:r>
          </a:p>
          <a:p>
            <a:pPr marL="457200" marR="0" lvl="0" indent="-355600" algn="l" rtl="0">
              <a:lnSpc>
                <a:spcPct val="115000"/>
              </a:lnSpc>
              <a:spcBef>
                <a:spcPts val="2000"/>
              </a:spcBef>
              <a:buClr>
                <a:srgbClr val="FFFFFF"/>
              </a:buClr>
              <a:buSzPct val="100000"/>
              <a:buFont typeface="Cabin"/>
            </a:pPr>
            <a:r>
              <a:rPr lang="en"/>
              <a:t>Please use my</a:t>
            </a:r>
            <a:r>
              <a:rPr lang="en" sz="2000" u="none" strike="noStrike" cap="none">
                <a:solidFill>
                  <a:srgbClr val="FFFFFF"/>
                </a:solidFill>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lIns="91425" tIns="91425" rIns="91425" bIns="91425" anchor="t" anchorCtr="0">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w="762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w="762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16185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76200" cap="flat" cmpd="sng">
            <a:solidFill>
              <a:srgbClr val="773F9B"/>
            </a:solidFill>
            <a:prstDash val="solid"/>
            <a:miter/>
            <a:headEnd type="none" w="med" len="med"/>
            <a:tailEnd type="triangle" w="lg" len="lg"/>
          </a:ln>
        </p:spPr>
      </p:cxnSp>
      <p:cxnSp>
        <p:nvCxnSpPr>
          <p:cNvPr id="301" name="Shape 301"/>
          <p:cNvCxnSpPr/>
          <p:nvPr/>
        </p:nvCxnSpPr>
        <p:spPr>
          <a:xfrm rot="10800000" flipH="1">
            <a:off x="5255831" y="1463258"/>
            <a:ext cx="1164000" cy="638099"/>
          </a:xfrm>
          <a:prstGeom prst="straightConnector1">
            <a:avLst/>
          </a:prstGeom>
          <a:noFill/>
          <a:ln w="76200" cap="flat" cmpd="sng">
            <a:solidFill>
              <a:srgbClr val="773F9B"/>
            </a:solidFill>
            <a:prstDash val="solid"/>
            <a:miter/>
            <a:headEnd type="none" w="med" len="med"/>
            <a:tailEnd type="triangle" w="lg" len="lg"/>
          </a:ln>
        </p:spPr>
      </p:cxnSp>
      <p:cxnSp>
        <p:nvCxnSpPr>
          <p:cNvPr id="302" name="Shape 302"/>
          <p:cNvCxnSpPr/>
          <p:nvPr/>
        </p:nvCxnSpPr>
        <p:spPr>
          <a:xfrm>
            <a:off x="7973510" y="969279"/>
            <a:ext cx="9000" cy="843900"/>
          </a:xfrm>
          <a:prstGeom prst="straightConnector1">
            <a:avLst/>
          </a:prstGeom>
          <a:noFill/>
          <a:ln w="76200" cap="flat" cmpd="sng">
            <a:solidFill>
              <a:srgbClr val="773F9B"/>
            </a:solidFill>
            <a:prstDash val="solid"/>
            <a:miter/>
            <a:headEnd type="none" w="med" len="med"/>
            <a:tailEnd type="triangle" w="lg" len="lg"/>
          </a:ln>
        </p:spPr>
      </p:cxnSp>
      <p:sp>
        <p:nvSpPr>
          <p:cNvPr id="303" name="Shape 303"/>
          <p:cNvSpPr/>
          <p:nvPr/>
        </p:nvSpPr>
        <p:spPr>
          <a:xfrm>
            <a:off x="2753835" y="4523483"/>
            <a:ext cx="388889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762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0706" y="4140216"/>
            <a:ext cx="1245610" cy="807422"/>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p:nvPr/>
        </p:nvCxnSpPr>
        <p:spPr>
          <a:xfrm rot="10800000">
            <a:off x="7969310" y="3534215"/>
            <a:ext cx="4199" cy="606000"/>
          </a:xfrm>
          <a:prstGeom prst="straightConnector1">
            <a:avLst/>
          </a:prstGeom>
          <a:noFill/>
          <a:ln w="762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762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364574"/>
            <a:ext cx="846300" cy="100200"/>
          </a:xfrm>
          <a:prstGeom prst="straightConnector1">
            <a:avLst/>
          </a:prstGeom>
          <a:noFill/>
          <a:ln w="76200" cap="flat" cmpd="sng">
            <a:solidFill>
              <a:srgbClr val="773F9B"/>
            </a:solidFill>
            <a:prstDash val="solid"/>
            <a:miter/>
            <a:headEnd type="none" w="med" len="med"/>
            <a:tailEnd type="triangle" w="lg" len="lg"/>
          </a:ln>
        </p:spPr>
      </p:cxnSp>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4" name="Text Placeholder 3"/>
          <p:cNvSpPr>
            <a:spLocks noGrp="1"/>
          </p:cNvSpPr>
          <p:nvPr>
            <p:ph type="body" idx="1"/>
          </p:nvPr>
        </p:nvSpPr>
        <p:spPr/>
        <p:txBody>
          <a:bodyPr/>
          <a:lstStyle/>
          <a:p>
            <a:endParaRPr lang="en-US"/>
          </a:p>
        </p:txBody>
      </p:sp>
      <p:sp>
        <p:nvSpPr>
          <p:cNvPr id="321" name="Shape 321"/>
          <p:cNvSpPr txBox="1"/>
          <p:nvPr/>
        </p:nvSpPr>
        <p:spPr>
          <a:xfrm>
            <a:off x="678431" y="777220"/>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Thes slide are Copyright 2010-  Charles R. Severance (</a:t>
            </a:r>
            <a:r>
              <a:rPr lang="en" sz="1000" b="0" i="0" u="sng" strike="noStrike" cap="none">
                <a:solidFill>
                  <a:srgbClr val="FFFF00"/>
                </a:solidFill>
                <a:latin typeface="Helvetica Neue"/>
                <a:ea typeface="Helvetica Neue"/>
                <a:cs typeface="Helvetica Neue"/>
                <a:sym typeface="Helvetica Neue"/>
                <a:hlinkClick r:id="rId3"/>
              </a:rPr>
              <a:t>www.dr-chuck.com</a:t>
            </a:r>
            <a:r>
              <a:rPr lang="en" sz="1000" b="0" i="0" u="none" strike="noStrike" cap="none">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a:solidFill>
                  <a:srgbClr val="FFFF00"/>
                </a:solidFill>
                <a:latin typeface="Helvetica Neue"/>
                <a:ea typeface="Helvetica Neue"/>
                <a:cs typeface="Helvetica Neue"/>
                <a:sym typeface="Helvetica Neue"/>
                <a:hlinkClick r:id="rId4"/>
              </a:rPr>
              <a:t>open.umich.edu</a:t>
            </a:r>
            <a:r>
              <a:rPr lang="en" sz="1000" b="0" i="0" u="none" strike="noStrike" cap="non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sz="1000" b="0" i="0" u="none" strike="noStrike" cap="none">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57150" cap="flat" cmpd="sng">
            <a:solidFill>
              <a:srgbClr val="773F9B"/>
            </a:solidFill>
            <a:prstDash val="solid"/>
            <a:miter/>
            <a:headEnd type="none" w="med" len="med"/>
            <a:tailEnd type="stealth"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sp>
        <p:nvSpPr>
          <p:cNvPr id="4" name="Text Placeholder 3"/>
          <p:cNvSpPr>
            <a:spLocks noGrp="1"/>
          </p:cNvSpPr>
          <p:nvPr>
            <p:ph type="body" idx="1"/>
          </p:nvPr>
        </p:nvSpPr>
        <p:spPr/>
        <p:txBody>
          <a:bodyPr/>
          <a:lstStyle/>
          <a:p>
            <a:endParaRPr lang="en-US"/>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57150" cap="flat" cmpd="sng">
            <a:solidFill>
              <a:srgbClr val="773F9B"/>
            </a:solidFill>
            <a:prstDash val="solid"/>
            <a:miter/>
            <a:headEnd type="none" w="med" len="med"/>
            <a:tailEnd type="stealth"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57150" cap="flat" cmpd="sng">
            <a:solidFill>
              <a:srgbClr val="773F9B"/>
            </a:solidFill>
            <a:prstDash val="solid"/>
            <a:miter/>
            <a:headEnd type="none" w="med" len="med"/>
            <a:tailEnd type="stealth" w="lg" len="lg"/>
          </a:ln>
        </p:spPr>
      </p:cxnSp>
      <p:cxnSp>
        <p:nvCxnSpPr>
          <p:cNvPr id="135" name="Shape 135"/>
          <p:cNvCxnSpPr>
            <a:stCxn id="131" idx="4"/>
          </p:cNvCxnSpPr>
          <p:nvPr/>
        </p:nvCxnSpPr>
        <p:spPr>
          <a:xfrm>
            <a:off x="5016590" y="4093337"/>
            <a:ext cx="1856399" cy="0"/>
          </a:xfrm>
          <a:prstGeom prst="straightConnector1">
            <a:avLst/>
          </a:prstGeom>
          <a:noFill/>
          <a:ln w="57150" cap="flat" cmpd="sng">
            <a:solidFill>
              <a:srgbClr val="773F9B"/>
            </a:solidFill>
            <a:prstDash val="solid"/>
            <a:miter/>
            <a:headEnd type="none" w="med" len="med"/>
            <a:tailEnd type="stealth"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Many Data Mining Technologies</a:t>
            </a:r>
          </a:p>
        </p:txBody>
      </p:sp>
      <p:sp>
        <p:nvSpPr>
          <p:cNvPr id="146" name="Shape 146"/>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Uses the Google Geodata API</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a:solidFill>
                  <a:srgbClr val="FFFFFF"/>
                </a:solidFill>
                <a:sym typeface="Cabin"/>
              </a:rPr>
              <a:t> 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w="57150" cap="flat" cmpd="sng">
            <a:solidFill>
              <a:srgbClr val="773F9B"/>
            </a:solidFill>
            <a:prstDash val="solid"/>
            <a:miter/>
            <a:headEnd type="none" w="med" len="med"/>
            <a:tailEnd type="stealth" w="lg" len="lg"/>
          </a:ln>
        </p:spPr>
      </p:cxnSp>
      <p:sp>
        <p:nvSpPr>
          <p:cNvPr id="168" name="Shape 168"/>
          <p:cNvSpPr txBox="1"/>
          <p:nvPr/>
        </p:nvSpPr>
        <p:spPr>
          <a:xfrm>
            <a:off x="2030419" y="193446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w="57150" cap="flat" cmpd="sng">
            <a:solidFill>
              <a:srgbClr val="773F9B"/>
            </a:solidFill>
            <a:prstDash val="solid"/>
            <a:miter/>
            <a:headEnd type="none" w="med" len="med"/>
            <a:tailEnd type="stealth" w="lg" len="lg"/>
          </a:ln>
        </p:spPr>
      </p:cxnSp>
      <p:cxnSp>
        <p:nvCxnSpPr>
          <p:cNvPr id="170" name="Shape 170"/>
          <p:cNvCxnSpPr>
            <a:stCxn id="165" idx="3"/>
          </p:cNvCxnSpPr>
          <p:nvPr/>
        </p:nvCxnSpPr>
        <p:spPr>
          <a:xfrm>
            <a:off x="4278403" y="2369248"/>
            <a:ext cx="0" cy="306300"/>
          </a:xfrm>
          <a:prstGeom prst="straightConnector1">
            <a:avLst/>
          </a:prstGeom>
          <a:noFill/>
          <a:ln w="57150" cap="flat" cmpd="sng">
            <a:solidFill>
              <a:srgbClr val="773F9B"/>
            </a:solidFill>
            <a:prstDash val="solid"/>
            <a:miter/>
            <a:headEnd type="none" w="med" len="med"/>
            <a:tailEnd type="stealth" w="lg" len="lg"/>
          </a:ln>
        </p:spPr>
      </p:cxnSp>
      <p:sp>
        <p:nvSpPr>
          <p:cNvPr id="171" name="Shape 171"/>
          <p:cNvSpPr txBox="1"/>
          <p:nvPr/>
        </p:nvSpPr>
        <p:spPr>
          <a:xfrm>
            <a:off x="3469274" y="267550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w="57150" cap="flat" cmpd="sng">
            <a:solidFill>
              <a:srgbClr val="773F9B"/>
            </a:solidFill>
            <a:prstDash val="solid"/>
            <a:miter/>
            <a:headEnd type="none" w="med" len="med"/>
            <a:tailEnd type="stealth" w="lg" len="lg"/>
          </a:ln>
        </p:spPr>
      </p:cxnSp>
      <p:sp>
        <p:nvSpPr>
          <p:cNvPr id="178" name="Shape 178"/>
          <p:cNvSpPr/>
          <p:nvPr/>
        </p:nvSpPr>
        <p:spPr>
          <a:xfrm>
            <a:off x="5528861" y="223729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86023"/>
            <a:ext cx="1245610" cy="449587"/>
          </a:xfrm>
          <a:prstGeom prst="can">
            <a:avLst>
              <a:gd name="adj" fmla="val 25000"/>
            </a:avLst>
          </a:prstGeom>
          <a:solidFill>
            <a:schemeClr val="lt2"/>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62199"/>
            <a:ext cx="583200" cy="380700"/>
          </a:xfrm>
          <a:prstGeom prst="straightConnector1">
            <a:avLst/>
          </a:prstGeom>
          <a:noFill/>
          <a:ln w="57150" cap="flat" cmpd="sng">
            <a:solidFill>
              <a:srgbClr val="773F9B"/>
            </a:solidFill>
            <a:prstDash val="solid"/>
            <a:miter/>
            <a:headEnd type="none" w="med" len="med"/>
            <a:tailEnd type="stealth" w="lg" len="lg"/>
          </a:ln>
        </p:spPr>
      </p:cxnSp>
      <p:cxnSp>
        <p:nvCxnSpPr>
          <p:cNvPr id="181" name="Shape 181"/>
          <p:cNvCxnSpPr>
            <a:stCxn id="178" idx="4"/>
            <a:endCxn id="166" idx="1"/>
          </p:cNvCxnSpPr>
          <p:nvPr/>
        </p:nvCxnSpPr>
        <p:spPr>
          <a:xfrm rot="10800000" flipH="1">
            <a:off x="6700569" y="2258391"/>
            <a:ext cx="419400" cy="203700"/>
          </a:xfrm>
          <a:prstGeom prst="straightConnector1">
            <a:avLst/>
          </a:prstGeom>
          <a:noFill/>
          <a:ln w="57150" cap="flat" cmpd="sng">
            <a:solidFill>
              <a:srgbClr val="773F9B"/>
            </a:solidFill>
            <a:prstDash val="solid"/>
            <a:miter/>
            <a:headEnd type="none" w="med" len="med"/>
            <a:tailEnd type="stealth" w="lg" len="lg"/>
          </a:ln>
        </p:spPr>
      </p:cxnSp>
      <p:cxnSp>
        <p:nvCxnSpPr>
          <p:cNvPr id="182" name="Shape 182"/>
          <p:cNvCxnSpPr>
            <a:stCxn id="179" idx="3"/>
            <a:endCxn id="166" idx="0"/>
          </p:cNvCxnSpPr>
          <p:nvPr/>
        </p:nvCxnSpPr>
        <p:spPr>
          <a:xfrm>
            <a:off x="8048520" y="1035611"/>
            <a:ext cx="0" cy="555000"/>
          </a:xfrm>
          <a:prstGeom prst="straightConnector1">
            <a:avLst/>
          </a:prstGeom>
          <a:noFill/>
          <a:ln w="57150" cap="flat" cmpd="sng">
            <a:solidFill>
              <a:srgbClr val="773F9B"/>
            </a:solidFill>
            <a:prstDash val="solid"/>
            <a:miter/>
            <a:headEnd type="none" w="med" len="med"/>
            <a:tailEnd type="stealth" w="lg" len="lg"/>
          </a:ln>
        </p:spPr>
      </p:cxnSp>
      <p:sp>
        <p:nvSpPr>
          <p:cNvPr id="183" name="Shape 183"/>
          <p:cNvSpPr/>
          <p:nvPr/>
        </p:nvSpPr>
        <p:spPr>
          <a:xfrm>
            <a:off x="4961099" y="4672012"/>
            <a:ext cx="3996069"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http://www.pythonlearn.com/code/geodata.zip</a:t>
            </a:r>
          </a:p>
        </p:txBody>
      </p:sp>
      <p:sp>
        <p:nvSpPr>
          <p:cNvPr id="6" name="Title 5"/>
          <p:cNvSpPr>
            <a:spLocks noGrp="1"/>
          </p:cNvSpPr>
          <p:nvPr>
            <p:ph type="title"/>
          </p:nvPr>
        </p:nvSpPr>
        <p:spPr/>
        <p:txBody>
          <a:bodyPr/>
          <a:lstStyle/>
          <a:p>
            <a:endParaRPr lang="en-US"/>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a:solidFill>
                  <a:srgbClr val="FFFFFF"/>
                </a:solidFill>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http://www.pythonlearn.com/code/pagerank.zip</a:t>
            </a:r>
          </a:p>
        </p:txBody>
      </p:sp>
      <p:pic>
        <p:nvPicPr>
          <p:cNvPr id="191" name="Shape 191" descr="pagerank.png"/>
          <p:cNvPicPr preferRelativeResize="0"/>
          <p:nvPr/>
        </p:nvPicPr>
        <p:blipFill rotWithShape="1">
          <a:blip r:embed="rId3">
            <a:alphaModFix/>
          </a:blip>
          <a:srcRect/>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B00"/>
                </a:solidFill>
                <a:latin typeface="Arial Regular" charset="0"/>
                <a:ea typeface="Arial Regular" charset="0"/>
                <a:cs typeface="Arial Regular" charset="0"/>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4" name="Text Placeholder 3"/>
          <p:cNvSpPr>
            <a:spLocks noGrp="1"/>
          </p:cNvSpPr>
          <p:nvPr>
            <p:ph type="body" idx="1"/>
          </p:nvPr>
        </p:nvSpPr>
        <p:spPr/>
        <p:txBody>
          <a:bodyPr/>
          <a:lstStyle/>
          <a:p>
            <a:endParaRPr lang="en-US"/>
          </a:p>
        </p:txBody>
      </p:sp>
      <p:sp>
        <p:nvSpPr>
          <p:cNvPr id="206" name="Shape 206"/>
          <p:cNvSpPr/>
          <p:nvPr/>
        </p:nvSpPr>
        <p:spPr>
          <a:xfrm>
            <a:off x="1610949" y="4631525"/>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872</Words>
  <Application>Microsoft Macintosh PowerPoint</Application>
  <PresentationFormat>On-screen Show (16:9)</PresentationFormat>
  <Paragraphs>150</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 Regular</vt:lpstr>
      <vt:lpstr>Cabin</vt:lpstr>
      <vt:lpstr>Courier New</vt:lpstr>
      <vt:lpstr>Gill Sans</vt:lpstr>
      <vt:lpstr>Helvetica Neue</vt:lpstr>
      <vt:lpstr>Merriweather Sans</vt:lpstr>
      <vt:lpstr>ヒラギノ角ゴ ProN W3</vt:lpstr>
      <vt:lpstr>Arial</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Microsoft Office User</cp:lastModifiedBy>
  <cp:revision>4</cp:revision>
  <dcterms:modified xsi:type="dcterms:W3CDTF">2016-08-13T17:46:36Z</dcterms:modified>
</cp:coreProperties>
</file>