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55"/>
    <p:restoredTop sz="93566"/>
  </p:normalViewPr>
  <p:slideViewPr>
    <p:cSldViewPr snapToGrid="0" snapToObjects="1">
      <p:cViewPr varScale="1">
        <p:scale>
          <a:sx n="65" d="100"/>
          <a:sy n="65" d="100"/>
        </p:scale>
        <p:origin x="952"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acknowledgements</a:t>
            </a:r>
            <a:r>
              <a:rPr lang="en-US" baseline="0" dirty="0" smtClean="0">
                <a:solidFill>
                  <a:schemeClr val="dk2"/>
                </a:solidFill>
              </a:rPr>
              <a:t> page(s)</a:t>
            </a:r>
            <a:r>
              <a:rPr lang="en-US" dirty="0" smtClean="0">
                <a:solidFill>
                  <a:schemeClr val="dk2"/>
                </a:solidFill>
              </a:rPr>
              <a:t>.</a:t>
            </a: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smtClean="0">
                <a:solidFill>
                  <a:srgbClr val="00FF00"/>
                </a:solidFill>
                <a:latin typeface="Courier New"/>
                <a:ea typeface="Courier New"/>
                <a:cs typeface="Courier New"/>
                <a:sym typeface="Courier New"/>
              </a:rPr>
              <a:t>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u="none" strike="noStrike" cap="none" dirty="0" smtClean="0">
                <a:solidFill>
                  <a:srgbClr val="FFFF00"/>
                </a:solidFill>
                <a:latin typeface="Arial" charset="0"/>
                <a:ea typeface="Arial" charset="0"/>
                <a:cs typeface="Arial" charset="0"/>
                <a:sym typeface="Cabin"/>
              </a:rPr>
              <a:t>What Happens When a CPU Cooler is Removed?</a:t>
            </a:r>
            <a:endParaRPr lang="en-US" u="none" strike="noStrike" cap="none" dirty="0">
              <a:solidFill>
                <a:srgbClr val="FFFF00"/>
              </a:solidFill>
              <a:latin typeface="Arial" charset="0"/>
              <a:ea typeface="Arial" charset="0"/>
              <a:cs typeface="Arial" charset="0"/>
              <a:sym typeface="Cabin"/>
            </a:endParaRP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dirty="0" smtClean="0">
                <a:solidFill>
                  <a:srgbClr val="FFFF00"/>
                </a:solidFill>
                <a:latin typeface="Arial" charset="0"/>
                <a:ea typeface="Arial" charset="0"/>
                <a:cs typeface="Arial" charset="0"/>
                <a:sym typeface="Cabin"/>
              </a:rPr>
              <a:t>Inside of a Hard Drive</a:t>
            </a:r>
            <a:endParaRPr lang="en-US" sz="7400" u="none" strike="noStrike" cap="none" dirty="0">
              <a:solidFill>
                <a:srgbClr val="FFFF00"/>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smtClean="0">
                <a:solidFill>
                  <a:srgbClr val="00FF00"/>
                </a:solidFill>
                <a:latin typeface="Courier New"/>
                <a:ea typeface="Courier New"/>
                <a:cs typeface="Courier New"/>
                <a:sym typeface="Courier New"/>
              </a:rPr>
              <a:t>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smtClean="0">
                <a:solidFill>
                  <a:srgbClr val="FFFF00"/>
                </a:solidFill>
                <a:latin typeface="Courier New"/>
                <a:ea typeface="Courier New"/>
                <a:cs typeface="Courier New"/>
                <a:sym typeface="Courier New"/>
              </a:rPr>
              <a:t>)</a:t>
            </a:r>
            <a:endParaRPr lang="en-US" sz="4800" b="1" dirty="0">
              <a:solidFill>
                <a:srgbClr val="FFFF00"/>
              </a:solidFill>
              <a:latin typeface="Courier New"/>
              <a:ea typeface="Courier New"/>
              <a:cs typeface="Courier New"/>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smtClean="0">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a:t>
            </a:r>
            <a:r>
              <a:rPr lang="en-US" sz="3600" u="none" strike="noStrike" cap="none" dirty="0" smtClean="0">
                <a:solidFill>
                  <a:schemeClr val="lt1"/>
                </a:solidFill>
                <a:latin typeface="Arial" charset="0"/>
                <a:ea typeface="Arial" charset="0"/>
                <a:cs typeface="Arial" charset="0"/>
                <a:sym typeface="Cabin"/>
              </a:rPr>
              <a:t>is </a:t>
            </a:r>
            <a:r>
              <a:rPr lang="en-US" sz="3600" u="none" strike="noStrike" cap="none" dirty="0">
                <a:solidFill>
                  <a:schemeClr val="lt1"/>
                </a:solidFill>
                <a:latin typeface="Arial" charset="0"/>
                <a:ea typeface="Arial" charset="0"/>
                <a:cs typeface="Arial" charset="0"/>
                <a:sym typeface="Cabin"/>
              </a:rPr>
              <a:t>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b="1" u="none" strike="noStrike" cap="none" dirty="0" smtClean="0">
                <a:solidFill>
                  <a:srgbClr val="FFFF00"/>
                </a:solidFill>
                <a:latin typeface="Courier" charset="0"/>
                <a:ea typeface="Courier" charset="0"/>
                <a:cs typeface="Courier" charset="0"/>
                <a:sym typeface="Cabin"/>
              </a:rPr>
              <a:t>print(</a:t>
            </a:r>
            <a:r>
              <a:rPr lang="en-US" sz="3600" b="1" u="none" strike="noStrike" cap="none" dirty="0" smtClean="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b="1" u="none" strike="noStrike" cap="none" dirty="0" smtClean="0">
                <a:solidFill>
                  <a:srgbClr val="FFFF00"/>
                </a:solidFill>
                <a:latin typeface="Courier" charset="0"/>
                <a:ea typeface="Courier" charset="0"/>
                <a:cs typeface="Courier" charset="0"/>
                <a:sym typeface="Cabin"/>
              </a:rPr>
              <a:t>print(</a:t>
            </a:r>
            <a:r>
              <a:rPr lang="en-US" sz="3600" b="1" u="none" strike="noStrike" cap="none" dirty="0" smtClean="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2</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4</a:t>
            </a:r>
            <a:endParaRPr lang="en-US"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252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143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3920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096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Smaller</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Finis </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b="1"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smtClean="0">
                <a:solidFill>
                  <a:srgbClr val="FFFF00"/>
                </a:solidFill>
                <a:latin typeface="Courier" charset="0"/>
                <a:ea typeface="Courier" charset="0"/>
                <a:cs typeface="Courier" charset="0"/>
                <a:sym typeface="Cabin"/>
              </a:rPr>
              <a:t>if</a:t>
            </a: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a:t>
            </a:r>
            <a:r>
              <a:rPr lang="en-US" sz="2800" b="1" dirty="0" smtClean="0">
                <a:solidFill>
                  <a:srgbClr val="00FF00"/>
                </a:solidFill>
                <a:latin typeface="Courier" charset="0"/>
                <a:ea typeface="Courier" charset="0"/>
                <a:cs typeface="Courier" charset="0"/>
                <a:sym typeface="Cabin"/>
              </a:rPr>
              <a:t>Smaller'</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smtClean="0">
                <a:solidFill>
                  <a:srgbClr val="FFFF00"/>
                </a:solidFill>
                <a:latin typeface="Courier" charset="0"/>
                <a:ea typeface="Courier" charset="0"/>
                <a:cs typeface="Courier" charset="0"/>
                <a:sym typeface="Cabin"/>
              </a:rPr>
              <a:t>if</a:t>
            </a: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a:t>
            </a:r>
            <a:r>
              <a:rPr lang="en-US" sz="2800" b="1" dirty="0" smtClean="0">
                <a:solidFill>
                  <a:srgbClr val="00FF00"/>
                </a:solidFill>
                <a:latin typeface="Courier" charset="0"/>
                <a:ea typeface="Courier" charset="0"/>
                <a:cs typeface="Courier" charset="0"/>
                <a:sym typeface="Cabin"/>
              </a:rPr>
              <a:t>Bigger'</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b="1"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'Finis'</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while</a:t>
            </a:r>
            <a:r>
              <a:rPr lang="en-US" sz="2800" b="1" u="none" strike="noStrike" cap="none" dirty="0">
                <a:solidFill>
                  <a:srgbClr val="00FF00"/>
                </a:solidFill>
                <a:latin typeface="Courier" charset="0"/>
                <a:ea typeface="Courier" charset="0"/>
                <a:cs typeface="Courier" charset="0"/>
                <a:sym typeface="Cabin"/>
              </a:rPr>
              <a:t> n &gt; 0</a:t>
            </a:r>
            <a:r>
              <a:rPr lang="en-US"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n</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b="1" dirty="0">
                <a:solidFill>
                  <a:srgbClr val="FFFF00"/>
                </a:solidFill>
                <a:latin typeface="Courier" charset="0"/>
                <a:ea typeface="Courier" charset="0"/>
                <a:cs typeface="Courier" charset="0"/>
                <a:sym typeface="Cabin"/>
              </a:rPr>
              <a:t>p</a:t>
            </a:r>
            <a:r>
              <a:rPr lang="en-US" sz="2800" b="1" u="none" strike="noStrike" cap="none" dirty="0" smtClean="0">
                <a:solidFill>
                  <a:srgbClr val="FFFF00"/>
                </a:solidFill>
                <a:latin typeface="Courier" charset="0"/>
                <a:ea typeface="Courier" charset="0"/>
                <a:cs typeface="Courier" charset="0"/>
                <a:sym typeface="Cabin"/>
              </a:rPr>
              <a:t>rint(</a:t>
            </a:r>
            <a:r>
              <a:rPr lang="en-US" sz="2800" b="1" u="none" strike="noStrike" cap="none" dirty="0" smtClean="0">
                <a:solidFill>
                  <a:srgbClr val="00FF00"/>
                </a:solidFill>
                <a:latin typeface="Courier" charset="0"/>
                <a:ea typeface="Courier" charset="0"/>
                <a:cs typeface="Courier" charset="0"/>
                <a:sym typeface="Cabin"/>
              </a:rPr>
              <a:t>'Blastoff</a:t>
            </a:r>
            <a:r>
              <a:rPr lang="en-US" sz="2800" b="1" dirty="0" smtClean="0">
                <a:solidFill>
                  <a:srgbClr val="00FF00"/>
                </a:solidFill>
                <a:latin typeface="Courier" charset="0"/>
                <a:ea typeface="Courier" charset="0"/>
                <a:cs typeface="Courier" charset="0"/>
                <a:sym typeface="Cabin"/>
              </a:rPr>
              <a:t>!'</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672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31435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4559666"/>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FFFF00"/>
                </a:solidFill>
                <a:latin typeface="Courier New"/>
                <a:ea typeface="Courier New"/>
                <a:cs typeface="Courier New"/>
                <a:sym typeface="Courier New"/>
              </a:rPr>
              <a:t>name = input</a:t>
            </a:r>
            <a:r>
              <a:rPr lang="en-US" sz="2800" b="1" dirty="0" smtClean="0">
                <a:solidFill>
                  <a:srgbClr val="FFFF00"/>
                </a:solidFill>
                <a:latin typeface="Courier New"/>
                <a:ea typeface="Courier New"/>
                <a:cs typeface="Courier New"/>
                <a:sym typeface="Courier New"/>
              </a:rPr>
              <a:t>(</a:t>
            </a:r>
            <a:r>
              <a:rPr lang="en-US" sz="2800" b="1" dirty="0">
                <a:solidFill>
                  <a:srgbClr val="FFFF00"/>
                </a:solidFill>
                <a:latin typeface="Courier New"/>
                <a:ea typeface="Courier New"/>
                <a:cs typeface="Courier New"/>
                <a:sym typeface="Courier New"/>
              </a:rPr>
              <a:t>'Enter file:')</a:t>
            </a:r>
          </a:p>
          <a:p>
            <a:pPr lvl="0">
              <a:buClr>
                <a:srgbClr val="00FF00"/>
              </a:buClr>
              <a:buSzPct val="25000"/>
            </a:pPr>
            <a:r>
              <a:rPr lang="en-US" sz="2800" b="1" dirty="0">
                <a:solidFill>
                  <a:srgbClr val="FFFF00"/>
                </a:solidFill>
                <a:latin typeface="Courier New"/>
                <a:ea typeface="Courier New"/>
                <a:cs typeface="Courier New"/>
                <a:sym typeface="Courier New"/>
              </a:rPr>
              <a:t>handle = </a:t>
            </a:r>
            <a:r>
              <a:rPr lang="en-US" sz="2800" b="1" dirty="0" smtClean="0">
                <a:solidFill>
                  <a:srgbClr val="FFFF00"/>
                </a:solidFill>
                <a:latin typeface="Courier New"/>
                <a:ea typeface="Courier New"/>
                <a:cs typeface="Courier New"/>
                <a:sym typeface="Courier New"/>
              </a:rPr>
              <a:t>open(name, 'r')</a:t>
            </a:r>
            <a:endParaRPr lang="en-US" sz="2800" b="1" dirty="0">
              <a:solidFill>
                <a:srgbClr val="FFFF00"/>
              </a:solidFill>
              <a:latin typeface="Courier New"/>
              <a:ea typeface="Courier New"/>
              <a:cs typeface="Courier New"/>
              <a:sym typeface="Courier New"/>
            </a:endParaRP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counts = </a:t>
            </a:r>
            <a:r>
              <a:rPr lang="en-US" sz="2800" b="1" dirty="0" err="1">
                <a:solidFill>
                  <a:srgbClr val="FFFF00"/>
                </a:solidFill>
                <a:latin typeface="Courier New"/>
                <a:ea typeface="Courier New"/>
                <a:cs typeface="Courier New"/>
                <a:sym typeface="Courier New"/>
              </a:rPr>
              <a:t>dict</a:t>
            </a:r>
            <a:r>
              <a:rPr lang="en-US" sz="2800" b="1"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for line in handle:</a:t>
            </a:r>
          </a:p>
          <a:p>
            <a:pPr lvl="0">
              <a:buClr>
                <a:srgbClr val="00FF00"/>
              </a:buClr>
              <a:buSzPct val="25000"/>
            </a:pPr>
            <a:r>
              <a:rPr lang="en-US" sz="2800" b="1" dirty="0">
                <a:solidFill>
                  <a:srgbClr val="00FA00"/>
                </a:solidFill>
                <a:latin typeface="Courier New"/>
                <a:ea typeface="Courier New"/>
                <a:cs typeface="Courier New"/>
                <a:sym typeface="Courier New"/>
              </a:rPr>
              <a:t>    words = </a:t>
            </a:r>
            <a:r>
              <a:rPr lang="en-US" sz="2800" b="1" dirty="0" err="1">
                <a:solidFill>
                  <a:srgbClr val="00FA00"/>
                </a:solidFill>
                <a:latin typeface="Courier New"/>
                <a:ea typeface="Courier New"/>
                <a:cs typeface="Courier New"/>
                <a:sym typeface="Courier New"/>
              </a:rPr>
              <a:t>line.split</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    for word in words:</a:t>
            </a:r>
          </a:p>
          <a:p>
            <a:pPr lvl="0">
              <a:buClr>
                <a:srgbClr val="00FF00"/>
              </a:buClr>
              <a:buSzPct val="25000"/>
            </a:pPr>
            <a:r>
              <a:rPr lang="en-US" sz="2800" b="1" dirty="0">
                <a:solidFill>
                  <a:srgbClr val="00FA00"/>
                </a:solidFill>
                <a:latin typeface="Courier New"/>
                <a:ea typeface="Courier New"/>
                <a:cs typeface="Courier New"/>
                <a:sym typeface="Courier New"/>
              </a:rPr>
              <a:t>        counts[word] = </a:t>
            </a:r>
            <a:r>
              <a:rPr lang="en-US" sz="2800" b="1" dirty="0" err="1">
                <a:solidFill>
                  <a:srgbClr val="00FA00"/>
                </a:solidFill>
                <a:latin typeface="Courier New"/>
                <a:ea typeface="Courier New"/>
                <a:cs typeface="Courier New"/>
                <a:sym typeface="Courier New"/>
              </a:rPr>
              <a:t>counts.get</a:t>
            </a:r>
            <a:r>
              <a:rPr lang="en-US" sz="2800" b="1" dirty="0">
                <a:solidFill>
                  <a:srgbClr val="00FA00"/>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a:solidFill>
                  <a:srgbClr val="00FA00"/>
                </a:solidFill>
                <a:latin typeface="Courier New"/>
                <a:ea typeface="Courier New"/>
                <a:cs typeface="Courier New"/>
                <a:sym typeface="Courier New"/>
              </a:rPr>
              <a:t>for </a:t>
            </a:r>
            <a:r>
              <a:rPr lang="en-US" sz="2800" b="1" dirty="0" err="1">
                <a:solidFill>
                  <a:srgbClr val="00FA00"/>
                </a:solidFill>
                <a:latin typeface="Courier New"/>
                <a:ea typeface="Courier New"/>
                <a:cs typeface="Courier New"/>
                <a:sym typeface="Courier New"/>
              </a:rPr>
              <a:t>word,count</a:t>
            </a:r>
            <a:r>
              <a:rPr lang="en-US" sz="2800" b="1" dirty="0">
                <a:solidFill>
                  <a:srgbClr val="00FA00"/>
                </a:solidFill>
                <a:latin typeface="Courier New"/>
                <a:ea typeface="Courier New"/>
                <a:cs typeface="Courier New"/>
                <a:sym typeface="Courier New"/>
              </a:rPr>
              <a:t> in </a:t>
            </a:r>
            <a:r>
              <a:rPr lang="en-US" sz="2800" b="1" dirty="0" err="1">
                <a:solidFill>
                  <a:srgbClr val="00FA00"/>
                </a:solidFill>
                <a:latin typeface="Courier New"/>
                <a:ea typeface="Courier New"/>
                <a:cs typeface="Courier New"/>
                <a:sym typeface="Courier New"/>
              </a:rPr>
              <a:t>counts.items</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if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is None or count &gt;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bigword</a:t>
            </a:r>
            <a:r>
              <a:rPr lang="en-US" sz="2800" b="1" dirty="0">
                <a:solidFill>
                  <a:srgbClr val="FF9300"/>
                </a:solidFill>
                <a:latin typeface="Courier New"/>
                <a:ea typeface="Courier New"/>
                <a:cs typeface="Courier New"/>
                <a:sym typeface="Courier New"/>
              </a:rPr>
              <a:t> = word</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print(</a:t>
            </a: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a:t>
            </a: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rgbClr val="FFFF00"/>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for line in handle:</a:t>
            </a:r>
          </a:p>
          <a:p>
            <a:pPr lvl="0">
              <a:buClr>
                <a:srgbClr val="00FF00"/>
              </a:buClr>
              <a:buSzPct val="25000"/>
            </a:pPr>
            <a:r>
              <a:rPr lang="en-US" sz="2800" b="1" dirty="0">
                <a:solidFill>
                  <a:srgbClr val="00FF00"/>
                </a:solidFill>
                <a:latin typeface="Courier New"/>
                <a:ea typeface="Courier New"/>
                <a:cs typeface="Courier New"/>
                <a:sym typeface="Courier New"/>
              </a:rPr>
              <a:t>    words = </a:t>
            </a:r>
            <a:r>
              <a:rPr lang="en-US" sz="2800" b="1" dirty="0" err="1">
                <a:solidFill>
                  <a:srgbClr val="00FF00"/>
                </a:solidFill>
                <a:latin typeface="Courier New"/>
                <a:ea typeface="Courier New"/>
                <a:cs typeface="Courier New"/>
                <a:sym typeface="Courier New"/>
              </a:rPr>
              <a:t>line.split</a:t>
            </a:r>
            <a:r>
              <a:rPr lang="en-US" sz="2800" b="1" dirty="0">
                <a:solidFill>
                  <a:srgbClr val="00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    for word in words:</a:t>
            </a:r>
          </a:p>
          <a:p>
            <a:pPr lvl="0">
              <a:buClr>
                <a:srgbClr val="00FF00"/>
              </a:buClr>
              <a:buSzPct val="25000"/>
            </a:pPr>
            <a:r>
              <a:rPr lang="en-US" sz="2800" b="1" dirty="0">
                <a:solidFill>
                  <a:srgbClr val="00FF00"/>
                </a:solidFill>
                <a:latin typeface="Courier New"/>
                <a:ea typeface="Courier New"/>
                <a:cs typeface="Courier New"/>
                <a:sym typeface="Courier New"/>
              </a:rPr>
              <a:t>        counts[word] = </a:t>
            </a:r>
            <a:r>
              <a:rPr lang="en-US" sz="2800" b="1" dirty="0" err="1">
                <a:solidFill>
                  <a:srgbClr val="00FF00"/>
                </a:solidFill>
                <a:latin typeface="Courier New"/>
                <a:ea typeface="Courier New"/>
                <a:cs typeface="Courier New"/>
                <a:sym typeface="Courier New"/>
              </a:rPr>
              <a:t>counts.get</a:t>
            </a:r>
            <a:r>
              <a:rPr lang="en-US" sz="2800" b="1"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53600" y="4318000"/>
            <a:ext cx="2405974"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t>
            </a:r>
            <a:r>
              <a:rPr lang="en-US" sz="1800" dirty="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dirty="0" smtClean="0">
                <a:solidFill>
                  <a:srgbClr val="FFFFFF"/>
                </a:solidFill>
              </a:rPr>
              <a:t>…</a:t>
            </a:r>
            <a:endParaRPr lang="en-US" sz="180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Add  guestbook to a web site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smtClean="0">
                <a:solidFill>
                  <a:schemeClr val="lt1"/>
                </a:solidFill>
                <a:latin typeface="Arial" charset="0"/>
                <a:ea typeface="Arial" charset="0"/>
                <a:cs typeface="Arial" charset="0"/>
                <a:sym typeface="Cabin"/>
              </a:rPr>
              <a:t>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2193</Words>
  <Application>Microsoft Macintosh PowerPoint</Application>
  <PresentationFormat>Custom</PresentationFormat>
  <Paragraphs>417</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Cabin</vt:lpstr>
      <vt:lpstr>Courier</vt:lpstr>
      <vt:lpstr>Courier New</vt:lpstr>
      <vt:lpstr>Gill Sans</vt:lpstr>
      <vt:lpstr>Ovo</vt:lpstr>
      <vt:lpstr>ヒラギノ角ゴ ProN W3</vt:lpstr>
      <vt:lpstr>Arial</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What Happens When a CPU Cooler is Removed?</vt:lpstr>
      <vt:lpstr>Inside of a Hard Drive</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53</cp:revision>
  <dcterms:modified xsi:type="dcterms:W3CDTF">2016-11-29T14:05:40Z</dcterms:modified>
</cp:coreProperties>
</file>