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60" r:id="rId4"/>
    <p:sldId id="262" r:id="rId5"/>
    <p:sldId id="263" r:id="rId6"/>
    <p:sldId id="264"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113604-07E3-4A0C-AF64-377EACE5417B}">
  <a:tblStyle styleId="{AE113604-07E3-4A0C-AF64-377EACE541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p:scale>
          <a:sx n="125" d="100"/>
          <a:sy n="125" d="100"/>
        </p:scale>
        <p:origin x="226" y="-4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85403bf6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7AC2FAB-3AED-8C06-41F4-04D8158B1362}"/>
            </a:ext>
          </a:extLst>
        </p:cNvPr>
        <p:cNvGrpSpPr/>
        <p:nvPr/>
      </p:nvGrpSpPr>
      <p:grpSpPr>
        <a:xfrm>
          <a:off x="0" y="0"/>
          <a:ext cx="0" cy="0"/>
          <a:chOff x="0" y="0"/>
          <a:chExt cx="0" cy="0"/>
        </a:xfrm>
      </p:grpSpPr>
      <p:sp>
        <p:nvSpPr>
          <p:cNvPr id="62" name="Google Shape;62;g385403bf62f_0_0:notes">
            <a:extLst>
              <a:ext uri="{FF2B5EF4-FFF2-40B4-BE49-F238E27FC236}">
                <a16:creationId xmlns:a16="http://schemas.microsoft.com/office/drawing/2014/main" id="{D6DD0D10-B588-8015-C387-558B6E324C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a:extLst>
              <a:ext uri="{FF2B5EF4-FFF2-40B4-BE49-F238E27FC236}">
                <a16:creationId xmlns:a16="http://schemas.microsoft.com/office/drawing/2014/main" id="{4A7327DD-1E92-D1E3-6744-4097B30819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16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2951F463-F12D-955A-E45B-A913B1359429}"/>
            </a:ext>
          </a:extLst>
        </p:cNvPr>
        <p:cNvGrpSpPr/>
        <p:nvPr/>
      </p:nvGrpSpPr>
      <p:grpSpPr>
        <a:xfrm>
          <a:off x="0" y="0"/>
          <a:ext cx="0" cy="0"/>
          <a:chOff x="0" y="0"/>
          <a:chExt cx="0" cy="0"/>
        </a:xfrm>
      </p:grpSpPr>
      <p:sp>
        <p:nvSpPr>
          <p:cNvPr id="62" name="Google Shape;62;g385403bf62f_0_0:notes">
            <a:extLst>
              <a:ext uri="{FF2B5EF4-FFF2-40B4-BE49-F238E27FC236}">
                <a16:creationId xmlns:a16="http://schemas.microsoft.com/office/drawing/2014/main" id="{7BFC9BF7-1CA0-D2F7-1A97-226655D1B5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a:extLst>
              <a:ext uri="{FF2B5EF4-FFF2-40B4-BE49-F238E27FC236}">
                <a16:creationId xmlns:a16="http://schemas.microsoft.com/office/drawing/2014/main" id="{E35DD517-B395-556F-3BA0-A213516A53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83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24B31336-D23A-0067-8BEE-FCCC06B6157F}"/>
            </a:ext>
          </a:extLst>
        </p:cNvPr>
        <p:cNvGrpSpPr/>
        <p:nvPr/>
      </p:nvGrpSpPr>
      <p:grpSpPr>
        <a:xfrm>
          <a:off x="0" y="0"/>
          <a:ext cx="0" cy="0"/>
          <a:chOff x="0" y="0"/>
          <a:chExt cx="0" cy="0"/>
        </a:xfrm>
      </p:grpSpPr>
      <p:sp>
        <p:nvSpPr>
          <p:cNvPr id="62" name="Google Shape;62;g385403bf62f_0_0:notes">
            <a:extLst>
              <a:ext uri="{FF2B5EF4-FFF2-40B4-BE49-F238E27FC236}">
                <a16:creationId xmlns:a16="http://schemas.microsoft.com/office/drawing/2014/main" id="{FA5D7FE2-897C-156E-229D-77EC3EF8EA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a:extLst>
              <a:ext uri="{FF2B5EF4-FFF2-40B4-BE49-F238E27FC236}">
                <a16:creationId xmlns:a16="http://schemas.microsoft.com/office/drawing/2014/main" id="{4B31AD10-C06E-B279-33E5-8EBC0D08F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28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7F7CFDB3-6960-B38A-D940-E3E3D6F948C3}"/>
            </a:ext>
          </a:extLst>
        </p:cNvPr>
        <p:cNvGrpSpPr/>
        <p:nvPr/>
      </p:nvGrpSpPr>
      <p:grpSpPr>
        <a:xfrm>
          <a:off x="0" y="0"/>
          <a:ext cx="0" cy="0"/>
          <a:chOff x="0" y="0"/>
          <a:chExt cx="0" cy="0"/>
        </a:xfrm>
      </p:grpSpPr>
      <p:sp>
        <p:nvSpPr>
          <p:cNvPr id="62" name="Google Shape;62;g385403bf62f_0_0:notes">
            <a:extLst>
              <a:ext uri="{FF2B5EF4-FFF2-40B4-BE49-F238E27FC236}">
                <a16:creationId xmlns:a16="http://schemas.microsoft.com/office/drawing/2014/main" id="{4F120D26-663C-0326-F978-9613833AE0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a:extLst>
              <a:ext uri="{FF2B5EF4-FFF2-40B4-BE49-F238E27FC236}">
                <a16:creationId xmlns:a16="http://schemas.microsoft.com/office/drawing/2014/main" id="{AA64BB82-9BC3-3B63-6490-A148E5E19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06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4017AE6-8861-F111-9817-EEF7BE16A5BB}"/>
            </a:ext>
          </a:extLst>
        </p:cNvPr>
        <p:cNvGrpSpPr/>
        <p:nvPr/>
      </p:nvGrpSpPr>
      <p:grpSpPr>
        <a:xfrm>
          <a:off x="0" y="0"/>
          <a:ext cx="0" cy="0"/>
          <a:chOff x="0" y="0"/>
          <a:chExt cx="0" cy="0"/>
        </a:xfrm>
      </p:grpSpPr>
      <p:sp>
        <p:nvSpPr>
          <p:cNvPr id="62" name="Google Shape;62;g385403bf62f_0_0:notes">
            <a:extLst>
              <a:ext uri="{FF2B5EF4-FFF2-40B4-BE49-F238E27FC236}">
                <a16:creationId xmlns:a16="http://schemas.microsoft.com/office/drawing/2014/main" id="{F9CEDD4B-2C9F-C1CF-6A88-DEE0355BE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85403bf62f_0_0:notes">
            <a:extLst>
              <a:ext uri="{FF2B5EF4-FFF2-40B4-BE49-F238E27FC236}">
                <a16:creationId xmlns:a16="http://schemas.microsoft.com/office/drawing/2014/main" id="{A7AB77FB-9802-6C42-4800-7D1EA1011E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8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26396" y="2806761"/>
            <a:ext cx="5078650" cy="2032525"/>
          </a:xfrm>
          <a:prstGeom prst="rect">
            <a:avLst/>
          </a:prstGeom>
        </p:spPr>
        <p:txBody>
          <a:bodyPr spcFirstLastPara="1" wrap="square" lIns="91425" tIns="91425" rIns="91425" bIns="91425" anchor="t" anchorCtr="0">
            <a:normAutofit fontScale="55000" lnSpcReduction="20000"/>
          </a:bodyPr>
          <a:lstStyle/>
          <a:p>
            <a:pPr marL="0" lvl="0" indent="0">
              <a:buClr>
                <a:schemeClr val="dk1"/>
              </a:buClr>
              <a:buSzPct val="39285"/>
            </a:pPr>
            <a:r>
              <a:rPr lang="en" dirty="0">
                <a:latin typeface="Times New Roman"/>
                <a:ea typeface="Times New Roman"/>
                <a:cs typeface="Times New Roman"/>
                <a:sym typeface="Times New Roman"/>
              </a:rPr>
              <a:t>Team Name: </a:t>
            </a:r>
            <a:r>
              <a:rPr lang="en-IN" b="1" dirty="0" err="1"/>
              <a:t>Victorioso</a:t>
            </a:r>
            <a:endParaRPr dirty="0">
              <a:latin typeface="Times New Roman"/>
              <a:ea typeface="Times New Roman"/>
              <a:cs typeface="Times New Roman"/>
              <a:sym typeface="Times New Roman"/>
            </a:endParaRPr>
          </a:p>
          <a:p>
            <a:pPr marL="0" indent="0">
              <a:buClr>
                <a:schemeClr val="dk1"/>
              </a:buClr>
              <a:buSzPct val="39285"/>
            </a:pPr>
            <a:br>
              <a:rPr lang="en-IN" dirty="0">
                <a:latin typeface="Times New Roman"/>
                <a:ea typeface="Times New Roman"/>
                <a:cs typeface="Times New Roman"/>
                <a:sym typeface="Times New Roman"/>
              </a:rPr>
            </a:br>
            <a:r>
              <a:rPr lang="en-IN" sz="2700" dirty="0">
                <a:latin typeface="Times New Roman"/>
                <a:ea typeface="Times New Roman"/>
                <a:cs typeface="Times New Roman"/>
                <a:sym typeface="Times New Roman"/>
              </a:rPr>
              <a:t>Problem Statement: </a:t>
            </a:r>
            <a:r>
              <a:rPr lang="en-US" sz="2700" dirty="0">
                <a:latin typeface="Times New Roman" panose="02020603050405020304" pitchFamily="18" charset="0"/>
                <a:cs typeface="Times New Roman" panose="02020603050405020304" pitchFamily="18" charset="0"/>
              </a:rPr>
              <a:t>Exams and attendance in institutions are still monitored manually, which is time-consuming, error-prone, and less secure. Malpractice during exams often goes unnoticed, and attendance systems are inefficient, especially in large classes or with twins. There is a need for an </a:t>
            </a:r>
            <a:r>
              <a:rPr lang="en-US" sz="2700" b="1" dirty="0">
                <a:latin typeface="Times New Roman" panose="02020603050405020304" pitchFamily="18" charset="0"/>
                <a:cs typeface="Times New Roman" panose="02020603050405020304" pitchFamily="18" charset="0"/>
              </a:rPr>
              <a:t>automated, intelligent, and cloud-based solution</a:t>
            </a:r>
            <a:r>
              <a:rPr lang="en-US" sz="2700" dirty="0">
                <a:latin typeface="Times New Roman" panose="02020603050405020304" pitchFamily="18" charset="0"/>
                <a:cs typeface="Times New Roman" panose="02020603050405020304" pitchFamily="18" charset="0"/>
              </a:rPr>
              <a:t> that ensures </a:t>
            </a:r>
            <a:r>
              <a:rPr lang="en-US" sz="2700" b="1" dirty="0">
                <a:latin typeface="Times New Roman" panose="02020603050405020304" pitchFamily="18" charset="0"/>
                <a:cs typeface="Times New Roman" panose="02020603050405020304" pitchFamily="18" charset="0"/>
              </a:rPr>
              <a:t>fair exam monitoring</a:t>
            </a:r>
            <a:r>
              <a:rPr lang="en-US" sz="2700" dirty="0">
                <a:latin typeface="Times New Roman" panose="02020603050405020304" pitchFamily="18" charset="0"/>
                <a:cs typeface="Times New Roman" panose="02020603050405020304" pitchFamily="18" charset="0"/>
              </a:rPr>
              <a:t> and </a:t>
            </a:r>
            <a:r>
              <a:rPr lang="en-US" sz="2700" b="1" dirty="0">
                <a:latin typeface="Times New Roman" panose="02020603050405020304" pitchFamily="18" charset="0"/>
                <a:cs typeface="Times New Roman" panose="02020603050405020304" pitchFamily="18" charset="0"/>
              </a:rPr>
              <a:t>accurate attendance tracking</a:t>
            </a:r>
            <a:r>
              <a:rPr lang="en-US" sz="2700" dirty="0">
                <a:latin typeface="Times New Roman" panose="02020603050405020304" pitchFamily="18" charset="0"/>
                <a:cs typeface="Times New Roman" panose="02020603050405020304" pitchFamily="18" charset="0"/>
              </a:rPr>
              <a:t>.</a:t>
            </a:r>
          </a:p>
          <a:p>
            <a:pPr marL="0" lvl="0" indent="0" algn="ctr" rtl="0">
              <a:spcBef>
                <a:spcPts val="0"/>
              </a:spcBef>
              <a:spcAft>
                <a:spcPts val="0"/>
              </a:spcAft>
              <a:buClr>
                <a:schemeClr val="dk1"/>
              </a:buClr>
              <a:buSzPct val="39285"/>
              <a:buFont typeface="Arial"/>
              <a:buNone/>
            </a:pPr>
            <a:endParaRPr lang="en-IN"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algn="ctr"/>
            <a:r>
              <a:rPr lang="en-IN" b="1" dirty="0">
                <a:solidFill>
                  <a:srgbClr val="1D1D1F"/>
                </a:solidFill>
              </a:rPr>
              <a:t>ABSTRACT</a:t>
            </a:r>
            <a:br>
              <a:rPr lang="en-IN" sz="800" b="1" dirty="0"/>
            </a:br>
            <a:endParaRPr dirty="0"/>
          </a:p>
        </p:txBody>
      </p:sp>
      <p:sp>
        <p:nvSpPr>
          <p:cNvPr id="66" name="Google Shape;66;p15"/>
          <p:cNvSpPr txBox="1">
            <a:spLocks noGrp="1"/>
          </p:cNvSpPr>
          <p:nvPr>
            <p:ph type="body" idx="1"/>
          </p:nvPr>
        </p:nvSpPr>
        <p:spPr>
          <a:xfrm>
            <a:off x="944650" y="1571825"/>
            <a:ext cx="7185000" cy="3186900"/>
          </a:xfrm>
          <a:prstGeom prst="rect">
            <a:avLst/>
          </a:prstGeom>
        </p:spPr>
        <p:txBody>
          <a:bodyPr spcFirstLastPara="1" wrap="square" lIns="91425" tIns="91425" rIns="91425" bIns="91425" anchor="t" anchorCtr="0">
            <a:normAutofit fontScale="85000" lnSpcReduction="20000"/>
          </a:bodyPr>
          <a:lstStyle/>
          <a:p>
            <a:pPr marL="0" indent="0" algn="ctr">
              <a:spcAft>
                <a:spcPts val="1200"/>
              </a:spcAft>
              <a:buNone/>
            </a:pPr>
            <a:r>
              <a:rPr lang="en-US" dirty="0"/>
              <a:t>This project combines an </a:t>
            </a:r>
            <a:r>
              <a:rPr lang="en-US" b="1" dirty="0"/>
              <a:t>Exam Monitoring System</a:t>
            </a:r>
            <a:r>
              <a:rPr lang="en-US" dirty="0"/>
              <a:t> and a </a:t>
            </a:r>
            <a:r>
              <a:rPr lang="en-US" b="1" dirty="0"/>
              <a:t>Class Attendance System</a:t>
            </a:r>
            <a:r>
              <a:rPr lang="en-US" dirty="0"/>
              <a:t> into one integrated solution. Using a mobile device as the capturing unit, the exam monitoring module tracks student behavior during exams and flags suspicious activities by recording short proof videos, which are displayed on the web application. The attendance module captures classroom photos at scheduled times, processes them with ML/DL models to recognize student faces, and automatically updates attendance records. With a mobile app, intelligent recognition models, and a web-based dashboard, this system ensures fairness in examinations and accurate, automated classroom attendance </a:t>
            </a:r>
            <a:r>
              <a:rPr lang="en-US" dirty="0" err="1"/>
              <a:t>management.By</a:t>
            </a:r>
            <a:r>
              <a:rPr lang="en-US" dirty="0"/>
              <a:t> integrating both exam </a:t>
            </a:r>
            <a:r>
              <a:rPr lang="en-US" b="1" dirty="0"/>
              <a:t>monitoring and automated attendance</a:t>
            </a:r>
            <a:r>
              <a:rPr lang="en-US" dirty="0"/>
              <a:t>, the solution provides a transparent, efficient, and reliable platform to support fairness and accountability in academic environments.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a:extLst>
            <a:ext uri="{FF2B5EF4-FFF2-40B4-BE49-F238E27FC236}">
              <a16:creationId xmlns:a16="http://schemas.microsoft.com/office/drawing/2014/main" id="{3C63E07D-F642-0F39-4AE1-C7C1B60BDD8A}"/>
            </a:ext>
          </a:extLst>
        </p:cNvPr>
        <p:cNvGrpSpPr/>
        <p:nvPr/>
      </p:nvGrpSpPr>
      <p:grpSpPr>
        <a:xfrm>
          <a:off x="0" y="0"/>
          <a:ext cx="0" cy="0"/>
          <a:chOff x="0" y="0"/>
          <a:chExt cx="0" cy="0"/>
        </a:xfrm>
      </p:grpSpPr>
      <p:sp>
        <p:nvSpPr>
          <p:cNvPr id="65" name="Google Shape;65;p15">
            <a:extLst>
              <a:ext uri="{FF2B5EF4-FFF2-40B4-BE49-F238E27FC236}">
                <a16:creationId xmlns:a16="http://schemas.microsoft.com/office/drawing/2014/main" id="{2ABF15EB-3B7A-7E2C-946A-CF94163B34F6}"/>
              </a:ext>
            </a:extLst>
          </p:cNvPr>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lvl="0" algn="ctr">
              <a:lnSpc>
                <a:spcPct val="120000"/>
              </a:lnSpc>
            </a:pPr>
            <a:r>
              <a:rPr lang="en-IN" b="1" dirty="0">
                <a:solidFill>
                  <a:srgbClr val="1D1D1F"/>
                </a:solidFill>
              </a:rPr>
              <a:t>TECHNICAL APPROACH</a:t>
            </a:r>
            <a:endParaRPr lang="en-IN" sz="800" b="1" dirty="0"/>
          </a:p>
        </p:txBody>
      </p:sp>
      <p:sp>
        <p:nvSpPr>
          <p:cNvPr id="66" name="Google Shape;66;p15">
            <a:extLst>
              <a:ext uri="{FF2B5EF4-FFF2-40B4-BE49-F238E27FC236}">
                <a16:creationId xmlns:a16="http://schemas.microsoft.com/office/drawing/2014/main" id="{A6FC0BBB-9EFA-EEB8-F9A7-648EB15CAE41}"/>
              </a:ext>
            </a:extLst>
          </p:cNvPr>
          <p:cNvSpPr txBox="1">
            <a:spLocks noGrp="1"/>
          </p:cNvSpPr>
          <p:nvPr>
            <p:ph type="body" idx="1"/>
          </p:nvPr>
        </p:nvSpPr>
        <p:spPr>
          <a:xfrm>
            <a:off x="731290" y="1383675"/>
            <a:ext cx="7882358" cy="3651621"/>
          </a:xfrm>
          <a:prstGeom prst="rect">
            <a:avLst/>
          </a:prstGeom>
        </p:spPr>
        <p:txBody>
          <a:bodyPr spcFirstLastPara="1" wrap="square" lIns="91425" tIns="91425" rIns="91425" bIns="91425" anchor="t" anchorCtr="0">
            <a:normAutofit fontScale="47500" lnSpcReduction="20000"/>
          </a:bodyPr>
          <a:lstStyle/>
          <a:p>
            <a:pPr>
              <a:buFont typeface="Wingdings" panose="05000000000000000000" pitchFamily="2" charset="2"/>
              <a:buChar char="v"/>
            </a:pPr>
            <a:r>
              <a:rPr lang="en-IN" sz="2500" b="1" dirty="0"/>
              <a:t>System Components</a:t>
            </a:r>
            <a:endParaRPr lang="en-IN" sz="2500" dirty="0"/>
          </a:p>
          <a:p>
            <a:pPr marL="742950" lvl="1" indent="-285750"/>
            <a:r>
              <a:rPr lang="en-IN" sz="1900" b="1" dirty="0"/>
              <a:t>Mobile Application</a:t>
            </a:r>
            <a:r>
              <a:rPr lang="en-IN" sz="1900" dirty="0"/>
              <a:t>: Acts as the capturing device for both monitoring and attendance.</a:t>
            </a:r>
          </a:p>
          <a:p>
            <a:pPr marL="742950" lvl="1" indent="-285750"/>
            <a:r>
              <a:rPr lang="en-IN" sz="1900" b="1" dirty="0"/>
              <a:t>ML/DL Model</a:t>
            </a:r>
            <a:r>
              <a:rPr lang="en-IN" sz="1900" dirty="0"/>
              <a:t>: Processes images/videos for face detection, recognition, and suspicious activity detection.</a:t>
            </a:r>
          </a:p>
          <a:p>
            <a:pPr marL="742950" lvl="1" indent="-285750"/>
            <a:r>
              <a:rPr lang="en-IN" sz="1900" b="1" dirty="0"/>
              <a:t>Web Application</a:t>
            </a:r>
            <a:r>
              <a:rPr lang="en-IN" sz="1900" dirty="0"/>
              <a:t>: Central dashboard for administrators to schedule, monitor, and view reports.</a:t>
            </a:r>
          </a:p>
          <a:p>
            <a:pPr>
              <a:buFont typeface="Wingdings" panose="05000000000000000000" pitchFamily="2" charset="2"/>
              <a:buChar char="v"/>
            </a:pPr>
            <a:r>
              <a:rPr lang="en-IN" sz="2500" b="1" dirty="0"/>
              <a:t>Exam Monitoring Module</a:t>
            </a:r>
            <a:endParaRPr lang="en-IN" sz="2500" dirty="0"/>
          </a:p>
          <a:p>
            <a:pPr marL="742950" lvl="1" indent="-285750"/>
            <a:r>
              <a:rPr lang="en-IN" sz="1900" dirty="0"/>
              <a:t>Continuous video feed from the mobile device.</a:t>
            </a:r>
          </a:p>
          <a:p>
            <a:pPr marL="742950" lvl="1" indent="-285750"/>
            <a:r>
              <a:rPr lang="en-IN" sz="1900" b="1" dirty="0"/>
              <a:t>Head movement tracking</a:t>
            </a:r>
            <a:r>
              <a:rPr lang="en-IN" sz="1900" dirty="0"/>
              <a:t> using computer vision (e.g., OpenCV with pose estimation).</a:t>
            </a:r>
          </a:p>
          <a:p>
            <a:pPr marL="742950" lvl="1" indent="-285750"/>
            <a:r>
              <a:rPr lang="en-IN" sz="1900" dirty="0"/>
              <a:t>If abnormal movements exceed the threshold, a </a:t>
            </a:r>
            <a:r>
              <a:rPr lang="en-IN" sz="1900" b="1" dirty="0"/>
              <a:t>10–15s video snippet</a:t>
            </a:r>
            <a:r>
              <a:rPr lang="en-IN" sz="1900" dirty="0"/>
              <a:t> is recorded.</a:t>
            </a:r>
          </a:p>
          <a:p>
            <a:pPr marL="742950" lvl="1" indent="-285750"/>
            <a:r>
              <a:rPr lang="en-IN" sz="1900" dirty="0"/>
              <a:t>Video along with flagged student ID is uploaded to the web app as malpractice proof.</a:t>
            </a:r>
          </a:p>
          <a:p>
            <a:pPr>
              <a:buFont typeface="Wingdings" panose="05000000000000000000" pitchFamily="2" charset="2"/>
              <a:buChar char="v"/>
            </a:pPr>
            <a:r>
              <a:rPr lang="en-IN" sz="2500" b="1" dirty="0"/>
              <a:t>Attendance Module</a:t>
            </a:r>
            <a:endParaRPr lang="en-IN" sz="2500" dirty="0"/>
          </a:p>
          <a:p>
            <a:pPr marL="742950" lvl="1" indent="-285750"/>
            <a:r>
              <a:rPr lang="en-IN" sz="1900" dirty="0"/>
              <a:t>Photos captured automatically at scheduled intervals set by the administrator.</a:t>
            </a:r>
          </a:p>
          <a:p>
            <a:pPr marL="742950" lvl="1" indent="-285750"/>
            <a:r>
              <a:rPr lang="en-IN" sz="1900" b="1" dirty="0"/>
              <a:t>Face detection</a:t>
            </a:r>
            <a:r>
              <a:rPr lang="en-IN" sz="1900" dirty="0"/>
              <a:t> using models like MTCNN or Haar Cascade.</a:t>
            </a:r>
          </a:p>
          <a:p>
            <a:pPr marL="742950" lvl="1" indent="-285750"/>
            <a:r>
              <a:rPr lang="en-IN" sz="1900" b="1" dirty="0"/>
              <a:t>Face recognition</a:t>
            </a:r>
            <a:r>
              <a:rPr lang="en-IN" sz="1900" dirty="0"/>
              <a:t> using pre-trained deep learning models (e.g., FaceNet, </a:t>
            </a:r>
            <a:r>
              <a:rPr lang="en-IN" sz="1900" dirty="0" err="1"/>
              <a:t>Dlib</a:t>
            </a:r>
            <a:r>
              <a:rPr lang="en-IN" sz="1900" dirty="0"/>
              <a:t>, or </a:t>
            </a:r>
            <a:r>
              <a:rPr lang="en-IN" sz="1900" dirty="0" err="1"/>
              <a:t>DeepFace</a:t>
            </a:r>
            <a:r>
              <a:rPr lang="en-IN" sz="1900" dirty="0"/>
              <a:t>).</a:t>
            </a:r>
          </a:p>
          <a:p>
            <a:pPr marL="742950" lvl="1" indent="-285750"/>
            <a:r>
              <a:rPr lang="en-IN" sz="1900" dirty="0"/>
              <a:t>Matches faces with the student dataset and generates </a:t>
            </a:r>
            <a:r>
              <a:rPr lang="en-IN" sz="1900" b="1" dirty="0"/>
              <a:t>present/absent records</a:t>
            </a:r>
            <a:r>
              <a:rPr lang="en-IN" sz="1900" dirty="0"/>
              <a:t>.</a:t>
            </a:r>
          </a:p>
          <a:p>
            <a:pPr>
              <a:buFont typeface="Wingdings" panose="05000000000000000000" pitchFamily="2" charset="2"/>
              <a:buChar char="v"/>
            </a:pPr>
            <a:r>
              <a:rPr lang="en-IN" sz="2500" b="1" dirty="0"/>
              <a:t>Integration Flow</a:t>
            </a:r>
            <a:endParaRPr lang="en-IN" sz="2500" dirty="0"/>
          </a:p>
          <a:p>
            <a:pPr marL="742950" lvl="1" indent="-285750"/>
            <a:r>
              <a:rPr lang="en-IN" sz="1900" b="1" dirty="0"/>
              <a:t>Capture (Mobile app) → Process (ML/DL model) → Report (Web app)</a:t>
            </a:r>
            <a:r>
              <a:rPr lang="en-IN" sz="1900" dirty="0"/>
              <a:t>.</a:t>
            </a:r>
          </a:p>
          <a:p>
            <a:pPr marL="742950" lvl="1" indent="-285750"/>
            <a:r>
              <a:rPr lang="en-IN" sz="1900" dirty="0"/>
              <a:t>Real-time communication handled through APIs/web services.</a:t>
            </a:r>
          </a:p>
          <a:p>
            <a:pPr marL="742950" lvl="1" indent="-285750"/>
            <a:r>
              <a:rPr lang="en-IN" sz="1900" dirty="0"/>
              <a:t>Attendance data and malpractice records stored securely in the backend database.</a:t>
            </a:r>
          </a:p>
          <a:p>
            <a:pPr>
              <a:buFont typeface="Wingdings" panose="05000000000000000000" pitchFamily="2" charset="2"/>
              <a:buChar char="v"/>
            </a:pPr>
            <a:r>
              <a:rPr lang="en-IN" sz="2500" b="1" dirty="0"/>
              <a:t>Technology Stack</a:t>
            </a:r>
            <a:endParaRPr lang="en-IN" sz="2500" dirty="0"/>
          </a:p>
          <a:p>
            <a:pPr marL="742950" lvl="1" indent="-285750"/>
            <a:r>
              <a:rPr lang="en-IN" sz="1900" b="1" dirty="0"/>
              <a:t>Frontend/Web</a:t>
            </a:r>
            <a:r>
              <a:rPr lang="en-IN" sz="1900" dirty="0"/>
              <a:t>: React.js / Angular (for admin dashboard).</a:t>
            </a:r>
          </a:p>
          <a:p>
            <a:pPr marL="742950" lvl="1" indent="-285750"/>
            <a:r>
              <a:rPr lang="en-IN" sz="1900" b="1" dirty="0"/>
              <a:t>Backend</a:t>
            </a:r>
            <a:r>
              <a:rPr lang="en-IN" sz="1900" dirty="0"/>
              <a:t>: Node.js / Django / Flask.</a:t>
            </a:r>
          </a:p>
          <a:p>
            <a:pPr marL="742950" lvl="1" indent="-285750"/>
            <a:r>
              <a:rPr lang="en-IN" sz="1900" b="1" dirty="0"/>
              <a:t>Database</a:t>
            </a:r>
            <a:r>
              <a:rPr lang="en-IN" sz="1900" dirty="0"/>
              <a:t>: MySQL / PostgreSQL / MongoDB.</a:t>
            </a:r>
          </a:p>
          <a:p>
            <a:pPr marL="742950" lvl="1" indent="-285750"/>
            <a:r>
              <a:rPr lang="en-IN" sz="1900" b="1" dirty="0"/>
              <a:t>Mobile App</a:t>
            </a:r>
            <a:r>
              <a:rPr lang="en-IN" sz="1900" dirty="0"/>
              <a:t>: Flutter / Android (Java/Kotlin).</a:t>
            </a:r>
          </a:p>
          <a:p>
            <a:pPr marL="742950" lvl="1" indent="-285750"/>
            <a:r>
              <a:rPr lang="en-IN" sz="1900" b="1" dirty="0"/>
              <a:t>ML/DL Models</a:t>
            </a:r>
            <a:r>
              <a:rPr lang="en-IN" sz="1900" dirty="0"/>
              <a:t>: Python (OpenCV, TensorFlow/</a:t>
            </a:r>
            <a:r>
              <a:rPr lang="en-IN" sz="1900" dirty="0" err="1"/>
              <a:t>PyTorch</a:t>
            </a:r>
            <a:r>
              <a:rPr lang="en-IN" sz="1900" dirty="0"/>
              <a:t>, </a:t>
            </a:r>
            <a:r>
              <a:rPr lang="en-IN" sz="1900" dirty="0" err="1"/>
              <a:t>DeepFace</a:t>
            </a:r>
            <a:r>
              <a:rPr lang="en-IN" sz="1900" dirty="0"/>
              <a:t>).</a:t>
            </a:r>
          </a:p>
        </p:txBody>
      </p:sp>
    </p:spTree>
    <p:extLst>
      <p:ext uri="{BB962C8B-B14F-4D97-AF65-F5344CB8AC3E}">
        <p14:creationId xmlns:p14="http://schemas.microsoft.com/office/powerpoint/2010/main" val="123327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a:extLst>
            <a:ext uri="{FF2B5EF4-FFF2-40B4-BE49-F238E27FC236}">
              <a16:creationId xmlns:a16="http://schemas.microsoft.com/office/drawing/2014/main" id="{E7F8E57E-29FE-43B4-42F1-6491EA0FA8D5}"/>
            </a:ext>
          </a:extLst>
        </p:cNvPr>
        <p:cNvGrpSpPr/>
        <p:nvPr/>
      </p:nvGrpSpPr>
      <p:grpSpPr>
        <a:xfrm>
          <a:off x="0" y="0"/>
          <a:ext cx="0" cy="0"/>
          <a:chOff x="0" y="0"/>
          <a:chExt cx="0" cy="0"/>
        </a:xfrm>
      </p:grpSpPr>
      <p:sp>
        <p:nvSpPr>
          <p:cNvPr id="65" name="Google Shape;65;p15">
            <a:extLst>
              <a:ext uri="{FF2B5EF4-FFF2-40B4-BE49-F238E27FC236}">
                <a16:creationId xmlns:a16="http://schemas.microsoft.com/office/drawing/2014/main" id="{9024EDC1-986E-B382-1CBB-4403225A51A5}"/>
              </a:ext>
            </a:extLst>
          </p:cNvPr>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lvl="0" algn="ctr">
              <a:lnSpc>
                <a:spcPct val="120009"/>
              </a:lnSpc>
            </a:pPr>
            <a:r>
              <a:rPr lang="en-IN" b="1" dirty="0">
                <a:solidFill>
                  <a:srgbClr val="1D1D1F"/>
                </a:solidFill>
              </a:rPr>
              <a:t>FEASIBILITY &amp; VIABILITY</a:t>
            </a:r>
            <a:endParaRPr lang="en-IN" sz="800" b="1" dirty="0"/>
          </a:p>
        </p:txBody>
      </p:sp>
      <p:sp>
        <p:nvSpPr>
          <p:cNvPr id="66" name="Google Shape;66;p15">
            <a:extLst>
              <a:ext uri="{FF2B5EF4-FFF2-40B4-BE49-F238E27FC236}">
                <a16:creationId xmlns:a16="http://schemas.microsoft.com/office/drawing/2014/main" id="{A5817CD1-D743-314A-07B2-F3704555F958}"/>
              </a:ext>
            </a:extLst>
          </p:cNvPr>
          <p:cNvSpPr txBox="1">
            <a:spLocks noGrp="1"/>
          </p:cNvSpPr>
          <p:nvPr>
            <p:ph type="body" idx="1"/>
          </p:nvPr>
        </p:nvSpPr>
        <p:spPr>
          <a:xfrm>
            <a:off x="890016" y="1309697"/>
            <a:ext cx="7239634" cy="3186900"/>
          </a:xfrm>
          <a:prstGeom prst="rect">
            <a:avLst/>
          </a:prstGeom>
        </p:spPr>
        <p:txBody>
          <a:bodyPr spcFirstLastPara="1" wrap="square" lIns="91425" tIns="91425" rIns="91425" bIns="91425" anchor="t" anchorCtr="0">
            <a:noAutofit/>
          </a:bodyPr>
          <a:lstStyle/>
          <a:p>
            <a:pPr>
              <a:buNone/>
            </a:pPr>
            <a:r>
              <a:rPr lang="en-US" sz="1000" b="1" dirty="0"/>
              <a:t>Technical Feasibility</a:t>
            </a:r>
            <a:endParaRPr lang="en-US" sz="1000" dirty="0"/>
          </a:p>
          <a:p>
            <a:pPr>
              <a:buFont typeface="Arial" panose="020B0604020202020204" pitchFamily="34" charset="0"/>
              <a:buChar char="•"/>
            </a:pPr>
            <a:r>
              <a:rPr lang="en-US" sz="1000" dirty="0"/>
              <a:t>Uses smartphones as capturing devices (no extra hardware).</a:t>
            </a:r>
          </a:p>
          <a:p>
            <a:pPr>
              <a:buFont typeface="Arial" panose="020B0604020202020204" pitchFamily="34" charset="0"/>
              <a:buChar char="•"/>
            </a:pPr>
            <a:r>
              <a:rPr lang="en-US" sz="1000" dirty="0"/>
              <a:t>Supports ML/DL frameworks like OpenCV, TensorFlow, </a:t>
            </a:r>
            <a:r>
              <a:rPr lang="en-US" sz="1000" dirty="0" err="1"/>
              <a:t>DeepFace</a:t>
            </a:r>
            <a:r>
              <a:rPr lang="en-US" sz="1000" dirty="0"/>
              <a:t>.</a:t>
            </a:r>
          </a:p>
          <a:p>
            <a:pPr>
              <a:buFont typeface="Arial" panose="020B0604020202020204" pitchFamily="34" charset="0"/>
              <a:buChar char="•"/>
            </a:pPr>
            <a:r>
              <a:rPr lang="en-US" sz="1000" dirty="0"/>
              <a:t>Easy integration of mobile app, backend, and web dashboard.</a:t>
            </a:r>
          </a:p>
          <a:p>
            <a:pPr>
              <a:buNone/>
            </a:pPr>
            <a:r>
              <a:rPr lang="en-US" sz="1000" b="1" dirty="0"/>
              <a:t>Operational Feasibility</a:t>
            </a:r>
            <a:endParaRPr lang="en-US" sz="1000" dirty="0"/>
          </a:p>
          <a:p>
            <a:pPr>
              <a:buFont typeface="Arial" panose="020B0604020202020204" pitchFamily="34" charset="0"/>
              <a:buChar char="•"/>
            </a:pPr>
            <a:r>
              <a:rPr lang="en-US" sz="1000" dirty="0"/>
              <a:t>Simple to deploy in classrooms with minimal training.</a:t>
            </a:r>
          </a:p>
          <a:p>
            <a:pPr>
              <a:buFont typeface="Arial" panose="020B0604020202020204" pitchFamily="34" charset="0"/>
              <a:buChar char="•"/>
            </a:pPr>
            <a:r>
              <a:rPr lang="en-US" sz="1000" dirty="0"/>
              <a:t>Automated exam monitoring reduces manual supervision.</a:t>
            </a:r>
          </a:p>
          <a:p>
            <a:pPr>
              <a:buFont typeface="Arial" panose="020B0604020202020204" pitchFamily="34" charset="0"/>
              <a:buChar char="•"/>
            </a:pPr>
            <a:r>
              <a:rPr lang="en-US" sz="1000" dirty="0"/>
              <a:t>Attendance captured and updated without teacher intervention.</a:t>
            </a:r>
          </a:p>
          <a:p>
            <a:pPr>
              <a:buNone/>
            </a:pPr>
            <a:r>
              <a:rPr lang="en-US" sz="1000" b="1" dirty="0"/>
              <a:t>Economic Feasibility</a:t>
            </a:r>
            <a:endParaRPr lang="en-US" sz="1000" dirty="0"/>
          </a:p>
          <a:p>
            <a:pPr>
              <a:buFont typeface="Arial" panose="020B0604020202020204" pitchFamily="34" charset="0"/>
              <a:buChar char="•"/>
            </a:pPr>
            <a:r>
              <a:rPr lang="en-US" sz="1000" dirty="0"/>
              <a:t>Low development cost with open-source tools.</a:t>
            </a:r>
          </a:p>
          <a:p>
            <a:pPr>
              <a:buFont typeface="Arial" panose="020B0604020202020204" pitchFamily="34" charset="0"/>
              <a:buChar char="•"/>
            </a:pPr>
            <a:r>
              <a:rPr lang="en-US" sz="1000" dirty="0"/>
              <a:t>No need for expensive dedicated hardware.</a:t>
            </a:r>
          </a:p>
          <a:p>
            <a:pPr>
              <a:buFont typeface="Arial" panose="020B0604020202020204" pitchFamily="34" charset="0"/>
              <a:buChar char="•"/>
            </a:pPr>
            <a:r>
              <a:rPr lang="en-US" sz="1000" dirty="0"/>
              <a:t>Scalable to multiple classrooms at minimal extra cost.</a:t>
            </a:r>
          </a:p>
          <a:p>
            <a:pPr>
              <a:buNone/>
            </a:pPr>
            <a:r>
              <a:rPr lang="en-US" sz="1000" b="1" dirty="0"/>
              <a:t>Legal &amp; Ethical Feasibility</a:t>
            </a:r>
            <a:endParaRPr lang="en-US" sz="1000" dirty="0"/>
          </a:p>
          <a:p>
            <a:pPr>
              <a:buFont typeface="Arial" panose="020B0604020202020204" pitchFamily="34" charset="0"/>
              <a:buChar char="•"/>
            </a:pPr>
            <a:r>
              <a:rPr lang="en-US" sz="1000" dirty="0"/>
              <a:t>Operates with institutional consent and transparency.</a:t>
            </a:r>
          </a:p>
          <a:p>
            <a:pPr>
              <a:buFont typeface="Arial" panose="020B0604020202020204" pitchFamily="34" charset="0"/>
              <a:buChar char="•"/>
            </a:pPr>
            <a:r>
              <a:rPr lang="en-US" sz="1000" dirty="0"/>
              <a:t>Data stored securely to protect student privacy.</a:t>
            </a:r>
          </a:p>
          <a:p>
            <a:pPr>
              <a:buFont typeface="Arial" panose="020B0604020202020204" pitchFamily="34" charset="0"/>
              <a:buChar char="•"/>
            </a:pPr>
            <a:r>
              <a:rPr lang="en-US" sz="1000" dirty="0"/>
              <a:t>Videos/photos used only for attendance and malpractice proof.</a:t>
            </a:r>
          </a:p>
          <a:p>
            <a:pPr>
              <a:buNone/>
            </a:pPr>
            <a:r>
              <a:rPr lang="en-US" sz="1000" b="1" dirty="0"/>
              <a:t>Viability</a:t>
            </a:r>
            <a:endParaRPr lang="en-US" sz="1000" dirty="0"/>
          </a:p>
          <a:p>
            <a:pPr>
              <a:buFont typeface="Arial" panose="020B0604020202020204" pitchFamily="34" charset="0"/>
              <a:buChar char="•"/>
            </a:pPr>
            <a:r>
              <a:rPr lang="en-US" sz="1000" dirty="0"/>
              <a:t>Practical for schools, colleges, and training centers.</a:t>
            </a:r>
          </a:p>
          <a:p>
            <a:pPr>
              <a:buFont typeface="Arial" panose="020B0604020202020204" pitchFamily="34" charset="0"/>
              <a:buChar char="•"/>
            </a:pPr>
            <a:r>
              <a:rPr lang="en-US" sz="1000" dirty="0"/>
              <a:t>Improves fairness in exams and reliability in attendance.</a:t>
            </a:r>
          </a:p>
          <a:p>
            <a:pPr>
              <a:buFont typeface="Arial" panose="020B0604020202020204" pitchFamily="34" charset="0"/>
              <a:buChar char="•"/>
            </a:pPr>
            <a:r>
              <a:rPr lang="en-US" sz="1000" dirty="0"/>
              <a:t>Long-term benefits in efficiency and academic integrity.</a:t>
            </a:r>
          </a:p>
        </p:txBody>
      </p:sp>
    </p:spTree>
    <p:extLst>
      <p:ext uri="{BB962C8B-B14F-4D97-AF65-F5344CB8AC3E}">
        <p14:creationId xmlns:p14="http://schemas.microsoft.com/office/powerpoint/2010/main" val="110550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a:extLst>
            <a:ext uri="{FF2B5EF4-FFF2-40B4-BE49-F238E27FC236}">
              <a16:creationId xmlns:a16="http://schemas.microsoft.com/office/drawing/2014/main" id="{7B937C5D-2930-95E5-413B-F9EC0CB514E3}"/>
            </a:ext>
          </a:extLst>
        </p:cNvPr>
        <p:cNvGrpSpPr/>
        <p:nvPr/>
      </p:nvGrpSpPr>
      <p:grpSpPr>
        <a:xfrm>
          <a:off x="0" y="0"/>
          <a:ext cx="0" cy="0"/>
          <a:chOff x="0" y="0"/>
          <a:chExt cx="0" cy="0"/>
        </a:xfrm>
      </p:grpSpPr>
      <p:sp>
        <p:nvSpPr>
          <p:cNvPr id="65" name="Google Shape;65;p15">
            <a:extLst>
              <a:ext uri="{FF2B5EF4-FFF2-40B4-BE49-F238E27FC236}">
                <a16:creationId xmlns:a16="http://schemas.microsoft.com/office/drawing/2014/main" id="{F9B9A0FA-4014-AB48-C0F6-DDF8F5EBC986}"/>
              </a:ext>
            </a:extLst>
          </p:cNvPr>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lvl="0" algn="ctr">
              <a:lnSpc>
                <a:spcPct val="120009"/>
              </a:lnSpc>
            </a:pPr>
            <a:r>
              <a:rPr lang="en-IN" b="1" dirty="0">
                <a:solidFill>
                  <a:srgbClr val="1D1D1F"/>
                </a:solidFill>
              </a:rPr>
              <a:t>FEASIBILITY &amp; VIABILITY</a:t>
            </a:r>
            <a:endParaRPr lang="en-IN" sz="800" b="1" dirty="0"/>
          </a:p>
        </p:txBody>
      </p:sp>
      <p:sp>
        <p:nvSpPr>
          <p:cNvPr id="66" name="Google Shape;66;p15">
            <a:extLst>
              <a:ext uri="{FF2B5EF4-FFF2-40B4-BE49-F238E27FC236}">
                <a16:creationId xmlns:a16="http://schemas.microsoft.com/office/drawing/2014/main" id="{521C7DF8-0FBB-AB1C-42C1-ED285F15C334}"/>
              </a:ext>
            </a:extLst>
          </p:cNvPr>
          <p:cNvSpPr txBox="1">
            <a:spLocks noGrp="1"/>
          </p:cNvSpPr>
          <p:nvPr>
            <p:ph type="body" idx="1"/>
          </p:nvPr>
        </p:nvSpPr>
        <p:spPr>
          <a:xfrm>
            <a:off x="944649" y="1383675"/>
            <a:ext cx="7562041" cy="3694016"/>
          </a:xfrm>
          <a:prstGeom prst="rect">
            <a:avLst/>
          </a:prstGeom>
        </p:spPr>
        <p:txBody>
          <a:bodyPr spcFirstLastPara="1" wrap="square" lIns="91425" tIns="91425" rIns="91425" bIns="91425" anchor="t" anchorCtr="0">
            <a:normAutofit lnSpcReduction="10000"/>
          </a:bodyPr>
          <a:lstStyle/>
          <a:p>
            <a:pPr marL="114300" indent="0">
              <a:buNone/>
            </a:pPr>
            <a:r>
              <a:rPr lang="en-US" sz="1200" b="1" u="sng" dirty="0"/>
              <a:t>Potential Challenges:</a:t>
            </a:r>
          </a:p>
          <a:p>
            <a:pPr marL="114300" indent="0">
              <a:buNone/>
            </a:pPr>
            <a:r>
              <a:rPr lang="en-US" sz="1200" b="1" dirty="0"/>
              <a:t>Accuracy Issues</a:t>
            </a:r>
            <a:r>
              <a:rPr lang="en-US" sz="1200" dirty="0"/>
              <a:t>:</a:t>
            </a:r>
          </a:p>
          <a:p>
            <a:pPr lvl="1"/>
            <a:r>
              <a:rPr lang="en-US" sz="1000" dirty="0"/>
              <a:t>Face recognition errors in poor lighting or with masks.</a:t>
            </a:r>
          </a:p>
          <a:p>
            <a:pPr lvl="1"/>
            <a:r>
              <a:rPr lang="en-US" sz="1000" dirty="0"/>
              <a:t>Similar-looking students (e.g., twins) may still create occasional mismatches despite tagging.</a:t>
            </a:r>
          </a:p>
          <a:p>
            <a:pPr marL="114300" indent="0">
              <a:buNone/>
            </a:pPr>
            <a:r>
              <a:rPr lang="en-US" sz="1200" b="1" dirty="0"/>
              <a:t>False Positives in Exam Monitoring</a:t>
            </a:r>
            <a:r>
              <a:rPr lang="en-US" sz="1200" dirty="0"/>
              <a:t>:</a:t>
            </a:r>
          </a:p>
          <a:p>
            <a:pPr lvl="1"/>
            <a:r>
              <a:rPr lang="en-US" sz="1000" dirty="0"/>
              <a:t>Normal student movements might be flagged as malpractice.</a:t>
            </a:r>
          </a:p>
          <a:p>
            <a:pPr lvl="1"/>
            <a:r>
              <a:rPr lang="en-US" sz="1000" dirty="0"/>
              <a:t>Requires fine-tuning thresholds to balance sensitivity vs. accuracy.</a:t>
            </a:r>
          </a:p>
          <a:p>
            <a:pPr marL="114300" indent="0">
              <a:buNone/>
            </a:pPr>
            <a:r>
              <a:rPr lang="en-US" sz="1200" b="1" dirty="0"/>
              <a:t>Scalability</a:t>
            </a:r>
            <a:r>
              <a:rPr lang="en-US" sz="1200" dirty="0"/>
              <a:t>:</a:t>
            </a:r>
          </a:p>
          <a:p>
            <a:pPr lvl="1"/>
            <a:r>
              <a:rPr lang="en-US" sz="1000" dirty="0"/>
              <a:t>Large classrooms with &gt;100 students may need high-resolution cameras and stronger computation.</a:t>
            </a:r>
          </a:p>
          <a:p>
            <a:pPr marL="114300" indent="0">
              <a:buNone/>
            </a:pPr>
            <a:r>
              <a:rPr lang="en-US" sz="1200" b="1" dirty="0"/>
              <a:t>Privacy Concerns</a:t>
            </a:r>
            <a:r>
              <a:rPr lang="en-US" sz="1200" dirty="0"/>
              <a:t>:</a:t>
            </a:r>
          </a:p>
          <a:p>
            <a:pPr lvl="1"/>
            <a:r>
              <a:rPr lang="en-US" sz="1000" dirty="0"/>
              <a:t>Continuous video recording may raise ethical/privacy issues.</a:t>
            </a:r>
          </a:p>
          <a:p>
            <a:pPr lvl="1"/>
            <a:r>
              <a:rPr lang="en-US" sz="1000" dirty="0"/>
              <a:t>Needs clear institutional policies and secure data handling.</a:t>
            </a:r>
          </a:p>
          <a:p>
            <a:pPr marL="114300" indent="0">
              <a:buNone/>
            </a:pPr>
            <a:endParaRPr lang="en-US" sz="1200" dirty="0"/>
          </a:p>
          <a:p>
            <a:pPr marL="114300" indent="0">
              <a:buNone/>
            </a:pPr>
            <a:r>
              <a:rPr lang="en-US" sz="1200" b="1" u="sng" dirty="0"/>
              <a:t>Risks:</a:t>
            </a:r>
          </a:p>
          <a:p>
            <a:pPr marL="114300" indent="0">
              <a:buNone/>
            </a:pPr>
            <a:r>
              <a:rPr lang="en-US" sz="1200" b="1" dirty="0"/>
              <a:t>Technical Risk</a:t>
            </a:r>
            <a:r>
              <a:rPr lang="en-US" sz="1200" dirty="0"/>
              <a:t>: System may lag in real-time if hardware/cloud latency is high.</a:t>
            </a:r>
          </a:p>
          <a:p>
            <a:pPr marL="114300" indent="0">
              <a:buNone/>
            </a:pPr>
            <a:r>
              <a:rPr lang="en-US" sz="1200" b="1" dirty="0"/>
              <a:t>Data Security Risk</a:t>
            </a:r>
            <a:r>
              <a:rPr lang="en-US" sz="1200" dirty="0"/>
              <a:t>: Unauthorized access to cloud-stored student videos/logs could compromise privacy.</a:t>
            </a:r>
          </a:p>
          <a:p>
            <a:pPr marL="114300" indent="0">
              <a:buNone/>
            </a:pPr>
            <a:r>
              <a:rPr lang="en-US" sz="1200" b="1" dirty="0"/>
              <a:t>Adoption Risk</a:t>
            </a:r>
            <a:r>
              <a:rPr lang="en-US" sz="1200" dirty="0"/>
              <a:t>: Resistance from students/teachers due to monitoring concerns.</a:t>
            </a:r>
          </a:p>
          <a:p>
            <a:pPr marL="114300" indent="0">
              <a:buNone/>
            </a:pPr>
            <a:r>
              <a:rPr lang="en-US" sz="1200" b="1" dirty="0"/>
              <a:t>Regulatory Risk</a:t>
            </a:r>
            <a:r>
              <a:rPr lang="en-US" sz="1200" dirty="0"/>
              <a:t>: Compliance with data protection laws (like GDPR or local privacy regulations).</a:t>
            </a:r>
          </a:p>
        </p:txBody>
      </p:sp>
    </p:spTree>
    <p:extLst>
      <p:ext uri="{BB962C8B-B14F-4D97-AF65-F5344CB8AC3E}">
        <p14:creationId xmlns:p14="http://schemas.microsoft.com/office/powerpoint/2010/main" val="209833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a:extLst>
            <a:ext uri="{FF2B5EF4-FFF2-40B4-BE49-F238E27FC236}">
              <a16:creationId xmlns:a16="http://schemas.microsoft.com/office/drawing/2014/main" id="{8AA1D683-C3E1-5496-5110-0D7CEC11A1EC}"/>
            </a:ext>
          </a:extLst>
        </p:cNvPr>
        <p:cNvGrpSpPr/>
        <p:nvPr/>
      </p:nvGrpSpPr>
      <p:grpSpPr>
        <a:xfrm>
          <a:off x="0" y="0"/>
          <a:ext cx="0" cy="0"/>
          <a:chOff x="0" y="0"/>
          <a:chExt cx="0" cy="0"/>
        </a:xfrm>
      </p:grpSpPr>
      <p:sp>
        <p:nvSpPr>
          <p:cNvPr id="65" name="Google Shape;65;p15">
            <a:extLst>
              <a:ext uri="{FF2B5EF4-FFF2-40B4-BE49-F238E27FC236}">
                <a16:creationId xmlns:a16="http://schemas.microsoft.com/office/drawing/2014/main" id="{7F898C37-E75F-90DD-95F0-C63F29C7750A}"/>
              </a:ext>
            </a:extLst>
          </p:cNvPr>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lvl="0" algn="ctr">
              <a:lnSpc>
                <a:spcPct val="120000"/>
              </a:lnSpc>
            </a:pPr>
            <a:r>
              <a:rPr lang="en-IN" b="1" dirty="0">
                <a:solidFill>
                  <a:srgbClr val="1D1D1F"/>
                </a:solidFill>
              </a:rPr>
              <a:t>FUTURE SCOPE &amp; NEXT STEP</a:t>
            </a:r>
            <a:endParaRPr lang="en-IN" sz="800" b="1" dirty="0"/>
          </a:p>
        </p:txBody>
      </p:sp>
      <p:sp>
        <p:nvSpPr>
          <p:cNvPr id="66" name="Google Shape;66;p15">
            <a:extLst>
              <a:ext uri="{FF2B5EF4-FFF2-40B4-BE49-F238E27FC236}">
                <a16:creationId xmlns:a16="http://schemas.microsoft.com/office/drawing/2014/main" id="{DFDB9730-911C-AA16-FC9F-3E1E9360434D}"/>
              </a:ext>
            </a:extLst>
          </p:cNvPr>
          <p:cNvSpPr txBox="1">
            <a:spLocks noGrp="1"/>
          </p:cNvSpPr>
          <p:nvPr>
            <p:ph type="body" idx="1"/>
          </p:nvPr>
        </p:nvSpPr>
        <p:spPr>
          <a:xfrm>
            <a:off x="944650" y="1383675"/>
            <a:ext cx="7185000" cy="3375050"/>
          </a:xfrm>
          <a:prstGeom prst="rect">
            <a:avLst/>
          </a:prstGeom>
        </p:spPr>
        <p:txBody>
          <a:bodyPr spcFirstLastPara="1" wrap="square" lIns="91425" tIns="91425" rIns="91425" bIns="91425" anchor="t" anchorCtr="0">
            <a:normAutofit/>
          </a:bodyPr>
          <a:lstStyle/>
          <a:p>
            <a:pPr>
              <a:buNone/>
            </a:pPr>
            <a:r>
              <a:rPr lang="en-US" sz="1200" b="1" dirty="0"/>
              <a:t>1. Scalability</a:t>
            </a:r>
          </a:p>
          <a:p>
            <a:pPr>
              <a:buFont typeface="Arial" panose="020B0604020202020204" pitchFamily="34" charset="0"/>
              <a:buChar char="•"/>
            </a:pPr>
            <a:r>
              <a:rPr lang="en-US" sz="1200" dirty="0"/>
              <a:t>Expand to larger classrooms and multiple campuses using cloud-based architecture.</a:t>
            </a:r>
          </a:p>
          <a:p>
            <a:pPr>
              <a:buFont typeface="Arial" panose="020B0604020202020204" pitchFamily="34" charset="0"/>
              <a:buChar char="•"/>
            </a:pPr>
            <a:r>
              <a:rPr lang="en-US" sz="1200" dirty="0"/>
              <a:t>Support integration with existing Learning Management Systems (LMS).</a:t>
            </a:r>
          </a:p>
          <a:p>
            <a:pPr>
              <a:buFont typeface="Arial" panose="020B0604020202020204" pitchFamily="34" charset="0"/>
              <a:buChar char="•"/>
            </a:pPr>
            <a:r>
              <a:rPr lang="en-US" sz="1200" dirty="0"/>
              <a:t>Multi-camera support for wide coverage and higher accuracy.</a:t>
            </a:r>
          </a:p>
          <a:p>
            <a:pPr>
              <a:buNone/>
            </a:pPr>
            <a:r>
              <a:rPr lang="en-US" sz="1200" b="1" dirty="0"/>
              <a:t>2. Long-Term Vision</a:t>
            </a:r>
          </a:p>
          <a:p>
            <a:pPr>
              <a:buFont typeface="Arial" panose="020B0604020202020204" pitchFamily="34" charset="0"/>
              <a:buChar char="•"/>
            </a:pPr>
            <a:r>
              <a:rPr lang="en-US" sz="1200" dirty="0"/>
              <a:t>Advanced analytics on student </a:t>
            </a:r>
            <a:r>
              <a:rPr lang="en-US" sz="1200" b="1" dirty="0"/>
              <a:t>attentiveness, participation, and behavior trends</a:t>
            </a:r>
            <a:r>
              <a:rPr lang="en-US" sz="1200" dirty="0"/>
              <a:t>.</a:t>
            </a:r>
          </a:p>
          <a:p>
            <a:pPr>
              <a:buFont typeface="Arial" panose="020B0604020202020204" pitchFamily="34" charset="0"/>
              <a:buChar char="•"/>
            </a:pPr>
            <a:r>
              <a:rPr lang="en-US" sz="1200" dirty="0"/>
              <a:t>Teacher performance monitoring and automated evaluation.</a:t>
            </a:r>
          </a:p>
          <a:p>
            <a:pPr>
              <a:buFont typeface="Arial" panose="020B0604020202020204" pitchFamily="34" charset="0"/>
              <a:buChar char="•"/>
            </a:pPr>
            <a:r>
              <a:rPr lang="en-US" sz="1200" dirty="0"/>
              <a:t>Integration with biometric systems (fingerprint/ID card + face recognition for higher accuracy).</a:t>
            </a:r>
          </a:p>
          <a:p>
            <a:pPr>
              <a:buNone/>
            </a:pPr>
            <a:r>
              <a:rPr lang="en-US" sz="1200" b="1" dirty="0"/>
              <a:t>3. Monetization &amp; Adoption Strategy</a:t>
            </a:r>
          </a:p>
          <a:p>
            <a:pPr>
              <a:buFont typeface="Arial" panose="020B0604020202020204" pitchFamily="34" charset="0"/>
              <a:buChar char="•"/>
            </a:pPr>
            <a:r>
              <a:rPr lang="en-US" sz="1200" b="1" dirty="0"/>
              <a:t>Institutional Licensing</a:t>
            </a:r>
            <a:r>
              <a:rPr lang="en-US" sz="1200" dirty="0"/>
              <a:t>: Offer as a subscription service for schools/colleges.</a:t>
            </a:r>
          </a:p>
          <a:p>
            <a:pPr>
              <a:buFont typeface="Arial" panose="020B0604020202020204" pitchFamily="34" charset="0"/>
              <a:buChar char="•"/>
            </a:pPr>
            <a:r>
              <a:rPr lang="en-US" sz="1200" b="1" dirty="0"/>
              <a:t>Cloud SaaS Model</a:t>
            </a:r>
            <a:r>
              <a:rPr lang="en-US" sz="1200" dirty="0"/>
              <a:t>: Pay-as-you-go for attendance, monitoring, and storage.</a:t>
            </a:r>
          </a:p>
          <a:p>
            <a:pPr>
              <a:buFont typeface="Arial" panose="020B0604020202020204" pitchFamily="34" charset="0"/>
              <a:buChar char="•"/>
            </a:pPr>
            <a:r>
              <a:rPr lang="en-US" sz="1200" b="1" dirty="0"/>
              <a:t>Customization</a:t>
            </a:r>
            <a:r>
              <a:rPr lang="en-US" sz="1200" dirty="0"/>
              <a:t>: Provide add-on features (exam proctoring, beard rule, attentiveness tracking) as premium modules.</a:t>
            </a:r>
          </a:p>
          <a:p>
            <a:pPr>
              <a:buFont typeface="Arial" panose="020B0604020202020204" pitchFamily="34" charset="0"/>
              <a:buChar char="•"/>
            </a:pPr>
            <a:r>
              <a:rPr lang="en-US" sz="1200" b="1" dirty="0"/>
              <a:t>Adoption Path</a:t>
            </a:r>
            <a:r>
              <a:rPr lang="en-US" sz="1200" dirty="0"/>
              <a:t>: Start with pilot programs in small institutions → scale up to universities → expand to corporate training centers.</a:t>
            </a:r>
          </a:p>
        </p:txBody>
      </p:sp>
    </p:spTree>
    <p:extLst>
      <p:ext uri="{BB962C8B-B14F-4D97-AF65-F5344CB8AC3E}">
        <p14:creationId xmlns:p14="http://schemas.microsoft.com/office/powerpoint/2010/main" val="154046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a:extLst>
            <a:ext uri="{FF2B5EF4-FFF2-40B4-BE49-F238E27FC236}">
              <a16:creationId xmlns:a16="http://schemas.microsoft.com/office/drawing/2014/main" id="{3133C674-448D-49C6-452D-C900A99EC029}"/>
            </a:ext>
          </a:extLst>
        </p:cNvPr>
        <p:cNvGrpSpPr/>
        <p:nvPr/>
      </p:nvGrpSpPr>
      <p:grpSpPr>
        <a:xfrm>
          <a:off x="0" y="0"/>
          <a:ext cx="0" cy="0"/>
          <a:chOff x="0" y="0"/>
          <a:chExt cx="0" cy="0"/>
        </a:xfrm>
      </p:grpSpPr>
      <p:sp>
        <p:nvSpPr>
          <p:cNvPr id="65" name="Google Shape;65;p15">
            <a:extLst>
              <a:ext uri="{FF2B5EF4-FFF2-40B4-BE49-F238E27FC236}">
                <a16:creationId xmlns:a16="http://schemas.microsoft.com/office/drawing/2014/main" id="{2472B8A5-0878-95E9-12BF-BAE950FD7EB9}"/>
              </a:ext>
            </a:extLst>
          </p:cNvPr>
          <p:cNvSpPr txBox="1">
            <a:spLocks noGrp="1"/>
          </p:cNvSpPr>
          <p:nvPr>
            <p:ph type="title"/>
          </p:nvPr>
        </p:nvSpPr>
        <p:spPr>
          <a:xfrm>
            <a:off x="944650" y="901575"/>
            <a:ext cx="7185000" cy="482100"/>
          </a:xfrm>
          <a:prstGeom prst="rect">
            <a:avLst/>
          </a:prstGeom>
        </p:spPr>
        <p:txBody>
          <a:bodyPr spcFirstLastPara="1" wrap="square" lIns="91425" tIns="91425" rIns="91425" bIns="91425" anchor="t" anchorCtr="0">
            <a:normAutofit fontScale="90000"/>
          </a:bodyPr>
          <a:lstStyle/>
          <a:p>
            <a:pPr lvl="0" algn="ctr">
              <a:lnSpc>
                <a:spcPct val="120000"/>
              </a:lnSpc>
            </a:pPr>
            <a:r>
              <a:rPr lang="en-IN" b="1" dirty="0">
                <a:solidFill>
                  <a:srgbClr val="1D1D1F"/>
                </a:solidFill>
              </a:rPr>
              <a:t>OUR TEAM - </a:t>
            </a:r>
            <a:r>
              <a:rPr lang="en-IN" b="1" dirty="0" err="1"/>
              <a:t>Victorioso</a:t>
            </a:r>
            <a:r>
              <a:rPr lang="en-IN" b="1" dirty="0">
                <a:solidFill>
                  <a:srgbClr val="1D1D1F"/>
                </a:solidFill>
              </a:rPr>
              <a:t> </a:t>
            </a:r>
            <a:endParaRPr lang="en-IN" sz="800" b="1" dirty="0"/>
          </a:p>
        </p:txBody>
      </p:sp>
      <p:graphicFrame>
        <p:nvGraphicFramePr>
          <p:cNvPr id="3" name="Table 2">
            <a:extLst>
              <a:ext uri="{FF2B5EF4-FFF2-40B4-BE49-F238E27FC236}">
                <a16:creationId xmlns:a16="http://schemas.microsoft.com/office/drawing/2014/main" id="{C12A27C2-F592-ED5B-DD03-9A7427230C2B}"/>
              </a:ext>
            </a:extLst>
          </p:cNvPr>
          <p:cNvGraphicFramePr>
            <a:graphicFrameLocks noGrp="1"/>
          </p:cNvGraphicFramePr>
          <p:nvPr>
            <p:extLst>
              <p:ext uri="{D42A27DB-BD31-4B8C-83A1-F6EECF244321}">
                <p14:modId xmlns:p14="http://schemas.microsoft.com/office/powerpoint/2010/main" val="334770993"/>
              </p:ext>
            </p:extLst>
          </p:nvPr>
        </p:nvGraphicFramePr>
        <p:xfrm>
          <a:off x="1020645" y="1696963"/>
          <a:ext cx="7102709" cy="2656986"/>
        </p:xfrm>
        <a:graphic>
          <a:graphicData uri="http://schemas.openxmlformats.org/drawingml/2006/table">
            <a:tbl>
              <a:tblPr firstRow="1" bandRow="1">
                <a:tableStyleId>{1FECB4D8-DB02-4DC6-A0A2-4F2EBAE1DC90}</a:tableStyleId>
              </a:tblPr>
              <a:tblGrid>
                <a:gridCol w="2609007">
                  <a:extLst>
                    <a:ext uri="{9D8B030D-6E8A-4147-A177-3AD203B41FA5}">
                      <a16:colId xmlns:a16="http://schemas.microsoft.com/office/drawing/2014/main" val="499191552"/>
                    </a:ext>
                  </a:extLst>
                </a:gridCol>
                <a:gridCol w="1997523">
                  <a:extLst>
                    <a:ext uri="{9D8B030D-6E8A-4147-A177-3AD203B41FA5}">
                      <a16:colId xmlns:a16="http://schemas.microsoft.com/office/drawing/2014/main" val="3050102802"/>
                    </a:ext>
                  </a:extLst>
                </a:gridCol>
                <a:gridCol w="2496179">
                  <a:extLst>
                    <a:ext uri="{9D8B030D-6E8A-4147-A177-3AD203B41FA5}">
                      <a16:colId xmlns:a16="http://schemas.microsoft.com/office/drawing/2014/main" val="2159584940"/>
                    </a:ext>
                  </a:extLst>
                </a:gridCol>
              </a:tblGrid>
              <a:tr h="416223">
                <a:tc>
                  <a:txBody>
                    <a:bodyPr/>
                    <a:lstStyle/>
                    <a:p>
                      <a:pPr algn="ctr"/>
                      <a:r>
                        <a:rPr lang="en-US" sz="1150" dirty="0"/>
                        <a:t>NAME</a:t>
                      </a:r>
                      <a:endParaRPr lang="en-IN" sz="1150" dirty="0"/>
                    </a:p>
                  </a:txBody>
                  <a:tcPr/>
                </a:tc>
                <a:tc>
                  <a:txBody>
                    <a:bodyPr/>
                    <a:lstStyle/>
                    <a:p>
                      <a:pPr algn="ctr"/>
                      <a:r>
                        <a:rPr lang="en-US" sz="1150" dirty="0"/>
                        <a:t>REG NO.</a:t>
                      </a:r>
                      <a:endParaRPr lang="en-IN" sz="1150" dirty="0"/>
                    </a:p>
                  </a:txBody>
                  <a:tcPr/>
                </a:tc>
                <a:tc>
                  <a:txBody>
                    <a:bodyPr/>
                    <a:lstStyle/>
                    <a:p>
                      <a:pPr algn="ctr"/>
                      <a:r>
                        <a:rPr lang="en-US" sz="1150" dirty="0"/>
                        <a:t>Mail-id</a:t>
                      </a:r>
                      <a:endParaRPr lang="en-IN" sz="1150" dirty="0"/>
                    </a:p>
                  </a:txBody>
                  <a:tcPr/>
                </a:tc>
                <a:extLst>
                  <a:ext uri="{0D108BD9-81ED-4DB2-BD59-A6C34878D82A}">
                    <a16:rowId xmlns:a16="http://schemas.microsoft.com/office/drawing/2014/main" val="3233712930"/>
                  </a:ext>
                </a:extLst>
              </a:tr>
              <a:tr h="4162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50" dirty="0"/>
                        <a:t>THANESH R K </a:t>
                      </a:r>
                    </a:p>
                  </a:txBody>
                  <a:tcPr/>
                </a:tc>
                <a:tc>
                  <a:txBody>
                    <a:bodyPr/>
                    <a:lstStyle/>
                    <a:p>
                      <a:pPr algn="ctr"/>
                      <a:r>
                        <a:rPr lang="en-US" sz="1150" dirty="0"/>
                        <a:t>111523102212</a:t>
                      </a:r>
                      <a:endParaRPr lang="en-IN" sz="1150" dirty="0"/>
                    </a:p>
                  </a:txBody>
                  <a:tcPr/>
                </a:tc>
                <a:tc>
                  <a:txBody>
                    <a:bodyPr/>
                    <a:lstStyle/>
                    <a:p>
                      <a:pPr algn="l"/>
                      <a:r>
                        <a:rPr lang="en-IN" sz="1150" dirty="0"/>
                        <a:t>thaneshrk34@gmail.com</a:t>
                      </a:r>
                    </a:p>
                  </a:txBody>
                  <a:tcPr/>
                </a:tc>
                <a:extLst>
                  <a:ext uri="{0D108BD9-81ED-4DB2-BD59-A6C34878D82A}">
                    <a16:rowId xmlns:a16="http://schemas.microsoft.com/office/drawing/2014/main" val="728788999"/>
                  </a:ext>
                </a:extLst>
              </a:tr>
              <a:tr h="496047">
                <a:tc>
                  <a:txBody>
                    <a:bodyPr/>
                    <a:lstStyle/>
                    <a:p>
                      <a:pPr algn="l"/>
                      <a:r>
                        <a:rPr lang="en-US" sz="1150" dirty="0"/>
                        <a:t>BOOPATHI M</a:t>
                      </a:r>
                      <a:endParaRPr lang="en-IN" sz="1150" dirty="0"/>
                    </a:p>
                  </a:txBody>
                  <a:tcPr/>
                </a:tc>
                <a:tc>
                  <a:txBody>
                    <a:bodyPr/>
                    <a:lstStyle/>
                    <a:p>
                      <a:pPr algn="ctr"/>
                      <a:r>
                        <a:rPr lang="en-US" sz="1150" dirty="0"/>
                        <a:t>111523102029</a:t>
                      </a:r>
                      <a:endParaRPr lang="en-IN" sz="1150" dirty="0"/>
                    </a:p>
                  </a:txBody>
                  <a:tcPr/>
                </a:tc>
                <a:tc>
                  <a:txBody>
                    <a:bodyPr/>
                    <a:lstStyle/>
                    <a:p>
                      <a:pPr algn="l"/>
                      <a:r>
                        <a:rPr lang="en-IN" sz="1150" dirty="0"/>
                        <a:t>maniboopathi0007@gmail.com</a:t>
                      </a:r>
                    </a:p>
                  </a:txBody>
                  <a:tcPr/>
                </a:tc>
                <a:extLst>
                  <a:ext uri="{0D108BD9-81ED-4DB2-BD59-A6C34878D82A}">
                    <a16:rowId xmlns:a16="http://schemas.microsoft.com/office/drawing/2014/main" val="201840172"/>
                  </a:ext>
                </a:extLst>
              </a:tr>
              <a:tr h="416223">
                <a:tc>
                  <a:txBody>
                    <a:bodyPr/>
                    <a:lstStyle/>
                    <a:p>
                      <a:pPr algn="l"/>
                      <a:r>
                        <a:rPr lang="en-US" sz="1150" dirty="0"/>
                        <a:t>NAVEEN DANIEL AMALATHEPAN</a:t>
                      </a:r>
                      <a:endParaRPr lang="en-IN" sz="11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50" dirty="0"/>
                        <a:t>111523102</a:t>
                      </a:r>
                      <a:r>
                        <a:rPr lang="en-IN" sz="1150" dirty="0"/>
                        <a:t>137</a:t>
                      </a:r>
                    </a:p>
                  </a:txBody>
                  <a:tcPr/>
                </a:tc>
                <a:tc>
                  <a:txBody>
                    <a:bodyPr/>
                    <a:lstStyle/>
                    <a:p>
                      <a:pPr algn="l"/>
                      <a:r>
                        <a:rPr lang="en-IN" sz="1150" dirty="0"/>
                        <a:t>naveendaniel82@gmail.com</a:t>
                      </a:r>
                    </a:p>
                  </a:txBody>
                  <a:tcPr/>
                </a:tc>
                <a:extLst>
                  <a:ext uri="{0D108BD9-81ED-4DB2-BD59-A6C34878D82A}">
                    <a16:rowId xmlns:a16="http://schemas.microsoft.com/office/drawing/2014/main" val="1177040218"/>
                  </a:ext>
                </a:extLst>
              </a:tr>
              <a:tr h="4960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50" dirty="0"/>
                        <a:t>PRAWIN BALAJI 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50" dirty="0"/>
                        <a:t>111523102</a:t>
                      </a:r>
                      <a:r>
                        <a:rPr lang="en-IN" sz="1150" dirty="0"/>
                        <a:t>165</a:t>
                      </a:r>
                    </a:p>
                  </a:txBody>
                  <a:tcPr/>
                </a:tc>
                <a:tc>
                  <a:txBody>
                    <a:bodyPr/>
                    <a:lstStyle/>
                    <a:p>
                      <a:pPr algn="l"/>
                      <a:r>
                        <a:rPr lang="en-IN" sz="1150" dirty="0"/>
                        <a:t>prawinbalajiaravindan@gmail.com</a:t>
                      </a:r>
                    </a:p>
                  </a:txBody>
                  <a:tcPr/>
                </a:tc>
                <a:extLst>
                  <a:ext uri="{0D108BD9-81ED-4DB2-BD59-A6C34878D82A}">
                    <a16:rowId xmlns:a16="http://schemas.microsoft.com/office/drawing/2014/main" val="2989741491"/>
                  </a:ext>
                </a:extLst>
              </a:tr>
              <a:tr h="416223">
                <a:tc>
                  <a:txBody>
                    <a:bodyPr/>
                    <a:lstStyle/>
                    <a:p>
                      <a:pPr algn="l"/>
                      <a:r>
                        <a:rPr lang="en-US" sz="1150" dirty="0"/>
                        <a:t>MOHAMMAD RAFEEQ S</a:t>
                      </a:r>
                      <a:endParaRPr lang="en-IN" sz="11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50" dirty="0"/>
                        <a:t>111523102</a:t>
                      </a:r>
                      <a:r>
                        <a:rPr lang="en-IN" sz="1150" dirty="0"/>
                        <a:t>129</a:t>
                      </a:r>
                    </a:p>
                  </a:txBody>
                  <a:tcPr/>
                </a:tc>
                <a:tc>
                  <a:txBody>
                    <a:bodyPr/>
                    <a:lstStyle/>
                    <a:p>
                      <a:pPr algn="l"/>
                      <a:r>
                        <a:rPr lang="en-US" sz="1150" dirty="0"/>
                        <a:t>smdrafeeq987@gmail.com</a:t>
                      </a:r>
                      <a:endParaRPr lang="en-IN" sz="1150" dirty="0"/>
                    </a:p>
                  </a:txBody>
                  <a:tcPr/>
                </a:tc>
                <a:extLst>
                  <a:ext uri="{0D108BD9-81ED-4DB2-BD59-A6C34878D82A}">
                    <a16:rowId xmlns:a16="http://schemas.microsoft.com/office/drawing/2014/main" val="420160247"/>
                  </a:ext>
                </a:extLst>
              </a:tr>
            </a:tbl>
          </a:graphicData>
        </a:graphic>
      </p:graphicFrame>
    </p:spTree>
    <p:extLst>
      <p:ext uri="{BB962C8B-B14F-4D97-AF65-F5344CB8AC3E}">
        <p14:creationId xmlns:p14="http://schemas.microsoft.com/office/powerpoint/2010/main" val="5241673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996</Words>
  <Application>Microsoft Office PowerPoint</Application>
  <PresentationFormat>On-screen Show (16:9)</PresentationFormat>
  <Paragraphs>102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Wingdings</vt:lpstr>
      <vt:lpstr>Times New Roman</vt:lpstr>
      <vt:lpstr>Simple Light</vt:lpstr>
      <vt:lpstr>PowerPoint Presentation</vt:lpstr>
      <vt:lpstr>ABSTRACT </vt:lpstr>
      <vt:lpstr>TECHNICAL APPROACH</vt:lpstr>
      <vt:lpstr>FEASIBILITY &amp; VIABILITY</vt:lpstr>
      <vt:lpstr>FEASIBILITY &amp; VIABILITY</vt:lpstr>
      <vt:lpstr>FUTURE SCOPE &amp; NEXT STEP</vt:lpstr>
      <vt:lpstr>OUR TEAM - Victorioso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Mohammad Rafeeq S</cp:lastModifiedBy>
  <cp:revision>11</cp:revision>
  <dcterms:modified xsi:type="dcterms:W3CDTF">2025-09-06T08:54:56Z</dcterms:modified>
</cp:coreProperties>
</file>