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3" autoAdjust="0"/>
    <p:restoredTop sz="94614" autoAdjust="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D283-6BCE-4D39-97E5-D2F4AB28CE2B}" type="datetimeFigureOut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EB593-01A2-4A7B-8D56-4966642B45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EB593-01A2-4A7B-8D56-4966642B456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EB593-01A2-4A7B-8D56-4966642B456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FA1-8DF0-4C3E-B4EE-42BC15D87CAB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ABEB-778B-45A3-9474-113FD967F60E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3FD-2EE9-4E1A-A384-0C251FE205DE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656-D256-4215-8DD2-7B7942050D12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F21-AFFF-4BCA-A6CD-3DC967724488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9C6-EB27-492D-9F75-A5F081EAB2E1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BDC4-0A0B-4137-A3B6-8663487B85D0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7DDE-CC14-4592-A4E8-99ABCBDF2F6C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7BE0-A233-4F97-A948-824E72064EB0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FEF1-8584-4E63-9D57-6889C9D2468A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CC70-19EB-47A4-8C7C-20E51AE08EFB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F9F3-1357-4BC6-B429-99A1AD00C130}" type="datetime1">
              <a:rPr lang="zh-TW" altLang="en-US" smtClean="0"/>
              <a:pPr/>
              <a:t>2008/10/2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DA3A-A7AF-44C2-B8DA-BF2F71A82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2357454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IMPROVEMENTS ON SPEECH RECOGNITION FOR FAST TALKERS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3286124"/>
            <a:ext cx="6400800" cy="2709866"/>
          </a:xfrm>
        </p:spPr>
        <p:txBody>
          <a:bodyPr>
            <a:normAutofit lnSpcReduction="10000"/>
          </a:bodyPr>
          <a:lstStyle/>
          <a:p>
            <a:pPr algn="l"/>
            <a:endParaRPr lang="en-US" altLang="zh-TW" sz="2800" dirty="0" smtClean="0"/>
          </a:p>
          <a:p>
            <a:pPr algn="l"/>
            <a:r>
              <a:rPr lang="en-US" altLang="zh-TW" sz="2800" dirty="0" smtClean="0">
                <a:solidFill>
                  <a:schemeClr val="tx1"/>
                </a:solidFill>
              </a:rPr>
              <a:t>Author :M.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Richardson,M.Hwang,A</a:t>
            </a:r>
            <a:r>
              <a:rPr lang="en-US" altLang="zh-TW" sz="2800" dirty="0" smtClean="0">
                <a:solidFill>
                  <a:schemeClr val="tx1"/>
                </a:solidFill>
              </a:rPr>
              <a:t>.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Acero</a:t>
            </a:r>
            <a:r>
              <a:rPr lang="en-US" altLang="zh-TW" sz="2800" dirty="0" smtClean="0">
                <a:solidFill>
                  <a:schemeClr val="tx1"/>
                </a:solidFill>
              </a:rPr>
              <a:t>,        and X.D. Huang</a:t>
            </a:r>
          </a:p>
          <a:p>
            <a:pPr algn="l"/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Professor:</a:t>
            </a:r>
            <a:r>
              <a:rPr lang="zh-TW" altLang="en-US" sz="2400" dirty="0" smtClean="0">
                <a:solidFill>
                  <a:schemeClr val="tx1"/>
                </a:solidFill>
              </a:rPr>
              <a:t>陳嘉平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 err="1" smtClean="0">
                <a:solidFill>
                  <a:schemeClr val="tx1"/>
                </a:solidFill>
              </a:rPr>
              <a:t>Repotor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葉佳璋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8193" name="Equation" r:id="rId4" imgW="114120" imgH="215640" progId="Equation.3">
              <p:embed/>
            </p:oleObj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1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</a:t>
            </a:r>
            <a:r>
              <a:rPr lang="en-US" altLang="zh-TW" dirty="0" err="1" smtClean="0"/>
              <a:t>resuts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CLN</a:t>
            </a:r>
            <a:r>
              <a:rPr lang="zh-TW" altLang="en-US" dirty="0" smtClean="0"/>
              <a:t> </a:t>
            </a:r>
            <a:r>
              <a:rPr lang="en-US" altLang="zh-TW" dirty="0" smtClean="0"/>
              <a:t>on the test data of fast Speech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CLN on the test data of normal speech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10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CLN</a:t>
            </a:r>
            <a:r>
              <a:rPr lang="zh-TW" altLang="en-US" dirty="0" smtClean="0"/>
              <a:t> </a:t>
            </a:r>
            <a:r>
              <a:rPr lang="en-US" altLang="zh-TW" dirty="0" smtClean="0"/>
              <a:t>on the test data of fast Speech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807249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11</a:t>
            </a:fld>
            <a:r>
              <a:rPr lang="en-US" altLang="zh-TW" dirty="0" smtClean="0"/>
              <a:t> 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CLN</a:t>
            </a:r>
            <a:r>
              <a:rPr lang="zh-TW" altLang="en-US" dirty="0" smtClean="0"/>
              <a:t> </a:t>
            </a:r>
            <a:r>
              <a:rPr lang="en-US" altLang="zh-TW" dirty="0" smtClean="0"/>
              <a:t>on the test data of normal Speech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6286544" cy="30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12</a:t>
            </a:fld>
            <a:r>
              <a:rPr lang="en-US" altLang="zh-TW" dirty="0" smtClean="0"/>
              <a:t> /16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and MLLR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428868"/>
            <a:ext cx="600079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13</a:t>
            </a:fld>
            <a:r>
              <a:rPr lang="en-US" altLang="zh-TW" dirty="0" smtClean="0"/>
              <a:t> /16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figure2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5857916" cy="308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14</a:t>
            </a:fld>
            <a:r>
              <a:rPr lang="en-US" altLang="zh-TW" dirty="0" smtClean="0"/>
              <a:t> /16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Shringking</a:t>
            </a:r>
            <a:r>
              <a:rPr lang="en-US" altLang="zh-TW" dirty="0" smtClean="0"/>
              <a:t> Hamming </a:t>
            </a:r>
            <a:r>
              <a:rPr lang="en-US" altLang="zh-TW" dirty="0"/>
              <a:t>W</a:t>
            </a:r>
            <a:r>
              <a:rPr lang="en-US" altLang="zh-TW" dirty="0" smtClean="0"/>
              <a:t>indow Shift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ph idx="1"/>
          </p:nvPr>
        </p:nvGraphicFramePr>
        <p:xfrm>
          <a:off x="1524000" y="1831181"/>
          <a:ext cx="6096000" cy="4064000"/>
        </p:xfrm>
        <a:graphic>
          <a:graphicData uri="http://schemas.openxmlformats.org/presentationml/2006/ole">
            <p:oleObj spid="_x0000_s9218" name="Equation" r:id="rId3" imgW="0" imgH="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428860" y="3286124"/>
          <a:ext cx="4000528" cy="1143008"/>
        </p:xfrm>
        <a:graphic>
          <a:graphicData uri="http://schemas.openxmlformats.org/presentationml/2006/ole">
            <p:oleObj spid="_x0000_s9219" name="Equation" r:id="rId4" imgW="431640" imgH="419040" progId="Equation.3">
              <p:embed/>
            </p:oleObj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28662" y="2285992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Use a smaller window shift in generating the </a:t>
            </a:r>
            <a:r>
              <a:rPr lang="en-US" altLang="zh-TW" sz="2400" dirty="0" err="1" smtClean="0"/>
              <a:t>cepstrum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521495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New window shift is inversely proportional to speed factor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15</a:t>
            </a:fld>
            <a:r>
              <a:rPr lang="en-US" altLang="zh-TW" dirty="0" smtClean="0"/>
              <a:t> /16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outline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Introduction</a:t>
            </a:r>
          </a:p>
          <a:p>
            <a:r>
              <a:rPr lang="en-US" altLang="zh-TW" sz="2800" dirty="0" smtClean="0"/>
              <a:t>System Description and speech corpora Support</a:t>
            </a:r>
          </a:p>
          <a:p>
            <a:r>
              <a:rPr lang="en-US" altLang="zh-TW" sz="2800" dirty="0" smtClean="0"/>
              <a:t>Speak rate Determination</a:t>
            </a:r>
          </a:p>
          <a:p>
            <a:r>
              <a:rPr lang="en-US" altLang="zh-TW" sz="2800" dirty="0" smtClean="0"/>
              <a:t>The CLN Algorithm</a:t>
            </a:r>
          </a:p>
          <a:p>
            <a:r>
              <a:rPr lang="en-US" altLang="zh-TW" sz="2800" dirty="0" smtClean="0"/>
              <a:t>Experimental results</a:t>
            </a:r>
          </a:p>
          <a:p>
            <a:r>
              <a:rPr lang="en-US" altLang="zh-TW" sz="2800" dirty="0" smtClean="0"/>
              <a:t>Conclusion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2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Cepstrum</a:t>
            </a:r>
            <a:r>
              <a:rPr lang="en-US" altLang="zh-TW" dirty="0" smtClean="0"/>
              <a:t> length normalization(CLN)</a:t>
            </a:r>
          </a:p>
          <a:p>
            <a:r>
              <a:rPr lang="en-US" altLang="zh-TW" dirty="0" smtClean="0"/>
              <a:t>Improvements made by CLN and Maximum Likelihood Linear Regression</a:t>
            </a:r>
          </a:p>
          <a:p>
            <a:r>
              <a:rPr lang="en-US" altLang="zh-TW" dirty="0" smtClean="0"/>
              <a:t>Improvement by using shorter window shift in computing </a:t>
            </a:r>
            <a:r>
              <a:rPr lang="en-US" altLang="zh-TW" dirty="0" err="1" smtClean="0"/>
              <a:t>cepstra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3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System Description and speech corpora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speaker independent system built here consists of 6000 gender-dependent context.</a:t>
            </a:r>
          </a:p>
          <a:p>
            <a:r>
              <a:rPr lang="en-US" altLang="zh-TW" dirty="0" smtClean="0"/>
              <a:t>The feature used were 12 </a:t>
            </a:r>
            <a:r>
              <a:rPr lang="en-US" altLang="zh-TW" dirty="0" err="1" smtClean="0"/>
              <a:t>mel</a:t>
            </a:r>
            <a:r>
              <a:rPr lang="en-US" altLang="zh-TW" dirty="0" smtClean="0"/>
              <a:t>-frequency </a:t>
            </a:r>
            <a:r>
              <a:rPr lang="en-US" altLang="zh-TW" dirty="0" err="1" smtClean="0"/>
              <a:t>cepstrum</a:t>
            </a:r>
            <a:r>
              <a:rPr lang="en-US" altLang="zh-TW" dirty="0" smtClean="0"/>
              <a:t> coefficients(MFCC).</a:t>
            </a:r>
          </a:p>
          <a:p>
            <a:r>
              <a:rPr lang="en-US" altLang="zh-TW" dirty="0" smtClean="0"/>
              <a:t>Log energy and their fist and second order differences in 10ms time frames.</a:t>
            </a:r>
          </a:p>
          <a:p>
            <a:r>
              <a:rPr lang="en-US" altLang="zh-TW" dirty="0" smtClean="0"/>
              <a:t>The speaker independent acoustic training corpus comes from the 284-speaker(SI-284)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4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Speak rate Determination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00240"/>
            <a:ext cx="678661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5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Stretch the utterance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Phone-by-phone Length Stretching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Sentence-by-Sentence Length </a:t>
            </a:r>
            <a:r>
              <a:rPr lang="en-US" altLang="zh-TW" dirty="0" err="1" smtClean="0"/>
              <a:t>Streching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6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Phone-by-phone Length Stretching</a:t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ChangeAspect="1"/>
          </p:cNvGraphicFramePr>
          <p:nvPr>
            <p:ph idx="1"/>
          </p:nvPr>
        </p:nvGraphicFramePr>
        <p:xfrm>
          <a:off x="2071670" y="1214422"/>
          <a:ext cx="4643470" cy="785818"/>
        </p:xfrm>
        <a:graphic>
          <a:graphicData uri="http://schemas.openxmlformats.org/presentationml/2006/ole">
            <p:oleObj spid="_x0000_s2050" name="Equation" r:id="rId3" imgW="1485720" imgH="4442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357422" y="3071810"/>
          <a:ext cx="2357454" cy="857256"/>
        </p:xfrm>
        <a:graphic>
          <a:graphicData uri="http://schemas.openxmlformats.org/presentationml/2006/ole">
            <p:oleObj spid="_x0000_s2053" name="Equation" r:id="rId4" imgW="507960" imgH="43164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6286512" y="3000372"/>
          <a:ext cx="1071570" cy="928694"/>
        </p:xfrm>
        <a:graphic>
          <a:graphicData uri="http://schemas.openxmlformats.org/presentationml/2006/ole">
            <p:oleObj spid="_x0000_s2054" name="Equation" r:id="rId5" imgW="266400" imgH="44424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000232" y="5429264"/>
          <a:ext cx="2857520" cy="805941"/>
        </p:xfrm>
        <a:graphic>
          <a:graphicData uri="http://schemas.openxmlformats.org/presentationml/2006/ole">
            <p:oleObj spid="_x0000_s2055" name="Equation" r:id="rId6" imgW="901440" imgH="44424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500562" y="4071942"/>
          <a:ext cx="2786062" cy="944562"/>
        </p:xfrm>
        <a:graphic>
          <a:graphicData uri="http://schemas.openxmlformats.org/presentationml/2006/ole">
            <p:oleObj spid="_x0000_s2056" name="Equation" r:id="rId7" imgW="711000" imgH="44424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357290" y="321468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2400" dirty="0" smtClean="0"/>
              <a:t>Mean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57752" y="321468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variance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85852" y="4286256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Length-stretching</a:t>
            </a:r>
            <a:r>
              <a:rPr lang="en-US" altLang="zh-TW" dirty="0" smtClean="0"/>
              <a:t> </a:t>
            </a:r>
            <a:r>
              <a:rPr lang="en-US" altLang="zh-TW" sz="2400" dirty="0" smtClean="0"/>
              <a:t>factor</a:t>
            </a:r>
            <a:endParaRPr lang="zh-TW" altLang="en-US" sz="2400" dirty="0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500562" y="2285992"/>
          <a:ext cx="2428892" cy="500066"/>
        </p:xfrm>
        <a:graphic>
          <a:graphicData uri="http://schemas.openxmlformats.org/presentationml/2006/ole">
            <p:oleObj spid="_x0000_s2058" name="Equation" r:id="rId8" imgW="711000" imgH="228600" progId="Equation.3">
              <p:embed/>
            </p:oleObj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1604" y="2285992"/>
            <a:ext cx="271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Gamna</a:t>
            </a:r>
            <a:r>
              <a:rPr lang="en-US" altLang="zh-TW" sz="2400" dirty="0" smtClean="0"/>
              <a:t> distribution</a:t>
            </a:r>
            <a:endParaRPr lang="zh-TW" altLang="en-US" sz="2400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7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Sentence-by-Sentence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 Stretching</a:t>
            </a:r>
            <a:endParaRPr lang="zh-TW" alt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57290" y="1928802"/>
          <a:ext cx="6500858" cy="714380"/>
        </p:xfrm>
        <a:graphic>
          <a:graphicData uri="http://schemas.openxmlformats.org/presentationml/2006/ole">
            <p:oleObj spid="_x0000_s4100" name="Equation" r:id="rId3" imgW="2869920" imgH="29196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214546" y="2928934"/>
          <a:ext cx="3571900" cy="1857388"/>
        </p:xfrm>
        <a:graphic>
          <a:graphicData uri="http://schemas.openxmlformats.org/presentationml/2006/ole">
            <p:oleObj spid="_x0000_s4102" name="Equation" r:id="rId4" imgW="723600" imgH="83808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714744" y="5214950"/>
          <a:ext cx="2160601" cy="930279"/>
        </p:xfrm>
        <a:graphic>
          <a:graphicData uri="http://schemas.openxmlformats.org/presentationml/2006/ole">
            <p:oleObj spid="_x0000_s4103" name="Equation" r:id="rId5" imgW="749160" imgH="43164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285852" y="542926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   Average  peak</a:t>
            </a:r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8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CLN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Inserting/dropping frames uniformly in the speech segment.</a:t>
            </a:r>
          </a:p>
          <a:p>
            <a:r>
              <a:rPr lang="en-US" altLang="zh-TW" dirty="0" smtClean="0"/>
              <a:t>Repeating/deleting represent the steady state of each phone segment.</a:t>
            </a:r>
          </a:p>
          <a:p>
            <a:r>
              <a:rPr lang="en-US" altLang="zh-TW" dirty="0" smtClean="0"/>
              <a:t>Creating new frames by interpolating neighboring frames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DA3A-A7AF-44C2-B8DA-BF2F71A82807}" type="slidenum">
              <a:rPr lang="zh-TW" altLang="en-US" smtClean="0"/>
              <a:pPr/>
              <a:t>9</a:t>
            </a:fld>
            <a:r>
              <a:rPr lang="en-US" altLang="zh-TW" dirty="0" smtClean="0"/>
              <a:t>/16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269</Words>
  <Application>Microsoft Office PowerPoint</Application>
  <PresentationFormat>如螢幕大小 (4:3)</PresentationFormat>
  <Paragraphs>70</Paragraphs>
  <Slides>15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佈景主題</vt:lpstr>
      <vt:lpstr>Equation</vt:lpstr>
      <vt:lpstr>IMPROVEMENTS ON SPEECH RECOGNITION FOR FAST TALKERS</vt:lpstr>
      <vt:lpstr>outline</vt:lpstr>
      <vt:lpstr>Introduce</vt:lpstr>
      <vt:lpstr>System Description and speech corpora</vt:lpstr>
      <vt:lpstr>Speak rate Determination</vt:lpstr>
      <vt:lpstr>Stretch the utterance</vt:lpstr>
      <vt:lpstr>Phone-by-phone Length Stretching </vt:lpstr>
      <vt:lpstr>Sentence-by-Sentence Length Stretching</vt:lpstr>
      <vt:lpstr>The CLN Algorithm</vt:lpstr>
      <vt:lpstr>Experimental resuts</vt:lpstr>
      <vt:lpstr>CLN on the test data of fast Speech </vt:lpstr>
      <vt:lpstr>CLN on the test data of normal Speech </vt:lpstr>
      <vt:lpstr>Evaluation and MLLR</vt:lpstr>
      <vt:lpstr>figure2</vt:lpstr>
      <vt:lpstr>Shringking Hamming Window Shift</vt:lpstr>
    </vt:vector>
  </TitlesOfParts>
  <Company>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ON SPEECH RECOGNITION FOR FAST TALKERS</dc:title>
  <dc:creator>khwu</dc:creator>
  <cp:lastModifiedBy>Winiori</cp:lastModifiedBy>
  <cp:revision>73</cp:revision>
  <dcterms:created xsi:type="dcterms:W3CDTF">2008-09-25T06:19:33Z</dcterms:created>
  <dcterms:modified xsi:type="dcterms:W3CDTF">2008-10-02T06:57:54Z</dcterms:modified>
</cp:coreProperties>
</file>