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8"/>
  </p:notesMasterIdLst>
  <p:handoutMasterIdLst>
    <p:handoutMasterId r:id="rId39"/>
  </p:handoutMasterIdLst>
  <p:sldIdLst>
    <p:sldId id="256" r:id="rId2"/>
    <p:sldId id="257" r:id="rId3"/>
    <p:sldId id="351" r:id="rId4"/>
    <p:sldId id="344" r:id="rId5"/>
    <p:sldId id="319" r:id="rId6"/>
    <p:sldId id="332" r:id="rId7"/>
    <p:sldId id="333" r:id="rId8"/>
    <p:sldId id="334" r:id="rId9"/>
    <p:sldId id="335" r:id="rId10"/>
    <p:sldId id="336" r:id="rId11"/>
    <p:sldId id="337" r:id="rId12"/>
    <p:sldId id="338" r:id="rId13"/>
    <p:sldId id="339" r:id="rId14"/>
    <p:sldId id="340" r:id="rId15"/>
    <p:sldId id="341" r:id="rId16"/>
    <p:sldId id="343" r:id="rId17"/>
    <p:sldId id="349" r:id="rId18"/>
    <p:sldId id="352" r:id="rId19"/>
    <p:sldId id="345" r:id="rId20"/>
    <p:sldId id="346" r:id="rId21"/>
    <p:sldId id="294" r:id="rId22"/>
    <p:sldId id="320" r:id="rId23"/>
    <p:sldId id="321" r:id="rId24"/>
    <p:sldId id="304" r:id="rId25"/>
    <p:sldId id="324" r:id="rId26"/>
    <p:sldId id="299" r:id="rId27"/>
    <p:sldId id="329" r:id="rId28"/>
    <p:sldId id="328" r:id="rId29"/>
    <p:sldId id="330" r:id="rId30"/>
    <p:sldId id="331" r:id="rId31"/>
    <p:sldId id="297" r:id="rId32"/>
    <p:sldId id="292" r:id="rId33"/>
    <p:sldId id="354" r:id="rId34"/>
    <p:sldId id="347" r:id="rId35"/>
    <p:sldId id="348" r:id="rId36"/>
    <p:sldId id="353" r:id="rId37"/>
  </p:sldIdLst>
  <p:sldSz cx="9144000" cy="6858000" type="screen4x3"/>
  <p:notesSz cx="6797675" cy="99266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6" autoAdjust="0"/>
    <p:restoredTop sz="94660"/>
  </p:normalViewPr>
  <p:slideViewPr>
    <p:cSldViewPr>
      <p:cViewPr>
        <p:scale>
          <a:sx n="66" d="100"/>
          <a:sy n="66" d="100"/>
        </p:scale>
        <p:origin x="-64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980" y="-90"/>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5" Type="http://schemas.openxmlformats.org/officeDocument/2006/relationships/image" Target="../media/image19.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93829A0-504D-485A-8EDF-8E93E7B815C9}" type="datetimeFigureOut">
              <a:rPr lang="zh-TW" altLang="en-US" smtClean="0"/>
              <a:pPr/>
              <a:t>2012/4/25</a:t>
            </a:fld>
            <a:endParaRPr lang="zh-TW" altLang="en-US"/>
          </a:p>
        </p:txBody>
      </p:sp>
      <p:sp>
        <p:nvSpPr>
          <p:cNvPr id="4" name="頁尾版面配置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6B476A73-4751-46E8-9CE2-E18E7E2D992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DD2B1BB-14A1-45F4-BC3A-BB78F8E3C339}" type="datetimeFigureOut">
              <a:rPr lang="zh-TW" altLang="en-US" smtClean="0"/>
              <a:pPr/>
              <a:t>2012/4/25</a:t>
            </a:fld>
            <a:endParaRPr lang="zh-TW" altLang="en-US"/>
          </a:p>
        </p:txBody>
      </p:sp>
      <p:sp>
        <p:nvSpPr>
          <p:cNvPr id="4" name="投影片圖像版面配置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8BEC118-C6FF-46D7-B420-E60817C901C9}"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58BEC118-C6FF-46D7-B420-E60817C901C9}" type="slidenum">
              <a:rPr lang="zh-TW" altLang="en-US" smtClean="0"/>
              <a:pPr/>
              <a:t>2</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58BEC118-C6FF-46D7-B420-E60817C901C9}" type="slidenum">
              <a:rPr lang="zh-TW" altLang="en-US" smtClean="0"/>
              <a:pPr/>
              <a:t>24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85F1198A-838D-43C6-BA4B-5B20E1239633}" type="datetime1">
              <a:rPr lang="zh-TW" altLang="en-US" smtClean="0"/>
              <a:pPr/>
              <a:t>2012/4/25</a:t>
            </a:fld>
            <a:endParaRPr lang="zh-TW" altLang="en-US"/>
          </a:p>
        </p:txBody>
      </p:sp>
      <p:sp>
        <p:nvSpPr>
          <p:cNvPr id="19" name="頁尾版面配置區 18"/>
          <p:cNvSpPr>
            <a:spLocks noGrp="1"/>
          </p:cNvSpPr>
          <p:nvPr>
            <p:ph type="ftr" sz="quarter" idx="11"/>
          </p:nvPr>
        </p:nvSpPr>
        <p:spPr/>
        <p:txBody>
          <a:bodyPr/>
          <a:lstStyle/>
          <a:p>
            <a:endParaRPr lang="zh-TW" altLang="en-US"/>
          </a:p>
        </p:txBody>
      </p:sp>
      <p:sp>
        <p:nvSpPr>
          <p:cNvPr id="27" name="投影片編號版面配置區 26"/>
          <p:cNvSpPr>
            <a:spLocks noGrp="1"/>
          </p:cNvSpPr>
          <p:nvPr>
            <p:ph type="sldNum" sz="quarter" idx="12"/>
          </p:nvPr>
        </p:nvSpPr>
        <p:spPr/>
        <p:txBody>
          <a:bodyPr/>
          <a:lstStyle/>
          <a:p>
            <a:fld id="{4FCA3AF7-0E5C-4DEE-97CA-9CC906C4F756}" type="slidenum">
              <a:rPr lang="zh-TW" altLang="en-US" smtClean="0"/>
              <a:pPr/>
              <a:t>‹#›</a:t>
            </a:fld>
            <a:r>
              <a:rPr lang="en-US" altLang="zh-TW" dirty="0" smtClean="0"/>
              <a:t>/37</a:t>
            </a:r>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3D83B9D3-7727-4248-BD80-4FAFD4315F68}" type="datetime1">
              <a:rPr lang="zh-TW" altLang="en-US" smtClean="0"/>
              <a:pPr/>
              <a:t>2012/4/25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77AD4977-ACC4-4C04-81F3-718D24F03F4E}" type="datetime1">
              <a:rPr lang="zh-TW" altLang="en-US" smtClean="0"/>
              <a:pPr/>
              <a:t>2012/4/25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a:xfrm>
            <a:off x="500034" y="2111714"/>
            <a:ext cx="8229600" cy="438912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0" name="日期版面配置區 9"/>
          <p:cNvSpPr>
            <a:spLocks noGrp="1"/>
          </p:cNvSpPr>
          <p:nvPr>
            <p:ph type="dt" sz="half" idx="10"/>
          </p:nvPr>
        </p:nvSpPr>
        <p:spPr/>
        <p:txBody>
          <a:bodyPr/>
          <a:lstStyle/>
          <a:p>
            <a:fld id="{57114CFC-BF5E-4823-B91C-C7E52D7D3D94}" type="datetime1">
              <a:rPr lang="zh-TW" altLang="en-US" smtClean="0"/>
              <a:pPr/>
              <a:t>2012/4/25</a:t>
            </a:fld>
            <a:endParaRPr lang="zh-TW" altLang="en-US"/>
          </a:p>
        </p:txBody>
      </p:sp>
      <p:sp>
        <p:nvSpPr>
          <p:cNvPr id="11" name="投影片編號版面配置區 10"/>
          <p:cNvSpPr>
            <a:spLocks noGrp="1"/>
          </p:cNvSpPr>
          <p:nvPr>
            <p:ph type="sldNum" sz="quarter" idx="11"/>
          </p:nvPr>
        </p:nvSpPr>
        <p:spPr/>
        <p:txBody>
          <a:bodyPr/>
          <a:lstStyle/>
          <a:p>
            <a:fld id="{4FCA3AF7-0E5C-4DEE-97CA-9CC906C4F756}" type="slidenum">
              <a:rPr lang="zh-TW" altLang="en-US" smtClean="0"/>
              <a:pPr/>
              <a:t>‹#›</a:t>
            </a:fld>
            <a:r>
              <a:rPr lang="en-US" altLang="zh-TW" smtClean="0"/>
              <a:t>/36</a:t>
            </a:r>
            <a:endParaRPr lang="zh-TW" altLang="en-US" dirty="0"/>
          </a:p>
        </p:txBody>
      </p:sp>
      <p:sp>
        <p:nvSpPr>
          <p:cNvPr id="12" name="頁尾版面配置區 11"/>
          <p:cNvSpPr>
            <a:spLocks noGrp="1"/>
          </p:cNvSpPr>
          <p:nvPr>
            <p:ph type="ftr" sz="quarter" idx="12"/>
          </p:nvPr>
        </p:nvSpPr>
        <p:spPr/>
        <p:txBody>
          <a:bodyPr/>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fld id="{CE950D8F-7B98-4B83-BE2A-8070976618A8}" type="datetime1">
              <a:rPr lang="zh-TW" altLang="en-US" smtClean="0"/>
              <a:pPr/>
              <a:t>2012/4/25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0E5DF826-7BFD-49A2-9529-5EA8411A968D}" type="datetime1">
              <a:rPr lang="zh-TW" altLang="en-US" smtClean="0"/>
              <a:pPr/>
              <a:t>2012/4/25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83B1F067-E82F-4EF0-8D7A-8ACF9B81FCC4}" type="datetime1">
              <a:rPr lang="zh-TW" altLang="en-US" smtClean="0"/>
              <a:pPr/>
              <a:t>2012/4/25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28596" y="3286124"/>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dirty="0" smtClean="0"/>
              <a:t>按一下以編輯母片標題樣式</a:t>
            </a:r>
            <a:endParaRPr kumimoji="0" lang="en-US" dirty="0"/>
          </a:p>
        </p:txBody>
      </p:sp>
      <p:sp>
        <p:nvSpPr>
          <p:cNvPr id="3" name="日期版面配置區 2"/>
          <p:cNvSpPr>
            <a:spLocks noGrp="1"/>
          </p:cNvSpPr>
          <p:nvPr>
            <p:ph type="dt" sz="half" idx="10"/>
          </p:nvPr>
        </p:nvSpPr>
        <p:spPr/>
        <p:txBody>
          <a:bodyPr/>
          <a:lstStyle/>
          <a:p>
            <a:fld id="{4A1F2FA7-FE8A-46B8-82B0-A0C9E9C24C5D}" type="datetime1">
              <a:rPr lang="zh-TW" altLang="en-US" smtClean="0"/>
              <a:pPr/>
              <a:t>2012/4/25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FCA3AF7-0E5C-4DEE-97CA-9CC906C4F756}"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231073A6-B52F-4A02-93C9-808E54DBC581}" type="datetime1">
              <a:rPr lang="zh-TW" altLang="en-US" smtClean="0"/>
              <a:pPr/>
              <a:t>2012/4/25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71D77414-E977-46BB-BC52-1EBA64A6B453}" type="datetime1">
              <a:rPr lang="zh-TW" altLang="en-US" smtClean="0"/>
              <a:pPr/>
              <a:t>2012/4/25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FCA3AF7-0E5C-4DEE-97CA-9CC906C4F756}"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fld id="{396EFB19-A313-4B04-8A2C-9F9DB935A8D1}" type="datetime1">
              <a:rPr lang="zh-TW" altLang="en-US" smtClean="0"/>
              <a:pPr/>
              <a:t>2012/4/25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fld id="{4FCA3AF7-0E5C-4DEE-97CA-9CC906C4F756}" type="slidenum">
              <a:rPr lang="zh-TW" altLang="en-US" smtClean="0"/>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2000" b="-22000"/>
          </a:stretch>
        </a:blipFill>
        <a:effectLst/>
      </p:bgPr>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2040276"/>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4267F65-3A25-4D57-8477-689849E8565E}" type="datetime1">
              <a:rPr lang="zh-TW" altLang="en-US" smtClean="0"/>
              <a:pPr/>
              <a:t>2012/4/25</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Times New Roman" pitchFamily="18" charset="0"/>
                <a:cs typeface="Times New Roman" pitchFamily="18" charset="0"/>
              </a:defRPr>
            </a:lvl1pPr>
          </a:lstStyle>
          <a:p>
            <a:fld id="{4FCA3AF7-0E5C-4DEE-97CA-9CC906C4F756}" type="slidenum">
              <a:rPr lang="zh-TW" altLang="en-US" smtClean="0"/>
              <a:pPr/>
              <a:t>‹#›</a:t>
            </a:fld>
            <a:r>
              <a:rPr lang="en-US" altLang="zh-TW" dirty="0" smtClean="0"/>
              <a:t>/36</a:t>
            </a:r>
            <a:endParaRPr lang="zh-TW" altLang="en-US" dirty="0"/>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34.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slide" Target="slide35.xml"/><Relationship Id="rId9"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jpeg"/><Relationship Id="rId7" Type="http://schemas.openxmlformats.org/officeDocument/2006/relationships/image" Target="../media/image30.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857224" y="3786190"/>
            <a:ext cx="7072362" cy="2071702"/>
          </a:xfrm>
        </p:spPr>
        <p:txBody>
          <a:bodyPr>
            <a:noAutofit/>
          </a:bodyPr>
          <a:lstStyle/>
          <a:p>
            <a:pPr algn="ctr"/>
            <a:endParaRPr lang="en-US" altLang="zh-TW" sz="2000" b="1" dirty="0" smtClean="0">
              <a:solidFill>
                <a:schemeClr val="bg1"/>
              </a:solidFill>
              <a:latin typeface="標楷體" pitchFamily="65" charset="-120"/>
              <a:ea typeface="標楷體" pitchFamily="65" charset="-120"/>
            </a:endParaRPr>
          </a:p>
          <a:p>
            <a:pPr algn="l"/>
            <a:endParaRPr lang="en-US" altLang="zh-TW" sz="2000" b="1" dirty="0" smtClean="0">
              <a:solidFill>
                <a:schemeClr val="bg1"/>
              </a:solidFill>
              <a:latin typeface="標楷體" pitchFamily="65" charset="-120"/>
              <a:ea typeface="標楷體" pitchFamily="65" charset="-120"/>
            </a:endParaRPr>
          </a:p>
          <a:p>
            <a:pPr algn="l"/>
            <a:endParaRPr lang="en-US" altLang="zh-TW" sz="2000" b="1" dirty="0" smtClean="0">
              <a:solidFill>
                <a:schemeClr val="bg1"/>
              </a:solidFill>
              <a:latin typeface="標楷體" pitchFamily="65" charset="-120"/>
              <a:ea typeface="標楷體" pitchFamily="65" charset="-120"/>
            </a:endParaRPr>
          </a:p>
          <a:p>
            <a:r>
              <a:rPr lang="zh-TW" altLang="en-US" sz="2000" b="1" dirty="0" smtClean="0">
                <a:solidFill>
                  <a:schemeClr val="bg1"/>
                </a:solidFill>
              </a:rPr>
              <a:t>學生：黃重翔</a:t>
            </a:r>
            <a:endParaRPr lang="en-US" altLang="zh-TW" sz="2000" b="1" dirty="0" smtClean="0">
              <a:solidFill>
                <a:schemeClr val="bg1"/>
              </a:solidFill>
            </a:endParaRPr>
          </a:p>
          <a:p>
            <a:r>
              <a:rPr lang="zh-TW" altLang="en-US" sz="2000" b="1" dirty="0" smtClean="0">
                <a:solidFill>
                  <a:schemeClr val="bg1"/>
                </a:solidFill>
              </a:rPr>
              <a:t>指導教授：陳嘉平</a:t>
            </a:r>
            <a:endParaRPr lang="en-US" altLang="zh-TW" sz="2000" b="1" dirty="0" smtClean="0">
              <a:solidFill>
                <a:schemeClr val="bg1"/>
              </a:solidFill>
            </a:endParaRPr>
          </a:p>
          <a:p>
            <a:r>
              <a:rPr lang="zh-TW" altLang="en-US" sz="2000" b="1" dirty="0" smtClean="0">
                <a:solidFill>
                  <a:schemeClr val="bg1"/>
                </a:solidFill>
              </a:rPr>
              <a:t>中山大學資訊工程學系　　多媒體資訊技術實驗室</a:t>
            </a:r>
            <a:endParaRPr lang="en-US" altLang="zh-TW" sz="2000" b="1" dirty="0" smtClean="0">
              <a:solidFill>
                <a:schemeClr val="bg1"/>
              </a:solidFill>
            </a:endParaRPr>
          </a:p>
          <a:p>
            <a:r>
              <a:rPr lang="zh-TW" altLang="en-US" sz="2000" b="1" dirty="0" smtClean="0">
                <a:solidFill>
                  <a:schemeClr val="bg1"/>
                </a:solidFill>
              </a:rPr>
              <a:t>　　</a:t>
            </a:r>
            <a:endParaRPr lang="zh-TW" altLang="en-US" sz="2000" b="1" dirty="0">
              <a:solidFill>
                <a:schemeClr val="bg1"/>
              </a:solidFill>
            </a:endParaRPr>
          </a:p>
        </p:txBody>
      </p:sp>
      <p:sp>
        <p:nvSpPr>
          <p:cNvPr id="2" name="標題 1"/>
          <p:cNvSpPr>
            <a:spLocks noGrp="1"/>
          </p:cNvSpPr>
          <p:nvPr>
            <p:ph type="ctrTitle"/>
          </p:nvPr>
        </p:nvSpPr>
        <p:spPr>
          <a:xfrm>
            <a:off x="251520" y="1772816"/>
            <a:ext cx="8604448" cy="3071833"/>
          </a:xfrm>
        </p:spPr>
        <p:txBody>
          <a:bodyPr>
            <a:normAutofit/>
          </a:bodyPr>
          <a:lstStyle/>
          <a:p>
            <a:pPr algn="ctr"/>
            <a:r>
              <a:rPr lang="zh-TW" altLang="en-US" sz="4000" dirty="0" smtClean="0"/>
              <a:t>文字語料庫描述長度比較</a:t>
            </a:r>
            <a:r>
              <a:rPr lang="en-US" altLang="zh-TW" sz="4000" dirty="0" smtClean="0"/>
              <a:t/>
            </a:r>
            <a:br>
              <a:rPr lang="en-US" altLang="zh-TW" sz="4000" dirty="0" smtClean="0"/>
            </a:br>
            <a:r>
              <a:rPr lang="zh-TW" altLang="en-US" sz="4000" dirty="0" smtClean="0"/>
              <a:t>與多腔調國語語料庫建立</a:t>
            </a:r>
            <a:r>
              <a:rPr lang="en-US" altLang="zh-TW" sz="4000" dirty="0" smtClean="0"/>
              <a:t/>
            </a:r>
            <a:br>
              <a:rPr lang="en-US" altLang="zh-TW" sz="4000" dirty="0" smtClean="0"/>
            </a:br>
            <a:r>
              <a:rPr lang="en-US" altLang="zh-TW" sz="2800" dirty="0" smtClean="0">
                <a:latin typeface="Times New Roman" pitchFamily="18" charset="0"/>
                <a:cs typeface="Times New Roman" pitchFamily="18" charset="0"/>
              </a:rPr>
              <a:t> Comparison of Description Length for Text Corpus and Construction of Multi-accent Mandarin Speech Corpus</a:t>
            </a:r>
            <a:endParaRPr lang="zh-TW" altLang="en-US" sz="2800" dirty="0">
              <a:solidFill>
                <a:schemeClr val="accent2"/>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0" name="圖片 9" descr="image002tz4.jpg"/>
          <p:cNvPicPr>
            <a:picLocks noChangeAspect="1"/>
          </p:cNvPicPr>
          <p:nvPr/>
        </p:nvPicPr>
        <p:blipFill>
          <a:blip r:embed="rId2" cstate="print"/>
          <a:srcRect b="10268"/>
          <a:stretch>
            <a:fillRect/>
          </a:stretch>
        </p:blipFill>
        <p:spPr>
          <a:xfrm>
            <a:off x="-36512" y="0"/>
            <a:ext cx="9180512" cy="2428868"/>
          </a:xfrm>
          <a:prstGeom prst="rect">
            <a:avLst/>
          </a:prstGeom>
        </p:spPr>
      </p:pic>
      <p:sp>
        <p:nvSpPr>
          <p:cNvPr id="6" name="投影片編號版面配置區 5"/>
          <p:cNvSpPr>
            <a:spLocks noGrp="1"/>
          </p:cNvSpPr>
          <p:nvPr>
            <p:ph type="sldNum" sz="quarter" idx="12"/>
          </p:nvPr>
        </p:nvSpPr>
        <p:spPr/>
        <p:txBody>
          <a:bodyPr/>
          <a:lstStyle/>
          <a:p>
            <a:fld id="{4FCA3AF7-0E5C-4DEE-97CA-9CC906C4F756}" type="slidenum">
              <a:rPr lang="zh-TW" altLang="en-US" smtClean="0"/>
              <a:pPr/>
              <a:t>1</a:t>
            </a:fld>
            <a:r>
              <a:rPr lang="en-US" altLang="zh-TW" smtClean="0"/>
              <a:t>/37</a:t>
            </a:r>
            <a:endParaRPr lang="zh-TW" altLang="en-US" dirty="0"/>
          </a:p>
        </p:txBody>
      </p:sp>
      <p:pic>
        <p:nvPicPr>
          <p:cNvPr id="7" name="圖片 6" descr="2009.jpg"/>
          <p:cNvPicPr>
            <a:picLocks noChangeAspect="1"/>
          </p:cNvPicPr>
          <p:nvPr/>
        </p:nvPicPr>
        <p:blipFill>
          <a:blip r:embed="rId3" cstate="print"/>
          <a:srcRect r="5362" b="8230"/>
          <a:stretch>
            <a:fillRect/>
          </a:stretch>
        </p:blipFill>
        <p:spPr>
          <a:xfrm>
            <a:off x="5796136" y="116631"/>
            <a:ext cx="3240360" cy="2304257"/>
          </a:xfrm>
          <a:prstGeom prst="rect">
            <a:avLst/>
          </a:prstGeom>
        </p:spPr>
      </p:pic>
      <p:pic>
        <p:nvPicPr>
          <p:cNvPr id="9" name="Picture 2" descr="C:\Users\bee\Desktop\電資大樓.jpg"/>
          <p:cNvPicPr>
            <a:picLocks noChangeArrowheads="1"/>
          </p:cNvPicPr>
          <p:nvPr/>
        </p:nvPicPr>
        <p:blipFill>
          <a:blip r:embed="rId4" cstate="print"/>
          <a:srcRect/>
          <a:stretch>
            <a:fillRect/>
          </a:stretch>
        </p:blipFill>
        <p:spPr bwMode="auto">
          <a:xfrm>
            <a:off x="2844000" y="116632"/>
            <a:ext cx="2970000" cy="230425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圖片 17" descr="pic.jpg"/>
          <p:cNvPicPr>
            <a:picLocks noChangeAspect="1"/>
          </p:cNvPicPr>
          <p:nvPr/>
        </p:nvPicPr>
        <p:blipFill>
          <a:blip r:embed="rId2" cstate="print"/>
          <a:stretch>
            <a:fillRect/>
          </a:stretch>
        </p:blipFill>
        <p:spPr>
          <a:xfrm>
            <a:off x="1403648" y="1484784"/>
            <a:ext cx="6624736" cy="4968552"/>
          </a:xfrm>
          <a:prstGeom prst="rect">
            <a:avLst/>
          </a:prstGeom>
        </p:spPr>
      </p:pic>
      <p:sp>
        <p:nvSpPr>
          <p:cNvPr id="2" name="標題 1"/>
          <p:cNvSpPr>
            <a:spLocks noGrp="1"/>
          </p:cNvSpPr>
          <p:nvPr>
            <p:ph type="title"/>
          </p:nvPr>
        </p:nvSpPr>
        <p:spPr>
          <a:xfrm>
            <a:off x="1115616" y="188640"/>
            <a:ext cx="7704856" cy="692696"/>
          </a:xfrm>
        </p:spPr>
        <p:txBody>
          <a:bodyPr>
            <a:noAutofit/>
          </a:bodyPr>
          <a:lstStyle/>
          <a:p>
            <a:pPr algn="ctr"/>
            <a:r>
              <a:rPr lang="zh-TW" altLang="en-US" sz="5400" dirty="0" smtClean="0">
                <a:solidFill>
                  <a:schemeClr val="bg1"/>
                </a:solidFill>
                <a:latin typeface="標楷體" pitchFamily="65" charset="-120"/>
                <a:ea typeface="標楷體" pitchFamily="65" charset="-120"/>
              </a:rPr>
              <a:t>語音錄製流程</a:t>
            </a:r>
            <a:endParaRPr lang="zh-TW" altLang="en-US" sz="5400" dirty="0">
              <a:solidFill>
                <a:schemeClr val="bg1"/>
              </a:solidFill>
              <a:latin typeface="標楷體" pitchFamily="65" charset="-120"/>
              <a:ea typeface="標楷體" pitchFamily="65" charset="-120"/>
            </a:endParaRPr>
          </a:p>
        </p:txBody>
      </p:sp>
      <p:sp>
        <p:nvSpPr>
          <p:cNvPr id="7" name="矩形 6"/>
          <p:cNvSpPr/>
          <p:nvPr/>
        </p:nvSpPr>
        <p:spPr>
          <a:xfrm>
            <a:off x="3500430" y="1948752"/>
            <a:ext cx="1785950" cy="778978"/>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500430" y="2734570"/>
            <a:ext cx="1785950" cy="713240"/>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500430" y="3520388"/>
            <a:ext cx="1785950" cy="571504"/>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500430" y="4163330"/>
            <a:ext cx="1785950" cy="85326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500430" y="5092024"/>
            <a:ext cx="1785950" cy="8572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508104" y="3807850"/>
            <a:ext cx="1285884" cy="648072"/>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表格 16"/>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6" name="投影片編號版面配置區 15"/>
          <p:cNvSpPr>
            <a:spLocks noGrp="1"/>
          </p:cNvSpPr>
          <p:nvPr>
            <p:ph type="sldNum" sz="quarter" idx="11"/>
          </p:nvPr>
        </p:nvSpPr>
        <p:spPr/>
        <p:txBody>
          <a:bodyPr/>
          <a:lstStyle/>
          <a:p>
            <a:fld id="{4FCA3AF7-0E5C-4DEE-97CA-9CC906C4F756}" type="slidenum">
              <a:rPr lang="zh-TW" altLang="en-US" smtClean="0"/>
              <a:pPr/>
              <a:t>10</a:t>
            </a:fld>
            <a:r>
              <a:rPr lang="en-US" altLang="zh-TW" smtClean="0"/>
              <a:t>/36</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5"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checkerboard(across)">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xit" presetSubtype="10" fill="hold" grpId="1" nodeType="clickEffect">
                                  <p:stCondLst>
                                    <p:cond delay="0"/>
                                  </p:stCondLst>
                                  <p:childTnLst>
                                    <p:animEffect transition="out" filter="checkerboard(across)">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5"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grpId="1" nodeType="clickEffect">
                                  <p:stCondLst>
                                    <p:cond delay="0"/>
                                  </p:stCondLst>
                                  <p:childTnLst>
                                    <p:animEffect transition="out" filter="checkerboard(across)">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par>
                                <p:cTn id="29" presetID="5"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heckerboard(across)">
                                      <p:cBhvr>
                                        <p:cTn id="31" dur="500"/>
                                        <p:tgtEl>
                                          <p:spTgt spid="1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xit" presetSubtype="10" fill="hold" grpId="1" nodeType="clickEffect">
                                  <p:stCondLst>
                                    <p:cond delay="0"/>
                                  </p:stCondLst>
                                  <p:childTnLst>
                                    <p:animEffect transition="out" filter="checkerboard(across)">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5" presetClass="exit" presetSubtype="10" fill="hold" grpId="1" nodeType="withEffect">
                                  <p:stCondLst>
                                    <p:cond delay="0"/>
                                  </p:stCondLst>
                                  <p:childTnLst>
                                    <p:animEffect transition="out" filter="checkerboard(across)">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par>
                                <p:cTn id="43" presetID="5" presetClass="entr" presetSubtype="1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heckerboard(across)">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xit" presetSubtype="10" fill="hold" grpId="1" nodeType="clickEffect">
                                  <p:stCondLst>
                                    <p:cond delay="0"/>
                                  </p:stCondLst>
                                  <p:childTnLst>
                                    <p:animEffect transition="out" filter="checkerboard(across)">
                                      <p:cBhvr>
                                        <p:cTn id="49" dur="500"/>
                                        <p:tgtEl>
                                          <p:spTgt spid="14"/>
                                        </p:tgtEl>
                                      </p:cBhvr>
                                    </p:animEffect>
                                    <p:set>
                                      <p:cBhvr>
                                        <p:cTn id="5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語料庫內容</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Autofit/>
          </a:bodyPr>
          <a:lstStyle/>
          <a:p>
            <a:r>
              <a:rPr lang="zh-TW" altLang="en-US" sz="2800" dirty="0" smtClean="0">
                <a:latin typeface="標楷體" pitchFamily="65" charset="-120"/>
                <a:ea typeface="標楷體" pitchFamily="65" charset="-120"/>
              </a:rPr>
              <a:t>從非台灣語者錄製的</a:t>
            </a:r>
            <a:r>
              <a:rPr lang="en-US" altLang="zh-TW" sz="2800" dirty="0" smtClean="0">
                <a:latin typeface="Times New Roman" pitchFamily="18" charset="0"/>
                <a:ea typeface="標楷體" pitchFamily="65" charset="-120"/>
                <a:cs typeface="Times New Roman" pitchFamily="18" charset="0"/>
              </a:rPr>
              <a:t>1,200</a:t>
            </a:r>
            <a:r>
              <a:rPr lang="zh-TW" altLang="en-US" sz="2800" dirty="0" smtClean="0">
                <a:latin typeface="標楷體" pitchFamily="65" charset="-120"/>
                <a:ea typeface="標楷體" pitchFamily="65" charset="-120"/>
              </a:rPr>
              <a:t>個語句經過人工發音標註，並且我們從</a:t>
            </a:r>
            <a:r>
              <a:rPr lang="en-US" altLang="zh-TW" sz="2800" dirty="0" smtClean="0">
                <a:latin typeface="Times New Roman" pitchFamily="18" charset="0"/>
                <a:ea typeface="標楷體" pitchFamily="65" charset="-120"/>
                <a:cs typeface="Times New Roman" pitchFamily="18" charset="0"/>
              </a:rPr>
              <a:t>TCC-300</a:t>
            </a:r>
            <a:r>
              <a:rPr lang="zh-TW" altLang="en-US" sz="2800" dirty="0" smtClean="0">
                <a:latin typeface="標楷體" pitchFamily="65" charset="-120"/>
                <a:ea typeface="標楷體" pitchFamily="65" charset="-120"/>
              </a:rPr>
              <a:t>語料庫選擇</a:t>
            </a:r>
            <a:r>
              <a:rPr lang="en-US" altLang="zh-TW" sz="2800" dirty="0" smtClean="0">
                <a:latin typeface="Times New Roman" pitchFamily="18" charset="0"/>
                <a:ea typeface="標楷體" pitchFamily="65" charset="-120"/>
                <a:cs typeface="Times New Roman" pitchFamily="18" charset="0"/>
              </a:rPr>
              <a:t>10</a:t>
            </a:r>
            <a:r>
              <a:rPr lang="zh-TW" altLang="en-US" sz="2800" dirty="0" smtClean="0">
                <a:latin typeface="標楷體" pitchFamily="65" charset="-120"/>
                <a:ea typeface="標楷體" pitchFamily="65" charset="-120"/>
              </a:rPr>
              <a:t>名語者（</a:t>
            </a:r>
            <a:r>
              <a:rPr lang="en-US" altLang="zh-TW" sz="2800" dirty="0" smtClean="0">
                <a:latin typeface="Times New Roman" pitchFamily="18" charset="0"/>
                <a:ea typeface="標楷體" pitchFamily="65" charset="-120"/>
                <a:cs typeface="Times New Roman" pitchFamily="18" charset="0"/>
              </a:rPr>
              <a:t>5</a:t>
            </a:r>
            <a:r>
              <a:rPr lang="zh-TW" altLang="en-US" sz="2800" dirty="0" smtClean="0">
                <a:latin typeface="標楷體" pitchFamily="65" charset="-120"/>
                <a:ea typeface="標楷體" pitchFamily="65" charset="-120"/>
              </a:rPr>
              <a:t>男</a:t>
            </a:r>
            <a:r>
              <a:rPr lang="en-US" altLang="zh-TW" sz="2800" dirty="0" smtClean="0">
                <a:latin typeface="Times New Roman" pitchFamily="18" charset="0"/>
                <a:ea typeface="標楷體" pitchFamily="65" charset="-120"/>
                <a:cs typeface="Times New Roman" pitchFamily="18" charset="0"/>
              </a:rPr>
              <a:t>5</a:t>
            </a:r>
            <a:r>
              <a:rPr lang="zh-TW" altLang="en-US" sz="2800" dirty="0" smtClean="0">
                <a:latin typeface="標楷體" pitchFamily="65" charset="-120"/>
                <a:ea typeface="標楷體" pitchFamily="65" charset="-120"/>
              </a:rPr>
              <a:t>女）做為台灣語者的語音資料。</a:t>
            </a:r>
            <a:endParaRPr lang="en-US" altLang="zh-TW" sz="2800" dirty="0" smtClean="0">
              <a:latin typeface="標楷體" pitchFamily="65" charset="-120"/>
              <a:ea typeface="標楷體" pitchFamily="65" charset="-120"/>
            </a:endParaRPr>
          </a:p>
          <a:p>
            <a:endParaRPr lang="en-US" altLang="zh-TW" sz="2800"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語料庫中共</a:t>
            </a:r>
            <a:r>
              <a:rPr lang="en-US" altLang="zh-TW" sz="2800" dirty="0" smtClean="0">
                <a:latin typeface="Times New Roman" pitchFamily="18" charset="0"/>
                <a:ea typeface="標楷體" pitchFamily="65" charset="-120"/>
                <a:cs typeface="Times New Roman" pitchFamily="18" charset="0"/>
              </a:rPr>
              <a:t>25,226</a:t>
            </a:r>
            <a:r>
              <a:rPr lang="zh-TW" altLang="en-US" sz="2800" dirty="0" smtClean="0">
                <a:latin typeface="標楷體" pitchFamily="65" charset="-120"/>
                <a:ea typeface="標楷體" pitchFamily="65" charset="-120"/>
              </a:rPr>
              <a:t>個字彙，其中</a:t>
            </a:r>
            <a:r>
              <a:rPr lang="en-US" altLang="zh-TW" sz="2800" dirty="0" smtClean="0">
                <a:latin typeface="Times New Roman" pitchFamily="18" charset="0"/>
                <a:ea typeface="標楷體" pitchFamily="65" charset="-120"/>
                <a:cs typeface="Times New Roman" pitchFamily="18" charset="0"/>
              </a:rPr>
              <a:t>HM</a:t>
            </a:r>
            <a:r>
              <a:rPr lang="zh-TW" altLang="en-US" sz="2800" dirty="0" smtClean="0">
                <a:latin typeface="標楷體" pitchFamily="65" charset="-120"/>
                <a:ea typeface="標楷體" pitchFamily="65" charset="-120"/>
              </a:rPr>
              <a:t>中有</a:t>
            </a:r>
            <a:r>
              <a:rPr lang="en-US" altLang="zh-TW" sz="2800" dirty="0" smtClean="0">
                <a:latin typeface="Times New Roman" pitchFamily="18" charset="0"/>
                <a:ea typeface="標楷體" pitchFamily="65" charset="-120"/>
                <a:cs typeface="Times New Roman" pitchFamily="18" charset="0"/>
              </a:rPr>
              <a:t>5,759</a:t>
            </a:r>
            <a:r>
              <a:rPr lang="zh-TW" altLang="en-US" sz="2800" dirty="0" smtClean="0">
                <a:latin typeface="標楷體" pitchFamily="65" charset="-120"/>
                <a:ea typeface="標楷體" pitchFamily="65" charset="-120"/>
              </a:rPr>
              <a:t>個，</a:t>
            </a:r>
            <a:r>
              <a:rPr lang="en-US" altLang="zh-TW" sz="2800" dirty="0" smtClean="0">
                <a:latin typeface="標楷體" pitchFamily="65" charset="-120"/>
                <a:ea typeface="標楷體" pitchFamily="65" charset="-120"/>
              </a:rPr>
              <a:t> </a:t>
            </a:r>
            <a:r>
              <a:rPr lang="en-US" altLang="zh-TW" sz="2800" dirty="0" smtClean="0">
                <a:latin typeface="Times New Roman" pitchFamily="18" charset="0"/>
                <a:ea typeface="標楷體" pitchFamily="65" charset="-120"/>
                <a:cs typeface="Times New Roman" pitchFamily="18" charset="0"/>
              </a:rPr>
              <a:t>MY</a:t>
            </a:r>
            <a:r>
              <a:rPr lang="zh-TW" altLang="en-US" sz="2800" dirty="0" smtClean="0">
                <a:latin typeface="標楷體" pitchFamily="65" charset="-120"/>
                <a:ea typeface="標楷體" pitchFamily="65" charset="-120"/>
              </a:rPr>
              <a:t>中有</a:t>
            </a:r>
            <a:r>
              <a:rPr lang="en-US" altLang="zh-TW" sz="2800" dirty="0" smtClean="0">
                <a:latin typeface="Times New Roman" pitchFamily="18" charset="0"/>
                <a:ea typeface="標楷體" pitchFamily="65" charset="-120"/>
                <a:cs typeface="Times New Roman" pitchFamily="18" charset="0"/>
              </a:rPr>
              <a:t>6,107</a:t>
            </a:r>
            <a:r>
              <a:rPr lang="zh-TW" altLang="en-US" sz="2800" dirty="0" smtClean="0">
                <a:latin typeface="標楷體" pitchFamily="65" charset="-120"/>
                <a:ea typeface="標楷體" pitchFamily="65" charset="-120"/>
              </a:rPr>
              <a:t>個而</a:t>
            </a:r>
            <a:r>
              <a:rPr lang="en-US" altLang="zh-TW" sz="2800" dirty="0" smtClean="0">
                <a:latin typeface="Times New Roman" pitchFamily="18" charset="0"/>
                <a:ea typeface="標楷體" pitchFamily="65" charset="-120"/>
                <a:cs typeface="Times New Roman" pitchFamily="18" charset="0"/>
              </a:rPr>
              <a:t>ID</a:t>
            </a:r>
            <a:r>
              <a:rPr lang="zh-TW" altLang="en-US" sz="2800" dirty="0" smtClean="0">
                <a:latin typeface="標楷體" pitchFamily="65" charset="-120"/>
                <a:ea typeface="標楷體" pitchFamily="65" charset="-120"/>
              </a:rPr>
              <a:t>中有</a:t>
            </a:r>
            <a:r>
              <a:rPr lang="en-US" altLang="zh-TW" sz="2800" dirty="0" smtClean="0">
                <a:latin typeface="Times New Roman" pitchFamily="18" charset="0"/>
                <a:ea typeface="標楷體" pitchFamily="65" charset="-120"/>
                <a:cs typeface="Times New Roman" pitchFamily="18" charset="0"/>
              </a:rPr>
              <a:t>7,006</a:t>
            </a:r>
            <a:r>
              <a:rPr lang="zh-TW" altLang="en-US" sz="2800" dirty="0" smtClean="0">
                <a:latin typeface="標楷體" pitchFamily="65" charset="-120"/>
                <a:ea typeface="標楷體" pitchFamily="65" charset="-120"/>
              </a:rPr>
              <a:t>個。</a:t>
            </a:r>
            <a:endParaRPr lang="en-US" altLang="zh-TW" sz="2800" dirty="0" smtClean="0">
              <a:latin typeface="標楷體" pitchFamily="65" charset="-120"/>
              <a:ea typeface="標楷體" pitchFamily="65" charset="-120"/>
            </a:endParaRPr>
          </a:p>
          <a:p>
            <a:endParaRPr lang="en-US" altLang="zh-TW" sz="2800" dirty="0" smtClean="0"/>
          </a:p>
          <a:p>
            <a:endParaRPr lang="zh-TW" altLang="en-US" sz="2800" dirty="0" smtClean="0"/>
          </a:p>
          <a:p>
            <a:endParaRPr lang="zh-TW" altLang="en-US" sz="2800" dirty="0"/>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11</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5400" dirty="0" smtClean="0">
                <a:solidFill>
                  <a:schemeClr val="bg1"/>
                </a:solidFill>
                <a:latin typeface="標楷體" pitchFamily="65" charset="-120"/>
                <a:ea typeface="標楷體" pitchFamily="65" charset="-120"/>
              </a:rPr>
              <a:t>發音差異分類</a:t>
            </a:r>
            <a:endParaRPr lang="zh-TW" altLang="en-US" sz="5400" dirty="0">
              <a:solidFill>
                <a:schemeClr val="bg1"/>
              </a:solidFill>
              <a:latin typeface="標楷體" pitchFamily="65" charset="-120"/>
              <a:ea typeface="標楷體" pitchFamily="65" charset="-120"/>
            </a:endParaRPr>
          </a:p>
        </p:txBody>
      </p:sp>
      <p:sp>
        <p:nvSpPr>
          <p:cNvPr id="8" name="文字方塊 7"/>
          <p:cNvSpPr txBox="1"/>
          <p:nvPr/>
        </p:nvSpPr>
        <p:spPr>
          <a:xfrm>
            <a:off x="1259632" y="6060064"/>
            <a:ext cx="6715172" cy="369332"/>
          </a:xfrm>
          <a:prstGeom prst="rect">
            <a:avLst/>
          </a:prstGeom>
          <a:noFill/>
        </p:spPr>
        <p:txBody>
          <a:bodyPr wrap="square" rtlCol="0">
            <a:spAutoFit/>
          </a:bodyPr>
          <a:lstStyle/>
          <a:p>
            <a:r>
              <a:rPr lang="zh-TW" altLang="en-US" dirty="0" smtClean="0">
                <a:latin typeface="標楷體" pitchFamily="65" charset="-120"/>
                <a:ea typeface="標楷體" pitchFamily="65" charset="-120"/>
              </a:rPr>
              <a:t>根據多腔調華語語料庫中腔調產生的發音差異而整理的分類樹。</a:t>
            </a:r>
            <a:endParaRPr lang="zh-TW" altLang="en-US" dirty="0">
              <a:latin typeface="標楷體" pitchFamily="65" charset="-120"/>
              <a:ea typeface="標楷體" pitchFamily="65" charset="-120"/>
            </a:endParaRPr>
          </a:p>
        </p:txBody>
      </p:sp>
      <p:pic>
        <p:nvPicPr>
          <p:cNvPr id="11" name="圖片 10" descr="image.JPG"/>
          <p:cNvPicPr>
            <a:picLocks noChangeAspect="1"/>
          </p:cNvPicPr>
          <p:nvPr/>
        </p:nvPicPr>
        <p:blipFill>
          <a:blip r:embed="rId2" cstate="print"/>
          <a:srcRect l="13715" b="8564"/>
          <a:stretch>
            <a:fillRect/>
          </a:stretch>
        </p:blipFill>
        <p:spPr>
          <a:xfrm>
            <a:off x="1403648" y="1412776"/>
            <a:ext cx="5976664" cy="4750110"/>
          </a:xfrm>
          <a:prstGeom prst="rect">
            <a:avLst/>
          </a:prstGeom>
        </p:spPr>
      </p:pic>
      <p:graphicFrame>
        <p:nvGraphicFramePr>
          <p:cNvPr id="9" name="表格 8"/>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12</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5400" dirty="0" smtClean="0">
                <a:solidFill>
                  <a:schemeClr val="bg1"/>
                </a:solidFill>
                <a:latin typeface="標楷體" pitchFamily="65" charset="-120"/>
                <a:ea typeface="標楷體" pitchFamily="65" charset="-120"/>
              </a:rPr>
              <a:t>發音差異分類</a:t>
            </a:r>
            <a:endParaRPr lang="zh-TW" altLang="en-US" sz="5400" dirty="0">
              <a:solidFill>
                <a:schemeClr val="bg1"/>
              </a:solidFill>
              <a:latin typeface="Times New Roman" pitchFamily="18" charset="0"/>
              <a:cs typeface="Times New Roman" pitchFamily="18" charset="0"/>
            </a:endParaRPr>
          </a:p>
        </p:txBody>
      </p:sp>
      <p:sp>
        <p:nvSpPr>
          <p:cNvPr id="5" name="內容版面配置區 4"/>
          <p:cNvSpPr>
            <a:spLocks noGrp="1"/>
          </p:cNvSpPr>
          <p:nvPr>
            <p:ph idx="1"/>
          </p:nvPr>
        </p:nvSpPr>
        <p:spPr>
          <a:xfrm>
            <a:off x="457200" y="1301548"/>
            <a:ext cx="8229600" cy="5127848"/>
          </a:xfrm>
        </p:spPr>
        <p:txBody>
          <a:bodyPr>
            <a:noAutofit/>
          </a:bodyPr>
          <a:lstStyle/>
          <a:p>
            <a:r>
              <a:rPr lang="en-US" altLang="zh-TW" b="1" dirty="0" smtClean="0">
                <a:latin typeface="Times New Roman" pitchFamily="18" charset="0"/>
                <a:cs typeface="Times New Roman" pitchFamily="18" charset="0"/>
              </a:rPr>
              <a:t>Type A</a:t>
            </a:r>
            <a:r>
              <a:rPr lang="en-US" altLang="zh-TW" b="1" dirty="0" smtClean="0"/>
              <a:t> </a:t>
            </a:r>
            <a:r>
              <a:rPr lang="zh-TW" altLang="en-US" b="1" dirty="0" smtClean="0">
                <a:latin typeface="標楷體" pitchFamily="65" charset="-120"/>
                <a:ea typeface="標楷體" pitchFamily="65" charset="-120"/>
              </a:rPr>
              <a:t>（音節）：</a:t>
            </a:r>
            <a:r>
              <a:rPr lang="en-US" altLang="zh-TW" b="1" dirty="0" smtClean="0"/>
              <a:t/>
            </a:r>
            <a:br>
              <a:rPr lang="en-US" altLang="zh-TW" b="1" dirty="0" smtClean="0"/>
            </a:br>
            <a:r>
              <a:rPr lang="zh-TW" altLang="en-US" dirty="0" smtClean="0">
                <a:latin typeface="標楷體" pitchFamily="65" charset="-120"/>
                <a:ea typeface="標楷體" pitchFamily="65" charset="-120"/>
              </a:rPr>
              <a:t>在我們的觀察中，許多在外國腔調語音中出現的捲舌音被發為齒槽音。這樣的發音差異被歸類為</a:t>
            </a:r>
            <a:r>
              <a:rPr lang="en-US" altLang="zh-TW" dirty="0" smtClean="0">
                <a:latin typeface="Times New Roman" pitchFamily="18" charset="0"/>
                <a:cs typeface="Times New Roman" pitchFamily="18" charset="0"/>
              </a:rPr>
              <a:t>Type A</a:t>
            </a:r>
            <a:r>
              <a:rPr lang="zh-TW" altLang="en-US" dirty="0" smtClean="0">
                <a:latin typeface="標楷體" pitchFamily="65" charset="-120"/>
                <a:ea typeface="標楷體" pitchFamily="65" charset="-120"/>
              </a:rPr>
              <a:t>。更進一步分類，</a:t>
            </a:r>
            <a:r>
              <a:rPr lang="en-US" altLang="zh-TW" dirty="0" smtClean="0">
                <a:latin typeface="Times New Roman" pitchFamily="18" charset="0"/>
                <a:cs typeface="Times New Roman" pitchFamily="18" charset="0"/>
              </a:rPr>
              <a:t>Type A</a:t>
            </a:r>
            <a:r>
              <a:rPr lang="zh-TW" altLang="en-US" dirty="0" smtClean="0">
                <a:latin typeface="標楷體" pitchFamily="65" charset="-120"/>
                <a:ea typeface="標楷體" pitchFamily="65" charset="-120"/>
              </a:rPr>
              <a:t>可以再分為三類。</a:t>
            </a:r>
            <a:endParaRPr lang="en-US" altLang="zh-TW" dirty="0" smtClean="0">
              <a:latin typeface="標楷體" pitchFamily="65" charset="-120"/>
              <a:ea typeface="標楷體" pitchFamily="65" charset="-120"/>
            </a:endParaRPr>
          </a:p>
          <a:p>
            <a:pPr lvl="1"/>
            <a:r>
              <a:rPr lang="en-US" altLang="zh-TW" dirty="0" smtClean="0">
                <a:latin typeface="Times New Roman" pitchFamily="18" charset="0"/>
                <a:cs typeface="Times New Roman" pitchFamily="18" charset="0"/>
              </a:rPr>
              <a:t>A1</a:t>
            </a:r>
            <a:r>
              <a:rPr lang="zh-TW" altLang="en-US" dirty="0" smtClean="0">
                <a:latin typeface="標楷體" pitchFamily="65" charset="-120"/>
                <a:ea typeface="標楷體" pitchFamily="65" charset="-120"/>
              </a:rPr>
              <a:t>為捲舌音被發成非捲舌音的情形。</a:t>
            </a:r>
            <a:endParaRPr lang="en-US" altLang="zh-TW" dirty="0" smtClean="0">
              <a:latin typeface="標楷體" pitchFamily="65" charset="-120"/>
              <a:ea typeface="標楷體" pitchFamily="65" charset="-120"/>
            </a:endParaRPr>
          </a:p>
          <a:p>
            <a:pPr lvl="1"/>
            <a:r>
              <a:rPr lang="en-US" altLang="zh-TW" dirty="0" smtClean="0">
                <a:latin typeface="Times New Roman" pitchFamily="18" charset="0"/>
                <a:cs typeface="Times New Roman" pitchFamily="18" charset="0"/>
              </a:rPr>
              <a:t>A2</a:t>
            </a:r>
            <a:r>
              <a:rPr lang="zh-TW" altLang="en-US" dirty="0" smtClean="0">
                <a:latin typeface="標楷體" pitchFamily="65" charset="-120"/>
                <a:ea typeface="標楷體" pitchFamily="65" charset="-120"/>
              </a:rPr>
              <a:t>為非捲舌音被發成捲舌音（常為齒槽音）的情形。</a:t>
            </a:r>
            <a:endParaRPr lang="en-US" altLang="zh-TW" dirty="0" smtClean="0">
              <a:latin typeface="標楷體" pitchFamily="65" charset="-120"/>
              <a:ea typeface="標楷體" pitchFamily="65" charset="-120"/>
            </a:endParaRPr>
          </a:p>
          <a:p>
            <a:pPr lvl="1"/>
            <a:r>
              <a:rPr lang="en-US" altLang="zh-TW" dirty="0" smtClean="0">
                <a:latin typeface="Times New Roman" pitchFamily="18" charset="0"/>
                <a:cs typeface="Times New Roman" pitchFamily="18" charset="0"/>
              </a:rPr>
              <a:t>A3</a:t>
            </a:r>
            <a:r>
              <a:rPr lang="zh-TW" altLang="en-US" dirty="0" smtClean="0">
                <a:latin typeface="標楷體" pitchFamily="65" charset="-120"/>
                <a:ea typeface="標楷體" pitchFamily="65" charset="-120"/>
              </a:rPr>
              <a:t>是其他情況，比如在聲母（</a:t>
            </a:r>
            <a:r>
              <a:rPr lang="en-US" altLang="zh-TW" dirty="0" smtClean="0">
                <a:latin typeface="Times New Roman" pitchFamily="18" charset="0"/>
                <a:cs typeface="Times New Roman" pitchFamily="18" charset="0"/>
              </a:rPr>
              <a:t>initial</a:t>
            </a:r>
            <a:r>
              <a:rPr lang="zh-TW" altLang="en-US" dirty="0" smtClean="0">
                <a:latin typeface="標楷體" pitchFamily="65" charset="-120"/>
                <a:ea typeface="標楷體" pitchFamily="65" charset="-120"/>
              </a:rPr>
              <a:t>），介母（</a:t>
            </a:r>
            <a:r>
              <a:rPr lang="en-US" altLang="zh-TW" dirty="0" smtClean="0">
                <a:latin typeface="Times New Roman" pitchFamily="18" charset="0"/>
                <a:cs typeface="Times New Roman" pitchFamily="18" charset="0"/>
              </a:rPr>
              <a:t>medial</a:t>
            </a:r>
            <a:r>
              <a:rPr lang="zh-TW" altLang="en-US" dirty="0" smtClean="0">
                <a:latin typeface="標楷體" pitchFamily="65" charset="-120"/>
                <a:ea typeface="標楷體" pitchFamily="65" charset="-120"/>
              </a:rPr>
              <a:t>）或韻母（</a:t>
            </a:r>
            <a:r>
              <a:rPr lang="en-US" altLang="zh-TW" dirty="0" smtClean="0">
                <a:latin typeface="Times New Roman" pitchFamily="18" charset="0"/>
                <a:cs typeface="Times New Roman" pitchFamily="18" charset="0"/>
              </a:rPr>
              <a:t>final</a:t>
            </a:r>
            <a:r>
              <a:rPr lang="zh-TW" altLang="en-US" dirty="0" smtClean="0">
                <a:latin typeface="標楷體" pitchFamily="65" charset="-120"/>
                <a:ea typeface="標楷體" pitchFamily="65" charset="-120"/>
              </a:rPr>
              <a:t>）上的發音差異。</a:t>
            </a:r>
            <a:endParaRPr lang="zh-TW" altLang="en-US" sz="2800" dirty="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13</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5400" dirty="0" smtClean="0">
                <a:solidFill>
                  <a:schemeClr val="bg1"/>
                </a:solidFill>
                <a:latin typeface="標楷體" pitchFamily="65" charset="-120"/>
                <a:ea typeface="標楷體" pitchFamily="65" charset="-120"/>
              </a:rPr>
              <a:t>發音差異分類</a:t>
            </a:r>
            <a:endParaRPr lang="zh-TW" altLang="en-US" sz="5400" dirty="0">
              <a:solidFill>
                <a:schemeClr val="bg1"/>
              </a:solidFill>
            </a:endParaRPr>
          </a:p>
        </p:txBody>
      </p:sp>
      <p:sp>
        <p:nvSpPr>
          <p:cNvPr id="5" name="內容版面配置區 4"/>
          <p:cNvSpPr>
            <a:spLocks noGrp="1"/>
          </p:cNvSpPr>
          <p:nvPr>
            <p:ph idx="1"/>
          </p:nvPr>
        </p:nvSpPr>
        <p:spPr>
          <a:xfrm>
            <a:off x="457200" y="1301548"/>
            <a:ext cx="8229600" cy="5127848"/>
          </a:xfrm>
        </p:spPr>
        <p:txBody>
          <a:bodyPr>
            <a:noAutofit/>
          </a:bodyPr>
          <a:lstStyle/>
          <a:p>
            <a:r>
              <a:rPr lang="en-US" altLang="zh-TW" b="1" dirty="0" smtClean="0">
                <a:latin typeface="Times New Roman" pitchFamily="18" charset="0"/>
                <a:cs typeface="Times New Roman" pitchFamily="18" charset="0"/>
              </a:rPr>
              <a:t>Type B</a:t>
            </a:r>
            <a:r>
              <a:rPr lang="en-US" altLang="zh-TW" b="1" dirty="0" smtClean="0"/>
              <a:t> </a:t>
            </a:r>
            <a:r>
              <a:rPr lang="zh-TW" altLang="en-US" b="1" dirty="0" smtClean="0">
                <a:latin typeface="標楷體" pitchFamily="65" charset="-120"/>
                <a:ea typeface="標楷體" pitchFamily="65" charset="-120"/>
              </a:rPr>
              <a:t>（音調）：</a:t>
            </a:r>
            <a:endParaRPr lang="en-US" altLang="zh-TW" b="1" dirty="0" smtClean="0">
              <a:latin typeface="標楷體" pitchFamily="65" charset="-120"/>
              <a:ea typeface="標楷體" pitchFamily="65" charset="-120"/>
            </a:endParaRPr>
          </a:p>
          <a:p>
            <a:pPr>
              <a:buNone/>
            </a:pPr>
            <a:r>
              <a:rPr lang="en-US" altLang="zh-TW" dirty="0" smtClean="0"/>
              <a:t>	</a:t>
            </a:r>
            <a:r>
              <a:rPr lang="zh-TW" altLang="en-US" dirty="0" smtClean="0">
                <a:latin typeface="標楷體" pitchFamily="65" charset="-120"/>
                <a:ea typeface="標楷體" pitchFamily="65" charset="-120"/>
              </a:rPr>
              <a:t>音調上發生差異，可細分為兩類。</a:t>
            </a:r>
            <a:endParaRPr lang="en-US" altLang="zh-TW" dirty="0" smtClean="0">
              <a:latin typeface="標楷體" pitchFamily="65" charset="-120"/>
              <a:ea typeface="標楷體" pitchFamily="65" charset="-120"/>
            </a:endParaRPr>
          </a:p>
          <a:p>
            <a:pPr lvl="1"/>
            <a:r>
              <a:rPr lang="en-US" altLang="zh-TW" dirty="0" smtClean="0">
                <a:latin typeface="Times New Roman" pitchFamily="18" charset="0"/>
                <a:cs typeface="Times New Roman" pitchFamily="18" charset="0"/>
              </a:rPr>
              <a:t>B1</a:t>
            </a:r>
            <a:r>
              <a:rPr lang="zh-TW" altLang="en-US" dirty="0" smtClean="0">
                <a:latin typeface="標楷體" pitchFamily="65" charset="-120"/>
                <a:ea typeface="標楷體" pitchFamily="65" charset="-120"/>
              </a:rPr>
              <a:t>為對這個字而言發出的音調不存在的情形。</a:t>
            </a:r>
            <a:endParaRPr lang="en-US" altLang="zh-TW" dirty="0" smtClean="0">
              <a:latin typeface="標楷體" pitchFamily="65" charset="-120"/>
              <a:ea typeface="標楷體" pitchFamily="65" charset="-120"/>
            </a:endParaRPr>
          </a:p>
          <a:p>
            <a:pPr lvl="1"/>
            <a:r>
              <a:rPr lang="en-US" altLang="zh-TW" dirty="0" smtClean="0">
                <a:latin typeface="Times New Roman" pitchFamily="18" charset="0"/>
                <a:cs typeface="Times New Roman" pitchFamily="18" charset="0"/>
              </a:rPr>
              <a:t>B2</a:t>
            </a:r>
            <a:r>
              <a:rPr lang="zh-TW" altLang="en-US" dirty="0" smtClean="0">
                <a:latin typeface="標楷體" pitchFamily="65" charset="-120"/>
                <a:ea typeface="標楷體" pitchFamily="65" charset="-120"/>
              </a:rPr>
              <a:t>為誤讀或是破音字（</a:t>
            </a:r>
            <a:r>
              <a:rPr lang="en-US" altLang="zh-TW" dirty="0" smtClean="0">
                <a:latin typeface="Times New Roman" pitchFamily="18" charset="0"/>
                <a:cs typeface="Times New Roman" pitchFamily="18" charset="0"/>
              </a:rPr>
              <a:t>tone </a:t>
            </a:r>
            <a:r>
              <a:rPr lang="en-US" altLang="zh-TW" dirty="0" err="1" smtClean="0">
                <a:latin typeface="Times New Roman" pitchFamily="18" charset="0"/>
                <a:cs typeface="Times New Roman" pitchFamily="18" charset="0"/>
              </a:rPr>
              <a:t>sandhi</a:t>
            </a:r>
            <a:r>
              <a:rPr lang="zh-TW" altLang="en-US" dirty="0" smtClean="0">
                <a:latin typeface="標楷體" pitchFamily="65" charset="-120"/>
                <a:ea typeface="標楷體" pitchFamily="65" charset="-120"/>
              </a:rPr>
              <a:t>）的情形。</a:t>
            </a:r>
            <a:endParaRPr lang="en-US" altLang="zh-TW" dirty="0" smtClean="0">
              <a:solidFill>
                <a:srgbClr val="FF0000"/>
              </a:solidFill>
              <a:latin typeface="標楷體" pitchFamily="65" charset="-120"/>
              <a:ea typeface="標楷體" pitchFamily="65" charset="-120"/>
            </a:endParaRPr>
          </a:p>
          <a:p>
            <a:r>
              <a:rPr lang="en-US" altLang="zh-TW" b="1" dirty="0" smtClean="0">
                <a:latin typeface="Times New Roman" pitchFamily="18" charset="0"/>
                <a:cs typeface="Times New Roman" pitchFamily="18" charset="0"/>
              </a:rPr>
              <a:t>Type C </a:t>
            </a:r>
            <a:r>
              <a:rPr lang="zh-TW" altLang="en-US" b="1" dirty="0" smtClean="0">
                <a:latin typeface="標楷體" pitchFamily="65" charset="-120"/>
                <a:ea typeface="標楷體" pitchFamily="65" charset="-120"/>
              </a:rPr>
              <a:t>（音節</a:t>
            </a:r>
            <a:r>
              <a:rPr lang="en-US" altLang="zh-TW" b="1" dirty="0" smtClean="0">
                <a:latin typeface="Times New Roman" pitchFamily="18" charset="0"/>
                <a:ea typeface="標楷體" pitchFamily="65" charset="-120"/>
                <a:cs typeface="Times New Roman" pitchFamily="18" charset="0"/>
              </a:rPr>
              <a:t>+</a:t>
            </a:r>
            <a:r>
              <a:rPr lang="zh-TW" altLang="en-US" b="1" dirty="0" smtClean="0">
                <a:latin typeface="標楷體" pitchFamily="65" charset="-120"/>
                <a:ea typeface="標楷體" pitchFamily="65" charset="-120"/>
              </a:rPr>
              <a:t>音調）：</a:t>
            </a:r>
            <a:endParaRPr lang="en-US" altLang="zh-TW" b="1" dirty="0" smtClean="0">
              <a:latin typeface="標楷體" pitchFamily="65" charset="-120"/>
              <a:ea typeface="標楷體" pitchFamily="65" charset="-120"/>
            </a:endParaRPr>
          </a:p>
          <a:p>
            <a:pPr>
              <a:buNone/>
            </a:pPr>
            <a:r>
              <a:rPr lang="en-US" altLang="zh-TW" dirty="0" smtClean="0"/>
              <a:t>	</a:t>
            </a:r>
            <a:r>
              <a:rPr lang="zh-TW" altLang="en-US" dirty="0" smtClean="0">
                <a:latin typeface="標楷體" pitchFamily="65" charset="-120"/>
                <a:ea typeface="標楷體" pitchFamily="65" charset="-120"/>
              </a:rPr>
              <a:t>速讀，重複，連讀，受前後發音影響或是其他同時在音調和音節發生差異的情形，歸類到</a:t>
            </a:r>
            <a:r>
              <a:rPr lang="en-US" altLang="zh-TW" dirty="0" smtClean="0">
                <a:latin typeface="Times New Roman" pitchFamily="18" charset="0"/>
                <a:cs typeface="Times New Roman" pitchFamily="18" charset="0"/>
              </a:rPr>
              <a:t>Type C</a:t>
            </a:r>
            <a:r>
              <a:rPr lang="zh-TW" altLang="en-US" dirty="0" smtClean="0">
                <a:latin typeface="標楷體" pitchFamily="65" charset="-120"/>
                <a:ea typeface="標楷體" pitchFamily="65" charset="-120"/>
              </a:rPr>
              <a:t>。</a:t>
            </a:r>
            <a:endParaRPr lang="en-US" altLang="zh-TW" dirty="0" smtClean="0">
              <a:solidFill>
                <a:srgbClr val="FF0000"/>
              </a:solidFill>
              <a:latin typeface="標楷體" pitchFamily="65" charset="-120"/>
              <a:ea typeface="標楷體" pitchFamily="65" charset="-120"/>
            </a:endParaRPr>
          </a:p>
          <a:p>
            <a:r>
              <a:rPr lang="en-US" altLang="zh-TW" b="1" dirty="0" smtClean="0">
                <a:latin typeface="Times New Roman" pitchFamily="18" charset="0"/>
                <a:cs typeface="Times New Roman" pitchFamily="18" charset="0"/>
              </a:rPr>
              <a:t>Type D </a:t>
            </a:r>
            <a:r>
              <a:rPr lang="zh-TW" altLang="en-US" b="1" dirty="0" smtClean="0">
                <a:latin typeface="標楷體" pitchFamily="65" charset="-120"/>
                <a:ea typeface="標楷體" pitchFamily="65" charset="-120"/>
                <a:cs typeface="Times New Roman" pitchFamily="18" charset="0"/>
              </a:rPr>
              <a:t>（非腔調性）：</a:t>
            </a:r>
            <a:endParaRPr lang="en-US" altLang="zh-TW" b="1" dirty="0" smtClean="0">
              <a:latin typeface="標楷體" pitchFamily="65" charset="-120"/>
              <a:ea typeface="標楷體" pitchFamily="65" charset="-120"/>
            </a:endParaRPr>
          </a:p>
          <a:p>
            <a:pPr>
              <a:buNone/>
            </a:pPr>
            <a:r>
              <a:rPr lang="en-US" altLang="zh-TW" dirty="0" smtClean="0"/>
              <a:t>	</a:t>
            </a:r>
            <a:r>
              <a:rPr lang="zh-TW" altLang="en-US" dirty="0" smtClean="0">
                <a:latin typeface="標楷體" pitchFamily="65" charset="-120"/>
                <a:ea typeface="標楷體" pitchFamily="65" charset="-120"/>
              </a:rPr>
              <a:t>誤讀，發音不清，停頓或其他不能分類的情形。這些情形被歸類為</a:t>
            </a:r>
            <a:r>
              <a:rPr lang="en-US" altLang="zh-TW" dirty="0" smtClean="0">
                <a:latin typeface="Times New Roman" pitchFamily="18" charset="0"/>
                <a:cs typeface="Times New Roman" pitchFamily="18" charset="0"/>
              </a:rPr>
              <a:t>Type D</a:t>
            </a:r>
            <a:r>
              <a:rPr lang="zh-TW" altLang="en-US" dirty="0" smtClean="0">
                <a:latin typeface="標楷體" pitchFamily="65" charset="-120"/>
                <a:ea typeface="標楷體" pitchFamily="65" charset="-120"/>
              </a:rPr>
              <a:t>。</a:t>
            </a:r>
          </a:p>
          <a:p>
            <a:endParaRPr lang="zh-TW" altLang="en-US" dirty="0" smtClean="0"/>
          </a:p>
          <a:p>
            <a:endParaRPr lang="zh-TW" altLang="en-US" dirty="0"/>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14</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實驗</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Autofit/>
          </a:bodyPr>
          <a:lstStyle/>
          <a:p>
            <a:r>
              <a:rPr lang="zh-TW" altLang="en-US" dirty="0" smtClean="0">
                <a:latin typeface="標楷體" pitchFamily="65" charset="-120"/>
                <a:ea typeface="標楷體" pitchFamily="65" charset="-120"/>
              </a:rPr>
              <a:t>我們的目的是使用發音特徵來進行腔調分類和鑑定。</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在實驗中台灣腔調被設為預設的基準。我們選擇</a:t>
            </a:r>
            <a:r>
              <a:rPr lang="en-US" altLang="zh-TW" dirty="0" smtClean="0">
                <a:latin typeface="Times New Roman" pitchFamily="18" charset="0"/>
                <a:ea typeface="標楷體" pitchFamily="65" charset="-120"/>
                <a:cs typeface="Times New Roman" pitchFamily="18" charset="0"/>
              </a:rPr>
              <a:t>80%</a:t>
            </a:r>
            <a:r>
              <a:rPr lang="zh-TW" altLang="en-US" dirty="0" smtClean="0">
                <a:latin typeface="標楷體" pitchFamily="65" charset="-120"/>
                <a:ea typeface="標楷體" pitchFamily="65" charset="-120"/>
              </a:rPr>
              <a:t>（每種腔調</a:t>
            </a:r>
            <a:r>
              <a:rPr lang="en-US" altLang="zh-TW" dirty="0" smtClean="0">
                <a:latin typeface="Times New Roman" pitchFamily="18" charset="0"/>
                <a:ea typeface="標楷體" pitchFamily="65" charset="-120"/>
                <a:cs typeface="Times New Roman" pitchFamily="18" charset="0"/>
              </a:rPr>
              <a:t>4</a:t>
            </a:r>
            <a:r>
              <a:rPr lang="zh-TW" altLang="en-US" dirty="0" smtClean="0">
                <a:latin typeface="標楷體" pitchFamily="65" charset="-120"/>
                <a:ea typeface="標楷體" pitchFamily="65" charset="-120"/>
              </a:rPr>
              <a:t>男</a:t>
            </a:r>
            <a:r>
              <a:rPr lang="en-US" altLang="zh-TW" dirty="0" smtClean="0">
                <a:latin typeface="Times New Roman" pitchFamily="18" charset="0"/>
                <a:ea typeface="標楷體" pitchFamily="65" charset="-120"/>
                <a:cs typeface="Times New Roman" pitchFamily="18" charset="0"/>
              </a:rPr>
              <a:t>4</a:t>
            </a:r>
            <a:r>
              <a:rPr lang="zh-TW" altLang="en-US" dirty="0" smtClean="0">
                <a:latin typeface="標楷體" pitchFamily="65" charset="-120"/>
                <a:ea typeface="標楷體" pitchFamily="65" charset="-120"/>
              </a:rPr>
              <a:t>女，共</a:t>
            </a:r>
            <a:r>
              <a:rPr lang="en-US" altLang="zh-TW" dirty="0" smtClean="0">
                <a:latin typeface="Times New Roman" pitchFamily="18" charset="0"/>
                <a:ea typeface="標楷體" pitchFamily="65" charset="-120"/>
                <a:cs typeface="Times New Roman" pitchFamily="18" charset="0"/>
              </a:rPr>
              <a:t>320</a:t>
            </a:r>
            <a:r>
              <a:rPr lang="zh-TW" altLang="en-US" dirty="0" smtClean="0">
                <a:latin typeface="標楷體" pitchFamily="65" charset="-120"/>
                <a:ea typeface="標楷體" pitchFamily="65" charset="-120"/>
              </a:rPr>
              <a:t>句）的語音資料當作訓練集，而剩下</a:t>
            </a:r>
            <a:r>
              <a:rPr lang="en-US" altLang="zh-TW" dirty="0" smtClean="0">
                <a:latin typeface="Times New Roman" pitchFamily="18" charset="0"/>
                <a:ea typeface="標楷體" pitchFamily="65" charset="-120"/>
                <a:cs typeface="Times New Roman" pitchFamily="18" charset="0"/>
              </a:rPr>
              <a:t>20%</a:t>
            </a:r>
            <a:r>
              <a:rPr lang="zh-TW" altLang="en-US" dirty="0" smtClean="0">
                <a:latin typeface="標楷體" pitchFamily="65" charset="-120"/>
                <a:ea typeface="標楷體" pitchFamily="65" charset="-120"/>
              </a:rPr>
              <a:t>（每種腔調</a:t>
            </a:r>
            <a:r>
              <a:rPr lang="en-US" altLang="zh-TW" dirty="0" smtClean="0">
                <a:latin typeface="Times New Roman" pitchFamily="18" charset="0"/>
                <a:ea typeface="標楷體" pitchFamily="65" charset="-120"/>
                <a:cs typeface="Times New Roman" pitchFamily="18" charset="0"/>
              </a:rPr>
              <a:t>1</a:t>
            </a:r>
            <a:r>
              <a:rPr lang="zh-TW" altLang="en-US" dirty="0" smtClean="0">
                <a:latin typeface="標楷體" pitchFamily="65" charset="-120"/>
                <a:ea typeface="標楷體" pitchFamily="65" charset="-120"/>
              </a:rPr>
              <a:t>男</a:t>
            </a:r>
            <a:r>
              <a:rPr lang="en-US" altLang="zh-TW" dirty="0" smtClean="0">
                <a:latin typeface="Times New Roman" pitchFamily="18" charset="0"/>
                <a:ea typeface="標楷體" pitchFamily="65" charset="-120"/>
                <a:cs typeface="Times New Roman" pitchFamily="18" charset="0"/>
              </a:rPr>
              <a:t>1</a:t>
            </a:r>
            <a:r>
              <a:rPr lang="zh-TW" altLang="en-US" dirty="0" smtClean="0">
                <a:latin typeface="標楷體" pitchFamily="65" charset="-120"/>
                <a:ea typeface="標楷體" pitchFamily="65" charset="-120"/>
              </a:rPr>
              <a:t>女，共</a:t>
            </a:r>
            <a:r>
              <a:rPr lang="en-US" altLang="zh-TW" dirty="0" smtClean="0">
                <a:latin typeface="Times New Roman" pitchFamily="18" charset="0"/>
                <a:ea typeface="標楷體" pitchFamily="65" charset="-120"/>
                <a:cs typeface="Times New Roman" pitchFamily="18" charset="0"/>
              </a:rPr>
              <a:t>80</a:t>
            </a:r>
            <a:r>
              <a:rPr lang="zh-TW" altLang="en-US" dirty="0" smtClean="0">
                <a:latin typeface="標楷體" pitchFamily="65" charset="-120"/>
                <a:ea typeface="標楷體" pitchFamily="65" charset="-120"/>
              </a:rPr>
              <a:t>句）當作測試集。</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實驗中我們使用</a:t>
            </a:r>
            <a:r>
              <a:rPr lang="zh-TW" altLang="en-US" dirty="0" smtClean="0">
                <a:latin typeface="標楷體" pitchFamily="65" charset="-120"/>
                <a:ea typeface="標楷體" pitchFamily="65" charset="-120"/>
                <a:hlinkClick r:id="rId2" action="ppaction://hlinksldjump"/>
              </a:rPr>
              <a:t>泊松分布</a:t>
            </a:r>
            <a:r>
              <a:rPr lang="zh-TW" altLang="en-US" dirty="0" smtClean="0">
                <a:latin typeface="標楷體" pitchFamily="65" charset="-120"/>
                <a:ea typeface="標楷體" pitchFamily="65" charset="-120"/>
              </a:rPr>
              <a:t>（</a:t>
            </a:r>
            <a:r>
              <a:rPr lang="en-US" altLang="zh-TW" dirty="0" smtClean="0">
                <a:latin typeface="Times New Roman" pitchFamily="18" charset="0"/>
                <a:cs typeface="Times New Roman" pitchFamily="18" charset="0"/>
              </a:rPr>
              <a:t>Poisson-distribution</a:t>
            </a:r>
            <a:r>
              <a:rPr lang="zh-TW" altLang="en-US" dirty="0" smtClean="0">
                <a:latin typeface="標楷體" pitchFamily="65" charset="-120"/>
                <a:ea typeface="標楷體" pitchFamily="65" charset="-120"/>
              </a:rPr>
              <a:t>）的方法建立腔調分類中發音差異的分布模型。</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zh-TW" altLang="en-US" dirty="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15</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實驗結果</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Autofit/>
          </a:bodyPr>
          <a:lstStyle/>
          <a:p>
            <a:r>
              <a:rPr lang="zh-TW" altLang="en-US" dirty="0" smtClean="0">
                <a:latin typeface="標楷體" pitchFamily="65" charset="-120"/>
                <a:ea typeface="標楷體" pitchFamily="65" charset="-120"/>
              </a:rPr>
              <a:t>對每個地區而言，上欄顯示發生各類型發音差異的數量，而下欄顯示對應的泊松參數  。</a:t>
            </a:r>
            <a:endParaRPr lang="zh-TW" altLang="en-US" dirty="0">
              <a:latin typeface="標楷體" pitchFamily="65" charset="-120"/>
              <a:ea typeface="標楷體" pitchFamily="65" charset="-120"/>
            </a:endParaRPr>
          </a:p>
        </p:txBody>
      </p:sp>
      <p:graphicFrame>
        <p:nvGraphicFramePr>
          <p:cNvPr id="8" name="內容版面配置區 3"/>
          <p:cNvGraphicFramePr>
            <a:graphicFrameLocks/>
          </p:cNvGraphicFramePr>
          <p:nvPr/>
        </p:nvGraphicFramePr>
        <p:xfrm>
          <a:off x="539552" y="3645024"/>
          <a:ext cx="8258209" cy="2860040"/>
        </p:xfrm>
        <a:graphic>
          <a:graphicData uri="http://schemas.openxmlformats.org/drawingml/2006/table">
            <a:tbl>
              <a:tblPr firstRow="1" bandRow="1">
                <a:tableStyleId>{5C22544A-7EE6-4342-B048-85BDC9FD1C3A}</a:tableStyleId>
              </a:tblPr>
              <a:tblGrid>
                <a:gridCol w="1218631"/>
                <a:gridCol w="1005654"/>
                <a:gridCol w="1005654"/>
                <a:gridCol w="1005654"/>
                <a:gridCol w="1005654"/>
                <a:gridCol w="1005654"/>
                <a:gridCol w="1005654"/>
                <a:gridCol w="1005654"/>
              </a:tblGrid>
              <a:tr h="0">
                <a:tc>
                  <a:txBody>
                    <a:bodyPr/>
                    <a:lstStyle/>
                    <a:p>
                      <a:pPr algn="ctr"/>
                      <a:r>
                        <a:rPr lang="zh-TW" altLang="en-US" dirty="0" smtClean="0"/>
                        <a:t>差異類型</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地區</a:t>
                      </a:r>
                      <a:r>
                        <a:rPr lang="en-US" altLang="zh-TW" dirty="0" smtClean="0"/>
                        <a:t>\</a:t>
                      </a:r>
                      <a:endParaRPr lang="zh-TW" altLang="en-US" dirty="0" smtClean="0"/>
                    </a:p>
                  </a:txBody>
                  <a:tcPr/>
                </a:tc>
                <a:tc>
                  <a:txBody>
                    <a:bodyPr/>
                    <a:lstStyle/>
                    <a:p>
                      <a:pPr algn="ctr"/>
                      <a:r>
                        <a:rPr lang="en-US" altLang="zh-TW" dirty="0" smtClean="0"/>
                        <a:t>A1</a:t>
                      </a:r>
                      <a:endParaRPr lang="zh-TW" altLang="en-US" dirty="0"/>
                    </a:p>
                  </a:txBody>
                  <a:tcPr/>
                </a:tc>
                <a:tc>
                  <a:txBody>
                    <a:bodyPr/>
                    <a:lstStyle/>
                    <a:p>
                      <a:pPr algn="ctr"/>
                      <a:r>
                        <a:rPr lang="en-US" altLang="zh-TW" dirty="0" smtClean="0"/>
                        <a:t>A2</a:t>
                      </a:r>
                      <a:endParaRPr lang="zh-TW" altLang="en-US" dirty="0"/>
                    </a:p>
                  </a:txBody>
                  <a:tcPr/>
                </a:tc>
                <a:tc>
                  <a:txBody>
                    <a:bodyPr/>
                    <a:lstStyle/>
                    <a:p>
                      <a:pPr algn="ctr"/>
                      <a:r>
                        <a:rPr lang="en-US" altLang="zh-TW" dirty="0" smtClean="0"/>
                        <a:t>A3</a:t>
                      </a:r>
                      <a:endParaRPr lang="zh-TW" altLang="en-US" dirty="0"/>
                    </a:p>
                  </a:txBody>
                  <a:tcPr/>
                </a:tc>
                <a:tc>
                  <a:txBody>
                    <a:bodyPr/>
                    <a:lstStyle/>
                    <a:p>
                      <a:pPr algn="ctr"/>
                      <a:r>
                        <a:rPr lang="en-US" altLang="zh-TW" dirty="0" smtClean="0"/>
                        <a:t>B1</a:t>
                      </a:r>
                      <a:endParaRPr lang="zh-TW" altLang="en-US" dirty="0"/>
                    </a:p>
                  </a:txBody>
                  <a:tcPr/>
                </a:tc>
                <a:tc>
                  <a:txBody>
                    <a:bodyPr/>
                    <a:lstStyle/>
                    <a:p>
                      <a:pPr algn="ctr"/>
                      <a:r>
                        <a:rPr lang="en-US" altLang="zh-TW" dirty="0" smtClean="0"/>
                        <a:t>B2</a:t>
                      </a:r>
                      <a:endParaRPr lang="zh-TW" altLang="en-US" dirty="0"/>
                    </a:p>
                  </a:txBody>
                  <a:tcPr/>
                </a:tc>
                <a:tc>
                  <a:txBody>
                    <a:bodyPr/>
                    <a:lstStyle/>
                    <a:p>
                      <a:pPr algn="ctr"/>
                      <a:r>
                        <a:rPr lang="en-US" altLang="zh-TW" dirty="0" smtClean="0"/>
                        <a:t>C</a:t>
                      </a:r>
                      <a:endParaRPr lang="zh-TW" altLang="en-US" dirty="0"/>
                    </a:p>
                  </a:txBody>
                  <a:tcPr/>
                </a:tc>
                <a:tc>
                  <a:txBody>
                    <a:bodyPr/>
                    <a:lstStyle/>
                    <a:p>
                      <a:pPr algn="ctr"/>
                      <a:r>
                        <a:rPr lang="en-US" altLang="zh-TW" dirty="0" smtClean="0"/>
                        <a:t>D</a:t>
                      </a:r>
                      <a:endParaRPr lang="zh-TW" altLang="en-US" dirty="0"/>
                    </a:p>
                  </a:txBody>
                  <a:tcPr/>
                </a:tc>
              </a:tr>
              <a:tr h="370840">
                <a:tc rowSpan="2">
                  <a:txBody>
                    <a:bodyPr/>
                    <a:lstStyle/>
                    <a:p>
                      <a:pPr algn="ctr"/>
                      <a:endParaRPr lang="en-US" altLang="zh-TW" dirty="0" smtClean="0"/>
                    </a:p>
                    <a:p>
                      <a:pPr algn="ctr"/>
                      <a:r>
                        <a:rPr lang="en-US" altLang="zh-TW" dirty="0" smtClean="0"/>
                        <a:t>HM</a:t>
                      </a:r>
                      <a:endParaRPr lang="zh-TW" altLang="en-US" dirty="0"/>
                    </a:p>
                  </a:txBody>
                  <a:tcPr/>
                </a:tc>
                <a:tc>
                  <a:txBody>
                    <a:bodyPr/>
                    <a:lstStyle/>
                    <a:p>
                      <a:pPr algn="ctr"/>
                      <a:r>
                        <a:rPr lang="en-US" altLang="zh-TW" dirty="0" smtClean="0"/>
                        <a:t>102</a:t>
                      </a:r>
                      <a:endParaRPr lang="zh-TW" altLang="en-US" dirty="0"/>
                    </a:p>
                  </a:txBody>
                  <a:tcPr/>
                </a:tc>
                <a:tc>
                  <a:txBody>
                    <a:bodyPr/>
                    <a:lstStyle/>
                    <a:p>
                      <a:pPr algn="ctr"/>
                      <a:r>
                        <a:rPr lang="en-US" altLang="zh-TW" dirty="0" smtClean="0"/>
                        <a:t>11</a:t>
                      </a:r>
                      <a:endParaRPr lang="zh-TW" altLang="en-US" dirty="0"/>
                    </a:p>
                  </a:txBody>
                  <a:tcPr/>
                </a:tc>
                <a:tc>
                  <a:txBody>
                    <a:bodyPr/>
                    <a:lstStyle/>
                    <a:p>
                      <a:pPr algn="ctr"/>
                      <a:r>
                        <a:rPr lang="en-US" altLang="zh-TW" dirty="0" smtClean="0"/>
                        <a:t>222</a:t>
                      </a:r>
                      <a:endParaRPr lang="zh-TW" altLang="en-US" dirty="0"/>
                    </a:p>
                  </a:txBody>
                  <a:tcPr/>
                </a:tc>
                <a:tc>
                  <a:txBody>
                    <a:bodyPr/>
                    <a:lstStyle/>
                    <a:p>
                      <a:pPr algn="ctr"/>
                      <a:r>
                        <a:rPr lang="en-US" altLang="zh-TW" dirty="0" smtClean="0"/>
                        <a:t>40</a:t>
                      </a:r>
                      <a:endParaRPr lang="zh-TW" altLang="en-US" dirty="0"/>
                    </a:p>
                  </a:txBody>
                  <a:tcPr/>
                </a:tc>
                <a:tc>
                  <a:txBody>
                    <a:bodyPr/>
                    <a:lstStyle/>
                    <a:p>
                      <a:pPr algn="ctr"/>
                      <a:r>
                        <a:rPr lang="en-US" altLang="zh-TW" dirty="0" smtClean="0"/>
                        <a:t>223</a:t>
                      </a:r>
                      <a:endParaRPr lang="zh-TW" altLang="en-US" dirty="0"/>
                    </a:p>
                  </a:txBody>
                  <a:tcPr/>
                </a:tc>
                <a:tc>
                  <a:txBody>
                    <a:bodyPr/>
                    <a:lstStyle/>
                    <a:p>
                      <a:pPr algn="ctr"/>
                      <a:r>
                        <a:rPr lang="en-US" altLang="zh-TW" dirty="0" smtClean="0"/>
                        <a:t>83</a:t>
                      </a:r>
                      <a:endParaRPr lang="zh-TW" altLang="en-US" dirty="0"/>
                    </a:p>
                  </a:txBody>
                  <a:tcPr/>
                </a:tc>
                <a:tc>
                  <a:txBody>
                    <a:bodyPr/>
                    <a:lstStyle/>
                    <a:p>
                      <a:pPr algn="ctr"/>
                      <a:r>
                        <a:rPr lang="en-US" altLang="zh-TW" dirty="0" smtClean="0"/>
                        <a:t>16</a:t>
                      </a:r>
                      <a:endParaRPr lang="zh-TW" altLang="en-US" dirty="0"/>
                    </a:p>
                  </a:txBody>
                  <a:tcPr/>
                </a:tc>
              </a:tr>
              <a:tr h="338440">
                <a:tc vMerge="1">
                  <a:txBody>
                    <a:bodyPr/>
                    <a:lstStyle/>
                    <a:p>
                      <a:pPr algn="ctr"/>
                      <a:endParaRPr lang="zh-TW" altLang="en-US" dirty="0"/>
                    </a:p>
                  </a:txBody>
                  <a:tcPr/>
                </a:tc>
                <a:tc>
                  <a:txBody>
                    <a:bodyPr/>
                    <a:lstStyle/>
                    <a:p>
                      <a:pPr algn="ctr"/>
                      <a:r>
                        <a:rPr lang="en-US" altLang="zh-TW" dirty="0" smtClean="0">
                          <a:solidFill>
                            <a:schemeClr val="bg1"/>
                          </a:solidFill>
                        </a:rPr>
                        <a:t>0.228</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0.028</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0.425</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0.09</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0.413</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0.15</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0.044</a:t>
                      </a:r>
                      <a:endParaRPr lang="zh-TW" altLang="en-US" dirty="0">
                        <a:solidFill>
                          <a:schemeClr val="bg1"/>
                        </a:solidFill>
                      </a:endParaRPr>
                    </a:p>
                  </a:txBody>
                  <a:tcPr>
                    <a:solidFill>
                      <a:schemeClr val="accent1">
                        <a:lumMod val="75000"/>
                      </a:schemeClr>
                    </a:solidFill>
                  </a:tcPr>
                </a:tc>
              </a:tr>
              <a:tr h="370840">
                <a:tc rowSpan="2">
                  <a:txBody>
                    <a:bodyPr/>
                    <a:lstStyle/>
                    <a:p>
                      <a:pPr algn="ctr"/>
                      <a:endParaRPr lang="en-US" altLang="zh-TW" dirty="0" smtClean="0"/>
                    </a:p>
                    <a:p>
                      <a:pPr algn="ctr"/>
                      <a:r>
                        <a:rPr lang="en-US" altLang="zh-TW" dirty="0" smtClean="0"/>
                        <a:t>MY</a:t>
                      </a:r>
                      <a:endParaRPr lang="zh-TW" altLang="en-US" dirty="0"/>
                    </a:p>
                  </a:txBody>
                  <a:tcPr/>
                </a:tc>
                <a:tc>
                  <a:txBody>
                    <a:bodyPr/>
                    <a:lstStyle/>
                    <a:p>
                      <a:pPr algn="ctr"/>
                      <a:r>
                        <a:rPr lang="en-US" altLang="zh-TW" dirty="0" smtClean="0"/>
                        <a:t>94</a:t>
                      </a:r>
                      <a:endParaRPr lang="zh-TW" altLang="en-US" dirty="0"/>
                    </a:p>
                  </a:txBody>
                  <a:tcPr/>
                </a:tc>
                <a:tc>
                  <a:txBody>
                    <a:bodyPr/>
                    <a:lstStyle/>
                    <a:p>
                      <a:pPr algn="ctr"/>
                      <a:r>
                        <a:rPr lang="en-US" altLang="zh-TW" dirty="0" smtClean="0"/>
                        <a:t>9</a:t>
                      </a:r>
                      <a:endParaRPr lang="zh-TW" altLang="en-US" dirty="0"/>
                    </a:p>
                  </a:txBody>
                  <a:tcPr/>
                </a:tc>
                <a:tc>
                  <a:txBody>
                    <a:bodyPr/>
                    <a:lstStyle/>
                    <a:p>
                      <a:pPr algn="ctr"/>
                      <a:r>
                        <a:rPr lang="en-US" altLang="zh-TW" dirty="0" smtClean="0"/>
                        <a:t>53</a:t>
                      </a:r>
                      <a:endParaRPr lang="zh-TW" altLang="en-US" dirty="0"/>
                    </a:p>
                  </a:txBody>
                  <a:tcPr/>
                </a:tc>
                <a:tc>
                  <a:txBody>
                    <a:bodyPr/>
                    <a:lstStyle/>
                    <a:p>
                      <a:pPr algn="ctr"/>
                      <a:r>
                        <a:rPr lang="en-US" altLang="zh-TW" dirty="0" smtClean="0"/>
                        <a:t>9</a:t>
                      </a:r>
                      <a:endParaRPr lang="zh-TW" altLang="en-US" dirty="0"/>
                    </a:p>
                  </a:txBody>
                  <a:tcPr/>
                </a:tc>
                <a:tc>
                  <a:txBody>
                    <a:bodyPr/>
                    <a:lstStyle/>
                    <a:p>
                      <a:pPr algn="ctr"/>
                      <a:r>
                        <a:rPr lang="en-US" altLang="zh-TW" dirty="0" smtClean="0"/>
                        <a:t>58</a:t>
                      </a:r>
                      <a:endParaRPr lang="zh-TW" altLang="en-US" dirty="0"/>
                    </a:p>
                  </a:txBody>
                  <a:tcPr/>
                </a:tc>
                <a:tc>
                  <a:txBody>
                    <a:bodyPr/>
                    <a:lstStyle/>
                    <a:p>
                      <a:pPr algn="ctr"/>
                      <a:r>
                        <a:rPr lang="en-US" altLang="zh-TW" dirty="0" smtClean="0"/>
                        <a:t>17</a:t>
                      </a:r>
                      <a:endParaRPr lang="zh-TW" altLang="en-US" dirty="0"/>
                    </a:p>
                  </a:txBody>
                  <a:tcPr/>
                </a:tc>
                <a:tc>
                  <a:txBody>
                    <a:bodyPr/>
                    <a:lstStyle/>
                    <a:p>
                      <a:pPr algn="ctr"/>
                      <a:r>
                        <a:rPr lang="en-US" altLang="zh-TW" dirty="0" smtClean="0"/>
                        <a:t>7</a:t>
                      </a:r>
                      <a:endParaRPr lang="zh-TW" altLang="en-US" dirty="0"/>
                    </a:p>
                  </a:txBody>
                  <a:tcPr/>
                </a:tc>
              </a:tr>
              <a:tr h="370840">
                <a:tc vMerge="1">
                  <a:txBody>
                    <a:bodyPr/>
                    <a:lstStyle/>
                    <a:p>
                      <a:pPr algn="ctr"/>
                      <a:endParaRPr lang="zh-TW" altLang="en-US" dirty="0"/>
                    </a:p>
                  </a:txBody>
                  <a:tcPr/>
                </a:tc>
                <a:tc>
                  <a:txBody>
                    <a:bodyPr/>
                    <a:lstStyle/>
                    <a:p>
                      <a:pPr algn="ctr"/>
                      <a:r>
                        <a:rPr lang="en-US" altLang="zh-TW" dirty="0" smtClean="0">
                          <a:solidFill>
                            <a:schemeClr val="bg1"/>
                          </a:solidFill>
                        </a:rPr>
                        <a:t>0.225</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0.016</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0.128</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0.016</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0.125</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0.04</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0.009</a:t>
                      </a:r>
                      <a:endParaRPr lang="zh-TW" altLang="en-US" dirty="0">
                        <a:solidFill>
                          <a:schemeClr val="bg1"/>
                        </a:solidFill>
                      </a:endParaRPr>
                    </a:p>
                  </a:txBody>
                  <a:tcPr>
                    <a:solidFill>
                      <a:schemeClr val="accent1">
                        <a:lumMod val="75000"/>
                      </a:schemeClr>
                    </a:solidFill>
                  </a:tcPr>
                </a:tc>
              </a:tr>
              <a:tr h="370840">
                <a:tc rowSpan="2">
                  <a:txBody>
                    <a:bodyPr/>
                    <a:lstStyle/>
                    <a:p>
                      <a:pPr algn="ctr"/>
                      <a:endParaRPr lang="en-US" altLang="zh-TW" dirty="0" smtClean="0"/>
                    </a:p>
                    <a:p>
                      <a:pPr algn="ctr"/>
                      <a:r>
                        <a:rPr lang="en-US" altLang="zh-TW" dirty="0" smtClean="0"/>
                        <a:t>ID</a:t>
                      </a:r>
                      <a:endParaRPr lang="zh-TW" altLang="en-US" dirty="0"/>
                    </a:p>
                  </a:txBody>
                  <a:tcPr/>
                </a:tc>
                <a:tc>
                  <a:txBody>
                    <a:bodyPr/>
                    <a:lstStyle/>
                    <a:p>
                      <a:pPr algn="ctr"/>
                      <a:r>
                        <a:rPr lang="en-US" altLang="zh-TW" dirty="0" smtClean="0"/>
                        <a:t>94</a:t>
                      </a:r>
                      <a:endParaRPr lang="zh-TW" altLang="en-US" dirty="0"/>
                    </a:p>
                  </a:txBody>
                  <a:tcPr/>
                </a:tc>
                <a:tc>
                  <a:txBody>
                    <a:bodyPr/>
                    <a:lstStyle/>
                    <a:p>
                      <a:pPr algn="ctr"/>
                      <a:r>
                        <a:rPr lang="en-US" altLang="zh-TW" dirty="0" smtClean="0"/>
                        <a:t>4</a:t>
                      </a:r>
                      <a:endParaRPr lang="zh-TW" altLang="en-US" dirty="0"/>
                    </a:p>
                  </a:txBody>
                  <a:tcPr/>
                </a:tc>
                <a:tc>
                  <a:txBody>
                    <a:bodyPr/>
                    <a:lstStyle/>
                    <a:p>
                      <a:pPr algn="ctr"/>
                      <a:r>
                        <a:rPr lang="en-US" altLang="zh-TW" dirty="0" smtClean="0"/>
                        <a:t>43</a:t>
                      </a:r>
                      <a:endParaRPr lang="zh-TW" altLang="en-US" dirty="0"/>
                    </a:p>
                  </a:txBody>
                  <a:tcPr/>
                </a:tc>
                <a:tc>
                  <a:txBody>
                    <a:bodyPr/>
                    <a:lstStyle/>
                    <a:p>
                      <a:pPr algn="ctr"/>
                      <a:r>
                        <a:rPr lang="en-US" altLang="zh-TW" dirty="0" smtClean="0"/>
                        <a:t>19</a:t>
                      </a:r>
                      <a:endParaRPr lang="zh-TW" altLang="en-US" dirty="0"/>
                    </a:p>
                  </a:txBody>
                  <a:tcPr/>
                </a:tc>
                <a:tc>
                  <a:txBody>
                    <a:bodyPr/>
                    <a:lstStyle/>
                    <a:p>
                      <a:pPr algn="ctr"/>
                      <a:r>
                        <a:rPr lang="en-US" altLang="zh-TW" dirty="0" smtClean="0"/>
                        <a:t>422</a:t>
                      </a:r>
                      <a:endParaRPr lang="zh-TW" altLang="en-US" dirty="0"/>
                    </a:p>
                  </a:txBody>
                  <a:tcPr/>
                </a:tc>
                <a:tc>
                  <a:txBody>
                    <a:bodyPr/>
                    <a:lstStyle/>
                    <a:p>
                      <a:pPr algn="ctr"/>
                      <a:r>
                        <a:rPr lang="en-US" altLang="zh-TW" dirty="0" smtClean="0"/>
                        <a:t>48</a:t>
                      </a:r>
                      <a:endParaRPr lang="zh-TW" altLang="en-US" dirty="0"/>
                    </a:p>
                  </a:txBody>
                  <a:tcPr/>
                </a:tc>
                <a:tc>
                  <a:txBody>
                    <a:bodyPr/>
                    <a:lstStyle/>
                    <a:p>
                      <a:pPr algn="ctr"/>
                      <a:r>
                        <a:rPr lang="en-US" altLang="zh-TW" dirty="0" smtClean="0"/>
                        <a:t>21</a:t>
                      </a:r>
                      <a:endParaRPr lang="zh-TW" altLang="en-US" dirty="0"/>
                    </a:p>
                  </a:txBody>
                  <a:tcPr/>
                </a:tc>
              </a:tr>
              <a:tr h="370840">
                <a:tc vMerge="1">
                  <a:txBody>
                    <a:bodyPr/>
                    <a:lstStyle/>
                    <a:p>
                      <a:pPr algn="ctr"/>
                      <a:endParaRPr lang="zh-TW" altLang="en-US" dirty="0"/>
                    </a:p>
                  </a:txBody>
                  <a:tcPr/>
                </a:tc>
                <a:tc>
                  <a:txBody>
                    <a:bodyPr/>
                    <a:lstStyle/>
                    <a:p>
                      <a:pPr algn="ctr"/>
                      <a:r>
                        <a:rPr lang="en-US" altLang="zh-TW" dirty="0" smtClean="0">
                          <a:solidFill>
                            <a:schemeClr val="bg1"/>
                          </a:solidFill>
                        </a:rPr>
                        <a:t>0.213</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0.003</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0.106</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0.05</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1.288</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0.138</a:t>
                      </a:r>
                      <a:endParaRPr lang="zh-TW" altLang="en-US" dirty="0">
                        <a:solidFill>
                          <a:schemeClr val="bg1"/>
                        </a:solidFill>
                      </a:endParaRPr>
                    </a:p>
                  </a:txBody>
                  <a:tcPr>
                    <a:solidFill>
                      <a:schemeClr val="accent1">
                        <a:lumMod val="75000"/>
                      </a:schemeClr>
                    </a:solidFill>
                  </a:tcPr>
                </a:tc>
                <a:tc>
                  <a:txBody>
                    <a:bodyPr/>
                    <a:lstStyle/>
                    <a:p>
                      <a:pPr algn="ctr"/>
                      <a:r>
                        <a:rPr lang="en-US" altLang="zh-TW" dirty="0" smtClean="0">
                          <a:solidFill>
                            <a:schemeClr val="bg1"/>
                          </a:solidFill>
                        </a:rPr>
                        <a:t>0.047</a:t>
                      </a:r>
                      <a:endParaRPr lang="zh-TW" altLang="en-US" dirty="0">
                        <a:solidFill>
                          <a:schemeClr val="bg1"/>
                        </a:solidFill>
                      </a:endParaRPr>
                    </a:p>
                  </a:txBody>
                  <a:tcPr>
                    <a:solidFill>
                      <a:schemeClr val="accent1">
                        <a:lumMod val="75000"/>
                      </a:schemeClr>
                    </a:solidFill>
                  </a:tcPr>
                </a:tc>
              </a:tr>
            </a:tbl>
          </a:graphicData>
        </a:graphic>
      </p:graphicFrame>
      <p:graphicFrame>
        <p:nvGraphicFramePr>
          <p:cNvPr id="13" name="物件 12"/>
          <p:cNvGraphicFramePr>
            <a:graphicFrameLocks noChangeAspect="1"/>
          </p:cNvGraphicFramePr>
          <p:nvPr/>
        </p:nvGraphicFramePr>
        <p:xfrm>
          <a:off x="1739900" y="2492896"/>
          <a:ext cx="5618163" cy="785812"/>
        </p:xfrm>
        <a:graphic>
          <a:graphicData uri="http://schemas.openxmlformats.org/presentationml/2006/ole">
            <p:oleObj spid="_x0000_s128002" name="Equation" r:id="rId3" imgW="2997000" imgH="419040" progId="Equation.DSMT4">
              <p:embed/>
            </p:oleObj>
          </a:graphicData>
        </a:graphic>
      </p:graphicFrame>
      <p:graphicFrame>
        <p:nvGraphicFramePr>
          <p:cNvPr id="35844" name="Object 4"/>
          <p:cNvGraphicFramePr>
            <a:graphicFrameLocks noChangeAspect="1"/>
          </p:cNvGraphicFramePr>
          <p:nvPr/>
        </p:nvGraphicFramePr>
        <p:xfrm>
          <a:off x="5436096" y="1768872"/>
          <a:ext cx="374650" cy="508000"/>
        </p:xfrm>
        <a:graphic>
          <a:graphicData uri="http://schemas.openxmlformats.org/presentationml/2006/ole">
            <p:oleObj spid="_x0000_s128003" name="Equation" r:id="rId4" imgW="177480" imgH="241200" progId="Equation.DSMT4">
              <p:embed/>
            </p:oleObj>
          </a:graphicData>
        </a:graphic>
      </p:graphicFrame>
      <p:graphicFrame>
        <p:nvGraphicFramePr>
          <p:cNvPr id="9" name="表格 8"/>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1" name="投影片編號版面配置區 10"/>
          <p:cNvSpPr>
            <a:spLocks noGrp="1"/>
          </p:cNvSpPr>
          <p:nvPr>
            <p:ph type="sldNum" sz="quarter" idx="11"/>
          </p:nvPr>
        </p:nvSpPr>
        <p:spPr/>
        <p:txBody>
          <a:bodyPr/>
          <a:lstStyle/>
          <a:p>
            <a:fld id="{4FCA3AF7-0E5C-4DEE-97CA-9CC906C4F756}" type="slidenum">
              <a:rPr lang="zh-TW" altLang="en-US" smtClean="0"/>
              <a:pPr/>
              <a:t>16</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結論與未來工作</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zh-TW" altLang="en-US" sz="2800" b="1" dirty="0" smtClean="0">
                <a:latin typeface="標楷體" pitchFamily="65" charset="-120"/>
                <a:ea typeface="標楷體" pitchFamily="65" charset="-120"/>
              </a:rPr>
              <a:t>多腔調國語語料庫建立</a:t>
            </a:r>
            <a:endParaRPr lang="en-US" altLang="zh-TW" sz="2800" b="1"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結果中三個群體的分類準確率分別為</a:t>
            </a:r>
            <a:r>
              <a:rPr lang="en-US" altLang="zh-TW" dirty="0" smtClean="0">
                <a:latin typeface="Times New Roman" pitchFamily="18" charset="0"/>
                <a:ea typeface="標楷體" pitchFamily="65" charset="-120"/>
                <a:cs typeface="Times New Roman" pitchFamily="18" charset="0"/>
              </a:rPr>
              <a:t>HM</a:t>
            </a:r>
            <a:r>
              <a:rPr lang="zh-TW" altLang="en-US" dirty="0" smtClean="0">
                <a:latin typeface="標楷體" pitchFamily="65" charset="-120"/>
                <a:ea typeface="標楷體" pitchFamily="65" charset="-120"/>
              </a:rPr>
              <a:t>的</a:t>
            </a:r>
            <a:r>
              <a:rPr lang="en-US" altLang="zh-TW" dirty="0" smtClean="0">
                <a:latin typeface="Times New Roman" pitchFamily="18" charset="0"/>
                <a:ea typeface="標楷體" pitchFamily="65" charset="-120"/>
                <a:cs typeface="Times New Roman" pitchFamily="18" charset="0"/>
              </a:rPr>
              <a:t>52.5%</a:t>
            </a:r>
            <a:r>
              <a:rPr lang="zh-TW" altLang="en-US" dirty="0" smtClean="0">
                <a:latin typeface="標楷體" pitchFamily="65" charset="-120"/>
                <a:ea typeface="標楷體" pitchFamily="65" charset="-120"/>
              </a:rPr>
              <a:t>，</a:t>
            </a:r>
            <a:r>
              <a:rPr lang="en-US" altLang="zh-TW" dirty="0" smtClean="0">
                <a:latin typeface="Times New Roman" pitchFamily="18" charset="0"/>
                <a:ea typeface="標楷體" pitchFamily="65" charset="-120"/>
                <a:cs typeface="Times New Roman" pitchFamily="18" charset="0"/>
              </a:rPr>
              <a:t>ID</a:t>
            </a:r>
            <a:r>
              <a:rPr lang="zh-TW" altLang="en-US" dirty="0" smtClean="0">
                <a:latin typeface="標楷體" pitchFamily="65" charset="-120"/>
                <a:ea typeface="標楷體" pitchFamily="65" charset="-120"/>
              </a:rPr>
              <a:t>的</a:t>
            </a:r>
            <a:r>
              <a:rPr lang="en-US" altLang="zh-TW" dirty="0" smtClean="0">
                <a:latin typeface="Times New Roman" pitchFamily="18" charset="0"/>
                <a:ea typeface="標楷體" pitchFamily="65" charset="-120"/>
                <a:cs typeface="Times New Roman" pitchFamily="18" charset="0"/>
              </a:rPr>
              <a:t>32.5%</a:t>
            </a:r>
            <a:r>
              <a:rPr lang="zh-TW" altLang="en-US" dirty="0" smtClean="0">
                <a:latin typeface="標楷體" pitchFamily="65" charset="-120"/>
                <a:ea typeface="標楷體" pitchFamily="65" charset="-120"/>
              </a:rPr>
              <a:t>和</a:t>
            </a:r>
            <a:r>
              <a:rPr lang="en-US" altLang="zh-TW" dirty="0" smtClean="0">
                <a:latin typeface="Times New Roman" pitchFamily="18" charset="0"/>
                <a:ea typeface="標楷體" pitchFamily="65" charset="-120"/>
                <a:cs typeface="Times New Roman" pitchFamily="18" charset="0"/>
              </a:rPr>
              <a:t>MY</a:t>
            </a:r>
            <a:r>
              <a:rPr lang="zh-TW" altLang="en-US" dirty="0" smtClean="0">
                <a:latin typeface="標楷體" pitchFamily="65" charset="-120"/>
                <a:ea typeface="標楷體" pitchFamily="65" charset="-120"/>
              </a:rPr>
              <a:t>的</a:t>
            </a:r>
            <a:r>
              <a:rPr lang="en-US" altLang="zh-TW" dirty="0" smtClean="0">
                <a:latin typeface="Times New Roman" pitchFamily="18" charset="0"/>
                <a:ea typeface="標楷體" pitchFamily="65" charset="-120"/>
                <a:cs typeface="Times New Roman" pitchFamily="18" charset="0"/>
              </a:rPr>
              <a:t>33.75%</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pPr lvl="1"/>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到目前為止，本語料庫共蒐集</a:t>
            </a:r>
            <a:r>
              <a:rPr lang="en-US" altLang="zh-TW" dirty="0" smtClean="0">
                <a:latin typeface="Times New Roman" pitchFamily="18" charset="0"/>
                <a:cs typeface="Times New Roman" pitchFamily="18" charset="0"/>
              </a:rPr>
              <a:t>3.2</a:t>
            </a:r>
            <a:r>
              <a:rPr lang="zh-TW" altLang="en-US" dirty="0" smtClean="0">
                <a:latin typeface="標楷體" pitchFamily="65" charset="-120"/>
                <a:ea typeface="標楷體" pitchFamily="65" charset="-120"/>
              </a:rPr>
              <a:t>小時的語音資料並且可以繼續擴充。在文本中使用了超過</a:t>
            </a:r>
            <a:r>
              <a:rPr lang="en-US" altLang="zh-TW" dirty="0" smtClean="0">
                <a:latin typeface="Times New Roman" pitchFamily="18" charset="0"/>
                <a:cs typeface="Times New Roman" pitchFamily="18" charset="0"/>
              </a:rPr>
              <a:t>24,000</a:t>
            </a:r>
            <a:r>
              <a:rPr lang="zh-TW" altLang="en-US" dirty="0" smtClean="0">
                <a:latin typeface="標楷體" pitchFamily="65" charset="-120"/>
                <a:ea typeface="標楷體" pitchFamily="65" charset="-120"/>
              </a:rPr>
              <a:t>個字，而其中約有</a:t>
            </a:r>
            <a:r>
              <a:rPr lang="en-US" altLang="zh-TW" dirty="0" smtClean="0">
                <a:latin typeface="Times New Roman" pitchFamily="18" charset="0"/>
                <a:cs typeface="Times New Roman" pitchFamily="18" charset="0"/>
              </a:rPr>
              <a:t>10,000</a:t>
            </a:r>
            <a:r>
              <a:rPr lang="zh-TW" altLang="en-US" dirty="0" smtClean="0">
                <a:latin typeface="標楷體" pitchFamily="65" charset="-120"/>
                <a:ea typeface="標楷體" pitchFamily="65" charset="-120"/>
              </a:rPr>
              <a:t>不重複。</a:t>
            </a:r>
            <a:endParaRPr lang="en-US" altLang="zh-TW" dirty="0" smtClean="0">
              <a:latin typeface="標楷體" pitchFamily="65" charset="-120"/>
              <a:ea typeface="標楷體" pitchFamily="65" charset="-120"/>
            </a:endParaRPr>
          </a:p>
          <a:p>
            <a:pPr lvl="1"/>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改良：在錄音前後都進行文本草稿的設計，以確保閱讀問題盡可能減少發生。</a:t>
            </a:r>
            <a:endParaRPr lang="en-US" altLang="zh-TW" dirty="0" smtClean="0">
              <a:latin typeface="標楷體" pitchFamily="65" charset="-120"/>
              <a:ea typeface="標楷體" pitchFamily="65" charset="-120"/>
              <a:cs typeface="Times New Roman" pitchFamily="18" charset="0"/>
            </a:endParaRPr>
          </a:p>
          <a:p>
            <a:endParaRPr lang="en-US" altLang="zh-TW" sz="2800" dirty="0" smtClean="0"/>
          </a:p>
          <a:p>
            <a:pPr lvl="1">
              <a:buClr>
                <a:srgbClr val="FF0000"/>
              </a:buClr>
              <a:buFont typeface="Wingdings" pitchFamily="2" charset="2"/>
              <a:buChar char="Ø"/>
            </a:pPr>
            <a:endParaRPr lang="en-US" altLang="zh-TW" sz="2800" dirty="0" smtClean="0">
              <a:latin typeface="Times New Roman" pitchFamily="18" charset="0"/>
              <a:cs typeface="Times New Roman" pitchFamily="18" charset="0"/>
            </a:endParaRPr>
          </a:p>
        </p:txBody>
      </p:sp>
      <p:graphicFrame>
        <p:nvGraphicFramePr>
          <p:cNvPr id="7" name="表格 6"/>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6" name="投影片編號版面配置區 5"/>
          <p:cNvSpPr>
            <a:spLocks noGrp="1"/>
          </p:cNvSpPr>
          <p:nvPr>
            <p:ph type="sldNum" sz="quarter" idx="11"/>
          </p:nvPr>
        </p:nvSpPr>
        <p:spPr/>
        <p:txBody>
          <a:bodyPr/>
          <a:lstStyle/>
          <a:p>
            <a:fld id="{4FCA3AF7-0E5C-4DEE-97CA-9CC906C4F756}" type="slidenum">
              <a:rPr lang="zh-TW" altLang="en-US" smtClean="0"/>
              <a:pPr/>
              <a:t>17</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862064"/>
            <a:ext cx="8229600" cy="1143000"/>
          </a:xfrm>
        </p:spPr>
        <p:txBody>
          <a:bodyPr/>
          <a:lstStyle/>
          <a:p>
            <a:pPr lvl="1" algn="l" rtl="0">
              <a:spcBef>
                <a:spcPct val="0"/>
              </a:spcBef>
            </a:pPr>
            <a:r>
              <a:rPr lang="zh-TW" altLang="en-US" sz="5400" b="1" dirty="0" smtClean="0">
                <a:latin typeface="標楷體" pitchFamily="65" charset="-120"/>
                <a:ea typeface="標楷體" pitchFamily="65" charset="-120"/>
              </a:rPr>
              <a:t>文字語料庫描述長度比較</a:t>
            </a:r>
            <a:r>
              <a:rPr lang="en-US" altLang="zh-TW" sz="3000" dirty="0" smtClean="0">
                <a:latin typeface="標楷體" pitchFamily="65" charset="-120"/>
                <a:ea typeface="標楷體" pitchFamily="65" charset="-120"/>
              </a:rPr>
              <a:t/>
            </a:r>
            <a:br>
              <a:rPr lang="en-US" altLang="zh-TW" sz="3000" dirty="0" smtClean="0">
                <a:latin typeface="標楷體" pitchFamily="65" charset="-120"/>
                <a:ea typeface="標楷體" pitchFamily="65" charset="-120"/>
              </a:rPr>
            </a:br>
            <a:endParaRPr lang="zh-TW" altLang="en-US" dirty="0"/>
          </a:p>
        </p:txBody>
      </p:sp>
      <p:sp>
        <p:nvSpPr>
          <p:cNvPr id="5" name="投影片編號版面配置區 4"/>
          <p:cNvSpPr>
            <a:spLocks noGrp="1"/>
          </p:cNvSpPr>
          <p:nvPr>
            <p:ph type="sldNum" sz="quarter" idx="11"/>
          </p:nvPr>
        </p:nvSpPr>
        <p:spPr/>
        <p:txBody>
          <a:bodyPr/>
          <a:lstStyle/>
          <a:p>
            <a:fld id="{4FCA3AF7-0E5C-4DEE-97CA-9CC906C4F756}" type="slidenum">
              <a:rPr lang="zh-TW" altLang="en-US" smtClean="0"/>
              <a:pPr/>
              <a:t>18</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研究動機</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zh-TW" altLang="en-US" sz="2800" b="1" dirty="0" smtClean="0">
                <a:latin typeface="標楷體" pitchFamily="65" charset="-120"/>
                <a:ea typeface="標楷體" pitchFamily="65" charset="-120"/>
              </a:rPr>
              <a:t>文字語料庫描述長度比較</a:t>
            </a:r>
            <a:endParaRPr lang="en-US" altLang="zh-TW" sz="2800" b="1"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我們的目標是必須找出一個語言中具有代表性的文法，然後讓機器進行學習。因此，我們必須找出</a:t>
            </a:r>
            <a:r>
              <a:rPr lang="zh-TW" altLang="en-US" dirty="0" smtClean="0">
                <a:solidFill>
                  <a:srgbClr val="FF0000"/>
                </a:solidFill>
                <a:latin typeface="標楷體" pitchFamily="65" charset="-120"/>
                <a:ea typeface="標楷體" pitchFamily="65" charset="-120"/>
              </a:rPr>
              <a:t>如何對一語言進行文法學習</a:t>
            </a:r>
            <a:r>
              <a:rPr lang="zh-TW" altLang="en-US" dirty="0" smtClean="0">
                <a:latin typeface="標楷體" pitchFamily="65" charset="-120"/>
                <a:ea typeface="標楷體" pitchFamily="65" charset="-120"/>
              </a:rPr>
              <a:t>的方法，以及</a:t>
            </a:r>
            <a:r>
              <a:rPr lang="zh-TW" altLang="en-US" dirty="0" smtClean="0">
                <a:solidFill>
                  <a:srgbClr val="FF0000"/>
                </a:solidFill>
                <a:latin typeface="標楷體" pitchFamily="65" charset="-120"/>
                <a:ea typeface="標楷體" pitchFamily="65" charset="-120"/>
              </a:rPr>
              <a:t>適合代表該語言的文法</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pPr lvl="1"/>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之前的方法是針對經過人工詞性標註的文字資料進行分析，然而透過</a:t>
            </a:r>
            <a:r>
              <a:rPr lang="en-US" altLang="zh-TW" dirty="0" smtClean="0">
                <a:solidFill>
                  <a:srgbClr val="FF0000"/>
                </a:solidFill>
                <a:latin typeface="Times New Roman" pitchFamily="18" charset="0"/>
                <a:ea typeface="標楷體" pitchFamily="65" charset="-120"/>
                <a:cs typeface="Times New Roman" pitchFamily="18" charset="0"/>
              </a:rPr>
              <a:t>Stanford</a:t>
            </a:r>
            <a:r>
              <a:rPr lang="zh-TW" altLang="en-US" dirty="0" smtClean="0">
                <a:solidFill>
                  <a:srgbClr val="FF0000"/>
                </a:solidFill>
                <a:latin typeface="標楷體" pitchFamily="65" charset="-120"/>
                <a:ea typeface="標楷體" pitchFamily="65" charset="-120"/>
              </a:rPr>
              <a:t>剖析器</a:t>
            </a:r>
            <a:r>
              <a:rPr lang="zh-TW" altLang="en-US" dirty="0" smtClean="0">
                <a:latin typeface="標楷體" pitchFamily="65" charset="-120"/>
                <a:ea typeface="標楷體" pitchFamily="65" charset="-120"/>
              </a:rPr>
              <a:t>這個工具，我們得以分析未經人工詞性標註的文字資料。</a:t>
            </a:r>
            <a:endParaRPr lang="en-US" altLang="zh-TW" dirty="0" smtClean="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19</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大綱</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196752"/>
            <a:ext cx="8229600" cy="5127848"/>
          </a:xfrm>
        </p:spPr>
        <p:txBody>
          <a:bodyPr/>
          <a:lstStyle/>
          <a:p>
            <a:r>
              <a:rPr lang="zh-TW" altLang="en-US" sz="3200" dirty="0" smtClean="0">
                <a:latin typeface="標楷體" pitchFamily="65" charset="-120"/>
                <a:ea typeface="標楷體" pitchFamily="65" charset="-120"/>
              </a:rPr>
              <a:t>簡介</a:t>
            </a:r>
            <a:endParaRPr lang="en-US" altLang="zh-TW" sz="3200" dirty="0" smtClean="0">
              <a:latin typeface="標楷體" pitchFamily="65" charset="-120"/>
              <a:ea typeface="標楷體" pitchFamily="65" charset="-120"/>
            </a:endParaRPr>
          </a:p>
          <a:p>
            <a:pPr lvl="1"/>
            <a:r>
              <a:rPr lang="zh-TW" altLang="en-US" sz="3000" dirty="0" smtClean="0">
                <a:latin typeface="標楷體" pitchFamily="65" charset="-120"/>
                <a:ea typeface="標楷體" pitchFamily="65" charset="-120"/>
              </a:rPr>
              <a:t>多腔調國語語料庫建立</a:t>
            </a:r>
            <a:endParaRPr lang="en-US" altLang="zh-TW" sz="3000" dirty="0" smtClean="0">
              <a:latin typeface="標楷體" pitchFamily="65" charset="-120"/>
              <a:ea typeface="標楷體" pitchFamily="65" charset="-120"/>
            </a:endParaRPr>
          </a:p>
          <a:p>
            <a:pPr lvl="1"/>
            <a:r>
              <a:rPr lang="zh-TW" altLang="en-US" sz="3000" dirty="0" smtClean="0">
                <a:latin typeface="標楷體" pitchFamily="65" charset="-120"/>
                <a:ea typeface="標楷體" pitchFamily="65" charset="-120"/>
              </a:rPr>
              <a:t>文字語料庫描述長度比較</a:t>
            </a:r>
            <a:endParaRPr lang="en-US" altLang="zh-TW" sz="3000" dirty="0" smtClean="0">
              <a:latin typeface="標楷體" pitchFamily="65" charset="-120"/>
              <a:ea typeface="標楷體" pitchFamily="65" charset="-120"/>
            </a:endParaRPr>
          </a:p>
          <a:p>
            <a:r>
              <a:rPr lang="zh-TW" altLang="en-US" sz="3200" dirty="0" smtClean="0">
                <a:latin typeface="標楷體" pitchFamily="65" charset="-120"/>
                <a:ea typeface="標楷體" pitchFamily="65" charset="-120"/>
              </a:rPr>
              <a:t>結論和未來工作</a:t>
            </a:r>
          </a:p>
          <a:p>
            <a:pPr lvl="1">
              <a:buClr>
                <a:srgbClr val="FF0000"/>
              </a:buClr>
              <a:buFont typeface="Wingdings" pitchFamily="2" charset="2"/>
              <a:buChar char="Ø"/>
            </a:pPr>
            <a:endParaRPr lang="en-US" altLang="zh-TW" sz="3200" dirty="0" smtClean="0">
              <a:latin typeface="標楷體" pitchFamily="65" charset="-120"/>
              <a:ea typeface="標楷體" pitchFamily="65" charset="-120"/>
              <a:cs typeface="Times New Roman" pitchFamily="18" charset="0"/>
            </a:endParaRPr>
          </a:p>
        </p:txBody>
      </p:sp>
      <p:sp>
        <p:nvSpPr>
          <p:cNvPr id="6" name="投影片編號版面配置區 5"/>
          <p:cNvSpPr>
            <a:spLocks noGrp="1"/>
          </p:cNvSpPr>
          <p:nvPr>
            <p:ph type="sldNum" sz="quarter" idx="11"/>
          </p:nvPr>
        </p:nvSpPr>
        <p:spPr/>
        <p:txBody>
          <a:bodyPr/>
          <a:lstStyle/>
          <a:p>
            <a:fld id="{4FCA3AF7-0E5C-4DEE-97CA-9CC906C4F756}" type="slidenum">
              <a:rPr lang="zh-TW" altLang="en-US" smtClean="0"/>
              <a:pPr/>
              <a:t>2</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研究背景</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lnSpcReduction="10000"/>
          </a:bodyPr>
          <a:lstStyle/>
          <a:p>
            <a:r>
              <a:rPr lang="zh-TW" altLang="en-US" sz="2800" b="1" dirty="0" smtClean="0">
                <a:latin typeface="標楷體" pitchFamily="65" charset="-120"/>
                <a:ea typeface="標楷體" pitchFamily="65" charset="-120"/>
              </a:rPr>
              <a:t>文字語料庫描述長度比較</a:t>
            </a:r>
            <a:endParaRPr lang="en-US" altLang="zh-TW" sz="2800" b="1"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我們曾經對於如何使用</a:t>
            </a:r>
            <a:r>
              <a:rPr lang="zh-TW" altLang="en-US" dirty="0" smtClean="0">
                <a:solidFill>
                  <a:srgbClr val="FF0000"/>
                </a:solidFill>
                <a:latin typeface="標楷體" pitchFamily="65" charset="-120"/>
                <a:ea typeface="標楷體" pitchFamily="65" charset="-120"/>
              </a:rPr>
              <a:t>上下文無關文法（</a:t>
            </a:r>
            <a:r>
              <a:rPr lang="en-US" altLang="zh-TW" dirty="0" smtClean="0">
                <a:solidFill>
                  <a:srgbClr val="FF0000"/>
                </a:solidFill>
                <a:latin typeface="Times New Roman" pitchFamily="18" charset="0"/>
                <a:cs typeface="Times New Roman" pitchFamily="18" charset="0"/>
              </a:rPr>
              <a:t>context-free </a:t>
            </a:r>
            <a:r>
              <a:rPr lang="en-US" altLang="zh-TW" dirty="0" smtClean="0">
                <a:solidFill>
                  <a:srgbClr val="FF0000"/>
                </a:solidFill>
                <a:latin typeface="Times New Roman" pitchFamily="18" charset="0"/>
                <a:cs typeface="Times New Roman" pitchFamily="18" charset="0"/>
              </a:rPr>
              <a:t>grammar, </a:t>
            </a:r>
            <a:r>
              <a:rPr lang="en-US" altLang="zh-TW" dirty="0" smtClean="0">
                <a:solidFill>
                  <a:srgbClr val="FF0000"/>
                </a:solidFill>
                <a:latin typeface="Times New Roman" pitchFamily="18" charset="0"/>
                <a:cs typeface="Times New Roman" pitchFamily="18" charset="0"/>
              </a:rPr>
              <a:t>CFG</a:t>
            </a:r>
            <a:r>
              <a:rPr lang="zh-TW" altLang="en-US" dirty="0" smtClean="0">
                <a:solidFill>
                  <a:srgbClr val="FF0000"/>
                </a:solidFill>
                <a:latin typeface="標楷體" pitchFamily="65" charset="-120"/>
                <a:ea typeface="標楷體" pitchFamily="65" charset="-120"/>
              </a:rPr>
              <a:t>）</a:t>
            </a:r>
            <a:r>
              <a:rPr lang="zh-TW" altLang="en-US" dirty="0" smtClean="0">
                <a:latin typeface="標楷體" pitchFamily="65" charset="-120"/>
                <a:ea typeface="標楷體" pitchFamily="65" charset="-120"/>
              </a:rPr>
              <a:t>來產生</a:t>
            </a:r>
            <a:r>
              <a:rPr lang="zh-TW" altLang="en-US" dirty="0" smtClean="0">
                <a:latin typeface="標楷體" pitchFamily="65" charset="-120"/>
                <a:ea typeface="標楷體" pitchFamily="65" charset="-120"/>
              </a:rPr>
              <a:t>一個語言進行研究</a:t>
            </a:r>
            <a:r>
              <a:rPr lang="zh-TW" altLang="en-US" dirty="0" smtClean="0">
                <a:latin typeface="標楷體" pitchFamily="65" charset="-120"/>
                <a:ea typeface="標楷體" pitchFamily="65" charset="-120"/>
              </a:rPr>
              <a:t>。我們</a:t>
            </a:r>
            <a:r>
              <a:rPr lang="zh-TW" altLang="en-US" dirty="0" smtClean="0">
                <a:latin typeface="標楷體" pitchFamily="65" charset="-120"/>
                <a:ea typeface="標楷體" pitchFamily="65" charset="-120"/>
              </a:rPr>
              <a:t>提出一個基於</a:t>
            </a:r>
            <a:r>
              <a:rPr lang="en-US" altLang="zh-TW" dirty="0" smtClean="0">
                <a:ea typeface="標楷體" pitchFamily="65" charset="-120"/>
              </a:rPr>
              <a:t>CFG</a:t>
            </a:r>
            <a:r>
              <a:rPr lang="zh-TW" altLang="en-US" dirty="0" smtClean="0">
                <a:latin typeface="標楷體" pitchFamily="65" charset="-120"/>
                <a:ea typeface="標楷體" pitchFamily="65" charset="-120"/>
              </a:rPr>
              <a:t>的自動語言學習方法，並且計算其所需描述長度。</a:t>
            </a:r>
            <a:endParaRPr lang="en-US" altLang="zh-TW" dirty="0" smtClean="0"/>
          </a:p>
          <a:p>
            <a:pPr lvl="1"/>
            <a:r>
              <a:rPr lang="zh-TW" altLang="en-US" dirty="0" smtClean="0">
                <a:latin typeface="標楷體" pitchFamily="65" charset="-120"/>
                <a:ea typeface="標楷體" pitchFamily="65" charset="-120"/>
              </a:rPr>
              <a:t>在我們之前的研究中，用於從語料庫學習的文法以及語料庫的推導序列的編碼方法總共有兩種。</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等長方法：設定文法中的每個符號長度皆為相等，並且在推導過程中的每個符號長度也都相等。</a:t>
            </a:r>
            <a:endParaRPr lang="en-US" altLang="zh-TW" dirty="0" smtClean="0">
              <a:latin typeface="標楷體" pitchFamily="65" charset="-120"/>
              <a:ea typeface="標楷體" pitchFamily="65" charset="-120"/>
            </a:endParaRPr>
          </a:p>
          <a:p>
            <a:pPr lvl="2"/>
            <a:r>
              <a:rPr lang="en-US" altLang="zh-TW" dirty="0" smtClean="0">
                <a:latin typeface="Times New Roman" pitchFamily="18" charset="0"/>
                <a:ea typeface="標楷體" pitchFamily="65" charset="-120"/>
                <a:cs typeface="Times New Roman" pitchFamily="18" charset="0"/>
              </a:rPr>
              <a:t>Shannon</a:t>
            </a:r>
            <a:r>
              <a:rPr lang="zh-TW" altLang="en-US" dirty="0" smtClean="0">
                <a:latin typeface="標楷體" pitchFamily="65" charset="-120"/>
                <a:ea typeface="標楷體" pitchFamily="65" charset="-120"/>
              </a:rPr>
              <a:t>編碼方法：這個方法必須計算文法中每個符號的出現頻率。</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實驗使用</a:t>
            </a:r>
            <a:r>
              <a:rPr lang="en-US" altLang="zh-TW" dirty="0" smtClean="0">
                <a:solidFill>
                  <a:srgbClr val="FF0000"/>
                </a:solidFill>
                <a:latin typeface="Times New Roman" pitchFamily="18" charset="0"/>
                <a:ea typeface="標楷體" pitchFamily="65" charset="-120"/>
                <a:cs typeface="Times New Roman" pitchFamily="18" charset="0"/>
              </a:rPr>
              <a:t>Stanford</a:t>
            </a:r>
            <a:r>
              <a:rPr lang="zh-TW" altLang="en-US" dirty="0" smtClean="0">
                <a:solidFill>
                  <a:srgbClr val="FF0000"/>
                </a:solidFill>
                <a:latin typeface="標楷體" pitchFamily="65" charset="-120"/>
                <a:ea typeface="標楷體" pitchFamily="65" charset="-120"/>
              </a:rPr>
              <a:t>剖析器</a:t>
            </a:r>
            <a:r>
              <a:rPr lang="zh-TW" altLang="en-US" dirty="0" smtClean="0">
                <a:latin typeface="標楷體" pitchFamily="65" charset="-120"/>
                <a:ea typeface="標楷體" pitchFamily="65" charset="-120"/>
              </a:rPr>
              <a:t>進行文法剖析，經過詞性標記過的</a:t>
            </a:r>
            <a:r>
              <a:rPr lang="zh-TW" altLang="en-US" dirty="0" smtClean="0">
                <a:solidFill>
                  <a:srgbClr val="FF0000"/>
                </a:solidFill>
                <a:latin typeface="標楷體" pitchFamily="65" charset="-120"/>
                <a:ea typeface="標楷體" pitchFamily="65" charset="-120"/>
              </a:rPr>
              <a:t>中研院漢語平衡語料庫（</a:t>
            </a:r>
            <a:r>
              <a:rPr lang="en-US" altLang="zh-TW" dirty="0" smtClean="0">
                <a:solidFill>
                  <a:srgbClr val="FF0000"/>
                </a:solidFill>
                <a:latin typeface="Times New Roman" pitchFamily="18" charset="0"/>
                <a:cs typeface="Times New Roman" pitchFamily="18" charset="0"/>
              </a:rPr>
              <a:t>Academia </a:t>
            </a:r>
            <a:r>
              <a:rPr lang="en-US" altLang="zh-TW" dirty="0" err="1" smtClean="0">
                <a:solidFill>
                  <a:srgbClr val="FF0000"/>
                </a:solidFill>
                <a:latin typeface="Times New Roman" pitchFamily="18" charset="0"/>
                <a:cs typeface="Times New Roman" pitchFamily="18" charset="0"/>
              </a:rPr>
              <a:t>Sinica</a:t>
            </a:r>
            <a:r>
              <a:rPr lang="en-US" altLang="zh-TW" dirty="0" smtClean="0">
                <a:solidFill>
                  <a:srgbClr val="FF0000"/>
                </a:solidFill>
                <a:latin typeface="Times New Roman" pitchFamily="18" charset="0"/>
                <a:cs typeface="Times New Roman" pitchFamily="18" charset="0"/>
              </a:rPr>
              <a:t> Balanced Corpus , ASBC</a:t>
            </a:r>
            <a:r>
              <a:rPr lang="zh-TW" altLang="en-US" dirty="0" smtClean="0">
                <a:solidFill>
                  <a:srgbClr val="FF0000"/>
                </a:solidFill>
                <a:latin typeface="標楷體" pitchFamily="65" charset="-120"/>
                <a:ea typeface="標楷體" pitchFamily="65" charset="-120"/>
              </a:rPr>
              <a:t>）</a:t>
            </a:r>
            <a:r>
              <a:rPr lang="zh-TW" altLang="en-US" dirty="0" smtClean="0">
                <a:latin typeface="標楷體" pitchFamily="65" charset="-120"/>
                <a:ea typeface="標楷體" pitchFamily="65" charset="-120"/>
              </a:rPr>
              <a:t>做為實驗用資料。</a:t>
            </a:r>
            <a:endParaRPr lang="en-US" altLang="zh-TW" dirty="0" smtClean="0">
              <a:latin typeface="標楷體" pitchFamily="65" charset="-120"/>
              <a:ea typeface="標楷體" pitchFamily="65" charset="-120"/>
            </a:endParaRPr>
          </a:p>
          <a:p>
            <a:pPr lvl="1">
              <a:buClr>
                <a:srgbClr val="FF0000"/>
              </a:buClr>
              <a:buFont typeface="Wingdings" pitchFamily="2" charset="2"/>
              <a:buChar char="Ø"/>
            </a:pPr>
            <a:endParaRPr lang="en-US" altLang="zh-TW" sz="2800" dirty="0" smtClean="0">
              <a:latin typeface="Times New Roman" pitchFamily="18" charset="0"/>
              <a:cs typeface="Times New Roman" pitchFamily="18" charset="0"/>
            </a:endParaRPr>
          </a:p>
        </p:txBody>
      </p:sp>
      <p:graphicFrame>
        <p:nvGraphicFramePr>
          <p:cNvPr id="9" name="表格 8"/>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6" name="投影片編號版面配置區 5"/>
          <p:cNvSpPr>
            <a:spLocks noGrp="1"/>
          </p:cNvSpPr>
          <p:nvPr>
            <p:ph type="sldNum" sz="quarter" idx="11"/>
          </p:nvPr>
        </p:nvSpPr>
        <p:spPr/>
        <p:txBody>
          <a:bodyPr/>
          <a:lstStyle/>
          <a:p>
            <a:fld id="{4FCA3AF7-0E5C-4DEE-97CA-9CC906C4F756}" type="slidenum">
              <a:rPr lang="zh-TW" altLang="en-US" smtClean="0"/>
              <a:pPr/>
              <a:t>20</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文法歸納</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zh-TW" altLang="en-US" sz="2800" dirty="0" smtClean="0">
                <a:latin typeface="標楷體" pitchFamily="65" charset="-120"/>
                <a:ea typeface="標楷體" pitchFamily="65" charset="-120"/>
              </a:rPr>
              <a:t>在我們研究當中的重點之一為如何從一語料庫中產生合適的文法，因此首先必須得瞭解文法歸納的方法。</a:t>
            </a:r>
            <a:endParaRPr lang="en-US" altLang="zh-TW" sz="2800"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文法歸納可以大致分為以下兩種形式： </a:t>
            </a:r>
            <a:endParaRPr lang="en-US" altLang="zh-TW" sz="2800" dirty="0" smtClean="0">
              <a:latin typeface="標楷體" pitchFamily="65" charset="-120"/>
              <a:ea typeface="標楷體" pitchFamily="65" charset="-120"/>
            </a:endParaRPr>
          </a:p>
          <a:p>
            <a:pPr lvl="1"/>
            <a:r>
              <a:rPr lang="zh-TW" altLang="en-US" dirty="0" smtClean="0">
                <a:solidFill>
                  <a:srgbClr val="FF0000"/>
                </a:solidFill>
                <a:latin typeface="標楷體" pitchFamily="65" charset="-120"/>
                <a:ea typeface="標楷體" pitchFamily="65" charset="-120"/>
              </a:rPr>
              <a:t>產生可以產生語言的文法：</a:t>
            </a:r>
            <a:r>
              <a:rPr lang="zh-TW" altLang="en-US" dirty="0" smtClean="0">
                <a:latin typeface="標楷體" pitchFamily="65" charset="-120"/>
                <a:ea typeface="標楷體" pitchFamily="65" charset="-120"/>
              </a:rPr>
              <a:t>所有語言中的資訊，包括字和句子並沒有在文法產生的過程中用到。 </a:t>
            </a:r>
            <a:endParaRPr lang="en-US" altLang="zh-TW" dirty="0" smtClean="0">
              <a:latin typeface="標楷體" pitchFamily="65" charset="-120"/>
              <a:ea typeface="標楷體" pitchFamily="65" charset="-120"/>
            </a:endParaRPr>
          </a:p>
          <a:p>
            <a:pPr lvl="1"/>
            <a:r>
              <a:rPr lang="zh-TW" altLang="en-US" dirty="0" smtClean="0">
                <a:solidFill>
                  <a:srgbClr val="FF0000"/>
                </a:solidFill>
                <a:latin typeface="標楷體" pitchFamily="65" charset="-120"/>
                <a:ea typeface="標楷體" pitchFamily="65" charset="-120"/>
              </a:rPr>
              <a:t>從語言推導文法：</a:t>
            </a:r>
            <a:r>
              <a:rPr lang="zh-TW" altLang="en-US" dirty="0" smtClean="0">
                <a:latin typeface="標楷體" pitchFamily="65" charset="-120"/>
                <a:ea typeface="標楷體" pitchFamily="65" charset="-120"/>
              </a:rPr>
              <a:t>這種方法中文法從語言的字和句子中被提取出來。之前我們的研究使用這種形式。</a:t>
            </a:r>
            <a:endParaRPr lang="en-US" altLang="zh-TW"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為了簡化工作，我們蒐集在一個語言中最具有代表性的範例文本，來涵蓋大部分的語言內容。</a:t>
            </a:r>
            <a:endParaRPr lang="en-US" altLang="zh-TW" sz="2800" dirty="0" smtClean="0">
              <a:latin typeface="標楷體" pitchFamily="65" charset="-120"/>
              <a:ea typeface="標楷體" pitchFamily="65" charset="-120"/>
              <a:cs typeface="Times New Roman" pitchFamily="18" charset="0"/>
            </a:endParaRPr>
          </a:p>
        </p:txBody>
      </p:sp>
      <p:graphicFrame>
        <p:nvGraphicFramePr>
          <p:cNvPr id="6" name="表格 5"/>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21</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en-US" altLang="zh-TW" sz="6000" dirty="0" smtClean="0">
                <a:solidFill>
                  <a:schemeClr val="bg1"/>
                </a:solidFill>
                <a:latin typeface="Times New Roman" pitchFamily="18" charset="0"/>
                <a:ea typeface="標楷體" pitchFamily="65" charset="-120"/>
                <a:cs typeface="Times New Roman" pitchFamily="18" charset="0"/>
              </a:rPr>
              <a:t>CFG</a:t>
            </a:r>
            <a:r>
              <a:rPr lang="zh-TW" altLang="en-US" sz="6000" dirty="0" smtClean="0">
                <a:solidFill>
                  <a:schemeClr val="bg1"/>
                </a:solidFill>
                <a:latin typeface="標楷體" pitchFamily="65" charset="-120"/>
                <a:ea typeface="標楷體" pitchFamily="65" charset="-120"/>
              </a:rPr>
              <a:t>介紹</a:t>
            </a:r>
            <a:endParaRPr lang="zh-TW" altLang="en-US" sz="6000" dirty="0">
              <a:solidFill>
                <a:schemeClr val="bg1"/>
              </a:solidFill>
              <a:latin typeface="標楷體" pitchFamily="65" charset="-120"/>
              <a:ea typeface="標楷體" pitchFamily="65" charset="-120"/>
            </a:endParaRPr>
          </a:p>
        </p:txBody>
      </p:sp>
      <p:sp>
        <p:nvSpPr>
          <p:cNvPr id="11" name="內容版面配置區 2"/>
          <p:cNvSpPr>
            <a:spLocks noGrp="1"/>
          </p:cNvSpPr>
          <p:nvPr>
            <p:ph idx="1"/>
          </p:nvPr>
        </p:nvSpPr>
        <p:spPr>
          <a:xfrm>
            <a:off x="457200" y="1397496"/>
            <a:ext cx="8229600" cy="5343872"/>
          </a:xfrm>
        </p:spPr>
        <p:txBody>
          <a:bodyPr>
            <a:normAutofit/>
          </a:bodyPr>
          <a:lstStyle/>
          <a:p>
            <a:r>
              <a:rPr lang="en-US" altLang="zh-TW" dirty="0" smtClean="0">
                <a:latin typeface="Times New Roman" pitchFamily="18" charset="0"/>
                <a:cs typeface="Times New Roman" pitchFamily="18" charset="0"/>
              </a:rPr>
              <a:t>CFG</a:t>
            </a:r>
            <a:r>
              <a:rPr lang="zh-TW" altLang="en-US" dirty="0" smtClean="0">
                <a:latin typeface="標楷體" pitchFamily="65" charset="-120"/>
                <a:ea typeface="標楷體" pitchFamily="65" charset="-120"/>
              </a:rPr>
              <a:t>是一種形式化的文法，通常一個</a:t>
            </a:r>
            <a:r>
              <a:rPr lang="en-US" altLang="zh-TW" dirty="0" smtClean="0">
                <a:latin typeface="Times New Roman" pitchFamily="18" charset="0"/>
                <a:cs typeface="Times New Roman" pitchFamily="18" charset="0"/>
              </a:rPr>
              <a:t>CFG</a:t>
            </a:r>
            <a:r>
              <a:rPr lang="zh-TW" altLang="en-US" dirty="0" smtClean="0">
                <a:latin typeface="標楷體" pitchFamily="65" charset="-120"/>
                <a:ea typeface="標楷體" pitchFamily="65" charset="-120"/>
              </a:rPr>
              <a:t>會以以下的方式呈現：</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pPr lvl="1"/>
            <a:r>
              <a:rPr lang="en-US" altLang="zh-TW" i="1" dirty="0" smtClean="0">
                <a:latin typeface="Times New Roman" pitchFamily="18" charset="0"/>
                <a:cs typeface="Times New Roman" pitchFamily="18" charset="0"/>
              </a:rPr>
              <a:t>V</a:t>
            </a:r>
            <a:r>
              <a:rPr lang="zh-TW" altLang="en-US" dirty="0" smtClean="0">
                <a:latin typeface="標楷體" pitchFamily="65" charset="-120"/>
                <a:ea typeface="標楷體" pitchFamily="65" charset="-120"/>
              </a:rPr>
              <a:t>是非終端符號</a:t>
            </a:r>
            <a:endParaRPr lang="en-US" altLang="zh-TW" dirty="0" smtClean="0">
              <a:latin typeface="標楷體" pitchFamily="65" charset="-120"/>
              <a:ea typeface="標楷體" pitchFamily="65" charset="-120"/>
            </a:endParaRPr>
          </a:p>
          <a:p>
            <a:pPr lvl="1"/>
            <a:r>
              <a:rPr lang="en-US" altLang="zh-TW" dirty="0" smtClean="0">
                <a:latin typeface="Times New Roman" pitchFamily="18" charset="0"/>
                <a:ea typeface="標楷體" pitchFamily="65" charset="-120"/>
                <a:cs typeface="Times New Roman" pitchFamily="18" charset="0"/>
              </a:rPr>
              <a:t>ω</a:t>
            </a:r>
            <a:r>
              <a:rPr lang="zh-TW" altLang="en-US" dirty="0" smtClean="0">
                <a:latin typeface="標楷體" pitchFamily="65" charset="-120"/>
                <a:ea typeface="標楷體" pitchFamily="65" charset="-120"/>
              </a:rPr>
              <a:t>是終端或非終端符號組成的字串（可為空）</a:t>
            </a:r>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另一例子如下：一個基本的</a:t>
            </a:r>
            <a:r>
              <a:rPr lang="en-US" altLang="zh-TW" dirty="0" smtClean="0">
                <a:latin typeface="Times New Roman" pitchFamily="18" charset="0"/>
                <a:cs typeface="Times New Roman" pitchFamily="18" charset="0"/>
              </a:rPr>
              <a:t>CFG</a:t>
            </a:r>
            <a:r>
              <a:rPr lang="zh-TW" altLang="en-US" dirty="0" smtClean="0">
                <a:latin typeface="標楷體" pitchFamily="65" charset="-120"/>
                <a:ea typeface="標楷體" pitchFamily="65" charset="-120"/>
              </a:rPr>
              <a:t>形式為</a:t>
            </a:r>
            <a:r>
              <a:rPr lang="zh-TW" altLang="en-US" dirty="0" smtClean="0"/>
              <a:t>                     </a:t>
            </a:r>
            <a:r>
              <a:rPr lang="zh-TW" altLang="en-US" dirty="0" smtClean="0">
                <a:latin typeface="標楷體" pitchFamily="65" charset="-120"/>
                <a:ea typeface="標楷體" pitchFamily="65" charset="-120"/>
              </a:rPr>
              <a:t>，這個文法可以產生出          這個語言，產生步驟如下：</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r>
              <a:rPr lang="zh-TW" altLang="en-US" dirty="0" smtClean="0">
                <a:latin typeface="標楷體" pitchFamily="65" charset="-120"/>
                <a:ea typeface="標楷體" pitchFamily="65" charset="-120"/>
              </a:rPr>
              <a:t>由於</a:t>
            </a:r>
            <a:r>
              <a:rPr lang="en-US" altLang="zh-TW" dirty="0" smtClean="0">
                <a:latin typeface="Times New Roman" pitchFamily="18" charset="0"/>
                <a:ea typeface="標楷體" pitchFamily="65" charset="-120"/>
                <a:cs typeface="Times New Roman" pitchFamily="18" charset="0"/>
              </a:rPr>
              <a:t>CFG</a:t>
            </a:r>
            <a:r>
              <a:rPr lang="zh-TW" altLang="en-US" dirty="0" smtClean="0">
                <a:latin typeface="標楷體" pitchFamily="65" charset="-120"/>
                <a:ea typeface="標楷體" pitchFamily="65" charset="-120"/>
              </a:rPr>
              <a:t>在推導目標語言時不受其他條件限制，因此產生過程較不複雜，可有效降低描述長度。</a:t>
            </a:r>
            <a:endParaRPr lang="en-US" altLang="zh-TW" dirty="0" smtClean="0">
              <a:latin typeface="標楷體" pitchFamily="65" charset="-120"/>
              <a:ea typeface="標楷體" pitchFamily="65" charset="-120"/>
            </a:endParaRPr>
          </a:p>
          <a:p>
            <a:pPr lvl="1"/>
            <a:endParaRPr lang="zh-TW" altLang="en-US" dirty="0" smtClean="0"/>
          </a:p>
          <a:p>
            <a:pPr lvl="1"/>
            <a:endParaRPr lang="en-US" altLang="zh-TW" dirty="0" smtClean="0"/>
          </a:p>
          <a:p>
            <a:pPr lvl="1"/>
            <a:endParaRPr lang="en-US" altLang="zh-TW" dirty="0" smtClean="0"/>
          </a:p>
          <a:p>
            <a:pPr lvl="1"/>
            <a:endParaRPr lang="en-US" altLang="zh-TW" dirty="0" smtClean="0"/>
          </a:p>
          <a:p>
            <a:pPr lvl="1"/>
            <a:endParaRPr lang="zh-TW" altLang="en-US" dirty="0"/>
          </a:p>
        </p:txBody>
      </p:sp>
      <p:graphicFrame>
        <p:nvGraphicFramePr>
          <p:cNvPr id="83970" name="Object 2"/>
          <p:cNvGraphicFramePr>
            <a:graphicFrameLocks noChangeAspect="1"/>
          </p:cNvGraphicFramePr>
          <p:nvPr/>
        </p:nvGraphicFramePr>
        <p:xfrm>
          <a:off x="4139952" y="2204864"/>
          <a:ext cx="996177" cy="376932"/>
        </p:xfrm>
        <a:graphic>
          <a:graphicData uri="http://schemas.openxmlformats.org/presentationml/2006/ole">
            <p:oleObj spid="_x0000_s83970" name="Equation" r:id="rId3" imgW="469800" imgH="177480" progId="Equation.DSMT4">
              <p:embed/>
            </p:oleObj>
          </a:graphicData>
        </a:graphic>
      </p:graphicFrame>
      <p:pic>
        <p:nvPicPr>
          <p:cNvPr id="83972" name="Picture 4"/>
          <p:cNvPicPr>
            <a:picLocks noChangeAspect="1" noChangeArrowheads="1"/>
          </p:cNvPicPr>
          <p:nvPr/>
        </p:nvPicPr>
        <p:blipFill>
          <a:blip r:embed="rId4" cstate="print"/>
          <a:srcRect/>
          <a:stretch>
            <a:fillRect/>
          </a:stretch>
        </p:blipFill>
        <p:spPr bwMode="auto">
          <a:xfrm>
            <a:off x="6444207" y="3690176"/>
            <a:ext cx="1656185" cy="386896"/>
          </a:xfrm>
          <a:prstGeom prst="rect">
            <a:avLst/>
          </a:prstGeom>
          <a:noFill/>
          <a:ln w="9525">
            <a:noFill/>
            <a:miter lim="800000"/>
            <a:headEnd/>
            <a:tailEnd/>
          </a:ln>
        </p:spPr>
      </p:pic>
      <p:pic>
        <p:nvPicPr>
          <p:cNvPr id="83973" name="Picture 5"/>
          <p:cNvPicPr>
            <a:picLocks noChangeAspect="1" noChangeArrowheads="1"/>
          </p:cNvPicPr>
          <p:nvPr/>
        </p:nvPicPr>
        <p:blipFill>
          <a:blip r:embed="rId5" cstate="print"/>
          <a:srcRect/>
          <a:stretch>
            <a:fillRect/>
          </a:stretch>
        </p:blipFill>
        <p:spPr bwMode="auto">
          <a:xfrm>
            <a:off x="3851920" y="4077072"/>
            <a:ext cx="1609725" cy="371475"/>
          </a:xfrm>
          <a:prstGeom prst="rect">
            <a:avLst/>
          </a:prstGeom>
          <a:noFill/>
          <a:ln w="9525">
            <a:noFill/>
            <a:miter lim="800000"/>
            <a:headEnd/>
            <a:tailEnd/>
          </a:ln>
        </p:spPr>
      </p:pic>
      <p:pic>
        <p:nvPicPr>
          <p:cNvPr id="83974" name="Picture 6"/>
          <p:cNvPicPr>
            <a:picLocks noChangeAspect="1" noChangeArrowheads="1"/>
          </p:cNvPicPr>
          <p:nvPr/>
        </p:nvPicPr>
        <p:blipFill>
          <a:blip r:embed="rId6" cstate="print"/>
          <a:srcRect/>
          <a:stretch>
            <a:fillRect/>
          </a:stretch>
        </p:blipFill>
        <p:spPr bwMode="auto">
          <a:xfrm>
            <a:off x="1691680" y="4797152"/>
            <a:ext cx="5867400" cy="523875"/>
          </a:xfrm>
          <a:prstGeom prst="rect">
            <a:avLst/>
          </a:prstGeom>
          <a:noFill/>
          <a:ln w="9525">
            <a:noFill/>
            <a:miter lim="800000"/>
            <a:headEnd/>
            <a:tailEnd/>
          </a:ln>
        </p:spPr>
      </p:pic>
      <p:graphicFrame>
        <p:nvGraphicFramePr>
          <p:cNvPr id="10" name="表格 9"/>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2" name="投影片編號版面配置區 11"/>
          <p:cNvSpPr>
            <a:spLocks noGrp="1"/>
          </p:cNvSpPr>
          <p:nvPr>
            <p:ph type="sldNum" sz="quarter" idx="11"/>
          </p:nvPr>
        </p:nvSpPr>
        <p:spPr/>
        <p:txBody>
          <a:bodyPr/>
          <a:lstStyle/>
          <a:p>
            <a:fld id="{4FCA3AF7-0E5C-4DEE-97CA-9CC906C4F756}" type="slidenum">
              <a:rPr lang="zh-TW" altLang="en-US" smtClean="0"/>
              <a:pPr/>
              <a:t>22</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en-US" altLang="zh-TW" sz="6000" dirty="0" smtClean="0">
                <a:solidFill>
                  <a:schemeClr val="bg1"/>
                </a:solidFill>
                <a:latin typeface="Times New Roman" pitchFamily="18" charset="0"/>
                <a:ea typeface="標楷體" pitchFamily="65" charset="-120"/>
                <a:cs typeface="Times New Roman" pitchFamily="18" charset="0"/>
              </a:rPr>
              <a:t>CFG</a:t>
            </a:r>
            <a:r>
              <a:rPr lang="zh-TW" altLang="en-US" sz="6000" dirty="0" smtClean="0">
                <a:solidFill>
                  <a:schemeClr val="bg1"/>
                </a:solidFill>
                <a:latin typeface="標楷體" pitchFamily="65" charset="-120"/>
                <a:ea typeface="標楷體" pitchFamily="65" charset="-120"/>
              </a:rPr>
              <a:t>介紹</a:t>
            </a:r>
            <a:endParaRPr lang="zh-TW" altLang="en-US" sz="6000" dirty="0">
              <a:solidFill>
                <a:schemeClr val="bg1"/>
              </a:solidFill>
              <a:latin typeface="標楷體" pitchFamily="65" charset="-120"/>
              <a:ea typeface="標楷體" pitchFamily="65" charset="-120"/>
            </a:endParaRPr>
          </a:p>
        </p:txBody>
      </p:sp>
      <p:sp>
        <p:nvSpPr>
          <p:cNvPr id="11" name="內容版面配置區 2"/>
          <p:cNvSpPr>
            <a:spLocks noGrp="1"/>
          </p:cNvSpPr>
          <p:nvPr>
            <p:ph idx="1"/>
          </p:nvPr>
        </p:nvSpPr>
        <p:spPr>
          <a:xfrm>
            <a:off x="457200" y="1397496"/>
            <a:ext cx="8229600" cy="5343872"/>
          </a:xfrm>
        </p:spPr>
        <p:txBody>
          <a:bodyPr>
            <a:normAutofit/>
          </a:bodyPr>
          <a:lstStyle/>
          <a:p>
            <a:r>
              <a:rPr lang="zh-TW" altLang="en-US" dirty="0" smtClean="0">
                <a:latin typeface="標楷體" pitchFamily="65" charset="-120"/>
                <a:ea typeface="標楷體" pitchFamily="65" charset="-120"/>
              </a:rPr>
              <a:t>一個</a:t>
            </a:r>
            <a:r>
              <a:rPr lang="en-US" altLang="zh-TW" dirty="0" smtClean="0">
                <a:latin typeface="Times New Roman" pitchFamily="18" charset="0"/>
                <a:cs typeface="Times New Roman" pitchFamily="18" charset="0"/>
              </a:rPr>
              <a:t>CFG</a:t>
            </a:r>
            <a:r>
              <a:rPr lang="zh-TW" altLang="en-US" dirty="0" smtClean="0">
                <a:latin typeface="標楷體" pitchFamily="65" charset="-120"/>
                <a:ea typeface="標楷體" pitchFamily="65" charset="-120"/>
              </a:rPr>
              <a:t>具有以下四個元素：</a:t>
            </a:r>
            <a:endParaRPr lang="en-US" altLang="zh-TW" dirty="0" smtClean="0">
              <a:latin typeface="標楷體" pitchFamily="65" charset="-120"/>
              <a:ea typeface="標楷體" pitchFamily="65" charset="-120"/>
            </a:endParaRPr>
          </a:p>
          <a:p>
            <a:pPr lvl="1"/>
            <a:r>
              <a:rPr lang="en-US" altLang="zh-TW" i="1" dirty="0" smtClean="0">
                <a:latin typeface="Times New Roman" pitchFamily="18" charset="0"/>
                <a:cs typeface="Times New Roman" pitchFamily="18" charset="0"/>
              </a:rPr>
              <a:t>V</a:t>
            </a:r>
            <a:r>
              <a:rPr lang="zh-TW" altLang="en-US" dirty="0" smtClean="0">
                <a:latin typeface="標楷體" pitchFamily="65" charset="-120"/>
                <a:ea typeface="標楷體" pitchFamily="65" charset="-120"/>
              </a:rPr>
              <a:t>是一個有限集並且每個其中的元素為一非終端字元或是變數。變數可以代表一個短語或是子句。這個集合中的元素組成實際上句子中的內容。</a:t>
            </a:r>
            <a:endParaRPr lang="en-US" altLang="zh-TW" dirty="0" smtClean="0">
              <a:latin typeface="標楷體" pitchFamily="65" charset="-120"/>
              <a:ea typeface="標楷體" pitchFamily="65" charset="-120"/>
            </a:endParaRPr>
          </a:p>
          <a:p>
            <a:pPr lvl="1"/>
            <a:r>
              <a:rPr lang="en-US" altLang="zh-TW" i="1" dirty="0" smtClean="0">
                <a:latin typeface="Times New Roman" pitchFamily="18" charset="0"/>
                <a:cs typeface="Times New Roman" pitchFamily="18" charset="0"/>
              </a:rPr>
              <a:t>Σ</a:t>
            </a:r>
            <a:r>
              <a:rPr lang="zh-TW" altLang="en-US" dirty="0" smtClean="0">
                <a:latin typeface="標楷體" pitchFamily="65" charset="-120"/>
                <a:ea typeface="標楷體" pitchFamily="65" charset="-120"/>
              </a:rPr>
              <a:t>是一個終端符號的有限集，並且和</a:t>
            </a:r>
            <a:r>
              <a:rPr lang="en-US" altLang="zh-TW" i="1" dirty="0" smtClean="0">
                <a:latin typeface="Times New Roman" pitchFamily="18" charset="0"/>
                <a:cs typeface="Times New Roman" pitchFamily="18" charset="0"/>
              </a:rPr>
              <a:t>V</a:t>
            </a:r>
            <a:r>
              <a:rPr lang="zh-TW" altLang="en-US" dirty="0" smtClean="0">
                <a:latin typeface="標楷體" pitchFamily="65" charset="-120"/>
                <a:ea typeface="標楷體" pitchFamily="65" charset="-120"/>
              </a:rPr>
              <a:t>不相交。</a:t>
            </a:r>
            <a:r>
              <a:rPr lang="en-US" altLang="zh-TW" dirty="0" smtClean="0">
                <a:latin typeface="標楷體" pitchFamily="65" charset="-120"/>
                <a:ea typeface="標楷體" pitchFamily="65" charset="-120"/>
              </a:rPr>
              <a:t> </a:t>
            </a:r>
          </a:p>
          <a:p>
            <a:pPr lvl="1"/>
            <a:r>
              <a:rPr lang="en-US" altLang="zh-TW" i="1" dirty="0" smtClean="0">
                <a:latin typeface="Times New Roman" pitchFamily="18" charset="0"/>
                <a:cs typeface="Times New Roman" pitchFamily="18" charset="0"/>
              </a:rPr>
              <a:t>R</a:t>
            </a:r>
            <a:r>
              <a:rPr lang="zh-TW" altLang="en-US" dirty="0" smtClean="0">
                <a:latin typeface="標楷體" pitchFamily="65" charset="-120"/>
                <a:ea typeface="標楷體" pitchFamily="65" charset="-120"/>
              </a:rPr>
              <a:t>是一個從</a:t>
            </a:r>
            <a:r>
              <a:rPr lang="en-US" altLang="zh-TW" i="1" dirty="0" smtClean="0">
                <a:latin typeface="Times New Roman" pitchFamily="18" charset="0"/>
                <a:cs typeface="Times New Roman" pitchFamily="18" charset="0"/>
              </a:rPr>
              <a:t>V</a:t>
            </a:r>
            <a:r>
              <a:rPr lang="zh-TW" altLang="en-US" dirty="0" smtClean="0">
                <a:latin typeface="標楷體" pitchFamily="65" charset="-120"/>
                <a:ea typeface="標楷體" pitchFamily="65" charset="-120"/>
              </a:rPr>
              <a:t>到</a:t>
            </a:r>
            <a:r>
              <a:rPr lang="zh-TW" altLang="en-US" i="1" dirty="0" smtClean="0"/>
              <a:t>                  </a:t>
            </a:r>
            <a:r>
              <a:rPr lang="zh-TW" altLang="en-US" dirty="0" smtClean="0">
                <a:latin typeface="標楷體" pitchFamily="65" charset="-120"/>
                <a:ea typeface="標楷體" pitchFamily="65" charset="-120"/>
              </a:rPr>
              <a:t>的有限關係。</a:t>
            </a:r>
            <a:r>
              <a:rPr lang="en-US" altLang="zh-TW" i="1" dirty="0" smtClean="0">
                <a:latin typeface="Times New Roman" pitchFamily="18" charset="0"/>
                <a:cs typeface="Times New Roman" pitchFamily="18" charset="0"/>
              </a:rPr>
              <a:t>R</a:t>
            </a:r>
            <a:r>
              <a:rPr lang="zh-TW" altLang="en-US" dirty="0" smtClean="0">
                <a:latin typeface="標楷體" pitchFamily="65" charset="-120"/>
                <a:ea typeface="標楷體" pitchFamily="65" charset="-120"/>
              </a:rPr>
              <a:t>的成員稱為文法的重寫規則（</a:t>
            </a:r>
            <a:r>
              <a:rPr lang="en-US" altLang="zh-TW" dirty="0" smtClean="0">
                <a:latin typeface="Times New Roman" pitchFamily="18" charset="0"/>
                <a:cs typeface="Times New Roman" pitchFamily="18" charset="0"/>
              </a:rPr>
              <a:t>rewrite rule</a:t>
            </a:r>
            <a:r>
              <a:rPr lang="zh-TW" altLang="en-US" dirty="0" smtClean="0">
                <a:latin typeface="標楷體" pitchFamily="65" charset="-120"/>
                <a:ea typeface="標楷體" pitchFamily="65" charset="-120"/>
              </a:rPr>
              <a:t>）或產生式（</a:t>
            </a:r>
            <a:r>
              <a:rPr lang="en-US" altLang="zh-TW" dirty="0" smtClean="0">
                <a:latin typeface="Times New Roman" pitchFamily="18" charset="0"/>
                <a:cs typeface="Times New Roman" pitchFamily="18" charset="0"/>
              </a:rPr>
              <a:t>production</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pPr lvl="1"/>
            <a:r>
              <a:rPr lang="en-US" altLang="zh-TW" i="1" dirty="0" smtClean="0">
                <a:latin typeface="Times New Roman" pitchFamily="18" charset="0"/>
                <a:cs typeface="Times New Roman" pitchFamily="18" charset="0"/>
              </a:rPr>
              <a:t>S</a:t>
            </a:r>
            <a:r>
              <a:rPr lang="zh-TW" altLang="en-US" dirty="0" smtClean="0">
                <a:latin typeface="標楷體" pitchFamily="65" charset="-120"/>
                <a:ea typeface="標楷體" pitchFamily="65" charset="-120"/>
              </a:rPr>
              <a:t>為起始符號，用來代表整個句子。其必為</a:t>
            </a:r>
            <a:r>
              <a:rPr lang="en-US" altLang="zh-TW" i="1" dirty="0" smtClean="0">
                <a:latin typeface="Times New Roman" pitchFamily="18" charset="0"/>
                <a:cs typeface="Times New Roman" pitchFamily="18" charset="0"/>
              </a:rPr>
              <a:t>V</a:t>
            </a:r>
            <a:r>
              <a:rPr lang="zh-TW" altLang="en-US" dirty="0" smtClean="0">
                <a:latin typeface="標楷體" pitchFamily="65" charset="-120"/>
                <a:ea typeface="標楷體" pitchFamily="65" charset="-120"/>
              </a:rPr>
              <a:t>中的一個元素。</a:t>
            </a:r>
            <a:r>
              <a:rPr lang="en-US" altLang="zh-TW" dirty="0" smtClean="0">
                <a:latin typeface="標楷體" pitchFamily="65" charset="-120"/>
                <a:ea typeface="標楷體" pitchFamily="65" charset="-120"/>
              </a:rPr>
              <a:t>            </a:t>
            </a:r>
          </a:p>
          <a:p>
            <a:r>
              <a:rPr lang="en-US" altLang="zh-TW" dirty="0" smtClean="0">
                <a:latin typeface="Times New Roman" pitchFamily="18" charset="0"/>
                <a:ea typeface="標楷體" pitchFamily="65" charset="-120"/>
                <a:cs typeface="Times New Roman" pitchFamily="18" charset="0"/>
              </a:rPr>
              <a:t>P</a:t>
            </a:r>
            <a:r>
              <a:rPr lang="en-US" altLang="zh-TW" dirty="0" smtClean="0">
                <a:latin typeface="Times New Roman" pitchFamily="18" charset="0"/>
                <a:cs typeface="Times New Roman" pitchFamily="18" charset="0"/>
              </a:rPr>
              <a:t>CFG</a:t>
            </a:r>
            <a:r>
              <a:rPr lang="zh-TW" altLang="en-US" dirty="0" smtClean="0">
                <a:latin typeface="標楷體" pitchFamily="65" charset="-120"/>
                <a:ea typeface="標楷體" pitchFamily="65" charset="-120"/>
              </a:rPr>
              <a:t>（</a:t>
            </a:r>
            <a:r>
              <a:rPr lang="en-US" altLang="zh-TW" dirty="0" smtClean="0">
                <a:latin typeface="Times New Roman" pitchFamily="18" charset="0"/>
                <a:cs typeface="Times New Roman" pitchFamily="18" charset="0"/>
              </a:rPr>
              <a:t>probabilistic context-free grammar</a:t>
            </a:r>
            <a:r>
              <a:rPr lang="zh-TW" altLang="en-US" dirty="0" smtClean="0">
                <a:latin typeface="標楷體" pitchFamily="65" charset="-120"/>
                <a:ea typeface="標楷體" pitchFamily="65" charset="-120"/>
              </a:rPr>
              <a:t>）：機率上下文無關文法，為每一規則加上規則的產生機率。</a:t>
            </a:r>
            <a:endParaRPr lang="en-US" altLang="zh-TW" dirty="0" smtClean="0">
              <a:latin typeface="標楷體" pitchFamily="65" charset="-120"/>
              <a:ea typeface="標楷體" pitchFamily="65" charset="-120"/>
            </a:endParaRPr>
          </a:p>
          <a:p>
            <a:endParaRPr lang="en-US" altLang="zh-TW" dirty="0" smtClean="0">
              <a:latin typeface="標楷體" pitchFamily="65" charset="-120"/>
              <a:ea typeface="標楷體" pitchFamily="65" charset="-120"/>
            </a:endParaRPr>
          </a:p>
          <a:p>
            <a:endParaRPr lang="en-US" altLang="zh-TW" dirty="0" smtClean="0"/>
          </a:p>
          <a:p>
            <a:pPr lvl="1"/>
            <a:endParaRPr lang="zh-TW" altLang="en-US" dirty="0" smtClean="0"/>
          </a:p>
          <a:p>
            <a:pPr lvl="1"/>
            <a:endParaRPr lang="en-US" altLang="zh-TW" dirty="0" smtClean="0"/>
          </a:p>
          <a:p>
            <a:pPr lvl="1"/>
            <a:endParaRPr lang="en-US" altLang="zh-TW" dirty="0" smtClean="0"/>
          </a:p>
          <a:p>
            <a:pPr lvl="1"/>
            <a:endParaRPr lang="en-US" altLang="zh-TW" dirty="0" smtClean="0"/>
          </a:p>
          <a:p>
            <a:pPr lvl="1"/>
            <a:endParaRPr lang="zh-TW" altLang="en-US" dirty="0"/>
          </a:p>
        </p:txBody>
      </p:sp>
      <p:graphicFrame>
        <p:nvGraphicFramePr>
          <p:cNvPr id="84995" name="Object 3"/>
          <p:cNvGraphicFramePr>
            <a:graphicFrameLocks noChangeAspect="1"/>
          </p:cNvGraphicFramePr>
          <p:nvPr/>
        </p:nvGraphicFramePr>
        <p:xfrm>
          <a:off x="3131840" y="3501008"/>
          <a:ext cx="1242138" cy="432048"/>
        </p:xfrm>
        <a:graphic>
          <a:graphicData uri="http://schemas.openxmlformats.org/presentationml/2006/ole">
            <p:oleObj spid="_x0000_s84995" name="Equation" r:id="rId3" imgW="583920" imgH="203040" progId="Equation.DSMT4">
              <p:embed/>
            </p:oleObj>
          </a:graphicData>
        </a:graphic>
      </p:graphicFrame>
      <p:graphicFrame>
        <p:nvGraphicFramePr>
          <p:cNvPr id="7" name="表格 6"/>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9" name="投影片編號版面配置區 8"/>
          <p:cNvSpPr>
            <a:spLocks noGrp="1"/>
          </p:cNvSpPr>
          <p:nvPr>
            <p:ph type="sldNum" sz="quarter" idx="11"/>
          </p:nvPr>
        </p:nvSpPr>
        <p:spPr/>
        <p:txBody>
          <a:bodyPr/>
          <a:lstStyle/>
          <a:p>
            <a:fld id="{4FCA3AF7-0E5C-4DEE-97CA-9CC906C4F756}" type="slidenum">
              <a:rPr lang="zh-TW" altLang="en-US" smtClean="0"/>
              <a:pPr/>
              <a:t>23</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描述長度分析</a:t>
            </a:r>
            <a:endParaRPr lang="zh-TW" altLang="en-US" sz="6000" dirty="0">
              <a:solidFill>
                <a:schemeClr val="bg1"/>
              </a:solidFill>
              <a:latin typeface="標楷體" pitchFamily="65" charset="-120"/>
              <a:ea typeface="標楷體" pitchFamily="65" charset="-120"/>
            </a:endParaRPr>
          </a:p>
        </p:txBody>
      </p:sp>
      <p:sp>
        <p:nvSpPr>
          <p:cNvPr id="7" name="內容版面配置區 2"/>
          <p:cNvSpPr txBox="1">
            <a:spLocks/>
          </p:cNvSpPr>
          <p:nvPr/>
        </p:nvSpPr>
        <p:spPr>
          <a:xfrm>
            <a:off x="446856" y="1397496"/>
            <a:ext cx="8229600" cy="5199856"/>
          </a:xfrm>
          <a:prstGeom prst="rect">
            <a:avLst/>
          </a:prstGeom>
        </p:spPr>
        <p:txBody>
          <a:bodyPr vert="horz">
            <a:normAutofit/>
          </a:bodyPr>
          <a:lstStyle/>
          <a:p>
            <a:pPr marL="274320" lvl="0" indent="-274320">
              <a:spcBef>
                <a:spcPct val="20000"/>
              </a:spcBef>
              <a:buClr>
                <a:schemeClr val="accent3"/>
              </a:buClr>
              <a:buSzPct val="95000"/>
              <a:buFont typeface="Wingdings 2"/>
              <a:buChar char=""/>
              <a:defRPr/>
            </a:pPr>
            <a:r>
              <a:rPr lang="zh-TW" altLang="en-US" sz="2600" dirty="0" smtClean="0">
                <a:latin typeface="標楷體" pitchFamily="65" charset="-120"/>
                <a:ea typeface="標楷體" pitchFamily="65" charset="-120"/>
                <a:cs typeface="Times New Roman" pitchFamily="18" charset="0"/>
              </a:rPr>
              <a:t>我們採用等長方式計算描述長度。就</a:t>
            </a:r>
            <a:r>
              <a:rPr lang="en-US" altLang="zh-TW" sz="2600" dirty="0" smtClean="0">
                <a:latin typeface="Times New Roman" pitchFamily="18" charset="0"/>
                <a:cs typeface="Times New Roman" pitchFamily="18" charset="0"/>
              </a:rPr>
              <a:t>CFG</a:t>
            </a:r>
            <a:r>
              <a:rPr lang="zh-TW" altLang="en-US" sz="2600" dirty="0" smtClean="0">
                <a:latin typeface="標楷體" pitchFamily="65" charset="-120"/>
                <a:ea typeface="標楷體" pitchFamily="65" charset="-120"/>
                <a:cs typeface="Times New Roman" pitchFamily="18" charset="0"/>
              </a:rPr>
              <a:t>而言，一個語料庫的描述長度有兩個部份：</a:t>
            </a:r>
            <a:endParaRPr lang="en-US" altLang="zh-TW" sz="2600" dirty="0" smtClean="0">
              <a:latin typeface="標楷體" pitchFamily="65" charset="-120"/>
              <a:ea typeface="標楷體" pitchFamily="65" charset="-120"/>
              <a:cs typeface="Times New Roman" pitchFamily="18" charset="0"/>
            </a:endParaRPr>
          </a:p>
          <a:p>
            <a:pPr marL="640080" lvl="1" indent="-246888">
              <a:spcBef>
                <a:spcPct val="20000"/>
              </a:spcBef>
              <a:buClr>
                <a:schemeClr val="accent1"/>
              </a:buClr>
              <a:buSzPct val="85000"/>
              <a:buFont typeface="Wingdings 2"/>
              <a:buChar char=""/>
              <a:defRPr/>
            </a:pPr>
            <a:r>
              <a:rPr lang="zh-TW" altLang="en-US" sz="2400" dirty="0" smtClean="0">
                <a:latin typeface="標楷體" pitchFamily="65" charset="-120"/>
                <a:ea typeface="標楷體" pitchFamily="65" charset="-120"/>
                <a:cs typeface="Times New Roman" pitchFamily="18" charset="0"/>
              </a:rPr>
              <a:t>規則所需的描述長度：</a:t>
            </a:r>
            <a:endParaRPr lang="en-US" altLang="zh-TW" sz="2400" dirty="0" smtClean="0">
              <a:latin typeface="標楷體" pitchFamily="65" charset="-120"/>
              <a:ea typeface="標楷體" pitchFamily="65" charset="-120"/>
              <a:cs typeface="Times New Roman" pitchFamily="18" charset="0"/>
            </a:endParaRPr>
          </a:p>
          <a:p>
            <a:pPr marL="640080" lvl="1" indent="-246888">
              <a:spcBef>
                <a:spcPct val="20000"/>
              </a:spcBef>
              <a:buClr>
                <a:schemeClr val="accent1"/>
              </a:buClr>
              <a:buSzPct val="85000"/>
              <a:defRPr/>
            </a:pPr>
            <a:r>
              <a:rPr lang="en-US" altLang="zh-TW" sz="2400" dirty="0" smtClean="0">
                <a:latin typeface="Times New Roman" pitchFamily="18" charset="0"/>
                <a:cs typeface="Times New Roman" pitchFamily="18" charset="0"/>
              </a:rPr>
              <a:t>	</a:t>
            </a:r>
          </a:p>
          <a:p>
            <a:pPr marL="640080" lvl="1" indent="-246888">
              <a:spcBef>
                <a:spcPct val="20000"/>
              </a:spcBef>
              <a:buClr>
                <a:schemeClr val="accent1"/>
              </a:buClr>
              <a:buSzPct val="85000"/>
              <a:defRPr/>
            </a:pPr>
            <a:r>
              <a:rPr lang="en-US" altLang="zh-TW" sz="2400" dirty="0" smtClean="0">
                <a:latin typeface="Times New Roman" pitchFamily="18" charset="0"/>
                <a:cs typeface="Times New Roman" pitchFamily="18" charset="0"/>
              </a:rPr>
              <a:t>	  </a:t>
            </a:r>
            <a:r>
              <a:rPr lang="zh-TW" altLang="en-US" sz="2400" dirty="0" smtClean="0">
                <a:latin typeface="標楷體" pitchFamily="65" charset="-120"/>
                <a:ea typeface="標楷體" pitchFamily="65" charset="-120"/>
              </a:rPr>
              <a:t>其中</a:t>
            </a:r>
            <a:r>
              <a:rPr lang="en-US" altLang="zh-TW" sz="2400" dirty="0" smtClean="0">
                <a:latin typeface="Times New Roman" pitchFamily="18" charset="0"/>
                <a:cs typeface="Times New Roman" pitchFamily="18" charset="0"/>
              </a:rPr>
              <a:t>|</a:t>
            </a:r>
            <a:r>
              <a:rPr lang="en-US" altLang="zh-TW" sz="2400" i="1" dirty="0" smtClean="0">
                <a:latin typeface="Times New Roman" pitchFamily="18" charset="0"/>
                <a:cs typeface="Times New Roman" pitchFamily="18" charset="0"/>
              </a:rPr>
              <a:t>w</a:t>
            </a:r>
            <a:r>
              <a:rPr lang="en-US" altLang="zh-TW" sz="2400" dirty="0" smtClean="0">
                <a:latin typeface="Times New Roman" pitchFamily="18" charset="0"/>
                <a:cs typeface="Times New Roman" pitchFamily="18" charset="0"/>
              </a:rPr>
              <a:t>|</a:t>
            </a:r>
            <a:r>
              <a:rPr lang="zh-TW" altLang="en-US" sz="2400" dirty="0" smtClean="0">
                <a:latin typeface="標楷體" pitchFamily="65" charset="-120"/>
                <a:ea typeface="標楷體" pitchFamily="65" charset="-120"/>
              </a:rPr>
              <a:t>為在字串</a:t>
            </a:r>
            <a:r>
              <a:rPr lang="en-US" altLang="zh-TW" sz="2400" i="1" dirty="0" smtClean="0">
                <a:latin typeface="Times New Roman" pitchFamily="18" charset="0"/>
                <a:cs typeface="Times New Roman" pitchFamily="18" charset="0"/>
              </a:rPr>
              <a:t>w</a:t>
            </a:r>
            <a:r>
              <a:rPr lang="zh-TW" altLang="en-US" sz="2400" dirty="0" smtClean="0">
                <a:latin typeface="標楷體" pitchFamily="65" charset="-120"/>
                <a:ea typeface="標楷體" pitchFamily="65" charset="-120"/>
              </a:rPr>
              <a:t>中的總符號數，</a:t>
            </a:r>
            <a:r>
              <a:rPr lang="en-US" altLang="zh-TW" sz="2400" dirty="0" smtClean="0">
                <a:latin typeface="Times New Roman" pitchFamily="18" charset="0"/>
                <a:ea typeface="標楷體" pitchFamily="65" charset="-120"/>
                <a:cs typeface="Times New Roman" pitchFamily="18" charset="0"/>
              </a:rPr>
              <a:t>Σ</a:t>
            </a:r>
            <a:r>
              <a:rPr lang="zh-TW" altLang="en-US" sz="2400" dirty="0" smtClean="0">
                <a:latin typeface="標楷體" pitchFamily="65" charset="-120"/>
                <a:ea typeface="標楷體" pitchFamily="65" charset="-120"/>
              </a:rPr>
              <a:t>為字串</a:t>
            </a:r>
            <a:r>
              <a:rPr lang="en-US" altLang="zh-TW" sz="2400" i="1" dirty="0" smtClean="0">
                <a:latin typeface="Times New Roman" pitchFamily="18" charset="0"/>
                <a:cs typeface="Times New Roman" pitchFamily="18" charset="0"/>
              </a:rPr>
              <a:t>w</a:t>
            </a:r>
            <a:r>
              <a:rPr lang="zh-TW" altLang="en-US" sz="2400" dirty="0" smtClean="0">
                <a:latin typeface="標楷體" pitchFamily="65" charset="-120"/>
                <a:ea typeface="標楷體" pitchFamily="65" charset="-120"/>
              </a:rPr>
              <a:t>的符號集，而</a:t>
            </a:r>
            <a:r>
              <a:rPr lang="en-US" altLang="zh-TW" sz="2400" dirty="0" smtClean="0">
                <a:latin typeface="Times New Roman" pitchFamily="18" charset="0"/>
                <a:cs typeface="Times New Roman" pitchFamily="18" charset="0"/>
              </a:rPr>
              <a:t>|Σ|</a:t>
            </a:r>
            <a:r>
              <a:rPr lang="zh-TW" altLang="en-US" sz="2400" dirty="0" smtClean="0">
                <a:latin typeface="標楷體" pitchFamily="65" charset="-120"/>
                <a:ea typeface="標楷體" pitchFamily="65" charset="-120"/>
              </a:rPr>
              <a:t>為在</a:t>
            </a:r>
            <a:r>
              <a:rPr lang="en-US" altLang="zh-TW" sz="2400" dirty="0" smtClean="0">
                <a:latin typeface="Times New Roman" pitchFamily="18" charset="0"/>
                <a:ea typeface="標楷體" pitchFamily="65" charset="-120"/>
                <a:cs typeface="Times New Roman" pitchFamily="18" charset="0"/>
              </a:rPr>
              <a:t>Σ</a:t>
            </a:r>
            <a:r>
              <a:rPr lang="zh-TW" altLang="en-US" sz="2400" dirty="0" smtClean="0">
                <a:latin typeface="標楷體" pitchFamily="65" charset="-120"/>
                <a:ea typeface="標楷體" pitchFamily="65" charset="-120"/>
              </a:rPr>
              <a:t>中的總符號數。</a:t>
            </a:r>
            <a:endParaRPr lang="en-US" altLang="zh-TW" sz="2400" dirty="0" smtClean="0">
              <a:latin typeface="標楷體" pitchFamily="65" charset="-120"/>
              <a:ea typeface="標楷體" pitchFamily="65" charset="-120"/>
              <a:cs typeface="Times New Roman" pitchFamily="18" charset="0"/>
            </a:endParaRPr>
          </a:p>
          <a:p>
            <a:pPr marL="640080" lvl="1" indent="-246888">
              <a:spcBef>
                <a:spcPct val="20000"/>
              </a:spcBef>
              <a:buClr>
                <a:schemeClr val="accent1"/>
              </a:buClr>
              <a:buSzPct val="85000"/>
              <a:buFont typeface="Wingdings 2"/>
              <a:buChar char=""/>
              <a:defRPr/>
            </a:pPr>
            <a:r>
              <a:rPr lang="zh-TW" altLang="en-US" sz="2400" dirty="0" smtClean="0">
                <a:latin typeface="標楷體" pitchFamily="65" charset="-120"/>
                <a:ea typeface="標楷體" pitchFamily="65" charset="-120"/>
              </a:rPr>
              <a:t>從產生的規則推導出原來的句子的過程中，所需要的描述長度：</a:t>
            </a:r>
            <a:endParaRPr lang="en-US" altLang="zh-TW" sz="2400" dirty="0" smtClean="0">
              <a:latin typeface="標楷體" pitchFamily="65" charset="-120"/>
              <a:ea typeface="標楷體" pitchFamily="65" charset="-120"/>
              <a:cs typeface="Times New Roman" pitchFamily="18" charset="0"/>
            </a:endParaRPr>
          </a:p>
          <a:p>
            <a:pPr marL="640080" lvl="1" indent="-246888">
              <a:spcBef>
                <a:spcPct val="20000"/>
              </a:spcBef>
              <a:buClr>
                <a:schemeClr val="accent1"/>
              </a:buClr>
              <a:buSzPct val="85000"/>
              <a:defRPr/>
            </a:pPr>
            <a:r>
              <a:rPr lang="en-US" altLang="zh-TW" sz="2400" dirty="0" smtClean="0">
                <a:latin typeface="Times New Roman" pitchFamily="18" charset="0"/>
                <a:cs typeface="Times New Roman" pitchFamily="18" charset="0"/>
              </a:rPr>
              <a:t>	</a:t>
            </a:r>
          </a:p>
          <a:p>
            <a:pPr marL="640080" lvl="1" indent="-246888">
              <a:spcBef>
                <a:spcPct val="20000"/>
              </a:spcBef>
              <a:buClr>
                <a:schemeClr val="accent1"/>
              </a:buClr>
              <a:buSzPct val="85000"/>
              <a:defRPr/>
            </a:pPr>
            <a:r>
              <a:rPr lang="zh-TW" altLang="en-US" sz="2400" dirty="0" smtClean="0"/>
              <a:t>    </a:t>
            </a:r>
            <a:r>
              <a:rPr lang="zh-TW" altLang="en-US" sz="2400" dirty="0" smtClean="0">
                <a:latin typeface="標楷體" pitchFamily="65" charset="-120"/>
                <a:ea typeface="標楷體" pitchFamily="65" charset="-120"/>
              </a:rPr>
              <a:t>其中</a:t>
            </a:r>
            <a:r>
              <a:rPr lang="en-US" altLang="zh-TW" sz="2400" i="1" dirty="0" smtClean="0">
                <a:latin typeface="Times New Roman" pitchFamily="18" charset="0"/>
                <a:cs typeface="Times New Roman" pitchFamily="18" charset="0"/>
              </a:rPr>
              <a:t>m</a:t>
            </a:r>
            <a:r>
              <a:rPr lang="zh-TW" altLang="en-US" sz="2400" dirty="0" smtClean="0">
                <a:latin typeface="標楷體" pitchFamily="65" charset="-120"/>
                <a:ea typeface="標楷體" pitchFamily="65" charset="-120"/>
              </a:rPr>
              <a:t>為推導序列中的規則數，</a:t>
            </a:r>
            <a:r>
              <a:rPr lang="zh-TW" altLang="en-US" sz="2400" dirty="0" smtClean="0"/>
              <a:t>     </a:t>
            </a:r>
            <a:r>
              <a:rPr lang="zh-TW" altLang="en-US" sz="2400" dirty="0" smtClean="0">
                <a:latin typeface="標楷體" pitchFamily="65" charset="-120"/>
                <a:ea typeface="標楷體" pitchFamily="65" charset="-120"/>
              </a:rPr>
              <a:t>為第</a:t>
            </a:r>
            <a:r>
              <a:rPr lang="en-US" altLang="zh-TW" sz="2400" i="1" dirty="0" smtClean="0">
                <a:latin typeface="Times New Roman" pitchFamily="18" charset="0"/>
                <a:cs typeface="Times New Roman" pitchFamily="18" charset="0"/>
              </a:rPr>
              <a:t>k</a:t>
            </a:r>
            <a:r>
              <a:rPr lang="zh-TW" altLang="en-US" sz="2400" dirty="0" smtClean="0">
                <a:latin typeface="標楷體" pitchFamily="65" charset="-120"/>
                <a:ea typeface="標楷體" pitchFamily="65" charset="-120"/>
              </a:rPr>
              <a:t>個推導過程的非終端符號，而</a:t>
            </a:r>
            <a:r>
              <a:rPr lang="zh-TW" altLang="en-US" sz="2400" dirty="0" smtClean="0">
                <a:latin typeface="Times New Roman" pitchFamily="18" charset="0"/>
                <a:cs typeface="Times New Roman" pitchFamily="18" charset="0"/>
              </a:rPr>
              <a:t>             </a:t>
            </a:r>
            <a:r>
              <a:rPr lang="zh-TW" altLang="en-US" sz="2400" dirty="0" smtClean="0">
                <a:latin typeface="標楷體" pitchFamily="65" charset="-120"/>
                <a:ea typeface="標楷體" pitchFamily="65" charset="-120"/>
              </a:rPr>
              <a:t>則表示上下文無關文法中使用</a:t>
            </a:r>
            <a:r>
              <a:rPr lang="zh-TW" altLang="en-US" sz="2400" dirty="0" smtClean="0"/>
              <a:t>     </a:t>
            </a:r>
            <a:endParaRPr lang="en-US" altLang="zh-TW" sz="2400" dirty="0" smtClean="0"/>
          </a:p>
          <a:p>
            <a:pPr marL="640080" lvl="1" indent="-246888">
              <a:spcBef>
                <a:spcPct val="20000"/>
              </a:spcBef>
              <a:buClr>
                <a:schemeClr val="accent1"/>
              </a:buClr>
              <a:buSzPct val="85000"/>
              <a:defRPr/>
            </a:pPr>
            <a:r>
              <a:rPr lang="en-US" altLang="zh-TW" sz="2400" dirty="0" smtClean="0"/>
              <a:t>          </a:t>
            </a:r>
            <a:r>
              <a:rPr lang="zh-TW" altLang="en-US" sz="2400" dirty="0" smtClean="0">
                <a:latin typeface="標楷體" pitchFamily="65" charset="-120"/>
                <a:ea typeface="標楷體" pitchFamily="65" charset="-120"/>
              </a:rPr>
              <a:t>當作起始符號的規則個數。</a:t>
            </a:r>
            <a:endParaRPr lang="zh-TW" altLang="en-US" sz="2600" dirty="0">
              <a:latin typeface="標楷體" pitchFamily="65" charset="-120"/>
              <a:ea typeface="標楷體" pitchFamily="65" charset="-120"/>
              <a:cs typeface="Times New Roman" pitchFamily="18" charset="0"/>
            </a:endParaRPr>
          </a:p>
        </p:txBody>
      </p:sp>
      <p:graphicFrame>
        <p:nvGraphicFramePr>
          <p:cNvPr id="62465" name="Object 1"/>
          <p:cNvGraphicFramePr>
            <a:graphicFrameLocks noChangeAspect="1"/>
          </p:cNvGraphicFramePr>
          <p:nvPr/>
        </p:nvGraphicFramePr>
        <p:xfrm>
          <a:off x="3044825" y="2698626"/>
          <a:ext cx="3054350" cy="514350"/>
        </p:xfrm>
        <a:graphic>
          <a:graphicData uri="http://schemas.openxmlformats.org/presentationml/2006/ole">
            <p:oleObj spid="_x0000_s62465" name="Equation" r:id="rId4" imgW="1358640" imgH="228600" progId="Equation.DSMT4">
              <p:embed/>
            </p:oleObj>
          </a:graphicData>
        </a:graphic>
      </p:graphicFrame>
      <p:graphicFrame>
        <p:nvGraphicFramePr>
          <p:cNvPr id="62466" name="Object 2"/>
          <p:cNvGraphicFramePr>
            <a:graphicFrameLocks noChangeAspect="1"/>
          </p:cNvGraphicFramePr>
          <p:nvPr/>
        </p:nvGraphicFramePr>
        <p:xfrm>
          <a:off x="3032125" y="4292600"/>
          <a:ext cx="2862263" cy="936625"/>
        </p:xfrm>
        <a:graphic>
          <a:graphicData uri="http://schemas.openxmlformats.org/presentationml/2006/ole">
            <p:oleObj spid="_x0000_s62466" name="Equation" r:id="rId5" imgW="1320480" imgH="431640" progId="Equation.DSMT4">
              <p:embed/>
            </p:oleObj>
          </a:graphicData>
        </a:graphic>
      </p:graphicFrame>
      <p:graphicFrame>
        <p:nvGraphicFramePr>
          <p:cNvPr id="62467" name="Object 3"/>
          <p:cNvGraphicFramePr>
            <a:graphicFrameLocks noChangeAspect="1"/>
          </p:cNvGraphicFramePr>
          <p:nvPr/>
        </p:nvGraphicFramePr>
        <p:xfrm>
          <a:off x="5419725" y="5157192"/>
          <a:ext cx="391574" cy="503833"/>
        </p:xfrm>
        <a:graphic>
          <a:graphicData uri="http://schemas.openxmlformats.org/presentationml/2006/ole">
            <p:oleObj spid="_x0000_s62467" name="Equation" r:id="rId6" imgW="177480" imgH="228600" progId="Equation.DSMT4">
              <p:embed/>
            </p:oleObj>
          </a:graphicData>
        </a:graphic>
      </p:graphicFrame>
      <p:graphicFrame>
        <p:nvGraphicFramePr>
          <p:cNvPr id="62468" name="Object 4"/>
          <p:cNvGraphicFramePr>
            <a:graphicFrameLocks noChangeAspect="1"/>
          </p:cNvGraphicFramePr>
          <p:nvPr/>
        </p:nvGraphicFramePr>
        <p:xfrm>
          <a:off x="3328988" y="5589588"/>
          <a:ext cx="1054100" cy="474662"/>
        </p:xfrm>
        <a:graphic>
          <a:graphicData uri="http://schemas.openxmlformats.org/presentationml/2006/ole">
            <p:oleObj spid="_x0000_s62468" name="Equation" r:id="rId7" imgW="507960" imgH="228600" progId="Equation.DSMT4">
              <p:embed/>
            </p:oleObj>
          </a:graphicData>
        </a:graphic>
      </p:graphicFrame>
      <p:graphicFrame>
        <p:nvGraphicFramePr>
          <p:cNvPr id="62469" name="Object 5"/>
          <p:cNvGraphicFramePr>
            <a:graphicFrameLocks noChangeAspect="1"/>
          </p:cNvGraphicFramePr>
          <p:nvPr/>
        </p:nvGraphicFramePr>
        <p:xfrm>
          <a:off x="1243014" y="5949279"/>
          <a:ext cx="408904" cy="526133"/>
        </p:xfrm>
        <a:graphic>
          <a:graphicData uri="http://schemas.openxmlformats.org/presentationml/2006/ole">
            <p:oleObj spid="_x0000_s62469" name="Equation" r:id="rId8" imgW="177480" imgH="228600" progId="Equation.DSMT4">
              <p:embed/>
            </p:oleObj>
          </a:graphicData>
        </a:graphic>
      </p:graphicFrame>
      <p:graphicFrame>
        <p:nvGraphicFramePr>
          <p:cNvPr id="15" name="表格 14"/>
          <p:cNvGraphicFramePr>
            <a:graphicFrameLocks noGrp="1"/>
          </p:cNvGraphicFramePr>
          <p:nvPr/>
        </p:nvGraphicFramePr>
        <p:xfrm>
          <a:off x="0" y="900098"/>
          <a:ext cx="9144000" cy="428628"/>
        </p:xfrm>
        <a:graphic>
          <a:graphicData uri="http://schemas.openxmlformats.org/drawingml/2006/table">
            <a:tbl>
              <a:tblPr firstRow="1" bandRow="1">
                <a:tableStyleId>{5C22544A-7EE6-4342-B048-85BDC9FD1C3A}</a:tableStyleId>
              </a:tblPr>
              <a:tblGrid>
                <a:gridCol w="1828800"/>
                <a:gridCol w="1828800"/>
                <a:gridCol w="1828800"/>
                <a:gridCol w="1828800"/>
                <a:gridCol w="1828800"/>
              </a:tblGrid>
              <a:tr h="428628">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1400" b="0" dirty="0" smtClean="0">
                          <a:ln>
                            <a:solidFill>
                              <a:schemeClr val="bg1"/>
                            </a:solidFill>
                          </a:ln>
                          <a:latin typeface="標楷體" pitchFamily="65" charset="-120"/>
                          <a:ea typeface="標楷體" pitchFamily="65" charset="-120"/>
                        </a:rPr>
                        <a:t>上下文無關文法介紹</a:t>
                      </a:r>
                      <a:endParaRPr lang="zh-TW" altLang="en-US" sz="1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描述長度分析</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en-US" altLang="zh-TW" sz="1800" b="0" dirty="0" smtClean="0">
                          <a:ln>
                            <a:solidFill>
                              <a:schemeClr val="bg1"/>
                            </a:solidFill>
                          </a:ln>
                        </a:rPr>
                        <a:t>Stanford</a:t>
                      </a:r>
                      <a:r>
                        <a:rPr lang="zh-TW" altLang="en-US" sz="1800" b="0" dirty="0" smtClean="0">
                          <a:ln>
                            <a:solidFill>
                              <a:schemeClr val="bg1"/>
                            </a:solidFill>
                          </a:ln>
                          <a:latin typeface="標楷體" pitchFamily="65" charset="-120"/>
                          <a:ea typeface="標楷體" pitchFamily="65" charset="-120"/>
                        </a:rPr>
                        <a:t>剖析器</a:t>
                      </a:r>
                      <a:endParaRPr lang="zh-TW" altLang="en-US" sz="18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graphicFrame>
        <p:nvGraphicFramePr>
          <p:cNvPr id="11" name="表格 10"/>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2" name="投影片編號版面配置區 11"/>
          <p:cNvSpPr>
            <a:spLocks noGrp="1"/>
          </p:cNvSpPr>
          <p:nvPr>
            <p:ph type="sldNum" sz="quarter" idx="11"/>
          </p:nvPr>
        </p:nvSpPr>
        <p:spPr/>
        <p:txBody>
          <a:bodyPr/>
          <a:lstStyle/>
          <a:p>
            <a:fld id="{4FCA3AF7-0E5C-4DEE-97CA-9CC906C4F756}" type="slidenum">
              <a:rPr lang="zh-TW" altLang="en-US" smtClean="0"/>
              <a:pPr/>
              <a:t>24</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描述長度分析</a:t>
            </a:r>
            <a:endParaRPr lang="zh-TW" altLang="en-US" sz="6000" dirty="0">
              <a:solidFill>
                <a:schemeClr val="bg1"/>
              </a:solidFill>
              <a:latin typeface="標楷體" pitchFamily="65" charset="-120"/>
              <a:ea typeface="標楷體" pitchFamily="65" charset="-120"/>
            </a:endParaRPr>
          </a:p>
        </p:txBody>
      </p:sp>
      <p:sp>
        <p:nvSpPr>
          <p:cNvPr id="12" name="內容版面配置區 2"/>
          <p:cNvSpPr>
            <a:spLocks noGrp="1"/>
          </p:cNvSpPr>
          <p:nvPr>
            <p:ph idx="1"/>
          </p:nvPr>
        </p:nvSpPr>
        <p:spPr>
          <a:xfrm>
            <a:off x="457200" y="1325488"/>
            <a:ext cx="8229600" cy="5199856"/>
          </a:xfrm>
        </p:spPr>
        <p:txBody>
          <a:bodyPr>
            <a:normAutofit/>
          </a:bodyPr>
          <a:lstStyle/>
          <a:p>
            <a:r>
              <a:rPr lang="zh-TW" altLang="en-US" dirty="0" smtClean="0">
                <a:latin typeface="標楷體" pitchFamily="65" charset="-120"/>
                <a:ea typeface="標楷體" pitchFamily="65" charset="-120"/>
                <a:cs typeface="Times New Roman" pitchFamily="18" charset="0"/>
              </a:rPr>
              <a:t>結合以上二式，我們可以得到總描述長度為</a:t>
            </a:r>
            <a:endParaRPr lang="en-US" altLang="zh-TW" dirty="0" smtClean="0">
              <a:latin typeface="標楷體" pitchFamily="65" charset="-120"/>
              <a:ea typeface="標楷體" pitchFamily="65" charset="-120"/>
              <a:cs typeface="Times New Roman" pitchFamily="18" charset="0"/>
            </a:endParaRPr>
          </a:p>
          <a:p>
            <a:endParaRPr lang="en-US" altLang="zh-TW" dirty="0" smtClean="0">
              <a:latin typeface="Times New Roman" pitchFamily="18" charset="0"/>
              <a:cs typeface="Times New Roman" pitchFamily="18" charset="0"/>
            </a:endParaRPr>
          </a:p>
          <a:p>
            <a:endParaRPr lang="en-US" altLang="zh-TW" dirty="0" smtClean="0">
              <a:latin typeface="Times New Roman" pitchFamily="18" charset="0"/>
              <a:cs typeface="Times New Roman" pitchFamily="18" charset="0"/>
            </a:endParaRPr>
          </a:p>
          <a:p>
            <a:endParaRPr lang="en-US" altLang="zh-TW" dirty="0" smtClean="0">
              <a:latin typeface="Times New Roman" pitchFamily="18" charset="0"/>
              <a:cs typeface="Times New Roman" pitchFamily="18" charset="0"/>
            </a:endParaRPr>
          </a:p>
          <a:p>
            <a:pPr>
              <a:buNone/>
            </a:pPr>
            <a:r>
              <a:rPr lang="zh-TW" altLang="en-US" dirty="0" smtClean="0"/>
              <a:t>   </a:t>
            </a:r>
            <a:r>
              <a:rPr lang="zh-TW" altLang="en-US" dirty="0" smtClean="0">
                <a:latin typeface="標楷體" pitchFamily="65" charset="-120"/>
                <a:ea typeface="標楷體" pitchFamily="65" charset="-120"/>
              </a:rPr>
              <a:t>其中</a:t>
            </a:r>
            <a:r>
              <a:rPr lang="en-US" altLang="zh-TW" i="1" dirty="0" smtClean="0">
                <a:latin typeface="Times New Roman" pitchFamily="18" charset="0"/>
                <a:cs typeface="Times New Roman" pitchFamily="18" charset="0"/>
              </a:rPr>
              <a:t>p</a:t>
            </a:r>
            <a:r>
              <a:rPr lang="zh-TW" altLang="en-US" dirty="0" smtClean="0">
                <a:latin typeface="標楷體" pitchFamily="65" charset="-120"/>
                <a:ea typeface="標楷體" pitchFamily="65" charset="-120"/>
              </a:rPr>
              <a:t>為總規則個數，</a:t>
            </a:r>
            <a:r>
              <a:rPr lang="en-US" altLang="zh-TW" i="1" dirty="0" smtClean="0">
                <a:latin typeface="Times New Roman" pitchFamily="18" charset="0"/>
                <a:cs typeface="Times New Roman" pitchFamily="18" charset="0"/>
              </a:rPr>
              <a:t>q</a:t>
            </a:r>
            <a:r>
              <a:rPr lang="zh-TW" altLang="en-US" dirty="0" smtClean="0">
                <a:latin typeface="標楷體" pitchFamily="65" charset="-120"/>
                <a:ea typeface="標楷體" pitchFamily="65" charset="-120"/>
              </a:rPr>
              <a:t>為總句數，</a:t>
            </a:r>
            <a:r>
              <a:rPr lang="zh-TW" altLang="en-US" dirty="0" smtClean="0"/>
              <a:t>    </a:t>
            </a:r>
            <a:r>
              <a:rPr lang="zh-TW" altLang="en-US" dirty="0" smtClean="0">
                <a:latin typeface="標楷體" pitchFamily="65" charset="-120"/>
                <a:ea typeface="標楷體" pitchFamily="65" charset="-120"/>
              </a:rPr>
              <a:t>為在規則</a:t>
            </a:r>
            <a:r>
              <a:rPr lang="en-US" altLang="zh-TW" i="1" dirty="0" err="1" smtClean="0">
                <a:latin typeface="Times New Roman" pitchFamily="18" charset="0"/>
                <a:cs typeface="Times New Roman" pitchFamily="18" charset="0"/>
              </a:rPr>
              <a:t>i</a:t>
            </a:r>
            <a:r>
              <a:rPr lang="zh-TW" altLang="en-US" dirty="0" smtClean="0">
                <a:latin typeface="標楷體" pitchFamily="65" charset="-120"/>
                <a:ea typeface="標楷體" pitchFamily="65" charset="-120"/>
              </a:rPr>
              <a:t>中的總符號個數，  為第</a:t>
            </a:r>
            <a:r>
              <a:rPr lang="en-US" altLang="zh-TW" i="1" dirty="0" smtClean="0">
                <a:latin typeface="Times New Roman" pitchFamily="18" charset="0"/>
                <a:ea typeface="標楷體" pitchFamily="65" charset="-120"/>
                <a:cs typeface="Times New Roman" pitchFamily="18" charset="0"/>
              </a:rPr>
              <a:t>j</a:t>
            </a:r>
            <a:r>
              <a:rPr lang="zh-TW" altLang="en-US" dirty="0" smtClean="0">
                <a:latin typeface="標楷體" pitchFamily="65" charset="-120"/>
                <a:ea typeface="標楷體" pitchFamily="65" charset="-120"/>
              </a:rPr>
              <a:t>個句子的推導序列中的規則數，而</a:t>
            </a:r>
            <a:endParaRPr lang="en-US" altLang="zh-TW" dirty="0" smtClean="0">
              <a:latin typeface="標楷體" pitchFamily="65" charset="-120"/>
              <a:ea typeface="標楷體" pitchFamily="65" charset="-120"/>
            </a:endParaRPr>
          </a:p>
          <a:p>
            <a:pPr>
              <a:buNone/>
            </a:pPr>
            <a:r>
              <a:rPr lang="zh-TW" altLang="en-US" dirty="0" smtClean="0">
                <a:latin typeface="標楷體" pitchFamily="65" charset="-120"/>
                <a:ea typeface="標楷體" pitchFamily="65" charset="-120"/>
              </a:rPr>
              <a:t>         為第</a:t>
            </a:r>
            <a:r>
              <a:rPr lang="en-US" altLang="zh-TW" i="1" dirty="0" smtClean="0">
                <a:latin typeface="Times New Roman" pitchFamily="18" charset="0"/>
                <a:ea typeface="標楷體" pitchFamily="65" charset="-120"/>
                <a:cs typeface="Times New Roman" pitchFamily="18" charset="0"/>
              </a:rPr>
              <a:t>j</a:t>
            </a:r>
            <a:r>
              <a:rPr lang="zh-TW" altLang="en-US" dirty="0" smtClean="0">
                <a:latin typeface="標楷體" pitchFamily="65" charset="-120"/>
                <a:ea typeface="標楷體" pitchFamily="65" charset="-120"/>
              </a:rPr>
              <a:t>個句子的推導序列中以    當作起始符號的規則個數。</a:t>
            </a:r>
            <a:endParaRPr lang="en-US" altLang="zh-TW" dirty="0" smtClean="0">
              <a:latin typeface="標楷體" pitchFamily="65" charset="-120"/>
              <a:ea typeface="標楷體" pitchFamily="65" charset="-120"/>
              <a:cs typeface="Times New Roman" pitchFamily="18" charset="0"/>
            </a:endParaRPr>
          </a:p>
          <a:p>
            <a:r>
              <a:rPr lang="zh-TW" altLang="en-US" dirty="0" smtClean="0">
                <a:latin typeface="標楷體" pitchFamily="65" charset="-120"/>
                <a:ea typeface="標楷體" pitchFamily="65" charset="-120"/>
                <a:cs typeface="Times New Roman" pitchFamily="18" charset="0"/>
              </a:rPr>
              <a:t>兩種特殊情形：</a:t>
            </a:r>
            <a:r>
              <a:rPr lang="zh-TW" altLang="en-US" dirty="0" smtClean="0">
                <a:latin typeface="標楷體" pitchFamily="65" charset="-120"/>
                <a:ea typeface="標楷體" pitchFamily="65" charset="-120"/>
                <a:cs typeface="Times New Roman" pitchFamily="18" charset="0"/>
                <a:hlinkClick r:id="rId3" action="ppaction://hlinksldjump"/>
              </a:rPr>
              <a:t>詳盡情形</a:t>
            </a:r>
            <a:r>
              <a:rPr lang="zh-TW" altLang="en-US" dirty="0" smtClean="0">
                <a:latin typeface="標楷體" pitchFamily="65" charset="-120"/>
                <a:ea typeface="標楷體" pitchFamily="65" charset="-120"/>
                <a:cs typeface="Times New Roman" pitchFamily="18" charset="0"/>
              </a:rPr>
              <a:t>和</a:t>
            </a:r>
            <a:r>
              <a:rPr lang="zh-TW" altLang="en-US" dirty="0" smtClean="0">
                <a:latin typeface="標楷體" pitchFamily="65" charset="-120"/>
                <a:ea typeface="標楷體" pitchFamily="65" charset="-120"/>
                <a:cs typeface="Times New Roman" pitchFamily="18" charset="0"/>
                <a:hlinkClick r:id="rId4" action="ppaction://hlinksldjump"/>
              </a:rPr>
              <a:t>遞迴情形</a:t>
            </a:r>
            <a:endParaRPr lang="en-US" altLang="zh-TW" dirty="0" smtClean="0">
              <a:latin typeface="標楷體" pitchFamily="65" charset="-120"/>
              <a:ea typeface="標楷體" pitchFamily="65" charset="-120"/>
              <a:cs typeface="Times New Roman" pitchFamily="18" charset="0"/>
            </a:endParaRPr>
          </a:p>
          <a:p>
            <a:pPr>
              <a:buNone/>
            </a:pPr>
            <a:endParaRPr lang="zh-TW" altLang="en-US" dirty="0">
              <a:latin typeface="Times New Roman" pitchFamily="18" charset="0"/>
              <a:cs typeface="Times New Roman" pitchFamily="18" charset="0"/>
            </a:endParaRPr>
          </a:p>
        </p:txBody>
      </p:sp>
      <p:graphicFrame>
        <p:nvGraphicFramePr>
          <p:cNvPr id="86023" name="Object 7"/>
          <p:cNvGraphicFramePr>
            <a:graphicFrameLocks noChangeAspect="1"/>
          </p:cNvGraphicFramePr>
          <p:nvPr/>
        </p:nvGraphicFramePr>
        <p:xfrm>
          <a:off x="728663" y="1989138"/>
          <a:ext cx="8093075" cy="1008062"/>
        </p:xfrm>
        <a:graphic>
          <a:graphicData uri="http://schemas.openxmlformats.org/presentationml/2006/ole">
            <p:oleObj spid="_x0000_s86023" name="Equation" r:id="rId5" imgW="3771720" imgH="469800" progId="Equation.DSMT4">
              <p:embed/>
            </p:oleObj>
          </a:graphicData>
        </a:graphic>
      </p:graphicFrame>
      <p:graphicFrame>
        <p:nvGraphicFramePr>
          <p:cNvPr id="86024" name="Object 8"/>
          <p:cNvGraphicFramePr>
            <a:graphicFrameLocks noChangeAspect="1"/>
          </p:cNvGraphicFramePr>
          <p:nvPr/>
        </p:nvGraphicFramePr>
        <p:xfrm>
          <a:off x="5796136" y="3212976"/>
          <a:ext cx="360040" cy="540060"/>
        </p:xfrm>
        <a:graphic>
          <a:graphicData uri="http://schemas.openxmlformats.org/presentationml/2006/ole">
            <p:oleObj spid="_x0000_s86024" name="Equation" r:id="rId6" imgW="152280" imgH="228600" progId="Equation.DSMT4">
              <p:embed/>
            </p:oleObj>
          </a:graphicData>
        </a:graphic>
      </p:graphicFrame>
      <p:graphicFrame>
        <p:nvGraphicFramePr>
          <p:cNvPr id="86025" name="Object 9"/>
          <p:cNvGraphicFramePr>
            <a:graphicFrameLocks noChangeAspect="1"/>
          </p:cNvGraphicFramePr>
          <p:nvPr/>
        </p:nvGraphicFramePr>
        <p:xfrm>
          <a:off x="2411760" y="3645024"/>
          <a:ext cx="432048" cy="513057"/>
        </p:xfrm>
        <a:graphic>
          <a:graphicData uri="http://schemas.openxmlformats.org/presentationml/2006/ole">
            <p:oleObj spid="_x0000_s86025" name="Equation" r:id="rId7" imgW="203040" imgH="241200" progId="Equation.DSMT4">
              <p:embed/>
            </p:oleObj>
          </a:graphicData>
        </a:graphic>
      </p:graphicFrame>
      <p:graphicFrame>
        <p:nvGraphicFramePr>
          <p:cNvPr id="9" name="表格 8"/>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0" name="投影片編號版面配置區 9"/>
          <p:cNvSpPr>
            <a:spLocks noGrp="1"/>
          </p:cNvSpPr>
          <p:nvPr>
            <p:ph type="sldNum" sz="quarter" idx="11"/>
          </p:nvPr>
        </p:nvSpPr>
        <p:spPr/>
        <p:txBody>
          <a:bodyPr/>
          <a:lstStyle/>
          <a:p>
            <a:fld id="{4FCA3AF7-0E5C-4DEE-97CA-9CC906C4F756}" type="slidenum">
              <a:rPr lang="zh-TW" altLang="en-US" smtClean="0"/>
              <a:pPr/>
              <a:t>25</a:t>
            </a:fld>
            <a:r>
              <a:rPr lang="en-US" altLang="zh-TW" smtClean="0"/>
              <a:t>/36</a:t>
            </a:r>
            <a:endParaRPr lang="zh-TW" altLang="en-US" dirty="0"/>
          </a:p>
        </p:txBody>
      </p:sp>
      <p:graphicFrame>
        <p:nvGraphicFramePr>
          <p:cNvPr id="86026" name="Object 10"/>
          <p:cNvGraphicFramePr>
            <a:graphicFrameLocks noChangeAspect="1"/>
          </p:cNvGraphicFramePr>
          <p:nvPr/>
        </p:nvGraphicFramePr>
        <p:xfrm>
          <a:off x="6198741" y="4146173"/>
          <a:ext cx="533499" cy="506963"/>
        </p:xfrm>
        <a:graphic>
          <a:graphicData uri="http://schemas.openxmlformats.org/presentationml/2006/ole">
            <p:oleObj spid="_x0000_s86026" name="Equation" r:id="rId8" imgW="253800" imgH="241200" progId="Equation.DSMT4">
              <p:embed/>
            </p:oleObj>
          </a:graphicData>
        </a:graphic>
      </p:graphicFrame>
      <p:graphicFrame>
        <p:nvGraphicFramePr>
          <p:cNvPr id="86027" name="Object 11"/>
          <p:cNvGraphicFramePr>
            <a:graphicFrameLocks noChangeAspect="1"/>
          </p:cNvGraphicFramePr>
          <p:nvPr/>
        </p:nvGraphicFramePr>
        <p:xfrm>
          <a:off x="857250" y="4149725"/>
          <a:ext cx="1220788" cy="503238"/>
        </p:xfrm>
        <a:graphic>
          <a:graphicData uri="http://schemas.openxmlformats.org/presentationml/2006/ole">
            <p:oleObj spid="_x0000_s86027" name="Equation" r:id="rId9" imgW="583920" imgH="241200" progId="Equation.DSMT4">
              <p:embed/>
            </p:oleObj>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en-US" altLang="zh-TW" sz="6000" dirty="0" smtClean="0">
                <a:solidFill>
                  <a:schemeClr val="bg1"/>
                </a:solidFill>
                <a:latin typeface="Times New Roman" pitchFamily="18" charset="0"/>
                <a:cs typeface="Times New Roman" pitchFamily="18" charset="0"/>
              </a:rPr>
              <a:t>Stanford</a:t>
            </a:r>
            <a:r>
              <a:rPr lang="zh-TW" altLang="en-US" sz="6000" dirty="0" smtClean="0">
                <a:solidFill>
                  <a:schemeClr val="bg1"/>
                </a:solidFill>
                <a:latin typeface="標楷體" pitchFamily="65" charset="-120"/>
                <a:ea typeface="標楷體" pitchFamily="65" charset="-120"/>
              </a:rPr>
              <a:t>剖析器</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en-US" altLang="zh-TW" sz="2800" dirty="0" smtClean="0">
                <a:latin typeface="Times New Roman" pitchFamily="18" charset="0"/>
                <a:cs typeface="Times New Roman" pitchFamily="18" charset="0"/>
              </a:rPr>
              <a:t>Stanford</a:t>
            </a:r>
            <a:r>
              <a:rPr lang="zh-TW" altLang="en-US" sz="2800" dirty="0" smtClean="0">
                <a:latin typeface="標楷體" pitchFamily="65" charset="-120"/>
                <a:ea typeface="標楷體" pitchFamily="65" charset="-120"/>
              </a:rPr>
              <a:t>剖析器是一個由</a:t>
            </a:r>
            <a:r>
              <a:rPr lang="en-US" altLang="zh-TW" sz="2800" dirty="0" smtClean="0">
                <a:latin typeface="Times New Roman" pitchFamily="18" charset="0"/>
                <a:cs typeface="Times New Roman" pitchFamily="18" charset="0"/>
              </a:rPr>
              <a:t>Stanford</a:t>
            </a:r>
            <a:r>
              <a:rPr lang="zh-TW" altLang="en-US" sz="2800" dirty="0" smtClean="0">
                <a:latin typeface="標楷體" pitchFamily="65" charset="-120"/>
                <a:ea typeface="標楷體" pitchFamily="65" charset="-120"/>
                <a:cs typeface="Times New Roman" pitchFamily="18" charset="0"/>
              </a:rPr>
              <a:t>大學的</a:t>
            </a:r>
            <a:r>
              <a:rPr lang="zh-TW" altLang="en-US" sz="2800" dirty="0" smtClean="0">
                <a:latin typeface="標楷體" pitchFamily="65" charset="-120"/>
                <a:ea typeface="標楷體" pitchFamily="65" charset="-120"/>
              </a:rPr>
              <a:t>自然語言處理研究團隊所開發的自然語言文法剖析器。它是以</a:t>
            </a:r>
            <a:r>
              <a:rPr lang="en-US" altLang="zh-TW" sz="2800" dirty="0" smtClean="0">
                <a:latin typeface="Times New Roman" pitchFamily="18" charset="0"/>
                <a:cs typeface="Times New Roman" pitchFamily="18" charset="0"/>
              </a:rPr>
              <a:t>Java</a:t>
            </a:r>
            <a:r>
              <a:rPr lang="zh-TW" altLang="en-US" sz="2800" dirty="0" smtClean="0">
                <a:latin typeface="標楷體" pitchFamily="65" charset="-120"/>
                <a:ea typeface="標楷體" pitchFamily="65" charset="-120"/>
              </a:rPr>
              <a:t>語言寫成並封裝好的套件工具，可以對指定結構性語句產生該語句的文法。</a:t>
            </a:r>
            <a:endParaRPr lang="en-US" altLang="zh-TW" sz="2800" dirty="0" smtClean="0">
              <a:latin typeface="標楷體" pitchFamily="65" charset="-120"/>
              <a:ea typeface="標楷體" pitchFamily="65" charset="-120"/>
              <a:cs typeface="Times New Roman" pitchFamily="18" charset="0"/>
            </a:endParaRPr>
          </a:p>
          <a:p>
            <a:r>
              <a:rPr lang="zh-TW" altLang="en-US" sz="2800" dirty="0" smtClean="0">
                <a:latin typeface="標楷體" pitchFamily="65" charset="-120"/>
                <a:ea typeface="標楷體" pitchFamily="65" charset="-120"/>
              </a:rPr>
              <a:t>句子經過</a:t>
            </a:r>
            <a:r>
              <a:rPr lang="en-US" altLang="zh-TW" sz="2800" dirty="0" smtClean="0">
                <a:latin typeface="Times New Roman" pitchFamily="18" charset="0"/>
                <a:cs typeface="Times New Roman" pitchFamily="18" charset="0"/>
              </a:rPr>
              <a:t>Stanford</a:t>
            </a:r>
            <a:r>
              <a:rPr lang="zh-TW" altLang="en-US" sz="2800" dirty="0" smtClean="0">
                <a:latin typeface="標楷體" pitchFamily="65" charset="-120"/>
                <a:ea typeface="標楷體" pitchFamily="65" charset="-120"/>
              </a:rPr>
              <a:t>剖析器剖析後以樹狀結構呈現，表示了這個句子的文法結構。一個句子的文法結構是由不同的詞之間的關係組成。不僅只有前後詞的關係，同樣也包括短語和子句等的上下層關係。</a:t>
            </a:r>
            <a:endParaRPr lang="zh-TW" altLang="en-US" sz="2800" dirty="0">
              <a:latin typeface="標楷體" pitchFamily="65" charset="-120"/>
              <a:ea typeface="標楷體" pitchFamily="65" charset="-120"/>
              <a:cs typeface="Times New Roman" pitchFamily="18" charset="0"/>
            </a:endParaRPr>
          </a:p>
        </p:txBody>
      </p:sp>
      <p:graphicFrame>
        <p:nvGraphicFramePr>
          <p:cNvPr id="6" name="表格 5"/>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26</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en-US" altLang="zh-TW" sz="6000" dirty="0" smtClean="0">
                <a:solidFill>
                  <a:schemeClr val="bg1"/>
                </a:solidFill>
                <a:latin typeface="Times New Roman" pitchFamily="18" charset="0"/>
                <a:cs typeface="Times New Roman" pitchFamily="18" charset="0"/>
              </a:rPr>
              <a:t>Stanford</a:t>
            </a:r>
            <a:r>
              <a:rPr lang="zh-TW" altLang="en-US" sz="6000" dirty="0" smtClean="0">
                <a:solidFill>
                  <a:schemeClr val="bg1"/>
                </a:solidFill>
                <a:latin typeface="標楷體" pitchFamily="65" charset="-120"/>
                <a:ea typeface="標楷體" pitchFamily="65" charset="-120"/>
              </a:rPr>
              <a:t>剖析器</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en-US" altLang="zh-TW" sz="2800" dirty="0" smtClean="0">
                <a:latin typeface="Times New Roman" pitchFamily="18" charset="0"/>
                <a:cs typeface="Times New Roman" pitchFamily="18" charset="0"/>
              </a:rPr>
              <a:t>Stanford</a:t>
            </a:r>
            <a:r>
              <a:rPr lang="zh-TW" altLang="en-US" sz="2800" dirty="0" smtClean="0">
                <a:latin typeface="標楷體" pitchFamily="65" charset="-120"/>
                <a:ea typeface="標楷體" pitchFamily="65" charset="-120"/>
              </a:rPr>
              <a:t>剖析器於中文文字處理的可選文法</a:t>
            </a:r>
            <a:endParaRPr lang="en-US" altLang="zh-TW" sz="2800" dirty="0" smtClean="0">
              <a:latin typeface="標楷體" pitchFamily="65" charset="-120"/>
              <a:ea typeface="標楷體" pitchFamily="65" charset="-120"/>
            </a:endParaRPr>
          </a:p>
          <a:p>
            <a:pPr lvl="1"/>
            <a:r>
              <a:rPr lang="en-US" altLang="zh-TW" dirty="0" err="1" smtClean="0">
                <a:latin typeface="Times New Roman" pitchFamily="18" charset="0"/>
                <a:cs typeface="Times New Roman" pitchFamily="18" charset="0"/>
              </a:rPr>
              <a:t>xinhua</a:t>
            </a:r>
            <a:r>
              <a:rPr lang="zh-TW" altLang="en-US" dirty="0" smtClean="0">
                <a:latin typeface="標楷體" pitchFamily="65" charset="-120"/>
                <a:ea typeface="標楷體" pitchFamily="65" charset="-120"/>
              </a:rPr>
              <a:t>文法：從大陸的清華日報的文稿中訓練而來</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混合中文文法：除了</a:t>
            </a:r>
            <a:r>
              <a:rPr lang="en-US" altLang="zh-TW" dirty="0" err="1" smtClean="0">
                <a:latin typeface="Times New Roman" pitchFamily="18" charset="0"/>
                <a:cs typeface="Times New Roman" pitchFamily="18" charset="0"/>
              </a:rPr>
              <a:t>xinhua</a:t>
            </a:r>
            <a:r>
              <a:rPr lang="zh-TW" altLang="en-US" dirty="0" smtClean="0">
                <a:latin typeface="標楷體" pitchFamily="65" charset="-120"/>
                <a:ea typeface="標楷體" pitchFamily="65" charset="-120"/>
              </a:rPr>
              <a:t>文法的文稿加上從香港和台灣取得的訓練用文稿</a:t>
            </a:r>
            <a:endParaRPr lang="en-US" altLang="zh-TW" dirty="0" smtClean="0">
              <a:latin typeface="標楷體" pitchFamily="65" charset="-120"/>
              <a:ea typeface="標楷體" pitchFamily="65" charset="-120"/>
            </a:endParaRPr>
          </a:p>
          <a:p>
            <a:r>
              <a:rPr lang="en-US" altLang="zh-TW" sz="2800" dirty="0" smtClean="0">
                <a:latin typeface="Times New Roman" pitchFamily="18" charset="0"/>
                <a:cs typeface="Times New Roman" pitchFamily="18" charset="0"/>
              </a:rPr>
              <a:t>Stanford</a:t>
            </a:r>
            <a:r>
              <a:rPr lang="zh-TW" altLang="en-US" sz="2800" dirty="0" smtClean="0">
                <a:latin typeface="標楷體" pitchFamily="65" charset="-120"/>
                <a:ea typeface="標楷體" pitchFamily="65" charset="-120"/>
              </a:rPr>
              <a:t>剖析器的剖析方法</a:t>
            </a:r>
            <a:endParaRPr lang="en-US" altLang="zh-TW" sz="2800" dirty="0" smtClean="0"/>
          </a:p>
          <a:p>
            <a:pPr lvl="1"/>
            <a:r>
              <a:rPr lang="en-US" altLang="zh-TW" dirty="0" smtClean="0">
                <a:latin typeface="Times New Roman" pitchFamily="18" charset="0"/>
                <a:ea typeface="標楷體" pitchFamily="65" charset="-120"/>
                <a:cs typeface="Times New Roman" pitchFamily="18" charset="0"/>
              </a:rPr>
              <a:t>PCFG</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因素模型（</a:t>
            </a:r>
            <a:r>
              <a:rPr lang="en-US" altLang="zh-TW" dirty="0" smtClean="0">
                <a:latin typeface="Times New Roman" pitchFamily="18" charset="0"/>
                <a:cs typeface="Times New Roman" pitchFamily="18" charset="0"/>
              </a:rPr>
              <a:t>factored model</a:t>
            </a:r>
            <a:r>
              <a:rPr lang="zh-TW" altLang="en-US" smtClean="0">
                <a:latin typeface="標楷體" pitchFamily="65" charset="-120"/>
                <a:ea typeface="標楷體" pitchFamily="65" charset="-120"/>
              </a:rPr>
              <a:t>）：</a:t>
            </a:r>
            <a:r>
              <a:rPr lang="en-US" altLang="zh-TW" dirty="0" smtClean="0">
                <a:latin typeface="Times New Roman" pitchFamily="18" charset="0"/>
                <a:cs typeface="Times New Roman" pitchFamily="18" charset="0"/>
              </a:rPr>
              <a:t>PCFG</a:t>
            </a:r>
            <a:r>
              <a:rPr lang="zh-TW" altLang="en-US" dirty="0" smtClean="0">
                <a:latin typeface="標楷體" pitchFamily="65" charset="-120"/>
                <a:ea typeface="標楷體" pitchFamily="65" charset="-120"/>
              </a:rPr>
              <a:t>結合相依性（</a:t>
            </a:r>
            <a:r>
              <a:rPr lang="en-US" altLang="zh-TW" dirty="0" smtClean="0">
                <a:latin typeface="Times New Roman" pitchFamily="18" charset="0"/>
                <a:cs typeface="Times New Roman" pitchFamily="18" charset="0"/>
              </a:rPr>
              <a:t>dependency</a:t>
            </a:r>
            <a:r>
              <a:rPr lang="zh-TW" altLang="en-US" dirty="0" smtClean="0">
                <a:latin typeface="標楷體" pitchFamily="65" charset="-120"/>
                <a:ea typeface="標楷體" pitchFamily="65" charset="-120"/>
              </a:rPr>
              <a:t>）結構的混合模型。</a:t>
            </a:r>
            <a:endParaRPr lang="zh-TW" altLang="en-US" dirty="0">
              <a:latin typeface="標楷體" pitchFamily="65" charset="-120"/>
              <a:ea typeface="標楷體" pitchFamily="65" charset="-120"/>
              <a:cs typeface="Times New Roman" pitchFamily="18" charset="0"/>
            </a:endParaRPr>
          </a:p>
        </p:txBody>
      </p:sp>
      <p:graphicFrame>
        <p:nvGraphicFramePr>
          <p:cNvPr id="7" name="表格 6"/>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6" name="投影片編號版面配置區 5"/>
          <p:cNvSpPr>
            <a:spLocks noGrp="1"/>
          </p:cNvSpPr>
          <p:nvPr>
            <p:ph type="sldNum" sz="quarter" idx="11"/>
          </p:nvPr>
        </p:nvSpPr>
        <p:spPr/>
        <p:txBody>
          <a:bodyPr/>
          <a:lstStyle/>
          <a:p>
            <a:fld id="{4FCA3AF7-0E5C-4DEE-97CA-9CC906C4F756}" type="slidenum">
              <a:rPr lang="zh-TW" altLang="en-US" smtClean="0"/>
              <a:pPr/>
              <a:t>27</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descr="pic2.jpg"/>
          <p:cNvPicPr>
            <a:picLocks noChangeAspect="1"/>
          </p:cNvPicPr>
          <p:nvPr/>
        </p:nvPicPr>
        <p:blipFill>
          <a:blip r:embed="rId2" cstate="print"/>
          <a:srcRect l="1816" t="6052" r="10130" b="15274"/>
          <a:stretch>
            <a:fillRect/>
          </a:stretch>
        </p:blipFill>
        <p:spPr>
          <a:xfrm>
            <a:off x="1043608" y="1628800"/>
            <a:ext cx="6984776" cy="4680520"/>
          </a:xfrm>
          <a:prstGeom prst="rect">
            <a:avLst/>
          </a:prstGeom>
        </p:spPr>
      </p:pic>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文法規則產生過程</a:t>
            </a:r>
            <a:endParaRPr lang="zh-TW" altLang="en-US" sz="6000" dirty="0">
              <a:solidFill>
                <a:schemeClr val="bg1"/>
              </a:solidFill>
              <a:latin typeface="標楷體" pitchFamily="65" charset="-120"/>
              <a:ea typeface="標楷體" pitchFamily="65" charset="-120"/>
            </a:endParaRPr>
          </a:p>
        </p:txBody>
      </p:sp>
      <p:graphicFrame>
        <p:nvGraphicFramePr>
          <p:cNvPr id="7" name="表格 6"/>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1" name="矩形 10"/>
          <p:cNvSpPr/>
          <p:nvPr/>
        </p:nvSpPr>
        <p:spPr>
          <a:xfrm>
            <a:off x="1979712" y="1628800"/>
            <a:ext cx="1584176" cy="5040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片 11" descr="sentence.jpg"/>
          <p:cNvPicPr>
            <a:picLocks noChangeAspect="1"/>
          </p:cNvPicPr>
          <p:nvPr/>
        </p:nvPicPr>
        <p:blipFill>
          <a:blip r:embed="rId3" cstate="print"/>
          <a:srcRect l="2751" t="2751" r="33463" b="74150"/>
          <a:stretch>
            <a:fillRect/>
          </a:stretch>
        </p:blipFill>
        <p:spPr>
          <a:xfrm>
            <a:off x="2123728" y="2204864"/>
            <a:ext cx="5832648" cy="1584176"/>
          </a:xfrm>
          <a:prstGeom prst="rect">
            <a:avLst/>
          </a:prstGeom>
          <a:ln w="19050">
            <a:solidFill>
              <a:schemeClr val="bg2">
                <a:lumMod val="75000"/>
              </a:schemeClr>
            </a:solidFill>
          </a:ln>
        </p:spPr>
      </p:pic>
      <p:sp>
        <p:nvSpPr>
          <p:cNvPr id="13" name="矩形 12"/>
          <p:cNvSpPr/>
          <p:nvPr/>
        </p:nvSpPr>
        <p:spPr>
          <a:xfrm>
            <a:off x="3779912" y="1628800"/>
            <a:ext cx="1584176" cy="5040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圖片 13" descr="sentence2.jpg"/>
          <p:cNvPicPr>
            <a:picLocks noChangeAspect="1"/>
          </p:cNvPicPr>
          <p:nvPr/>
        </p:nvPicPr>
        <p:blipFill>
          <a:blip r:embed="rId4" cstate="print"/>
          <a:srcRect l="2751" t="2751" r="52362" b="78350"/>
          <a:stretch>
            <a:fillRect/>
          </a:stretch>
        </p:blipFill>
        <p:spPr>
          <a:xfrm>
            <a:off x="3635896" y="2204864"/>
            <a:ext cx="4104456" cy="1296144"/>
          </a:xfrm>
          <a:prstGeom prst="rect">
            <a:avLst/>
          </a:prstGeom>
          <a:ln w="19050">
            <a:solidFill>
              <a:schemeClr val="bg2">
                <a:lumMod val="75000"/>
              </a:schemeClr>
            </a:solidFill>
          </a:ln>
        </p:spPr>
      </p:pic>
      <p:sp>
        <p:nvSpPr>
          <p:cNvPr id="15" name="矩形 14"/>
          <p:cNvSpPr/>
          <p:nvPr/>
        </p:nvSpPr>
        <p:spPr>
          <a:xfrm>
            <a:off x="5508104" y="1628800"/>
            <a:ext cx="1584176" cy="5040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descr="sentence3.jpg"/>
          <p:cNvPicPr>
            <a:picLocks noChangeAspect="1"/>
          </p:cNvPicPr>
          <p:nvPr/>
        </p:nvPicPr>
        <p:blipFill>
          <a:blip r:embed="rId5" cstate="print"/>
          <a:srcRect l="1963" t="2751" r="42125" b="82549"/>
          <a:stretch>
            <a:fillRect/>
          </a:stretch>
        </p:blipFill>
        <p:spPr>
          <a:xfrm>
            <a:off x="3203848" y="2204864"/>
            <a:ext cx="5112568" cy="1008112"/>
          </a:xfrm>
          <a:prstGeom prst="rect">
            <a:avLst/>
          </a:prstGeom>
          <a:ln w="19050">
            <a:solidFill>
              <a:schemeClr val="bg2">
                <a:lumMod val="75000"/>
              </a:schemeClr>
            </a:solidFill>
          </a:ln>
        </p:spPr>
      </p:pic>
      <p:sp>
        <p:nvSpPr>
          <p:cNvPr id="18" name="矩形 17"/>
          <p:cNvSpPr/>
          <p:nvPr/>
        </p:nvSpPr>
        <p:spPr>
          <a:xfrm>
            <a:off x="5796136" y="3717032"/>
            <a:ext cx="1584176" cy="5040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descr="stanford.jpg"/>
          <p:cNvPicPr>
            <a:picLocks noChangeAspect="1"/>
          </p:cNvPicPr>
          <p:nvPr/>
        </p:nvPicPr>
        <p:blipFill>
          <a:blip r:embed="rId6" cstate="print"/>
          <a:srcRect l="6688" r="59450" b="6951"/>
          <a:stretch>
            <a:fillRect/>
          </a:stretch>
        </p:blipFill>
        <p:spPr>
          <a:xfrm>
            <a:off x="2123728" y="476672"/>
            <a:ext cx="3096344" cy="6381328"/>
          </a:xfrm>
          <a:prstGeom prst="rect">
            <a:avLst/>
          </a:prstGeom>
          <a:ln w="19050">
            <a:solidFill>
              <a:schemeClr val="bg2">
                <a:lumMod val="75000"/>
              </a:schemeClr>
            </a:solidFill>
          </a:ln>
        </p:spPr>
      </p:pic>
      <p:pic>
        <p:nvPicPr>
          <p:cNvPr id="20" name="圖片 19" descr="stanford3.jpg"/>
          <p:cNvPicPr>
            <a:picLocks noChangeAspect="1"/>
          </p:cNvPicPr>
          <p:nvPr/>
        </p:nvPicPr>
        <p:blipFill>
          <a:blip r:embed="rId7" cstate="print"/>
          <a:srcRect l="2751" t="4851" r="84649" b="5901"/>
          <a:stretch>
            <a:fillRect/>
          </a:stretch>
        </p:blipFill>
        <p:spPr>
          <a:xfrm>
            <a:off x="3779912" y="737320"/>
            <a:ext cx="1152128" cy="6120680"/>
          </a:xfrm>
          <a:prstGeom prst="rect">
            <a:avLst/>
          </a:prstGeom>
          <a:ln w="19050">
            <a:solidFill>
              <a:schemeClr val="bg2">
                <a:lumMod val="75000"/>
              </a:schemeClr>
            </a:solidFill>
          </a:ln>
        </p:spPr>
      </p:pic>
      <p:sp>
        <p:nvSpPr>
          <p:cNvPr id="22" name="矩形 21"/>
          <p:cNvSpPr/>
          <p:nvPr/>
        </p:nvSpPr>
        <p:spPr>
          <a:xfrm>
            <a:off x="5220072" y="5013176"/>
            <a:ext cx="1584176" cy="5040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2555776" y="5085184"/>
            <a:ext cx="1584176" cy="504056"/>
          </a:xfrm>
          <a:prstGeom prst="rect">
            <a:avLst/>
          </a:prstGeom>
          <a:noFill/>
          <a:ln w="571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4" name="圖片 23" descr="stanford2.jpg"/>
          <p:cNvPicPr>
            <a:picLocks noChangeAspect="1"/>
          </p:cNvPicPr>
          <p:nvPr/>
        </p:nvPicPr>
        <p:blipFill>
          <a:blip r:embed="rId8" cstate="print"/>
          <a:srcRect l="3538" t="4851" r="60237" b="13251"/>
          <a:stretch>
            <a:fillRect/>
          </a:stretch>
        </p:blipFill>
        <p:spPr>
          <a:xfrm>
            <a:off x="4193496" y="2420888"/>
            <a:ext cx="2250712" cy="3816424"/>
          </a:xfrm>
          <a:prstGeom prst="rect">
            <a:avLst/>
          </a:prstGeom>
          <a:ln w="19050">
            <a:solidFill>
              <a:schemeClr val="bg2">
                <a:lumMod val="75000"/>
              </a:schemeClr>
            </a:solidFill>
          </a:ln>
        </p:spPr>
      </p:pic>
      <p:sp>
        <p:nvSpPr>
          <p:cNvPr id="25" name="投影片編號版面配置區 24"/>
          <p:cNvSpPr>
            <a:spLocks noGrp="1"/>
          </p:cNvSpPr>
          <p:nvPr>
            <p:ph type="sldNum" sz="quarter" idx="11"/>
          </p:nvPr>
        </p:nvSpPr>
        <p:spPr/>
        <p:txBody>
          <a:bodyPr/>
          <a:lstStyle/>
          <a:p>
            <a:fld id="{4FCA3AF7-0E5C-4DEE-97CA-9CC906C4F756}" type="slidenum">
              <a:rPr lang="zh-TW" altLang="en-US" smtClean="0"/>
              <a:pPr/>
              <a:t>28</a:t>
            </a:fld>
            <a:r>
              <a:rPr lang="en-US" altLang="zh-TW" smtClean="0"/>
              <a:t>/36</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par>
                                <p:cTn id="8" presetID="4"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xit" presetSubtype="16" fill="hold" grpId="1" nodeType="clickEffect">
                                  <p:stCondLst>
                                    <p:cond delay="0"/>
                                  </p:stCondLst>
                                  <p:childTnLst>
                                    <p:animEffect transition="out" filter="box(in)">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4" presetClass="exit" presetSubtype="16" fill="hold" nodeType="withEffect">
                                  <p:stCondLst>
                                    <p:cond delay="0"/>
                                  </p:stCondLst>
                                  <p:childTnLst>
                                    <p:animEffect transition="out" filter="box(in)">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cTn>
                              </p:par>
                              <p:par>
                                <p:cTn id="24" presetID="4" presetClass="entr" presetSubtype="16"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ox(in)">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xit" presetSubtype="16" fill="hold" grpId="1" nodeType="clickEffect">
                                  <p:stCondLst>
                                    <p:cond delay="0"/>
                                  </p:stCondLst>
                                  <p:childTnLst>
                                    <p:animEffect transition="out" filter="box(in)">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4" presetClass="exit" presetSubtype="16" fill="hold" nodeType="withEffect">
                                  <p:stCondLst>
                                    <p:cond delay="0"/>
                                  </p:stCondLst>
                                  <p:childTnLst>
                                    <p:animEffect transition="out" filter="box(in)">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ox(in)">
                                      <p:cBhvr>
                                        <p:cTn id="39" dur="500"/>
                                        <p:tgtEl>
                                          <p:spTgt spid="15"/>
                                        </p:tgtEl>
                                      </p:cBhvr>
                                    </p:animEffect>
                                  </p:childTnLst>
                                </p:cTn>
                              </p:par>
                              <p:par>
                                <p:cTn id="40" presetID="4" presetClass="entr" presetSubtype="16"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ox(in)">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1" nodeType="clickEffect">
                                  <p:stCondLst>
                                    <p:cond delay="0"/>
                                  </p:stCondLst>
                                  <p:childTnLst>
                                    <p:animEffect transition="out" filter="box(i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4" presetClass="exit" presetSubtype="16" fill="hold" nodeType="withEffect">
                                  <p:stCondLst>
                                    <p:cond delay="0"/>
                                  </p:stCondLst>
                                  <p:childTnLst>
                                    <p:animEffect transition="out" filter="box(in)">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ox(in)">
                                      <p:cBhvr>
                                        <p:cTn id="55" dur="500"/>
                                        <p:tgtEl>
                                          <p:spTgt spid="18"/>
                                        </p:tgtEl>
                                      </p:cBhvr>
                                    </p:animEffect>
                                  </p:childTnLst>
                                </p:cTn>
                              </p:par>
                              <p:par>
                                <p:cTn id="56" presetID="4" presetClass="entr" presetSubtype="16" fill="hold"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ox(in)">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xit" presetSubtype="16" fill="hold" grpId="1" nodeType="clickEffect">
                                  <p:stCondLst>
                                    <p:cond delay="0"/>
                                  </p:stCondLst>
                                  <p:childTnLst>
                                    <p:animEffect transition="out" filter="box(in)">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par>
                                <p:cTn id="64" presetID="4" presetClass="exit" presetSubtype="16" fill="hold" nodeType="withEffect">
                                  <p:stCondLst>
                                    <p:cond delay="0"/>
                                  </p:stCondLst>
                                  <p:childTnLst>
                                    <p:animEffect transition="out" filter="box(in)">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box(in)">
                                      <p:cBhvr>
                                        <p:cTn id="71" dur="500"/>
                                        <p:tgtEl>
                                          <p:spTgt spid="22"/>
                                        </p:tgtEl>
                                      </p:cBhvr>
                                    </p:animEffect>
                                  </p:childTnLst>
                                </p:cTn>
                              </p:par>
                              <p:par>
                                <p:cTn id="72" presetID="4" presetClass="entr" presetSubtype="16" fill="hold"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box(in)">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xit" presetSubtype="16" fill="hold" grpId="1" nodeType="clickEffect">
                                  <p:stCondLst>
                                    <p:cond delay="0"/>
                                  </p:stCondLst>
                                  <p:childTnLst>
                                    <p:animEffect transition="out" filter="box(in)">
                                      <p:cBhvr>
                                        <p:cTn id="78" dur="500"/>
                                        <p:tgtEl>
                                          <p:spTgt spid="22"/>
                                        </p:tgtEl>
                                      </p:cBhvr>
                                    </p:animEffect>
                                    <p:set>
                                      <p:cBhvr>
                                        <p:cTn id="79" dur="1" fill="hold">
                                          <p:stCondLst>
                                            <p:cond delay="499"/>
                                          </p:stCondLst>
                                        </p:cTn>
                                        <p:tgtEl>
                                          <p:spTgt spid="22"/>
                                        </p:tgtEl>
                                        <p:attrNameLst>
                                          <p:attrName>style.visibility</p:attrName>
                                        </p:attrNameLst>
                                      </p:cBhvr>
                                      <p:to>
                                        <p:strVal val="hidden"/>
                                      </p:to>
                                    </p:set>
                                  </p:childTnLst>
                                </p:cTn>
                              </p:par>
                              <p:par>
                                <p:cTn id="80" presetID="4" presetClass="exit" presetSubtype="16" fill="hold" nodeType="withEffect">
                                  <p:stCondLst>
                                    <p:cond delay="0"/>
                                  </p:stCondLst>
                                  <p:childTnLst>
                                    <p:animEffect transition="out" filter="box(in)">
                                      <p:cBhvr>
                                        <p:cTn id="81" dur="500"/>
                                        <p:tgtEl>
                                          <p:spTgt spid="20"/>
                                        </p:tgtEl>
                                      </p:cBhvr>
                                    </p:animEffect>
                                    <p:set>
                                      <p:cBhvr>
                                        <p:cTn id="82" dur="1" fill="hold">
                                          <p:stCondLst>
                                            <p:cond delay="499"/>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box(in)">
                                      <p:cBhvr>
                                        <p:cTn id="87" dur="500"/>
                                        <p:tgtEl>
                                          <p:spTgt spid="23"/>
                                        </p:tgtEl>
                                      </p:cBhvr>
                                    </p:animEffect>
                                  </p:childTnLst>
                                </p:cTn>
                              </p:par>
                              <p:par>
                                <p:cTn id="88" presetID="4" presetClass="entr" presetSubtype="16" fill="hold" nodeType="with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box(in)">
                                      <p:cBhvr>
                                        <p:cTn id="90" dur="500"/>
                                        <p:tgtEl>
                                          <p:spTgt spid="24"/>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xit" presetSubtype="16" fill="hold" grpId="1" nodeType="clickEffect">
                                  <p:stCondLst>
                                    <p:cond delay="0"/>
                                  </p:stCondLst>
                                  <p:childTnLst>
                                    <p:animEffect transition="out" filter="box(in)">
                                      <p:cBhvr>
                                        <p:cTn id="94" dur="500"/>
                                        <p:tgtEl>
                                          <p:spTgt spid="23"/>
                                        </p:tgtEl>
                                      </p:cBhvr>
                                    </p:animEffect>
                                    <p:set>
                                      <p:cBhvr>
                                        <p:cTn id="95" dur="1" fill="hold">
                                          <p:stCondLst>
                                            <p:cond delay="499"/>
                                          </p:stCondLst>
                                        </p:cTn>
                                        <p:tgtEl>
                                          <p:spTgt spid="23"/>
                                        </p:tgtEl>
                                        <p:attrNameLst>
                                          <p:attrName>style.visibility</p:attrName>
                                        </p:attrNameLst>
                                      </p:cBhvr>
                                      <p:to>
                                        <p:strVal val="hidden"/>
                                      </p:to>
                                    </p:set>
                                  </p:childTnLst>
                                </p:cTn>
                              </p:par>
                              <p:par>
                                <p:cTn id="96" presetID="4" presetClass="exit" presetSubtype="16" fill="hold" nodeType="withEffect">
                                  <p:stCondLst>
                                    <p:cond delay="0"/>
                                  </p:stCondLst>
                                  <p:childTnLst>
                                    <p:animEffect transition="out" filter="box(in)">
                                      <p:cBhvr>
                                        <p:cTn id="97" dur="500"/>
                                        <p:tgtEl>
                                          <p:spTgt spid="24"/>
                                        </p:tgtEl>
                                      </p:cBhvr>
                                    </p:animEffect>
                                    <p:set>
                                      <p:cBhvr>
                                        <p:cTn id="98"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3" grpId="0" animBg="1"/>
      <p:bldP spid="13" grpId="1" animBg="1"/>
      <p:bldP spid="15" grpId="0" animBg="1"/>
      <p:bldP spid="15" grpId="1" animBg="1"/>
      <p:bldP spid="18" grpId="0" animBg="1"/>
      <p:bldP spid="18" grpId="1" animBg="1"/>
      <p:bldP spid="22" grpId="0" animBg="1"/>
      <p:bldP spid="22" grpId="1" animBg="1"/>
      <p:bldP spid="23" grpId="0" animBg="1"/>
      <p:bldP spid="2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資料前處理</a:t>
            </a:r>
            <a:endParaRPr lang="zh-TW" altLang="en-US" sz="6000" dirty="0">
              <a:solidFill>
                <a:schemeClr val="bg1"/>
              </a:solidFill>
              <a:latin typeface="標楷體" pitchFamily="65" charset="-120"/>
              <a:ea typeface="標楷體" pitchFamily="65" charset="-120"/>
            </a:endParaRPr>
          </a:p>
        </p:txBody>
      </p:sp>
      <p:sp>
        <p:nvSpPr>
          <p:cNvPr id="10" name="內容版面配置區 4"/>
          <p:cNvSpPr txBox="1">
            <a:spLocks/>
          </p:cNvSpPr>
          <p:nvPr/>
        </p:nvSpPr>
        <p:spPr>
          <a:xfrm>
            <a:off x="457200" y="1301548"/>
            <a:ext cx="8229600" cy="5127848"/>
          </a:xfrm>
          <a:prstGeom prst="rect">
            <a:avLst/>
          </a:prstGeom>
        </p:spPr>
        <p:txBody>
          <a:bodyPr vert="horz">
            <a:normAutofit/>
          </a:bodyPr>
          <a:lstStyle/>
          <a:p>
            <a:pPr marL="274320" lvl="0" indent="-274320">
              <a:spcBef>
                <a:spcPct val="20000"/>
              </a:spcBef>
              <a:buClr>
                <a:schemeClr val="accent3"/>
              </a:buClr>
              <a:buSzPct val="95000"/>
              <a:buFont typeface="Wingdings 2"/>
              <a:buChar char=""/>
            </a:pPr>
            <a:r>
              <a:rPr lang="zh-TW" altLang="en-US" sz="2800" dirty="0" smtClean="0">
                <a:latin typeface="標楷體" pitchFamily="65" charset="-120"/>
                <a:ea typeface="標楷體" pitchFamily="65" charset="-120"/>
              </a:rPr>
              <a:t>實驗中文字資料的前處理步驟為以下所示：</a:t>
            </a:r>
            <a:endParaRPr lang="en-US" altLang="zh-TW" sz="2800" dirty="0" smtClean="0">
              <a:latin typeface="標楷體" pitchFamily="65" charset="-120"/>
              <a:ea typeface="標楷體" pitchFamily="65" charset="-120"/>
            </a:endParaRPr>
          </a:p>
          <a:p>
            <a:pPr marL="731520" lvl="1" indent="-274320">
              <a:spcBef>
                <a:spcPct val="20000"/>
              </a:spcBef>
              <a:buClr>
                <a:schemeClr val="accent3"/>
              </a:buClr>
              <a:buSzPct val="95000"/>
              <a:buFont typeface="Wingdings 2"/>
              <a:buChar char=""/>
            </a:pPr>
            <a:r>
              <a:rPr lang="zh-TW" altLang="en-US" sz="2400" dirty="0" smtClean="0">
                <a:latin typeface="標楷體" pitchFamily="65" charset="-120"/>
                <a:ea typeface="標楷體" pitchFamily="65" charset="-120"/>
              </a:rPr>
              <a:t>根據</a:t>
            </a:r>
            <a:r>
              <a:rPr lang="en-US" altLang="zh-TW" sz="2400" dirty="0" smtClean="0">
                <a:latin typeface="Times New Roman" pitchFamily="18" charset="0"/>
                <a:cs typeface="Times New Roman" pitchFamily="18" charset="0"/>
              </a:rPr>
              <a:t>ASBC</a:t>
            </a:r>
            <a:r>
              <a:rPr lang="zh-TW" altLang="en-US" sz="2400" dirty="0" smtClean="0">
                <a:latin typeface="標楷體" pitchFamily="65" charset="-120"/>
                <a:ea typeface="標楷體" pitchFamily="65" charset="-120"/>
              </a:rPr>
              <a:t>內容的句子去除原有詞性標記，將每個句子句尾的標點符號統一轉為句號（。）。</a:t>
            </a:r>
            <a:endParaRPr lang="en-US" altLang="zh-TW" sz="2400" dirty="0" smtClean="0">
              <a:latin typeface="標楷體" pitchFamily="65" charset="-120"/>
              <a:ea typeface="標楷體" pitchFamily="65" charset="-120"/>
            </a:endParaRPr>
          </a:p>
          <a:p>
            <a:pPr marL="731520" lvl="1" indent="-274320">
              <a:spcBef>
                <a:spcPct val="20000"/>
              </a:spcBef>
              <a:buClr>
                <a:schemeClr val="accent3"/>
              </a:buClr>
              <a:buSzPct val="95000"/>
              <a:buFont typeface="Wingdings 2"/>
              <a:buChar char=""/>
            </a:pPr>
            <a:r>
              <a:rPr lang="zh-TW" altLang="en-US" sz="2400" dirty="0" smtClean="0">
                <a:latin typeface="標楷體" pitchFamily="65" charset="-120"/>
                <a:ea typeface="標楷體" pitchFamily="65" charset="-120"/>
              </a:rPr>
              <a:t>將繁體資料轉為簡體。</a:t>
            </a:r>
            <a:endParaRPr lang="en-US" altLang="zh-TW" sz="2400" dirty="0" smtClean="0">
              <a:latin typeface="標楷體" pitchFamily="65" charset="-120"/>
              <a:ea typeface="標楷體" pitchFamily="65" charset="-120"/>
            </a:endParaRPr>
          </a:p>
          <a:p>
            <a:pPr marL="731520" lvl="1" indent="-274320">
              <a:spcBef>
                <a:spcPct val="20000"/>
              </a:spcBef>
              <a:buClr>
                <a:schemeClr val="accent3"/>
              </a:buClr>
              <a:buSzPct val="95000"/>
              <a:buFont typeface="Wingdings 2"/>
              <a:buChar char=""/>
            </a:pPr>
            <a:r>
              <a:rPr lang="zh-TW" altLang="en-US" sz="2400" dirty="0" smtClean="0">
                <a:latin typeface="標楷體" pitchFamily="65" charset="-120"/>
                <a:ea typeface="標楷體" pitchFamily="65" charset="-120"/>
              </a:rPr>
              <a:t>進行剖析。</a:t>
            </a:r>
            <a:endParaRPr lang="en-US" altLang="zh-TW" sz="2400" dirty="0" smtClean="0">
              <a:latin typeface="標楷體" pitchFamily="65" charset="-120"/>
              <a:ea typeface="標楷體" pitchFamily="65" charset="-120"/>
            </a:endParaRPr>
          </a:p>
          <a:p>
            <a:pPr marL="731520" lvl="1" indent="-274320">
              <a:spcBef>
                <a:spcPct val="20000"/>
              </a:spcBef>
              <a:buClr>
                <a:schemeClr val="accent3"/>
              </a:buClr>
              <a:buSzPct val="95000"/>
              <a:buFont typeface="Wingdings 2"/>
              <a:buChar char=""/>
            </a:pPr>
            <a:r>
              <a:rPr lang="zh-TW" altLang="en-US" sz="2400" dirty="0" smtClean="0">
                <a:latin typeface="標楷體" pitchFamily="65" charset="-120"/>
                <a:ea typeface="標楷體" pitchFamily="65" charset="-120"/>
              </a:rPr>
              <a:t>從剖析結果的剖析樹取出詞性標記。</a:t>
            </a:r>
            <a:endParaRPr lang="en-US" altLang="zh-TW" sz="2400" dirty="0" smtClean="0">
              <a:latin typeface="標楷體" pitchFamily="65" charset="-120"/>
              <a:ea typeface="標楷體" pitchFamily="65" charset="-120"/>
            </a:endParaRPr>
          </a:p>
          <a:p>
            <a:pPr marL="731520" lvl="1" indent="-274320">
              <a:spcBef>
                <a:spcPct val="20000"/>
              </a:spcBef>
              <a:buClr>
                <a:schemeClr val="accent3"/>
              </a:buClr>
              <a:buSzPct val="95000"/>
              <a:buFont typeface="Wingdings 2"/>
              <a:buChar char=""/>
            </a:pPr>
            <a:r>
              <a:rPr lang="zh-TW" altLang="en-US" sz="2400" dirty="0" smtClean="0">
                <a:latin typeface="標楷體" pitchFamily="65" charset="-120"/>
                <a:ea typeface="標楷體" pitchFamily="65" charset="-120"/>
              </a:rPr>
              <a:t>產生相異文法規則集。</a:t>
            </a:r>
            <a:endParaRPr kumimoji="0" lang="zh-TW" altLang="en-US" sz="2400" b="0" i="0" u="none" strike="noStrike" kern="1200" cap="none" spc="0" normalizeH="0" baseline="0" noProof="0" dirty="0">
              <a:ln>
                <a:noFill/>
              </a:ln>
              <a:solidFill>
                <a:schemeClr val="tx1"/>
              </a:solidFill>
              <a:effectLst/>
              <a:uLnTx/>
              <a:uFillTx/>
              <a:latin typeface="標楷體" pitchFamily="65" charset="-120"/>
              <a:ea typeface="標楷體" pitchFamily="65" charset="-120"/>
              <a:cs typeface="Times New Roman" pitchFamily="18" charset="0"/>
            </a:endParaRPr>
          </a:p>
        </p:txBody>
      </p:sp>
      <p:graphicFrame>
        <p:nvGraphicFramePr>
          <p:cNvPr id="6" name="表格 5"/>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29</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08920"/>
            <a:ext cx="8229600" cy="1143000"/>
          </a:xfrm>
        </p:spPr>
        <p:txBody>
          <a:bodyPr/>
          <a:lstStyle/>
          <a:p>
            <a:pPr lvl="1"/>
            <a:r>
              <a:rPr lang="zh-TW" altLang="en-US" sz="5400" b="1" dirty="0" smtClean="0">
                <a:latin typeface="標楷體" pitchFamily="65" charset="-120"/>
                <a:ea typeface="標楷體" pitchFamily="65" charset="-120"/>
              </a:rPr>
              <a:t>多腔調國語語料庫建立</a:t>
            </a:r>
            <a:endParaRPr lang="en-US" altLang="zh-TW" sz="5400" b="1" dirty="0" smtClean="0">
              <a:latin typeface="標楷體" pitchFamily="65" charset="-120"/>
              <a:ea typeface="標楷體" pitchFamily="65" charset="-120"/>
            </a:endParaRPr>
          </a:p>
        </p:txBody>
      </p:sp>
      <p:sp>
        <p:nvSpPr>
          <p:cNvPr id="5" name="投影片編號版面配置區 4"/>
          <p:cNvSpPr>
            <a:spLocks noGrp="1"/>
          </p:cNvSpPr>
          <p:nvPr>
            <p:ph type="sldNum" sz="quarter" idx="11"/>
          </p:nvPr>
        </p:nvSpPr>
        <p:spPr/>
        <p:txBody>
          <a:bodyPr/>
          <a:lstStyle/>
          <a:p>
            <a:fld id="{4FCA3AF7-0E5C-4DEE-97CA-9CC906C4F756}" type="slidenum">
              <a:rPr lang="zh-TW" altLang="en-US" smtClean="0"/>
              <a:pPr/>
              <a:t>3</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實驗</a:t>
            </a:r>
            <a:endParaRPr lang="zh-TW" altLang="en-US" sz="6000" dirty="0">
              <a:solidFill>
                <a:schemeClr val="bg1"/>
              </a:solidFill>
              <a:latin typeface="標楷體" pitchFamily="65" charset="-120"/>
              <a:ea typeface="標楷體" pitchFamily="65" charset="-120"/>
            </a:endParaRPr>
          </a:p>
        </p:txBody>
      </p:sp>
      <p:graphicFrame>
        <p:nvGraphicFramePr>
          <p:cNvPr id="6" name="內容版面配置區 7"/>
          <p:cNvGraphicFramePr>
            <a:graphicFrameLocks/>
          </p:cNvGraphicFramePr>
          <p:nvPr/>
        </p:nvGraphicFramePr>
        <p:xfrm>
          <a:off x="395536" y="4033872"/>
          <a:ext cx="8229600" cy="148336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zh-TW" altLang="en-US" dirty="0"/>
                    </a:p>
                  </a:txBody>
                  <a:tcPr/>
                </a:tc>
                <a:tc>
                  <a:txBody>
                    <a:bodyPr/>
                    <a:lstStyle/>
                    <a:p>
                      <a:r>
                        <a:rPr lang="zh-TW" altLang="en-US" dirty="0" smtClean="0"/>
                        <a:t>規則描述長度</a:t>
                      </a:r>
                      <a:endParaRPr lang="zh-TW" altLang="en-US" dirty="0"/>
                    </a:p>
                  </a:txBody>
                  <a:tcPr/>
                </a:tc>
                <a:tc>
                  <a:txBody>
                    <a:bodyPr/>
                    <a:lstStyle/>
                    <a:p>
                      <a:r>
                        <a:rPr lang="zh-TW" altLang="en-US" dirty="0" smtClean="0"/>
                        <a:t>推導描述長度</a:t>
                      </a:r>
                      <a:endParaRPr lang="zh-TW" altLang="en-US" dirty="0"/>
                    </a:p>
                  </a:txBody>
                  <a:tcPr/>
                </a:tc>
                <a:tc>
                  <a:txBody>
                    <a:bodyPr/>
                    <a:lstStyle/>
                    <a:p>
                      <a:r>
                        <a:rPr lang="zh-TW" altLang="en-US" dirty="0" smtClean="0"/>
                        <a:t>總描述長度</a:t>
                      </a:r>
                      <a:endParaRPr lang="zh-TW" altLang="en-US" dirty="0"/>
                    </a:p>
                  </a:txBody>
                  <a:tcPr/>
                </a:tc>
              </a:tr>
              <a:tr h="370840">
                <a:tc>
                  <a:txBody>
                    <a:bodyPr/>
                    <a:lstStyle/>
                    <a:p>
                      <a:r>
                        <a:rPr lang="zh-TW" altLang="en-US" dirty="0" smtClean="0"/>
                        <a:t>詳盡情形</a:t>
                      </a:r>
                      <a:endParaRPr lang="zh-TW" altLang="en-US" dirty="0"/>
                    </a:p>
                  </a:txBody>
                  <a:tcPr/>
                </a:tc>
                <a:tc>
                  <a:txBody>
                    <a:bodyPr/>
                    <a:lstStyle/>
                    <a:p>
                      <a:r>
                        <a:rPr lang="en-US" altLang="zh-TW" dirty="0" smtClean="0">
                          <a:latin typeface="Times New Roman" pitchFamily="18" charset="0"/>
                          <a:cs typeface="Times New Roman" pitchFamily="18" charset="0"/>
                        </a:rPr>
                        <a:t>19.5m</a:t>
                      </a:r>
                      <a:endParaRPr lang="zh-TW" altLang="en-US" dirty="0">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13.5m</a:t>
                      </a:r>
                      <a:endParaRPr lang="zh-TW" altLang="en-US" dirty="0">
                        <a:solidFill>
                          <a:srgbClr val="FF0000"/>
                        </a:solidFill>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33.1m</a:t>
                      </a:r>
                      <a:endParaRPr lang="zh-TW" altLang="en-US" dirty="0">
                        <a:latin typeface="Times New Roman" pitchFamily="18" charset="0"/>
                        <a:cs typeface="Times New Roman" pitchFamily="18" charset="0"/>
                      </a:endParaRPr>
                    </a:p>
                  </a:txBody>
                  <a:tcPr/>
                </a:tc>
              </a:tr>
              <a:tr h="370840">
                <a:tc>
                  <a:txBody>
                    <a:bodyPr/>
                    <a:lstStyle/>
                    <a:p>
                      <a:r>
                        <a:rPr lang="zh-TW" altLang="en-US" dirty="0" smtClean="0"/>
                        <a:t>遞迴情形</a:t>
                      </a:r>
                      <a:endParaRPr lang="zh-TW" altLang="en-US" dirty="0"/>
                    </a:p>
                  </a:txBody>
                  <a:tcPr/>
                </a:tc>
                <a:tc>
                  <a:txBody>
                    <a:bodyPr/>
                    <a:lstStyle/>
                    <a:p>
                      <a:r>
                        <a:rPr lang="en-US" altLang="zh-TW" dirty="0" smtClean="0">
                          <a:latin typeface="Times New Roman" pitchFamily="18" charset="0"/>
                          <a:cs typeface="Times New Roman" pitchFamily="18" charset="0"/>
                        </a:rPr>
                        <a:t>965</a:t>
                      </a:r>
                      <a:endParaRPr lang="zh-TW" altLang="en-US" dirty="0">
                        <a:solidFill>
                          <a:srgbClr val="FF0000"/>
                        </a:solidFill>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33.9m</a:t>
                      </a:r>
                      <a:endParaRPr lang="zh-TW" altLang="en-US" dirty="0">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33.9m</a:t>
                      </a:r>
                      <a:endParaRPr lang="zh-TW" altLang="en-US" dirty="0">
                        <a:latin typeface="Times New Roman" pitchFamily="18" charset="0"/>
                        <a:cs typeface="Times New Roman" pitchFamily="18" charset="0"/>
                      </a:endParaRPr>
                    </a:p>
                  </a:txBody>
                  <a:tcPr/>
                </a:tc>
              </a:tr>
              <a:tr h="370840">
                <a:tc>
                  <a:txBody>
                    <a:bodyPr/>
                    <a:lstStyle/>
                    <a:p>
                      <a:r>
                        <a:rPr lang="en-US" altLang="zh-TW" dirty="0" smtClean="0">
                          <a:latin typeface="Times New Roman" pitchFamily="18" charset="0"/>
                          <a:cs typeface="Times New Roman" pitchFamily="18" charset="0"/>
                        </a:rPr>
                        <a:t>Stanford</a:t>
                      </a:r>
                      <a:r>
                        <a:rPr lang="zh-TW" altLang="en-US" dirty="0" smtClean="0"/>
                        <a:t>標記</a:t>
                      </a:r>
                      <a:endParaRPr lang="zh-TW" altLang="en-US" dirty="0"/>
                    </a:p>
                  </a:txBody>
                  <a:tcPr/>
                </a:tc>
                <a:tc>
                  <a:txBody>
                    <a:bodyPr/>
                    <a:lstStyle/>
                    <a:p>
                      <a:r>
                        <a:rPr lang="en-US" altLang="zh-TW" dirty="0" smtClean="0">
                          <a:latin typeface="Times New Roman" pitchFamily="18" charset="0"/>
                          <a:cs typeface="Times New Roman" pitchFamily="18" charset="0"/>
                        </a:rPr>
                        <a:t>52683</a:t>
                      </a:r>
                      <a:endParaRPr lang="zh-TW" altLang="en-US" dirty="0">
                        <a:solidFill>
                          <a:srgbClr val="FF0000"/>
                        </a:solidFill>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53.0m</a:t>
                      </a:r>
                      <a:endParaRPr lang="zh-TW" altLang="en-US" dirty="0">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53.0m</a:t>
                      </a:r>
                      <a:endParaRPr lang="zh-TW" altLang="en-US" dirty="0">
                        <a:latin typeface="Times New Roman" pitchFamily="18" charset="0"/>
                        <a:cs typeface="Times New Roman" pitchFamily="18" charset="0"/>
                      </a:endParaRPr>
                    </a:p>
                  </a:txBody>
                  <a:tcPr/>
                </a:tc>
              </a:tr>
            </a:tbl>
          </a:graphicData>
        </a:graphic>
      </p:graphicFrame>
      <p:graphicFrame>
        <p:nvGraphicFramePr>
          <p:cNvPr id="10" name="表格 9"/>
          <p:cNvGraphicFramePr>
            <a:graphicFrameLocks noGrp="1"/>
          </p:cNvGraphicFramePr>
          <p:nvPr/>
        </p:nvGraphicFramePr>
        <p:xfrm>
          <a:off x="683568" y="1785848"/>
          <a:ext cx="7704856" cy="741680"/>
        </p:xfrm>
        <a:graphic>
          <a:graphicData uri="http://schemas.openxmlformats.org/drawingml/2006/table">
            <a:tbl>
              <a:tblPr firstRow="1" bandRow="1">
                <a:tableStyleId>{5C22544A-7EE6-4342-B048-85BDC9FD1C3A}</a:tableStyleId>
              </a:tblPr>
              <a:tblGrid>
                <a:gridCol w="1926214"/>
                <a:gridCol w="1926214"/>
                <a:gridCol w="1926214"/>
                <a:gridCol w="1926214"/>
              </a:tblGrid>
              <a:tr h="370840">
                <a:tc>
                  <a:txBody>
                    <a:bodyPr/>
                    <a:lstStyle/>
                    <a:p>
                      <a:endParaRPr lang="zh-TW" altLang="en-US" dirty="0"/>
                    </a:p>
                  </a:txBody>
                  <a:tcPr/>
                </a:tc>
                <a:tc>
                  <a:txBody>
                    <a:bodyPr/>
                    <a:lstStyle/>
                    <a:p>
                      <a:r>
                        <a:rPr lang="zh-TW" altLang="en-US" dirty="0" smtClean="0"/>
                        <a:t>詞性標記總數</a:t>
                      </a:r>
                      <a:endParaRPr lang="zh-TW" altLang="en-US" dirty="0"/>
                    </a:p>
                  </a:txBody>
                  <a:tcPr/>
                </a:tc>
                <a:tc>
                  <a:txBody>
                    <a:bodyPr/>
                    <a:lstStyle/>
                    <a:p>
                      <a:r>
                        <a:rPr lang="zh-TW" altLang="en-US" dirty="0" smtClean="0"/>
                        <a:t>句子總數</a:t>
                      </a:r>
                      <a:endParaRPr lang="zh-TW" altLang="en-US" dirty="0"/>
                    </a:p>
                  </a:txBody>
                  <a:tcPr/>
                </a:tc>
                <a:tc>
                  <a:txBody>
                    <a:bodyPr/>
                    <a:lstStyle/>
                    <a:p>
                      <a:r>
                        <a:rPr lang="zh-TW" altLang="en-US" dirty="0" smtClean="0"/>
                        <a:t>相異句子總數</a:t>
                      </a:r>
                      <a:endParaRPr lang="zh-TW" altLang="en-US" dirty="0"/>
                    </a:p>
                  </a:txBody>
                  <a:tcPr/>
                </a:tc>
              </a:tr>
              <a:tr h="370840">
                <a:tc>
                  <a:txBody>
                    <a:bodyPr/>
                    <a:lstStyle/>
                    <a:p>
                      <a:r>
                        <a:rPr lang="en-US" altLang="zh-TW" dirty="0" smtClean="0">
                          <a:latin typeface="Times New Roman" pitchFamily="18" charset="0"/>
                          <a:cs typeface="Times New Roman" pitchFamily="18" charset="0"/>
                        </a:rPr>
                        <a:t>Stanford</a:t>
                      </a:r>
                      <a:r>
                        <a:rPr lang="zh-TW" altLang="en-US" dirty="0" smtClean="0"/>
                        <a:t>標記</a:t>
                      </a:r>
                      <a:endParaRPr lang="zh-TW" altLang="en-US" dirty="0"/>
                    </a:p>
                  </a:txBody>
                  <a:tcPr/>
                </a:tc>
                <a:tc>
                  <a:txBody>
                    <a:bodyPr/>
                    <a:lstStyle/>
                    <a:p>
                      <a:r>
                        <a:rPr lang="en-US" altLang="zh-TW" dirty="0" smtClean="0">
                          <a:latin typeface="Times New Roman" pitchFamily="18" charset="0"/>
                          <a:cs typeface="Times New Roman" pitchFamily="18" charset="0"/>
                        </a:rPr>
                        <a:t>75</a:t>
                      </a:r>
                      <a:endParaRPr lang="zh-TW" altLang="en-US" dirty="0">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724612 </a:t>
                      </a:r>
                      <a:r>
                        <a:rPr lang="en-US" altLang="zh-TW" dirty="0" smtClean="0">
                          <a:solidFill>
                            <a:schemeClr val="tx1">
                              <a:lumMod val="65000"/>
                              <a:lumOff val="35000"/>
                            </a:schemeClr>
                          </a:solidFill>
                          <a:latin typeface="Times New Roman" pitchFamily="18" charset="0"/>
                          <a:cs typeface="Times New Roman" pitchFamily="18" charset="0"/>
                        </a:rPr>
                        <a:t>(750150)</a:t>
                      </a:r>
                      <a:endParaRPr lang="zh-TW" altLang="en-US" dirty="0">
                        <a:solidFill>
                          <a:schemeClr val="tx1">
                            <a:lumMod val="65000"/>
                            <a:lumOff val="35000"/>
                          </a:schemeClr>
                        </a:solidFill>
                        <a:latin typeface="Times New Roman" pitchFamily="18" charset="0"/>
                        <a:cs typeface="Times New Roman" pitchFamily="18" charset="0"/>
                      </a:endParaRPr>
                    </a:p>
                  </a:txBody>
                  <a:tcPr/>
                </a:tc>
                <a:tc>
                  <a:txBody>
                    <a:bodyPr/>
                    <a:lstStyle/>
                    <a:p>
                      <a:r>
                        <a:rPr lang="en-US" altLang="zh-TW" dirty="0" smtClean="0">
                          <a:latin typeface="Times New Roman" pitchFamily="18" charset="0"/>
                          <a:cs typeface="Times New Roman" pitchFamily="18" charset="0"/>
                        </a:rPr>
                        <a:t>339895</a:t>
                      </a:r>
                      <a:endParaRPr lang="zh-TW" altLang="en-US" dirty="0">
                        <a:latin typeface="Times New Roman" pitchFamily="18" charset="0"/>
                        <a:cs typeface="Times New Roman" pitchFamily="18" charset="0"/>
                      </a:endParaRPr>
                    </a:p>
                  </a:txBody>
                  <a:tcPr/>
                </a:tc>
              </a:tr>
            </a:tbl>
          </a:graphicData>
        </a:graphic>
      </p:graphicFrame>
      <p:sp>
        <p:nvSpPr>
          <p:cNvPr id="11" name="文字方塊 10"/>
          <p:cNvSpPr txBox="1"/>
          <p:nvPr/>
        </p:nvSpPr>
        <p:spPr>
          <a:xfrm>
            <a:off x="1835696" y="2564904"/>
            <a:ext cx="5400600" cy="646331"/>
          </a:xfrm>
          <a:prstGeom prst="rect">
            <a:avLst/>
          </a:prstGeom>
          <a:noFill/>
        </p:spPr>
        <p:txBody>
          <a:bodyPr wrap="square" rtlCol="0">
            <a:spAutoFit/>
          </a:bodyPr>
          <a:lstStyle/>
          <a:p>
            <a:r>
              <a:rPr lang="zh-TW" altLang="en-US" dirty="0" smtClean="0"/>
              <a:t>↑</a:t>
            </a:r>
            <a:r>
              <a:rPr lang="en-US" altLang="zh-TW" dirty="0" smtClean="0">
                <a:latin typeface="Times New Roman" pitchFamily="18" charset="0"/>
                <a:cs typeface="Times New Roman" pitchFamily="18" charset="0"/>
              </a:rPr>
              <a:t>ASBC</a:t>
            </a:r>
            <a:r>
              <a:rPr lang="zh-TW" altLang="en-US" dirty="0" smtClean="0">
                <a:latin typeface="標楷體" pitchFamily="65" charset="-120"/>
                <a:ea typeface="標楷體" pitchFamily="65" charset="-120"/>
              </a:rPr>
              <a:t>的文字資料經過前處理和</a:t>
            </a:r>
            <a:r>
              <a:rPr lang="en-US" altLang="zh-TW" dirty="0" smtClean="0">
                <a:latin typeface="Times New Roman" pitchFamily="18" charset="0"/>
                <a:cs typeface="Times New Roman" pitchFamily="18" charset="0"/>
              </a:rPr>
              <a:t>Stanford</a:t>
            </a:r>
            <a:r>
              <a:rPr lang="zh-TW" altLang="en-US" dirty="0" smtClean="0">
                <a:latin typeface="標楷體" pitchFamily="65" charset="-120"/>
                <a:ea typeface="標楷體" pitchFamily="65" charset="-120"/>
              </a:rPr>
              <a:t>剖析器剖析後的統計數據。（灰字表原語料庫總句數）</a:t>
            </a:r>
            <a:endParaRPr lang="zh-TW" altLang="en-US" dirty="0">
              <a:latin typeface="標楷體" pitchFamily="65" charset="-120"/>
              <a:ea typeface="標楷體" pitchFamily="65" charset="-120"/>
            </a:endParaRPr>
          </a:p>
        </p:txBody>
      </p:sp>
      <p:sp>
        <p:nvSpPr>
          <p:cNvPr id="12" name="文字方塊 11"/>
          <p:cNvSpPr txBox="1"/>
          <p:nvPr/>
        </p:nvSpPr>
        <p:spPr>
          <a:xfrm>
            <a:off x="1835696" y="3212976"/>
            <a:ext cx="5400600" cy="646331"/>
          </a:xfrm>
          <a:prstGeom prst="rect">
            <a:avLst/>
          </a:prstGeom>
          <a:noFill/>
        </p:spPr>
        <p:txBody>
          <a:bodyPr wrap="square" rtlCol="0">
            <a:spAutoFit/>
          </a:bodyPr>
          <a:lstStyle/>
          <a:p>
            <a:r>
              <a:rPr lang="zh-TW" altLang="en-US" dirty="0" smtClean="0"/>
              <a:t>↓</a:t>
            </a:r>
            <a:r>
              <a:rPr lang="zh-TW" altLang="en-US" dirty="0" smtClean="0">
                <a:latin typeface="標楷體" pitchFamily="65" charset="-120"/>
                <a:ea typeface="標楷體" pitchFamily="65" charset="-120"/>
              </a:rPr>
              <a:t>各種情形下的規則，推導所需的描述長度和總描述長度。（單位：位元數）</a:t>
            </a:r>
            <a:endParaRPr lang="zh-TW" altLang="en-US" dirty="0">
              <a:latin typeface="標楷體" pitchFamily="65" charset="-120"/>
              <a:ea typeface="標楷體" pitchFamily="65" charset="-120"/>
            </a:endParaRPr>
          </a:p>
        </p:txBody>
      </p:sp>
      <p:graphicFrame>
        <p:nvGraphicFramePr>
          <p:cNvPr id="13" name="表格 12"/>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9" name="投影片編號版面配置區 8"/>
          <p:cNvSpPr>
            <a:spLocks noGrp="1"/>
          </p:cNvSpPr>
          <p:nvPr>
            <p:ph type="sldNum" sz="quarter" idx="11"/>
          </p:nvPr>
        </p:nvSpPr>
        <p:spPr/>
        <p:txBody>
          <a:bodyPr/>
          <a:lstStyle/>
          <a:p>
            <a:fld id="{4FCA3AF7-0E5C-4DEE-97CA-9CC906C4F756}" type="slidenum">
              <a:rPr lang="zh-TW" altLang="en-US" smtClean="0"/>
              <a:pPr/>
              <a:t>30</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結論與未來工作</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fontScale="92500" lnSpcReduction="10000"/>
          </a:bodyPr>
          <a:lstStyle/>
          <a:p>
            <a:r>
              <a:rPr lang="zh-TW" altLang="en-US" sz="2800" b="1" dirty="0" smtClean="0">
                <a:latin typeface="標楷體" pitchFamily="65" charset="-120"/>
                <a:ea typeface="標楷體" pitchFamily="65" charset="-120"/>
              </a:rPr>
              <a:t>文字語料庫描述長度比較</a:t>
            </a:r>
            <a:endParaRPr lang="en-US" altLang="zh-TW" sz="2800" b="1"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從結果中顯示藉由</a:t>
            </a:r>
            <a:r>
              <a:rPr lang="en-US" altLang="zh-TW" dirty="0" smtClean="0">
                <a:latin typeface="Times New Roman" pitchFamily="18" charset="0"/>
                <a:cs typeface="Times New Roman" pitchFamily="18" charset="0"/>
              </a:rPr>
              <a:t>Stanford</a:t>
            </a:r>
            <a:r>
              <a:rPr lang="zh-TW" altLang="en-US" dirty="0" smtClean="0">
                <a:latin typeface="標楷體" pitchFamily="65" charset="-120"/>
                <a:ea typeface="標楷體" pitchFamily="65" charset="-120"/>
              </a:rPr>
              <a:t>剖析器產生的文法規則，在一般情形中的結果比起詳盡情形和遞迴情形都要大。</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在</a:t>
            </a:r>
            <a:r>
              <a:rPr lang="en-US" altLang="zh-TW" dirty="0" smtClean="0">
                <a:latin typeface="Times New Roman" pitchFamily="18" charset="0"/>
                <a:cs typeface="Times New Roman" pitchFamily="18" charset="0"/>
              </a:rPr>
              <a:t>ASBC</a:t>
            </a:r>
            <a:r>
              <a:rPr lang="zh-TW" altLang="en-US" dirty="0" smtClean="0">
                <a:latin typeface="標楷體" pitchFamily="65" charset="-120"/>
                <a:ea typeface="標楷體" pitchFamily="65" charset="-120"/>
              </a:rPr>
              <a:t>語料庫中詞性標注是由人工進行，但是</a:t>
            </a:r>
            <a:r>
              <a:rPr lang="en-US" altLang="zh-TW" dirty="0" smtClean="0">
                <a:latin typeface="Times New Roman" pitchFamily="18" charset="0"/>
                <a:cs typeface="Times New Roman" pitchFamily="18" charset="0"/>
              </a:rPr>
              <a:t>Stanford</a:t>
            </a:r>
            <a:r>
              <a:rPr lang="zh-TW" altLang="en-US" dirty="0" smtClean="0">
                <a:latin typeface="標楷體" pitchFamily="65" charset="-120"/>
                <a:ea typeface="標楷體" pitchFamily="65" charset="-120"/>
              </a:rPr>
              <a:t>剖析器則是讓機器處理。</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對</a:t>
            </a:r>
            <a:r>
              <a:rPr lang="en-US" altLang="zh-TW" dirty="0" smtClean="0">
                <a:latin typeface="Times New Roman" pitchFamily="18" charset="0"/>
                <a:cs typeface="Times New Roman" pitchFamily="18" charset="0"/>
              </a:rPr>
              <a:t>Stanford</a:t>
            </a:r>
            <a:r>
              <a:rPr lang="zh-TW" altLang="en-US" dirty="0" smtClean="0">
                <a:latin typeface="標楷體" pitchFamily="65" charset="-120"/>
                <a:ea typeface="標楷體" pitchFamily="65" charset="-120"/>
              </a:rPr>
              <a:t>剖析器的中文文法而言，由於訓練語料來自於中港台三個不同地區，可能使得語言學上的問題像是一詞多義、繁簡體文字差異等使得結果產生誤差。</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透過</a:t>
            </a:r>
            <a:r>
              <a:rPr lang="en-US" altLang="zh-TW" dirty="0" smtClean="0">
                <a:solidFill>
                  <a:srgbClr val="FF0000"/>
                </a:solidFill>
                <a:latin typeface="Times New Roman" pitchFamily="18" charset="0"/>
                <a:ea typeface="標楷體" pitchFamily="65" charset="-120"/>
                <a:cs typeface="Times New Roman" pitchFamily="18" charset="0"/>
              </a:rPr>
              <a:t>Stanford</a:t>
            </a:r>
            <a:r>
              <a:rPr lang="zh-TW" altLang="en-US" dirty="0" smtClean="0">
                <a:solidFill>
                  <a:srgbClr val="FF0000"/>
                </a:solidFill>
                <a:latin typeface="標楷體" pitchFamily="65" charset="-120"/>
                <a:ea typeface="標楷體" pitchFamily="65" charset="-120"/>
              </a:rPr>
              <a:t>剖析器</a:t>
            </a:r>
            <a:r>
              <a:rPr lang="zh-TW" altLang="en-US" dirty="0" smtClean="0">
                <a:latin typeface="標楷體" pitchFamily="65" charset="-120"/>
                <a:ea typeface="標楷體" pitchFamily="65" charset="-120"/>
              </a:rPr>
              <a:t>這個工具，我們得以</a:t>
            </a:r>
            <a:r>
              <a:rPr lang="zh-TW" altLang="en-US" dirty="0" smtClean="0">
                <a:solidFill>
                  <a:srgbClr val="FF0000"/>
                </a:solidFill>
                <a:latin typeface="標楷體" pitchFamily="65" charset="-120"/>
                <a:ea typeface="標楷體" pitchFamily="65" charset="-120"/>
              </a:rPr>
              <a:t>分析未經人工詞性標註的文字資料</a:t>
            </a:r>
            <a:r>
              <a:rPr lang="zh-TW" altLang="en-US" dirty="0" smtClean="0">
                <a:latin typeface="標楷體" pitchFamily="65" charset="-120"/>
                <a:ea typeface="標楷體" pitchFamily="65" charset="-120"/>
              </a:rPr>
              <a:t>。</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缺點：</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必須使用簡體中文的文字資料進行剖析以達到最準確結果</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需要夠大的記憶體空間以取得較佳的結果</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過長的句子可能會剖析失敗</a:t>
            </a:r>
            <a:endParaRPr lang="en-US" altLang="zh-TW" dirty="0" smtClean="0">
              <a:latin typeface="標楷體" pitchFamily="65" charset="-120"/>
              <a:ea typeface="標楷體" pitchFamily="65" charset="-120"/>
            </a:endParaRPr>
          </a:p>
          <a:p>
            <a:pPr lvl="2"/>
            <a:r>
              <a:rPr lang="zh-TW" altLang="en-US" dirty="0" smtClean="0">
                <a:latin typeface="標楷體" pitchFamily="65" charset="-120"/>
                <a:ea typeface="標楷體" pitchFamily="65" charset="-120"/>
              </a:rPr>
              <a:t>描述長度較多</a:t>
            </a:r>
            <a:endParaRPr lang="en-US" altLang="zh-TW" dirty="0" smtClean="0">
              <a:latin typeface="標楷體" pitchFamily="65" charset="-120"/>
              <a:ea typeface="標楷體" pitchFamily="65" charset="-120"/>
            </a:endParaRPr>
          </a:p>
          <a:p>
            <a:pPr lvl="1">
              <a:buClr>
                <a:srgbClr val="FF0000"/>
              </a:buClr>
              <a:buFont typeface="Wingdings" pitchFamily="2" charset="2"/>
              <a:buChar char="Ø"/>
            </a:pPr>
            <a:endParaRPr lang="en-US" altLang="zh-TW" sz="2800" dirty="0" smtClean="0">
              <a:latin typeface="Times New Roman" pitchFamily="18" charset="0"/>
              <a:cs typeface="Times New Roman" pitchFamily="18" charset="0"/>
            </a:endParaRPr>
          </a:p>
        </p:txBody>
      </p:sp>
      <p:graphicFrame>
        <p:nvGraphicFramePr>
          <p:cNvPr id="7" name="表格 6"/>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r>
            </a:tbl>
          </a:graphicData>
        </a:graphic>
      </p:graphicFrame>
      <p:sp>
        <p:nvSpPr>
          <p:cNvPr id="6" name="投影片編號版面配置區 5"/>
          <p:cNvSpPr>
            <a:spLocks noGrp="1"/>
          </p:cNvSpPr>
          <p:nvPr>
            <p:ph type="sldNum" sz="quarter" idx="11"/>
          </p:nvPr>
        </p:nvSpPr>
        <p:spPr/>
        <p:txBody>
          <a:bodyPr/>
          <a:lstStyle/>
          <a:p>
            <a:fld id="{4FCA3AF7-0E5C-4DEE-97CA-9CC906C4F756}" type="slidenum">
              <a:rPr lang="zh-TW" altLang="en-US" smtClean="0"/>
              <a:pPr/>
              <a:t>31</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algn="ctr">
              <a:buNone/>
            </a:pPr>
            <a:endParaRPr lang="en-US" altLang="zh-TW" sz="5400" b="1" dirty="0" smtClean="0"/>
          </a:p>
          <a:p>
            <a:pPr algn="ctr">
              <a:buNone/>
            </a:pPr>
            <a:r>
              <a:rPr lang="zh-TW" altLang="en-US" sz="5400" b="1" dirty="0" smtClean="0">
                <a:latin typeface="標楷體" pitchFamily="65" charset="-120"/>
                <a:ea typeface="標楷體" pitchFamily="65" charset="-120"/>
              </a:rPr>
              <a:t>感謝聆聽</a:t>
            </a:r>
            <a:endParaRPr lang="en-US" altLang="zh-TW" sz="5400" b="1" dirty="0" smtClean="0">
              <a:latin typeface="標楷體" pitchFamily="65" charset="-120"/>
              <a:ea typeface="標楷體" pitchFamily="65" charset="-120"/>
            </a:endParaRPr>
          </a:p>
          <a:p>
            <a:pPr algn="ctr">
              <a:buNone/>
            </a:pPr>
            <a:r>
              <a:rPr lang="zh-TW" altLang="en-US" sz="5400" b="1" dirty="0" smtClean="0">
                <a:latin typeface="標楷體" pitchFamily="65" charset="-120"/>
                <a:ea typeface="標楷體" pitchFamily="65" charset="-120"/>
              </a:rPr>
              <a:t>歡迎您的寶貴建議</a:t>
            </a:r>
            <a:endParaRPr lang="zh-TW" altLang="en-US" sz="5400" b="1" dirty="0">
              <a:latin typeface="標楷體" pitchFamily="65" charset="-120"/>
              <a:ea typeface="標楷體" pitchFamily="65" charset="-120"/>
            </a:endParaRPr>
          </a:p>
        </p:txBody>
      </p:sp>
      <p:sp>
        <p:nvSpPr>
          <p:cNvPr id="5" name="投影片編號版面配置區 4"/>
          <p:cNvSpPr>
            <a:spLocks noGrp="1"/>
          </p:cNvSpPr>
          <p:nvPr>
            <p:ph type="sldNum" sz="quarter" idx="11"/>
          </p:nvPr>
        </p:nvSpPr>
        <p:spPr/>
        <p:txBody>
          <a:bodyPr/>
          <a:lstStyle/>
          <a:p>
            <a:fld id="{4FCA3AF7-0E5C-4DEE-97CA-9CC906C4F756}" type="slidenum">
              <a:rPr lang="zh-TW" altLang="en-US" smtClean="0"/>
              <a:pPr/>
              <a:t>32</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泊松分布</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25488"/>
            <a:ext cx="8229600" cy="5127848"/>
          </a:xfrm>
        </p:spPr>
        <p:txBody>
          <a:bodyPr>
            <a:noAutofit/>
          </a:bodyPr>
          <a:lstStyle/>
          <a:p>
            <a:r>
              <a:rPr lang="zh-TW" altLang="en-US" dirty="0" smtClean="0">
                <a:latin typeface="標楷體" pitchFamily="65" charset="-120"/>
                <a:ea typeface="標楷體" pitchFamily="65" charset="-120"/>
              </a:rPr>
              <a:t>設</a:t>
            </a:r>
            <a:r>
              <a:rPr lang="en-US" altLang="zh-TW" dirty="0" smtClean="0">
                <a:latin typeface="Times New Roman" pitchFamily="18" charset="0"/>
                <a:ea typeface="標楷體" pitchFamily="65" charset="-120"/>
                <a:cs typeface="Times New Roman" pitchFamily="18" charset="0"/>
              </a:rPr>
              <a:t>K</a:t>
            </a:r>
            <a:r>
              <a:rPr lang="zh-TW" altLang="en-US" dirty="0" smtClean="0">
                <a:latin typeface="標楷體" pitchFamily="65" charset="-120"/>
                <a:ea typeface="標楷體" pitchFamily="65" charset="-120"/>
              </a:rPr>
              <a:t>為發音差異的類型總數，                          為一整數向量，則從腔調</a:t>
            </a:r>
            <a:r>
              <a:rPr lang="en-US" altLang="zh-TW" dirty="0" smtClean="0">
                <a:latin typeface="標楷體" pitchFamily="65" charset="-120"/>
                <a:ea typeface="標楷體" pitchFamily="65" charset="-120"/>
              </a:rPr>
              <a:t>  </a:t>
            </a:r>
            <a:r>
              <a:rPr lang="zh-TW" altLang="en-US" dirty="0" smtClean="0">
                <a:latin typeface="標楷體" pitchFamily="65" charset="-120"/>
                <a:ea typeface="標楷體" pitchFamily="65" charset="-120"/>
              </a:rPr>
              <a:t>的一個語者所發出的一個語句的差異向量其似然值為</a:t>
            </a:r>
            <a:endParaRPr lang="en-US" altLang="zh-TW" dirty="0" smtClean="0">
              <a:latin typeface="標楷體" pitchFamily="65" charset="-120"/>
              <a:ea typeface="標楷體" pitchFamily="65" charset="-120"/>
            </a:endParaRPr>
          </a:p>
          <a:p>
            <a:pPr>
              <a:buNone/>
            </a:pPr>
            <a:endParaRPr lang="en-US" altLang="zh-TW" dirty="0" smtClean="0"/>
          </a:p>
          <a:p>
            <a:pPr>
              <a:buNone/>
            </a:pPr>
            <a:endParaRPr lang="en-US" altLang="zh-TW" dirty="0" smtClean="0"/>
          </a:p>
          <a:p>
            <a:pPr>
              <a:buNone/>
            </a:pPr>
            <a:endParaRPr lang="en-US" altLang="zh-TW" dirty="0" smtClean="0"/>
          </a:p>
          <a:p>
            <a:pPr>
              <a:buNone/>
            </a:pPr>
            <a:r>
              <a:rPr lang="en-US" altLang="zh-TW" dirty="0" smtClean="0"/>
              <a:t>	</a:t>
            </a:r>
            <a:r>
              <a:rPr lang="zh-TW" altLang="en-US" dirty="0" smtClean="0">
                <a:latin typeface="標楷體" pitchFamily="65" charset="-120"/>
                <a:ea typeface="標楷體" pitchFamily="65" charset="-120"/>
              </a:rPr>
              <a:t>其中第</a:t>
            </a:r>
            <a:r>
              <a:rPr lang="en-US" altLang="zh-TW" dirty="0" err="1" smtClean="0">
                <a:latin typeface="Times New Roman" pitchFamily="18" charset="0"/>
                <a:ea typeface="標楷體" pitchFamily="65" charset="-120"/>
                <a:cs typeface="Times New Roman" pitchFamily="18" charset="0"/>
              </a:rPr>
              <a:t>i</a:t>
            </a:r>
            <a:r>
              <a:rPr lang="zh-TW" altLang="en-US" dirty="0" smtClean="0">
                <a:latin typeface="標楷體" pitchFamily="65" charset="-120"/>
                <a:ea typeface="標楷體" pitchFamily="65" charset="-120"/>
              </a:rPr>
              <a:t>個元素代表在第</a:t>
            </a:r>
            <a:r>
              <a:rPr lang="en-US" altLang="zh-TW" dirty="0" err="1" smtClean="0">
                <a:latin typeface="Times New Roman" pitchFamily="18" charset="0"/>
                <a:ea typeface="標楷體" pitchFamily="65" charset="-120"/>
                <a:cs typeface="Times New Roman" pitchFamily="18" charset="0"/>
              </a:rPr>
              <a:t>i</a:t>
            </a:r>
            <a:r>
              <a:rPr lang="zh-TW" altLang="en-US" dirty="0" smtClean="0">
                <a:latin typeface="標楷體" pitchFamily="65" charset="-120"/>
                <a:ea typeface="標楷體" pitchFamily="65" charset="-120"/>
              </a:rPr>
              <a:t>種差異型態的差異個數。</a:t>
            </a:r>
          </a:p>
          <a:p>
            <a:endParaRPr lang="en-US" altLang="zh-TW" dirty="0" smtClean="0"/>
          </a:p>
          <a:p>
            <a:endParaRPr lang="zh-TW" altLang="en-US" dirty="0"/>
          </a:p>
        </p:txBody>
      </p:sp>
      <p:graphicFrame>
        <p:nvGraphicFramePr>
          <p:cNvPr id="10" name="物件 9"/>
          <p:cNvGraphicFramePr>
            <a:graphicFrameLocks noChangeAspect="1"/>
          </p:cNvGraphicFramePr>
          <p:nvPr/>
        </p:nvGraphicFramePr>
        <p:xfrm>
          <a:off x="5148064" y="1295546"/>
          <a:ext cx="2139293" cy="549278"/>
        </p:xfrm>
        <a:graphic>
          <a:graphicData uri="http://schemas.openxmlformats.org/presentationml/2006/ole">
            <p:oleObj spid="_x0000_s175106" name="Equation" r:id="rId3" imgW="939600" imgH="241200" progId="Equation.DSMT4">
              <p:embed/>
            </p:oleObj>
          </a:graphicData>
        </a:graphic>
      </p:graphicFrame>
      <p:graphicFrame>
        <p:nvGraphicFramePr>
          <p:cNvPr id="17" name="物件 16"/>
          <p:cNvGraphicFramePr>
            <a:graphicFrameLocks noChangeAspect="1"/>
          </p:cNvGraphicFramePr>
          <p:nvPr/>
        </p:nvGraphicFramePr>
        <p:xfrm>
          <a:off x="4499992" y="1720106"/>
          <a:ext cx="357190" cy="484758"/>
        </p:xfrm>
        <a:graphic>
          <a:graphicData uri="http://schemas.openxmlformats.org/presentationml/2006/ole">
            <p:oleObj spid="_x0000_s175108" name="Equation" r:id="rId4" imgW="177480" imgH="241200" progId="Equation.DSMT4">
              <p:embed/>
            </p:oleObj>
          </a:graphicData>
        </a:graphic>
      </p:graphicFrame>
      <p:graphicFrame>
        <p:nvGraphicFramePr>
          <p:cNvPr id="20" name="物件 19"/>
          <p:cNvGraphicFramePr>
            <a:graphicFrameLocks noChangeAspect="1"/>
          </p:cNvGraphicFramePr>
          <p:nvPr/>
        </p:nvGraphicFramePr>
        <p:xfrm>
          <a:off x="785786" y="2708920"/>
          <a:ext cx="7786742" cy="1253798"/>
        </p:xfrm>
        <a:graphic>
          <a:graphicData uri="http://schemas.openxmlformats.org/presentationml/2006/ole">
            <p:oleObj spid="_x0000_s175111" name="Equation" r:id="rId5" imgW="2997000" imgH="482400" progId="Equation.DSMT4">
              <p:embed/>
            </p:oleObj>
          </a:graphicData>
        </a:graphic>
      </p:graphicFrame>
      <p:graphicFrame>
        <p:nvGraphicFramePr>
          <p:cNvPr id="13" name="表格 12"/>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5" name="投影片編號版面配置區 14"/>
          <p:cNvSpPr>
            <a:spLocks noGrp="1"/>
          </p:cNvSpPr>
          <p:nvPr>
            <p:ph type="sldNum" sz="quarter" idx="11"/>
          </p:nvPr>
        </p:nvSpPr>
        <p:spPr/>
        <p:txBody>
          <a:bodyPr/>
          <a:lstStyle/>
          <a:p>
            <a:fld id="{4FCA3AF7-0E5C-4DEE-97CA-9CC906C4F756}" type="slidenum">
              <a:rPr lang="zh-TW" altLang="en-US" smtClean="0"/>
              <a:pPr/>
              <a:t>33</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4800" dirty="0" smtClean="0">
                <a:solidFill>
                  <a:schemeClr val="bg1"/>
                </a:solidFill>
                <a:latin typeface="標楷體" pitchFamily="65" charset="-120"/>
                <a:ea typeface="標楷體" pitchFamily="65" charset="-120"/>
              </a:rPr>
              <a:t>特殊情形的描述長度分析</a:t>
            </a:r>
            <a:endParaRPr lang="zh-TW" altLang="en-US" sz="4800" dirty="0">
              <a:solidFill>
                <a:schemeClr val="bg1"/>
              </a:solidFill>
              <a:latin typeface="標楷體" pitchFamily="65" charset="-120"/>
              <a:ea typeface="標楷體" pitchFamily="65" charset="-120"/>
            </a:endParaRPr>
          </a:p>
        </p:txBody>
      </p:sp>
      <p:sp>
        <p:nvSpPr>
          <p:cNvPr id="9" name="內容版面配置區 2"/>
          <p:cNvSpPr>
            <a:spLocks noGrp="1"/>
          </p:cNvSpPr>
          <p:nvPr>
            <p:ph idx="1"/>
          </p:nvPr>
        </p:nvSpPr>
        <p:spPr>
          <a:xfrm>
            <a:off x="457200" y="1325488"/>
            <a:ext cx="8229600" cy="5199856"/>
          </a:xfrm>
        </p:spPr>
        <p:txBody>
          <a:bodyPr>
            <a:normAutofit/>
          </a:bodyPr>
          <a:lstStyle/>
          <a:p>
            <a:r>
              <a:rPr lang="zh-TW" altLang="en-US" dirty="0" smtClean="0">
                <a:latin typeface="標楷體" pitchFamily="65" charset="-120"/>
                <a:ea typeface="標楷體" pitchFamily="65" charset="-120"/>
                <a:cs typeface="Times New Roman" pitchFamily="18" charset="0"/>
              </a:rPr>
              <a:t>兩種特殊情形下的</a:t>
            </a:r>
            <a:r>
              <a:rPr lang="en-US" altLang="zh-TW" dirty="0" smtClean="0">
                <a:latin typeface="Times New Roman" pitchFamily="18" charset="0"/>
                <a:cs typeface="Times New Roman" pitchFamily="18" charset="0"/>
              </a:rPr>
              <a:t>CFG</a:t>
            </a:r>
            <a:r>
              <a:rPr lang="zh-TW" altLang="en-US" dirty="0" smtClean="0">
                <a:latin typeface="標楷體" pitchFamily="65" charset="-120"/>
                <a:ea typeface="標楷體" pitchFamily="65" charset="-120"/>
                <a:cs typeface="Times New Roman" pitchFamily="18" charset="0"/>
              </a:rPr>
              <a:t>，其所需描述長度不同</a:t>
            </a:r>
            <a:endParaRPr lang="en-US" altLang="zh-TW" dirty="0" smtClean="0">
              <a:latin typeface="標楷體" pitchFamily="65" charset="-120"/>
              <a:ea typeface="標楷體" pitchFamily="65" charset="-120"/>
              <a:cs typeface="Times New Roman" pitchFamily="18" charset="0"/>
            </a:endParaRPr>
          </a:p>
          <a:p>
            <a:pPr lvl="1"/>
            <a:r>
              <a:rPr lang="zh-TW" altLang="en-US" dirty="0" smtClean="0">
                <a:latin typeface="標楷體" pitchFamily="65" charset="-120"/>
                <a:ea typeface="標楷體" pitchFamily="65" charset="-120"/>
                <a:cs typeface="Times New Roman" pitchFamily="18" charset="0"/>
              </a:rPr>
              <a:t>詳盡情形，每個語料庫中的句子都必須能直接推導出來</a:t>
            </a:r>
            <a:endParaRPr lang="en-US" altLang="zh-TW" dirty="0" smtClean="0">
              <a:latin typeface="標楷體" pitchFamily="65" charset="-120"/>
              <a:ea typeface="標楷體" pitchFamily="65" charset="-120"/>
              <a:cs typeface="Times New Roman" pitchFamily="18" charset="0"/>
            </a:endParaRPr>
          </a:p>
          <a:p>
            <a:pPr lvl="2"/>
            <a:r>
              <a:rPr lang="zh-TW" altLang="en-US" dirty="0" smtClean="0">
                <a:latin typeface="標楷體" pitchFamily="65" charset="-120"/>
                <a:ea typeface="標楷體" pitchFamily="65" charset="-120"/>
                <a:cs typeface="Times New Roman" pitchFamily="18" charset="0"/>
              </a:rPr>
              <a:t>規則所需：</a:t>
            </a:r>
            <a:endParaRPr lang="en-US" altLang="zh-TW" dirty="0" smtClean="0">
              <a:latin typeface="標楷體" pitchFamily="65" charset="-120"/>
              <a:ea typeface="標楷體" pitchFamily="65" charset="-120"/>
              <a:cs typeface="Times New Roman" pitchFamily="18" charset="0"/>
            </a:endParaRPr>
          </a:p>
          <a:p>
            <a:pPr lvl="2"/>
            <a:r>
              <a:rPr lang="zh-TW" altLang="en-US" dirty="0" smtClean="0">
                <a:latin typeface="標楷體" pitchFamily="65" charset="-120"/>
                <a:ea typeface="標楷體" pitchFamily="65" charset="-120"/>
                <a:cs typeface="Times New Roman" pitchFamily="18" charset="0"/>
              </a:rPr>
              <a:t>推導所需：</a:t>
            </a:r>
            <a:endParaRPr lang="en-US" altLang="zh-TW" dirty="0" smtClean="0">
              <a:latin typeface="標楷體" pitchFamily="65" charset="-120"/>
              <a:ea typeface="標楷體" pitchFamily="65" charset="-120"/>
              <a:cs typeface="Times New Roman" pitchFamily="18" charset="0"/>
            </a:endParaRPr>
          </a:p>
          <a:p>
            <a:pPr lvl="2"/>
            <a:r>
              <a:rPr lang="zh-TW" altLang="en-US" dirty="0" smtClean="0">
                <a:latin typeface="標楷體" pitchFamily="65" charset="-120"/>
                <a:ea typeface="標楷體" pitchFamily="65" charset="-120"/>
                <a:cs typeface="Times New Roman" pitchFamily="18" charset="0"/>
              </a:rPr>
              <a:t>總描述長度：</a:t>
            </a:r>
            <a:endParaRPr lang="en-US" altLang="zh-TW" dirty="0" smtClean="0">
              <a:latin typeface="標楷體" pitchFamily="65" charset="-120"/>
              <a:ea typeface="標楷體" pitchFamily="65" charset="-120"/>
              <a:cs typeface="Times New Roman" pitchFamily="18" charset="0"/>
            </a:endParaRPr>
          </a:p>
          <a:p>
            <a:pPr lvl="2"/>
            <a:endParaRPr lang="en-US" altLang="zh-TW" dirty="0" smtClean="0">
              <a:latin typeface="Times New Roman" pitchFamily="18" charset="0"/>
              <a:cs typeface="Times New Roman" pitchFamily="18" charset="0"/>
            </a:endParaRPr>
          </a:p>
          <a:p>
            <a:pPr lvl="2"/>
            <a:endParaRPr lang="en-US" altLang="zh-TW" dirty="0" smtClean="0">
              <a:latin typeface="Times New Roman" pitchFamily="18" charset="0"/>
              <a:cs typeface="Times New Roman" pitchFamily="18" charset="0"/>
            </a:endParaRPr>
          </a:p>
        </p:txBody>
      </p:sp>
      <p:graphicFrame>
        <p:nvGraphicFramePr>
          <p:cNvPr id="88066" name="Object 2"/>
          <p:cNvGraphicFramePr>
            <a:graphicFrameLocks noChangeAspect="1"/>
          </p:cNvGraphicFramePr>
          <p:nvPr/>
        </p:nvGraphicFramePr>
        <p:xfrm>
          <a:off x="2843808" y="2204864"/>
          <a:ext cx="4320480" cy="444392"/>
        </p:xfrm>
        <a:graphic>
          <a:graphicData uri="http://schemas.openxmlformats.org/presentationml/2006/ole">
            <p:oleObj spid="_x0000_s161794" name="Equation" r:id="rId3" imgW="2222280" imgH="228600" progId="Equation.DSMT4">
              <p:embed/>
            </p:oleObj>
          </a:graphicData>
        </a:graphic>
      </p:graphicFrame>
      <p:graphicFrame>
        <p:nvGraphicFramePr>
          <p:cNvPr id="88067" name="Object 3"/>
          <p:cNvGraphicFramePr>
            <a:graphicFrameLocks noChangeAspect="1"/>
          </p:cNvGraphicFramePr>
          <p:nvPr/>
        </p:nvGraphicFramePr>
        <p:xfrm>
          <a:off x="2843808" y="2636911"/>
          <a:ext cx="2160240" cy="457463"/>
        </p:xfrm>
        <a:graphic>
          <a:graphicData uri="http://schemas.openxmlformats.org/presentationml/2006/ole">
            <p:oleObj spid="_x0000_s161795" name="Equation" r:id="rId4" imgW="1079280" imgH="228600" progId="Equation.DSMT4">
              <p:embed/>
            </p:oleObj>
          </a:graphicData>
        </a:graphic>
      </p:graphicFrame>
      <p:graphicFrame>
        <p:nvGraphicFramePr>
          <p:cNvPr id="88068" name="Object 4"/>
          <p:cNvGraphicFramePr>
            <a:graphicFrameLocks noChangeAspect="1"/>
          </p:cNvGraphicFramePr>
          <p:nvPr/>
        </p:nvGraphicFramePr>
        <p:xfrm>
          <a:off x="755576" y="3573016"/>
          <a:ext cx="8294922" cy="936104"/>
        </p:xfrm>
        <a:graphic>
          <a:graphicData uri="http://schemas.openxmlformats.org/presentationml/2006/ole">
            <p:oleObj spid="_x0000_s161796" name="Equation" r:id="rId5" imgW="4051080" imgH="457200" progId="Equation.DSMT4">
              <p:embed/>
            </p:oleObj>
          </a:graphicData>
        </a:graphic>
      </p:graphicFrame>
      <p:graphicFrame>
        <p:nvGraphicFramePr>
          <p:cNvPr id="10" name="表格 9"/>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1" name="投影片編號版面配置區 10"/>
          <p:cNvSpPr>
            <a:spLocks noGrp="1"/>
          </p:cNvSpPr>
          <p:nvPr>
            <p:ph type="sldNum" sz="quarter" idx="11"/>
          </p:nvPr>
        </p:nvSpPr>
        <p:spPr/>
        <p:txBody>
          <a:bodyPr/>
          <a:lstStyle/>
          <a:p>
            <a:fld id="{4FCA3AF7-0E5C-4DEE-97CA-9CC906C4F756}" type="slidenum">
              <a:rPr lang="zh-TW" altLang="en-US" smtClean="0"/>
              <a:pPr/>
              <a:t>34</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4800" dirty="0" smtClean="0">
                <a:solidFill>
                  <a:schemeClr val="bg1"/>
                </a:solidFill>
                <a:latin typeface="標楷體" pitchFamily="65" charset="-120"/>
                <a:ea typeface="標楷體" pitchFamily="65" charset="-120"/>
              </a:rPr>
              <a:t>特殊情形的描述長度分析</a:t>
            </a:r>
            <a:endParaRPr lang="zh-TW" altLang="en-US" sz="4800" dirty="0">
              <a:solidFill>
                <a:schemeClr val="bg1"/>
              </a:solidFill>
              <a:latin typeface="標楷體" pitchFamily="65" charset="-120"/>
              <a:ea typeface="標楷體" pitchFamily="65" charset="-120"/>
            </a:endParaRPr>
          </a:p>
        </p:txBody>
      </p:sp>
      <p:sp>
        <p:nvSpPr>
          <p:cNvPr id="9" name="內容版面配置區 2"/>
          <p:cNvSpPr>
            <a:spLocks noGrp="1"/>
          </p:cNvSpPr>
          <p:nvPr>
            <p:ph idx="1"/>
          </p:nvPr>
        </p:nvSpPr>
        <p:spPr>
          <a:xfrm>
            <a:off x="457200" y="1325488"/>
            <a:ext cx="8229600" cy="5199856"/>
          </a:xfrm>
        </p:spPr>
        <p:txBody>
          <a:bodyPr>
            <a:normAutofit/>
          </a:bodyPr>
          <a:lstStyle/>
          <a:p>
            <a:pPr lvl="1"/>
            <a:r>
              <a:rPr lang="zh-TW" altLang="en-US" dirty="0" smtClean="0">
                <a:latin typeface="標楷體" pitchFamily="65" charset="-120"/>
                <a:ea typeface="標楷體" pitchFamily="65" charset="-120"/>
                <a:cs typeface="Times New Roman" pitchFamily="18" charset="0"/>
              </a:rPr>
              <a:t>遞迴情形，為         的形式，</a:t>
            </a:r>
            <a:r>
              <a:rPr lang="en-US" altLang="zh-TW" i="1" dirty="0" smtClean="0">
                <a:latin typeface="Times New Roman" pitchFamily="18" charset="0"/>
                <a:cs typeface="Times New Roman" pitchFamily="18" charset="0"/>
              </a:rPr>
              <a:t>A</a:t>
            </a:r>
            <a:r>
              <a:rPr lang="zh-TW" altLang="en-US" dirty="0" smtClean="0">
                <a:latin typeface="標楷體" pitchFamily="65" charset="-120"/>
                <a:ea typeface="標楷體" pitchFamily="65" charset="-120"/>
                <a:cs typeface="Times New Roman" pitchFamily="18" charset="0"/>
              </a:rPr>
              <a:t>可為任何詞彙集中的詞彙</a:t>
            </a:r>
            <a:endParaRPr lang="en-US" altLang="zh-TW" dirty="0" smtClean="0">
              <a:latin typeface="標楷體" pitchFamily="65" charset="-120"/>
              <a:ea typeface="標楷體" pitchFamily="65" charset="-120"/>
              <a:cs typeface="Times New Roman" pitchFamily="18" charset="0"/>
            </a:endParaRPr>
          </a:p>
          <a:p>
            <a:pPr lvl="2"/>
            <a:r>
              <a:rPr lang="zh-TW" altLang="en-US" dirty="0" smtClean="0">
                <a:latin typeface="標楷體" pitchFamily="65" charset="-120"/>
                <a:ea typeface="標楷體" pitchFamily="65" charset="-120"/>
                <a:cs typeface="Times New Roman" pitchFamily="18" charset="0"/>
              </a:rPr>
              <a:t>規則所需：</a:t>
            </a:r>
            <a:endParaRPr lang="en-US" altLang="zh-TW" dirty="0" smtClean="0">
              <a:latin typeface="標楷體" pitchFamily="65" charset="-120"/>
              <a:ea typeface="標楷體" pitchFamily="65" charset="-120"/>
              <a:cs typeface="Times New Roman" pitchFamily="18" charset="0"/>
            </a:endParaRPr>
          </a:p>
          <a:p>
            <a:pPr lvl="2"/>
            <a:r>
              <a:rPr lang="zh-TW" altLang="en-US" dirty="0" smtClean="0">
                <a:latin typeface="標楷體" pitchFamily="65" charset="-120"/>
                <a:ea typeface="標楷體" pitchFamily="65" charset="-120"/>
                <a:cs typeface="Times New Roman" pitchFamily="18" charset="0"/>
              </a:rPr>
              <a:t>推導所需：</a:t>
            </a:r>
            <a:endParaRPr lang="en-US" altLang="zh-TW" dirty="0" smtClean="0">
              <a:latin typeface="標楷體" pitchFamily="65" charset="-120"/>
              <a:ea typeface="標楷體" pitchFamily="65" charset="-120"/>
              <a:cs typeface="Times New Roman" pitchFamily="18" charset="0"/>
            </a:endParaRPr>
          </a:p>
          <a:p>
            <a:pPr lvl="2"/>
            <a:r>
              <a:rPr lang="zh-TW" altLang="en-US" dirty="0" smtClean="0">
                <a:latin typeface="標楷體" pitchFamily="65" charset="-120"/>
                <a:ea typeface="標楷體" pitchFamily="65" charset="-120"/>
                <a:cs typeface="Times New Roman" pitchFamily="18" charset="0"/>
              </a:rPr>
              <a:t>總描述長度：</a:t>
            </a:r>
            <a:endParaRPr lang="en-US" altLang="zh-TW" dirty="0" smtClean="0">
              <a:latin typeface="標楷體" pitchFamily="65" charset="-120"/>
              <a:ea typeface="標楷體" pitchFamily="65" charset="-120"/>
              <a:cs typeface="Times New Roman" pitchFamily="18" charset="0"/>
            </a:endParaRPr>
          </a:p>
          <a:p>
            <a:pPr lvl="1"/>
            <a:endParaRPr lang="zh-TW" altLang="en-US" dirty="0">
              <a:latin typeface="Times New Roman" pitchFamily="18" charset="0"/>
              <a:cs typeface="Times New Roman" pitchFamily="18" charset="0"/>
            </a:endParaRPr>
          </a:p>
        </p:txBody>
      </p:sp>
      <p:graphicFrame>
        <p:nvGraphicFramePr>
          <p:cNvPr id="88069" name="Object 5"/>
          <p:cNvGraphicFramePr>
            <a:graphicFrameLocks noChangeAspect="1"/>
          </p:cNvGraphicFramePr>
          <p:nvPr/>
        </p:nvGraphicFramePr>
        <p:xfrm>
          <a:off x="2771800" y="2132856"/>
          <a:ext cx="1872208" cy="449330"/>
        </p:xfrm>
        <a:graphic>
          <a:graphicData uri="http://schemas.openxmlformats.org/presentationml/2006/ole">
            <p:oleObj spid="_x0000_s162818" name="Equation" r:id="rId3" imgW="952200" imgH="228600" progId="Equation.DSMT4">
              <p:embed/>
            </p:oleObj>
          </a:graphicData>
        </a:graphic>
      </p:graphicFrame>
      <p:graphicFrame>
        <p:nvGraphicFramePr>
          <p:cNvPr id="88070" name="Object 6"/>
          <p:cNvGraphicFramePr>
            <a:graphicFrameLocks noChangeAspect="1"/>
          </p:cNvGraphicFramePr>
          <p:nvPr/>
        </p:nvGraphicFramePr>
        <p:xfrm>
          <a:off x="2771800" y="2582186"/>
          <a:ext cx="6372200" cy="448045"/>
        </p:xfrm>
        <a:graphic>
          <a:graphicData uri="http://schemas.openxmlformats.org/presentationml/2006/ole">
            <p:oleObj spid="_x0000_s162819" name="Equation" r:id="rId4" imgW="3251160" imgH="228600" progId="Equation.DSMT4">
              <p:embed/>
            </p:oleObj>
          </a:graphicData>
        </a:graphic>
      </p:graphicFrame>
      <p:graphicFrame>
        <p:nvGraphicFramePr>
          <p:cNvPr id="88071" name="Object 7"/>
          <p:cNvGraphicFramePr>
            <a:graphicFrameLocks noChangeAspect="1"/>
          </p:cNvGraphicFramePr>
          <p:nvPr/>
        </p:nvGraphicFramePr>
        <p:xfrm>
          <a:off x="1619672" y="3356992"/>
          <a:ext cx="6230210" cy="1889490"/>
        </p:xfrm>
        <a:graphic>
          <a:graphicData uri="http://schemas.openxmlformats.org/presentationml/2006/ole">
            <p:oleObj spid="_x0000_s162820" name="Equation" r:id="rId5" imgW="3098520" imgH="939600" progId="Equation.DSMT4">
              <p:embed/>
            </p:oleObj>
          </a:graphicData>
        </a:graphic>
      </p:graphicFrame>
      <p:graphicFrame>
        <p:nvGraphicFramePr>
          <p:cNvPr id="89096" name="Object 8"/>
          <p:cNvGraphicFramePr>
            <a:graphicFrameLocks noChangeAspect="1"/>
          </p:cNvGraphicFramePr>
          <p:nvPr/>
        </p:nvGraphicFramePr>
        <p:xfrm>
          <a:off x="3059833" y="1340768"/>
          <a:ext cx="1316273" cy="428554"/>
        </p:xfrm>
        <a:graphic>
          <a:graphicData uri="http://schemas.openxmlformats.org/presentationml/2006/ole">
            <p:oleObj spid="_x0000_s162821" name="Equation" r:id="rId6" imgW="545760" imgH="177480" progId="Equation.DSMT4">
              <p:embed/>
            </p:oleObj>
          </a:graphicData>
        </a:graphic>
      </p:graphicFrame>
      <p:graphicFrame>
        <p:nvGraphicFramePr>
          <p:cNvPr id="10" name="表格 9"/>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1" name="投影片編號版面配置區 10"/>
          <p:cNvSpPr>
            <a:spLocks noGrp="1"/>
          </p:cNvSpPr>
          <p:nvPr>
            <p:ph type="sldNum" sz="quarter" idx="11"/>
          </p:nvPr>
        </p:nvSpPr>
        <p:spPr/>
        <p:txBody>
          <a:bodyPr/>
          <a:lstStyle/>
          <a:p>
            <a:fld id="{4FCA3AF7-0E5C-4DEE-97CA-9CC906C4F756}" type="slidenum">
              <a:rPr lang="zh-TW" altLang="en-US" smtClean="0"/>
              <a:pPr/>
              <a:t>35</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4800" dirty="0" smtClean="0">
                <a:solidFill>
                  <a:schemeClr val="bg1"/>
                </a:solidFill>
                <a:latin typeface="標楷體" pitchFamily="65" charset="-120"/>
                <a:ea typeface="標楷體" pitchFamily="65" charset="-120"/>
              </a:rPr>
              <a:t>減少描述長度的策略</a:t>
            </a:r>
            <a:endParaRPr lang="zh-TW" altLang="en-US" sz="4800" dirty="0">
              <a:solidFill>
                <a:schemeClr val="bg1"/>
              </a:solidFill>
              <a:latin typeface="標楷體" pitchFamily="65" charset="-120"/>
              <a:ea typeface="標楷體" pitchFamily="65" charset="-120"/>
            </a:endParaRPr>
          </a:p>
        </p:txBody>
      </p:sp>
      <p:sp>
        <p:nvSpPr>
          <p:cNvPr id="9" name="內容版面配置區 2"/>
          <p:cNvSpPr>
            <a:spLocks noGrp="1"/>
          </p:cNvSpPr>
          <p:nvPr>
            <p:ph idx="1"/>
          </p:nvPr>
        </p:nvSpPr>
        <p:spPr>
          <a:xfrm>
            <a:off x="457200" y="1325488"/>
            <a:ext cx="8229600" cy="5199856"/>
          </a:xfrm>
        </p:spPr>
        <p:txBody>
          <a:bodyPr>
            <a:normAutofit/>
          </a:bodyPr>
          <a:lstStyle/>
          <a:p>
            <a:r>
              <a:rPr lang="zh-TW" altLang="en-US" dirty="0" smtClean="0">
                <a:latin typeface="標楷體" pitchFamily="65" charset="-120"/>
                <a:ea typeface="標楷體" pitchFamily="65" charset="-120"/>
              </a:rPr>
              <a:t>為了減少總描述長度，我們使用的方法是從一個起始的上下文無關文法（假設為         ）開始，然後迭代式地尋找新的上下文無關文法：</a:t>
            </a:r>
            <a:endParaRPr lang="en-US" altLang="zh-TW" dirty="0" smtClean="0">
              <a:latin typeface="標楷體" pitchFamily="65" charset="-120"/>
              <a:ea typeface="標楷體" pitchFamily="65" charset="-120"/>
              <a:cs typeface="Times New Roman" pitchFamily="18" charset="0"/>
            </a:endParaRPr>
          </a:p>
          <a:p>
            <a:pPr lvl="1"/>
            <a:r>
              <a:rPr lang="zh-TW" altLang="en-US" dirty="0" smtClean="0">
                <a:latin typeface="標楷體" pitchFamily="65" charset="-120"/>
                <a:ea typeface="標楷體" pitchFamily="65" charset="-120"/>
              </a:rPr>
              <a:t>由於每個</a:t>
            </a:r>
            <a:r>
              <a:rPr lang="en-US" altLang="zh-TW" i="1" dirty="0" smtClean="0">
                <a:latin typeface="Times New Roman" pitchFamily="18" charset="0"/>
                <a:cs typeface="Times New Roman" pitchFamily="18" charset="0"/>
              </a:rPr>
              <a:t>YZ</a:t>
            </a:r>
            <a:r>
              <a:rPr lang="zh-TW" altLang="en-US" dirty="0" smtClean="0">
                <a:latin typeface="標楷體" pitchFamily="65" charset="-120"/>
                <a:ea typeface="標楷體" pitchFamily="65" charset="-120"/>
              </a:rPr>
              <a:t>的組合都被</a:t>
            </a:r>
            <a:r>
              <a:rPr lang="en-US" altLang="zh-TW" i="1" dirty="0" smtClean="0">
                <a:latin typeface="Times New Roman" pitchFamily="18" charset="0"/>
                <a:cs typeface="Times New Roman" pitchFamily="18" charset="0"/>
              </a:rPr>
              <a:t>X</a:t>
            </a:r>
            <a:r>
              <a:rPr lang="zh-TW" altLang="en-US" dirty="0" smtClean="0">
                <a:latin typeface="標楷體" pitchFamily="65" charset="-120"/>
                <a:ea typeface="標楷體" pitchFamily="65" charset="-120"/>
              </a:rPr>
              <a:t>所取代，在從</a:t>
            </a:r>
            <a:r>
              <a:rPr lang="en-US" altLang="zh-TW" i="1" dirty="0" smtClean="0">
                <a:latin typeface="Times New Roman" pitchFamily="18" charset="0"/>
                <a:cs typeface="Times New Roman" pitchFamily="18" charset="0"/>
              </a:rPr>
              <a:t>S</a:t>
            </a:r>
            <a:r>
              <a:rPr lang="zh-TW" altLang="en-US" dirty="0" smtClean="0">
                <a:latin typeface="標楷體" pitchFamily="65" charset="-120"/>
                <a:ea typeface="標楷體" pitchFamily="65" charset="-120"/>
              </a:rPr>
              <a:t>推導出的規則中的符號總數減少。</a:t>
            </a:r>
          </a:p>
          <a:p>
            <a:pPr lvl="1"/>
            <a:r>
              <a:rPr lang="zh-TW" altLang="en-US" dirty="0" smtClean="0">
                <a:latin typeface="標楷體" pitchFamily="65" charset="-120"/>
                <a:ea typeface="標楷體" pitchFamily="65" charset="-120"/>
              </a:rPr>
              <a:t>由於</a:t>
            </a:r>
            <a:r>
              <a:rPr lang="en-US" altLang="zh-TW" i="1" dirty="0" smtClean="0">
                <a:latin typeface="Times New Roman" pitchFamily="18" charset="0"/>
                <a:cs typeface="Times New Roman" pitchFamily="18" charset="0"/>
              </a:rPr>
              <a:t>X</a:t>
            </a:r>
            <a:r>
              <a:rPr lang="zh-TW" altLang="en-US" dirty="0" smtClean="0">
                <a:latin typeface="標楷體" pitchFamily="65" charset="-120"/>
                <a:ea typeface="標楷體" pitchFamily="65" charset="-120"/>
              </a:rPr>
              <a:t>加入詞彙集，</a:t>
            </a:r>
            <a:r>
              <a:rPr lang="en-US" altLang="zh-TW" dirty="0" smtClean="0">
                <a:latin typeface="Times New Roman" pitchFamily="18" charset="0"/>
                <a:cs typeface="Times New Roman" pitchFamily="18" charset="0"/>
              </a:rPr>
              <a:t>|Σ|</a:t>
            </a:r>
            <a:r>
              <a:rPr lang="zh-TW" altLang="en-US" dirty="0" smtClean="0">
                <a:latin typeface="標楷體" pitchFamily="65" charset="-120"/>
                <a:ea typeface="標楷體" pitchFamily="65" charset="-120"/>
              </a:rPr>
              <a:t>以</a:t>
            </a:r>
            <a:r>
              <a:rPr lang="en-US" altLang="zh-TW" dirty="0" smtClean="0">
                <a:latin typeface="Times New Roman" pitchFamily="18" charset="0"/>
                <a:cs typeface="Times New Roman" pitchFamily="18" charset="0"/>
              </a:rPr>
              <a:t>1</a:t>
            </a:r>
            <a:r>
              <a:rPr lang="zh-TW" altLang="en-US" dirty="0" smtClean="0">
                <a:latin typeface="標楷體" pitchFamily="65" charset="-120"/>
                <a:ea typeface="標楷體" pitchFamily="65" charset="-120"/>
              </a:rPr>
              <a:t>遞增。</a:t>
            </a:r>
          </a:p>
          <a:p>
            <a:pPr lvl="1"/>
            <a:r>
              <a:rPr lang="zh-TW" altLang="en-US" dirty="0" smtClean="0">
                <a:latin typeface="標楷體" pitchFamily="65" charset="-120"/>
                <a:ea typeface="標楷體" pitchFamily="65" charset="-120"/>
              </a:rPr>
              <a:t>推導所需要的描述長度改變與否決定於從</a:t>
            </a:r>
            <a:r>
              <a:rPr lang="en-US" altLang="zh-TW" i="1" dirty="0" smtClean="0">
                <a:latin typeface="Times New Roman" pitchFamily="18" charset="0"/>
                <a:cs typeface="Times New Roman" pitchFamily="18" charset="0"/>
              </a:rPr>
              <a:t>S</a:t>
            </a:r>
            <a:r>
              <a:rPr lang="zh-TW" altLang="en-US" dirty="0" smtClean="0">
                <a:latin typeface="標楷體" pitchFamily="65" charset="-120"/>
                <a:ea typeface="標楷體" pitchFamily="65" charset="-120"/>
              </a:rPr>
              <a:t>推導出的規則中是否有兩條或以上的規則相同。如果同時有多個從</a:t>
            </a:r>
            <a:r>
              <a:rPr lang="en-US" altLang="zh-TW" i="1" dirty="0" smtClean="0">
                <a:latin typeface="Times New Roman" pitchFamily="18" charset="0"/>
                <a:cs typeface="Times New Roman" pitchFamily="18" charset="0"/>
              </a:rPr>
              <a:t>S</a:t>
            </a:r>
            <a:r>
              <a:rPr lang="zh-TW" altLang="en-US" dirty="0" smtClean="0">
                <a:latin typeface="標楷體" pitchFamily="65" charset="-120"/>
                <a:ea typeface="標楷體" pitchFamily="65" charset="-120"/>
              </a:rPr>
              <a:t>推導的不同規則，我們只會保留重複規則的其中之一。此時</a:t>
            </a:r>
            <a:r>
              <a:rPr lang="en-US" altLang="zh-TW" dirty="0" smtClean="0">
                <a:latin typeface="Times New Roman" pitchFamily="18" charset="0"/>
                <a:cs typeface="Times New Roman" pitchFamily="18" charset="0"/>
              </a:rPr>
              <a:t>|R(S)|</a:t>
            </a:r>
            <a:r>
              <a:rPr lang="zh-TW" altLang="en-US" dirty="0" smtClean="0">
                <a:latin typeface="標楷體" pitchFamily="65" charset="-120"/>
                <a:ea typeface="標楷體" pitchFamily="65" charset="-120"/>
              </a:rPr>
              <a:t>會減少，連帶使得推導所需的描述長度減少，從</a:t>
            </a:r>
            <a:r>
              <a:rPr lang="en-US" altLang="zh-TW" i="1" dirty="0" smtClean="0">
                <a:latin typeface="Times New Roman" pitchFamily="18" charset="0"/>
                <a:cs typeface="Times New Roman" pitchFamily="18" charset="0"/>
              </a:rPr>
              <a:t>S</a:t>
            </a:r>
            <a:r>
              <a:rPr lang="zh-TW" altLang="en-US" dirty="0" smtClean="0">
                <a:latin typeface="標楷體" pitchFamily="65" charset="-120"/>
                <a:ea typeface="標楷體" pitchFamily="65" charset="-120"/>
              </a:rPr>
              <a:t>推導的規則中符號總數也跟著減少。</a:t>
            </a:r>
            <a:endParaRPr lang="en-US" altLang="zh-TW" dirty="0" smtClean="0">
              <a:latin typeface="標楷體" pitchFamily="65" charset="-120"/>
              <a:ea typeface="標楷體" pitchFamily="65" charset="-120"/>
              <a:cs typeface="Times New Roman" pitchFamily="18" charset="0"/>
            </a:endParaRPr>
          </a:p>
          <a:p>
            <a:pPr lvl="2"/>
            <a:endParaRPr lang="en-US" altLang="zh-TW" dirty="0" smtClean="0">
              <a:latin typeface="Times New Roman" pitchFamily="18" charset="0"/>
              <a:cs typeface="Times New Roman" pitchFamily="18" charset="0"/>
            </a:endParaRPr>
          </a:p>
        </p:txBody>
      </p:sp>
      <p:graphicFrame>
        <p:nvGraphicFramePr>
          <p:cNvPr id="90117" name="Object 5"/>
          <p:cNvGraphicFramePr>
            <a:graphicFrameLocks noChangeAspect="1"/>
          </p:cNvGraphicFramePr>
          <p:nvPr/>
        </p:nvGraphicFramePr>
        <p:xfrm>
          <a:off x="4860032" y="1772816"/>
          <a:ext cx="1443021" cy="448940"/>
        </p:xfrm>
        <a:graphic>
          <a:graphicData uri="http://schemas.openxmlformats.org/presentationml/2006/ole">
            <p:oleObj spid="_x0000_s174082" name="Equation" r:id="rId3" imgW="571320" imgH="177480" progId="Equation.DSMT4">
              <p:embed/>
            </p:oleObj>
          </a:graphicData>
        </a:graphic>
      </p:graphicFrame>
      <p:graphicFrame>
        <p:nvGraphicFramePr>
          <p:cNvPr id="7" name="表格 6"/>
          <p:cNvGraphicFramePr>
            <a:graphicFrameLocks noGrp="1"/>
          </p:cNvGraphicFramePr>
          <p:nvPr/>
        </p:nvGraphicFramePr>
        <p:xfrm>
          <a:off x="0" y="900098"/>
          <a:ext cx="9144002" cy="428628"/>
        </p:xfrm>
        <a:graphic>
          <a:graphicData uri="http://schemas.openxmlformats.org/drawingml/2006/table">
            <a:tbl>
              <a:tblPr firstRow="1" bandRow="1">
                <a:tableStyleId>{5C22544A-7EE6-4342-B048-85BDC9FD1C3A}</a:tableStyleId>
              </a:tblPr>
              <a:tblGrid>
                <a:gridCol w="1306286"/>
                <a:gridCol w="1306286"/>
                <a:gridCol w="1306286"/>
                <a:gridCol w="1306286"/>
                <a:gridCol w="1306286"/>
                <a:gridCol w="1306286"/>
                <a:gridCol w="1306286"/>
              </a:tblGrid>
              <a:tr h="428628">
                <a:tc>
                  <a:txBody>
                    <a:bodyPr/>
                    <a:lstStyle/>
                    <a:p>
                      <a:pPr algn="ctr"/>
                      <a:r>
                        <a:rPr lang="zh-TW" altLang="en-US" sz="2000" b="0" dirty="0" smtClean="0">
                          <a:ln>
                            <a:solidFill>
                              <a:schemeClr val="bg1"/>
                            </a:solidFill>
                          </a:ln>
                          <a:latin typeface="標楷體" pitchFamily="65" charset="-120"/>
                          <a:ea typeface="標楷體" pitchFamily="65" charset="-120"/>
                        </a:rPr>
                        <a:t>簡介</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文法歸納</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TW" sz="2000" b="0" dirty="0" smtClean="0">
                          <a:ln>
                            <a:solidFill>
                              <a:schemeClr val="bg1"/>
                            </a:solidFill>
                          </a:ln>
                          <a:latin typeface="Times New Roman" pitchFamily="18" charset="0"/>
                          <a:ea typeface="標楷體" pitchFamily="65" charset="-120"/>
                          <a:cs typeface="Times New Roman" pitchFamily="18" charset="0"/>
                        </a:rPr>
                        <a:t>CFG</a:t>
                      </a:r>
                      <a:endParaRPr lang="zh-TW" altLang="en-US" sz="2000" b="0" dirty="0">
                        <a:ln>
                          <a:solidFill>
                            <a:schemeClr val="bg1"/>
                          </a:solidFill>
                        </a:ln>
                        <a:latin typeface="Times New Roman" pitchFamily="18" charset="0"/>
                        <a:ea typeface="標楷體" pitchFamily="65" charset="-120"/>
                        <a:cs typeface="Times New Roman"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描述長度</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剖析器</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實驗</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結論</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10" name="投影片編號版面配置區 9"/>
          <p:cNvSpPr>
            <a:spLocks noGrp="1"/>
          </p:cNvSpPr>
          <p:nvPr>
            <p:ph type="sldNum" sz="quarter" idx="11"/>
          </p:nvPr>
        </p:nvSpPr>
        <p:spPr/>
        <p:txBody>
          <a:bodyPr/>
          <a:lstStyle/>
          <a:p>
            <a:fld id="{4FCA3AF7-0E5C-4DEE-97CA-9CC906C4F756}" type="slidenum">
              <a:rPr lang="zh-TW" altLang="en-US" smtClean="0"/>
              <a:pPr/>
              <a:t>36</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研究動機</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zh-TW" altLang="en-US" sz="2800" b="1" dirty="0" smtClean="0">
                <a:latin typeface="標楷體" pitchFamily="65" charset="-120"/>
                <a:ea typeface="標楷體" pitchFamily="65" charset="-120"/>
              </a:rPr>
              <a:t>多腔調國語語料庫建立</a:t>
            </a:r>
            <a:endParaRPr lang="en-US" altLang="zh-TW" sz="2800" b="1"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為了研究來自世界上不同地區人們講國語的特有腔調，我們對於一多腔調國語語料庫進行設計、語料收集和發音標註，這個語料庫主要用於</a:t>
            </a:r>
            <a:r>
              <a:rPr lang="zh-TW" altLang="en-US" dirty="0" smtClean="0">
                <a:solidFill>
                  <a:srgbClr val="FF0000"/>
                </a:solidFill>
                <a:latin typeface="標楷體" pitchFamily="65" charset="-120"/>
                <a:ea typeface="標楷體" pitchFamily="65" charset="-120"/>
              </a:rPr>
              <a:t>自動國語腔調偵測。</a:t>
            </a:r>
            <a:endParaRPr lang="en-US" altLang="zh-TW" dirty="0" smtClean="0">
              <a:latin typeface="標楷體" pitchFamily="65" charset="-120"/>
              <a:ea typeface="標楷體" pitchFamily="65" charset="-120"/>
              <a:cs typeface="Times New Roman" pitchFamily="18" charset="0"/>
            </a:endParaRPr>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4</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研究背景</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rmAutofit/>
          </a:bodyPr>
          <a:lstStyle/>
          <a:p>
            <a:r>
              <a:rPr lang="zh-TW" altLang="en-US" sz="2800" b="1" dirty="0" smtClean="0">
                <a:latin typeface="標楷體" pitchFamily="65" charset="-120"/>
                <a:ea typeface="標楷體" pitchFamily="65" charset="-120"/>
              </a:rPr>
              <a:t>多腔調國語語料庫建立</a:t>
            </a:r>
            <a:endParaRPr lang="en-US" altLang="zh-TW" sz="2800" b="1"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意義上腔調是根據地域性的不同，因為受到不同母語（或第一語言）影響而產生的獨特發音。產生</a:t>
            </a:r>
            <a:r>
              <a:rPr lang="zh-TW" altLang="en-US" dirty="0" smtClean="0">
                <a:solidFill>
                  <a:srgbClr val="FF0000"/>
                </a:solidFill>
                <a:latin typeface="標楷體" pitchFamily="65" charset="-120"/>
                <a:ea typeface="標楷體" pitchFamily="65" charset="-120"/>
              </a:rPr>
              <a:t>發音差異（</a:t>
            </a:r>
            <a:r>
              <a:rPr lang="en-US" altLang="zh-TW" dirty="0" smtClean="0">
                <a:solidFill>
                  <a:srgbClr val="FF0000"/>
                </a:solidFill>
                <a:latin typeface="Times New Roman" pitchFamily="18" charset="0"/>
                <a:cs typeface="Times New Roman" pitchFamily="18" charset="0"/>
              </a:rPr>
              <a:t>pronunciation differences</a:t>
            </a:r>
            <a:r>
              <a:rPr lang="zh-TW" altLang="en-US" dirty="0" smtClean="0">
                <a:solidFill>
                  <a:srgbClr val="FF0000"/>
                </a:solidFill>
                <a:latin typeface="標楷體" pitchFamily="65" charset="-120"/>
                <a:ea typeface="標楷體" pitchFamily="65" charset="-120"/>
              </a:rPr>
              <a:t>）</a:t>
            </a:r>
            <a:r>
              <a:rPr lang="zh-TW" altLang="en-US" dirty="0" smtClean="0">
                <a:latin typeface="標楷體" pitchFamily="65" charset="-120"/>
                <a:ea typeface="標楷體" pitchFamily="65" charset="-120"/>
              </a:rPr>
              <a:t>可能有許多原因，所以我們設法想要找出這些原因。</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許多的國語語料庫主要用於自動語音辨識（</a:t>
            </a:r>
            <a:r>
              <a:rPr lang="en-US" altLang="zh-TW" dirty="0" smtClean="0">
                <a:latin typeface="Times New Roman" pitchFamily="18" charset="0"/>
                <a:cs typeface="Times New Roman" pitchFamily="18" charset="0"/>
              </a:rPr>
              <a:t>automatic speech recognition</a:t>
            </a:r>
            <a:r>
              <a:rPr lang="zh-TW" altLang="en-US" dirty="0" smtClean="0">
                <a:latin typeface="標楷體" pitchFamily="65" charset="-120"/>
                <a:ea typeface="標楷體" pitchFamily="65" charset="-120"/>
              </a:rPr>
              <a:t>）或語音合成（</a:t>
            </a:r>
            <a:r>
              <a:rPr lang="en-US" altLang="zh-TW" dirty="0" smtClean="0">
                <a:latin typeface="Times New Roman" pitchFamily="18" charset="0"/>
                <a:cs typeface="Times New Roman" pitchFamily="18" charset="0"/>
              </a:rPr>
              <a:t>speech synthesis</a:t>
            </a:r>
            <a:r>
              <a:rPr lang="zh-TW" altLang="en-US" dirty="0" smtClean="0"/>
              <a:t>）。</a:t>
            </a:r>
            <a:r>
              <a:rPr lang="zh-TW" altLang="en-US" dirty="0" smtClean="0">
                <a:latin typeface="標楷體" pitchFamily="65" charset="-120"/>
                <a:ea typeface="標楷體" pitchFamily="65" charset="-120"/>
              </a:rPr>
              <a:t>為了透過語料庫研究腔調，我們必須創造一個新的多腔調語料庫。</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為了腔調分類或偵測的需求，我們設計並且架構了一多腔調的華語語料庫，也從校園中會說華語的馬來西亞、香港、澳門和印尼的僑生蒐集了語料。</a:t>
            </a:r>
          </a:p>
          <a:p>
            <a:pPr lvl="1"/>
            <a:endParaRPr lang="en-US" altLang="zh-TW" dirty="0" smtClean="0">
              <a:latin typeface="Times New Roman" pitchFamily="18" charset="0"/>
              <a:cs typeface="Times New Roman" pitchFamily="18" charset="0"/>
            </a:endParaRPr>
          </a:p>
        </p:txBody>
      </p:sp>
      <p:graphicFrame>
        <p:nvGraphicFramePr>
          <p:cNvPr id="9" name="表格 8"/>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6" name="投影片編號版面配置區 5"/>
          <p:cNvSpPr>
            <a:spLocks noGrp="1"/>
          </p:cNvSpPr>
          <p:nvPr>
            <p:ph type="sldNum" sz="quarter" idx="11"/>
          </p:nvPr>
        </p:nvSpPr>
        <p:spPr/>
        <p:txBody>
          <a:bodyPr/>
          <a:lstStyle/>
          <a:p>
            <a:fld id="{4FCA3AF7-0E5C-4DEE-97CA-9CC906C4F756}" type="slidenum">
              <a:rPr lang="zh-TW" altLang="en-US" smtClean="0"/>
              <a:pPr/>
              <a:t>5</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語料庫設計</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40768"/>
            <a:ext cx="8229600" cy="5127848"/>
          </a:xfrm>
        </p:spPr>
        <p:txBody>
          <a:bodyPr>
            <a:noAutofit/>
          </a:bodyPr>
          <a:lstStyle/>
          <a:p>
            <a:r>
              <a:rPr lang="zh-TW" altLang="en-US" sz="2800" dirty="0" smtClean="0">
                <a:latin typeface="標楷體" pitchFamily="65" charset="-120"/>
                <a:ea typeface="標楷體" pitchFamily="65" charset="-120"/>
              </a:rPr>
              <a:t>我們在這個多腔調華語語料庫的目標是對每個所選的腔調群體蒐集足夠的適合語者和語音資料。在語料庫設計中，我們原則上設定</a:t>
            </a:r>
          </a:p>
          <a:p>
            <a:pPr lvl="1"/>
            <a:r>
              <a:rPr lang="zh-TW" altLang="en-US" dirty="0" smtClean="0">
                <a:latin typeface="標楷體" pitchFamily="65" charset="-120"/>
                <a:ea typeface="標楷體" pitchFamily="65" charset="-120"/>
              </a:rPr>
              <a:t>每個地區至少</a:t>
            </a:r>
            <a:r>
              <a:rPr lang="en-US" altLang="zh-TW" dirty="0" smtClean="0">
                <a:latin typeface="Times New Roman" pitchFamily="18" charset="0"/>
                <a:cs typeface="Times New Roman" pitchFamily="18" charset="0"/>
              </a:rPr>
              <a:t>10</a:t>
            </a:r>
            <a:r>
              <a:rPr lang="zh-TW" altLang="en-US" dirty="0" smtClean="0">
                <a:latin typeface="標楷體" pitchFamily="65" charset="-120"/>
                <a:ea typeface="標楷體" pitchFamily="65" charset="-120"/>
              </a:rPr>
              <a:t>名語者，每名語者</a:t>
            </a:r>
            <a:r>
              <a:rPr lang="en-US" altLang="zh-TW" dirty="0" smtClean="0">
                <a:latin typeface="Times New Roman" pitchFamily="18" charset="0"/>
                <a:cs typeface="Times New Roman" pitchFamily="18" charset="0"/>
              </a:rPr>
              <a:t>40</a:t>
            </a:r>
            <a:r>
              <a:rPr lang="zh-TW" altLang="en-US" dirty="0" smtClean="0">
                <a:latin typeface="標楷體" pitchFamily="65" charset="-120"/>
                <a:ea typeface="標楷體" pitchFamily="65" charset="-120"/>
              </a:rPr>
              <a:t>個語句</a:t>
            </a:r>
          </a:p>
          <a:p>
            <a:pPr lvl="1"/>
            <a:r>
              <a:rPr lang="zh-TW" altLang="en-US" dirty="0" smtClean="0">
                <a:latin typeface="標楷體" pitchFamily="65" charset="-120"/>
                <a:ea typeface="標楷體" pitchFamily="65" charset="-120"/>
              </a:rPr>
              <a:t>提供語者的文本必須有足夠可讀性以避免產生不必要的錯誤</a:t>
            </a:r>
          </a:p>
          <a:p>
            <a:pPr lvl="1"/>
            <a:r>
              <a:rPr lang="zh-TW" altLang="en-US" dirty="0" smtClean="0">
                <a:latin typeface="標楷體" pitchFamily="65" charset="-120"/>
                <a:ea typeface="標楷體" pitchFamily="65" charset="-120"/>
              </a:rPr>
              <a:t>語言上的複雜程度必須保持在一定的等級</a:t>
            </a:r>
            <a:endParaRPr lang="en-US" altLang="zh-TW" dirty="0" smtClean="0">
              <a:latin typeface="標楷體" pitchFamily="65" charset="-120"/>
              <a:ea typeface="標楷體" pitchFamily="65" charset="-120"/>
            </a:endParaRPr>
          </a:p>
        </p:txBody>
      </p:sp>
      <p:graphicFrame>
        <p:nvGraphicFramePr>
          <p:cNvPr id="7" name="表格 6"/>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6" name="投影片編號版面配置區 5"/>
          <p:cNvSpPr>
            <a:spLocks noGrp="1"/>
          </p:cNvSpPr>
          <p:nvPr>
            <p:ph type="sldNum" sz="quarter" idx="11"/>
          </p:nvPr>
        </p:nvSpPr>
        <p:spPr/>
        <p:txBody>
          <a:bodyPr/>
          <a:lstStyle/>
          <a:p>
            <a:fld id="{4FCA3AF7-0E5C-4DEE-97CA-9CC906C4F756}" type="slidenum">
              <a:rPr lang="zh-TW" altLang="en-US" smtClean="0"/>
              <a:pPr/>
              <a:t>6</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語料庫設計</a:t>
            </a:r>
            <a:endParaRPr lang="zh-TW" altLang="en-US" sz="6000" dirty="0">
              <a:solidFill>
                <a:schemeClr val="bg1"/>
              </a:solidFill>
            </a:endParaRPr>
          </a:p>
        </p:txBody>
      </p:sp>
      <p:sp>
        <p:nvSpPr>
          <p:cNvPr id="5" name="內容版面配置區 4"/>
          <p:cNvSpPr>
            <a:spLocks noGrp="1"/>
          </p:cNvSpPr>
          <p:nvPr>
            <p:ph idx="1"/>
          </p:nvPr>
        </p:nvSpPr>
        <p:spPr>
          <a:xfrm>
            <a:off x="457200" y="1301548"/>
            <a:ext cx="8229600" cy="5127848"/>
          </a:xfrm>
        </p:spPr>
        <p:txBody>
          <a:bodyPr>
            <a:noAutofit/>
          </a:bodyPr>
          <a:lstStyle/>
          <a:p>
            <a:r>
              <a:rPr lang="zh-TW" altLang="en-US" sz="2800" dirty="0" smtClean="0">
                <a:latin typeface="標楷體" pitchFamily="65" charset="-120"/>
                <a:ea typeface="標楷體" pitchFamily="65" charset="-120"/>
              </a:rPr>
              <a:t>語音的文本來源分為兩個部份：</a:t>
            </a:r>
            <a:endParaRPr lang="en-US" altLang="zh-TW" sz="2800"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在我們情緒語音合成的研究中使用的文本</a:t>
            </a:r>
            <a:endParaRPr lang="en-US" altLang="zh-TW" dirty="0" smtClean="0">
              <a:latin typeface="標楷體" pitchFamily="65" charset="-120"/>
              <a:ea typeface="標楷體" pitchFamily="65" charset="-120"/>
            </a:endParaRPr>
          </a:p>
          <a:p>
            <a:pPr lvl="1"/>
            <a:r>
              <a:rPr lang="zh-TW" altLang="en-US" dirty="0" smtClean="0">
                <a:latin typeface="標楷體" pitchFamily="65" charset="-120"/>
                <a:ea typeface="標楷體" pitchFamily="65" charset="-120"/>
              </a:rPr>
              <a:t>從線上中文新聞網站和中文報紙篩選而來</a:t>
            </a:r>
            <a:endParaRPr lang="en-US" altLang="zh-TW" dirty="0" smtClean="0">
              <a:latin typeface="標楷體" pitchFamily="65" charset="-120"/>
              <a:ea typeface="標楷體" pitchFamily="65" charset="-120"/>
            </a:endParaRPr>
          </a:p>
          <a:p>
            <a:pPr lvl="1"/>
            <a:endParaRPr lang="en-US" altLang="zh-TW" dirty="0" smtClean="0">
              <a:latin typeface="標楷體" pitchFamily="65" charset="-120"/>
              <a:ea typeface="標楷體" pitchFamily="65" charset="-120"/>
            </a:endParaRPr>
          </a:p>
          <a:p>
            <a:pPr marL="274320" lvl="1" indent="-274320">
              <a:buClr>
                <a:schemeClr val="accent3"/>
              </a:buClr>
              <a:buSzPct val="95000"/>
            </a:pPr>
            <a:r>
              <a:rPr lang="zh-TW" altLang="en-US" sz="2800" dirty="0" smtClean="0">
                <a:latin typeface="標楷體" pitchFamily="65" charset="-120"/>
                <a:ea typeface="標楷體" pitchFamily="65" charset="-120"/>
              </a:rPr>
              <a:t>我們盡可能使每個語者群的總字數相近，並確保文本對於語者不會產生歧義或是混淆。</a:t>
            </a:r>
            <a:endParaRPr lang="zh-TW" altLang="en-US" sz="2800" dirty="0">
              <a:latin typeface="標楷體" pitchFamily="65" charset="-120"/>
              <a:ea typeface="標楷體" pitchFamily="65" charset="-120"/>
            </a:endParaRPr>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7</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語者群</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Autofit/>
          </a:bodyPr>
          <a:lstStyle/>
          <a:p>
            <a:r>
              <a:rPr lang="zh-TW" altLang="en-US" sz="2800" dirty="0" smtClean="0">
                <a:latin typeface="標楷體" pitchFamily="65" charset="-120"/>
                <a:ea typeface="標楷體" pitchFamily="65" charset="-120"/>
              </a:rPr>
              <a:t>我們最終決定三個不同腔調的語者群：</a:t>
            </a:r>
            <a:r>
              <a:rPr lang="zh-TW" altLang="en-US" sz="2800" dirty="0" smtClean="0">
                <a:solidFill>
                  <a:srgbClr val="FF0000"/>
                </a:solidFill>
                <a:latin typeface="標楷體" pitchFamily="65" charset="-120"/>
                <a:ea typeface="標楷體" pitchFamily="65" charset="-120"/>
              </a:rPr>
              <a:t>印尼（</a:t>
            </a:r>
            <a:r>
              <a:rPr lang="en-US" altLang="zh-TW" sz="2800" dirty="0" smtClean="0">
                <a:solidFill>
                  <a:srgbClr val="FF0000"/>
                </a:solidFill>
                <a:latin typeface="Times New Roman" pitchFamily="18" charset="0"/>
                <a:cs typeface="Times New Roman" pitchFamily="18" charset="0"/>
              </a:rPr>
              <a:t>ID</a:t>
            </a:r>
            <a:r>
              <a:rPr lang="zh-TW" altLang="en-US" sz="2800" dirty="0" smtClean="0">
                <a:solidFill>
                  <a:srgbClr val="FF0000"/>
                </a:solidFill>
                <a:latin typeface="標楷體" pitchFamily="65" charset="-120"/>
                <a:ea typeface="標楷體" pitchFamily="65" charset="-120"/>
              </a:rPr>
              <a:t>），馬來西亞（</a:t>
            </a:r>
            <a:r>
              <a:rPr lang="en-US" altLang="zh-TW" sz="2800" dirty="0" smtClean="0">
                <a:solidFill>
                  <a:srgbClr val="FF0000"/>
                </a:solidFill>
                <a:latin typeface="Times New Roman" pitchFamily="18" charset="0"/>
                <a:cs typeface="Times New Roman" pitchFamily="18" charset="0"/>
              </a:rPr>
              <a:t>MY</a:t>
            </a:r>
            <a:r>
              <a:rPr lang="zh-TW" altLang="en-US" sz="2800" dirty="0" smtClean="0">
                <a:solidFill>
                  <a:srgbClr val="FF0000"/>
                </a:solidFill>
                <a:latin typeface="標楷體" pitchFamily="65" charset="-120"/>
                <a:ea typeface="標楷體" pitchFamily="65" charset="-120"/>
              </a:rPr>
              <a:t>）和港澳（</a:t>
            </a:r>
            <a:r>
              <a:rPr lang="en-US" altLang="zh-TW" sz="2800" dirty="0" smtClean="0">
                <a:solidFill>
                  <a:srgbClr val="FF0000"/>
                </a:solidFill>
                <a:latin typeface="Times New Roman" pitchFamily="18" charset="0"/>
                <a:cs typeface="Times New Roman" pitchFamily="18" charset="0"/>
              </a:rPr>
              <a:t>HM</a:t>
            </a:r>
            <a:r>
              <a:rPr lang="zh-TW" altLang="en-US" sz="2800" dirty="0" smtClean="0">
                <a:solidFill>
                  <a:srgbClr val="FF0000"/>
                </a:solidFill>
                <a:latin typeface="標楷體" pitchFamily="65" charset="-120"/>
                <a:ea typeface="標楷體" pitchFamily="65" charset="-120"/>
              </a:rPr>
              <a:t>）。</a:t>
            </a:r>
            <a:endParaRPr lang="en-US" altLang="zh-TW" sz="2800" dirty="0" smtClean="0">
              <a:solidFill>
                <a:srgbClr val="FF0000"/>
              </a:solidFill>
              <a:latin typeface="標楷體" pitchFamily="65" charset="-120"/>
              <a:ea typeface="標楷體" pitchFamily="65" charset="-120"/>
            </a:endParaRPr>
          </a:p>
          <a:p>
            <a:endParaRPr lang="en-US" altLang="zh-TW" sz="2800" dirty="0" smtClean="0"/>
          </a:p>
          <a:p>
            <a:r>
              <a:rPr lang="zh-TW" altLang="en-US" sz="2800" dirty="0" smtClean="0">
                <a:latin typeface="標楷體" pitchFamily="65" charset="-120"/>
                <a:ea typeface="標楷體" pitchFamily="65" charset="-120"/>
              </a:rPr>
              <a:t>我們確定這些地區中語者的母語都是相同的，而且這些地區之間的母語都不同。</a:t>
            </a:r>
            <a:endParaRPr lang="en-US" altLang="zh-TW" sz="2800" dirty="0" smtClean="0">
              <a:latin typeface="標楷體" pitchFamily="65" charset="-120"/>
              <a:ea typeface="標楷體" pitchFamily="65" charset="-120"/>
            </a:endParaRPr>
          </a:p>
          <a:p>
            <a:endParaRPr lang="en-US" altLang="zh-TW" sz="2800" dirty="0" smtClean="0">
              <a:latin typeface="標楷體" pitchFamily="65" charset="-120"/>
              <a:ea typeface="標楷體" pitchFamily="65" charset="-120"/>
            </a:endParaRPr>
          </a:p>
          <a:p>
            <a:r>
              <a:rPr lang="zh-TW" altLang="en-US" sz="2800" dirty="0" smtClean="0">
                <a:latin typeface="標楷體" pitchFamily="65" charset="-120"/>
                <a:ea typeface="標楷體" pitchFamily="65" charset="-120"/>
              </a:rPr>
              <a:t>我們也盡量使語者群之間語者相關的完整性（比如性別，年齡）相近。</a:t>
            </a:r>
          </a:p>
          <a:p>
            <a:pPr>
              <a:buNone/>
            </a:pPr>
            <a:endParaRPr lang="zh-TW" altLang="en-US" sz="2800" dirty="0"/>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8</a:t>
            </a:fld>
            <a:r>
              <a:rPr lang="en-US" altLang="zh-TW" smtClean="0"/>
              <a:t>/36</a:t>
            </a:r>
            <a:endParaRPr lang="zh-TW"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88640"/>
            <a:ext cx="7704856" cy="692696"/>
          </a:xfrm>
        </p:spPr>
        <p:txBody>
          <a:bodyPr>
            <a:noAutofit/>
          </a:bodyPr>
          <a:lstStyle/>
          <a:p>
            <a:pPr algn="ctr"/>
            <a:r>
              <a:rPr lang="zh-TW" altLang="en-US" sz="6000" dirty="0" smtClean="0">
                <a:solidFill>
                  <a:schemeClr val="bg1"/>
                </a:solidFill>
                <a:latin typeface="標楷體" pitchFamily="65" charset="-120"/>
                <a:ea typeface="標楷體" pitchFamily="65" charset="-120"/>
              </a:rPr>
              <a:t>錄音環境</a:t>
            </a:r>
            <a:endParaRPr lang="zh-TW" altLang="en-US" sz="6000" dirty="0">
              <a:solidFill>
                <a:schemeClr val="bg1"/>
              </a:solidFill>
              <a:latin typeface="標楷體" pitchFamily="65" charset="-120"/>
              <a:ea typeface="標楷體" pitchFamily="65" charset="-120"/>
            </a:endParaRPr>
          </a:p>
        </p:txBody>
      </p:sp>
      <p:sp>
        <p:nvSpPr>
          <p:cNvPr id="5" name="內容版面配置區 4"/>
          <p:cNvSpPr>
            <a:spLocks noGrp="1"/>
          </p:cNvSpPr>
          <p:nvPr>
            <p:ph idx="1"/>
          </p:nvPr>
        </p:nvSpPr>
        <p:spPr>
          <a:xfrm>
            <a:off x="457200" y="1301548"/>
            <a:ext cx="8229600" cy="5127848"/>
          </a:xfrm>
        </p:spPr>
        <p:txBody>
          <a:bodyPr>
            <a:noAutofit/>
          </a:bodyPr>
          <a:lstStyle/>
          <a:p>
            <a:r>
              <a:rPr lang="zh-TW" altLang="en-US" sz="2800" dirty="0" smtClean="0">
                <a:latin typeface="標楷體" pitchFamily="65" charset="-120"/>
                <a:ea typeface="標楷體" pitchFamily="65" charset="-120"/>
                <a:cs typeface="Times New Roman" pitchFamily="18" charset="0"/>
              </a:rPr>
              <a:t>錄音軟體：</a:t>
            </a:r>
            <a:r>
              <a:rPr lang="en-US" altLang="zh-TW" sz="2800" dirty="0" smtClean="0">
                <a:latin typeface="Times New Roman" pitchFamily="18" charset="0"/>
                <a:cs typeface="Times New Roman" pitchFamily="18" charset="0"/>
              </a:rPr>
              <a:t>Cool Edit Pro 2.0</a:t>
            </a:r>
          </a:p>
          <a:p>
            <a:endParaRPr lang="en-US" altLang="zh-TW" sz="2800" dirty="0" smtClean="0">
              <a:latin typeface="Times New Roman" pitchFamily="18" charset="0"/>
              <a:cs typeface="Times New Roman" pitchFamily="18" charset="0"/>
            </a:endParaRPr>
          </a:p>
          <a:p>
            <a:r>
              <a:rPr lang="zh-TW" altLang="en-US" sz="2800" dirty="0" smtClean="0">
                <a:latin typeface="標楷體" pitchFamily="65" charset="-120"/>
                <a:ea typeface="標楷體" pitchFamily="65" charset="-120"/>
              </a:rPr>
              <a:t>環境噪音確保</a:t>
            </a:r>
            <a:r>
              <a:rPr lang="en-US" altLang="zh-TW" sz="2800" dirty="0" smtClean="0">
                <a:latin typeface="標楷體" pitchFamily="65" charset="-120"/>
                <a:ea typeface="標楷體" pitchFamily="65" charset="-120"/>
              </a:rPr>
              <a:t> </a:t>
            </a:r>
            <a:r>
              <a:rPr lang="en-US" altLang="zh-TW" sz="2800" dirty="0" smtClean="0"/>
              <a:t>&lt; </a:t>
            </a:r>
            <a:r>
              <a:rPr lang="en-US" altLang="zh-TW" sz="2800" dirty="0" smtClean="0">
                <a:latin typeface="Times New Roman" pitchFamily="18" charset="0"/>
                <a:cs typeface="Times New Roman" pitchFamily="18" charset="0"/>
              </a:rPr>
              <a:t>40dB</a:t>
            </a:r>
          </a:p>
          <a:p>
            <a:endParaRPr lang="en-US" altLang="zh-TW" sz="2800" dirty="0" smtClean="0">
              <a:latin typeface="Times New Roman" pitchFamily="18" charset="0"/>
              <a:cs typeface="Times New Roman" pitchFamily="18" charset="0"/>
            </a:endParaRPr>
          </a:p>
          <a:p>
            <a:r>
              <a:rPr lang="zh-TW" altLang="en-US" sz="2800" dirty="0" smtClean="0">
                <a:latin typeface="標楷體" pitchFamily="65" charset="-120"/>
                <a:ea typeface="標楷體" pitchFamily="65" charset="-120"/>
              </a:rPr>
              <a:t>使用麥克風：</a:t>
            </a:r>
            <a:r>
              <a:rPr lang="en-US" altLang="zh-TW" sz="2800" dirty="0" smtClean="0">
                <a:latin typeface="Times New Roman" pitchFamily="18" charset="0"/>
                <a:cs typeface="Times New Roman" pitchFamily="18" charset="0"/>
              </a:rPr>
              <a:t>Audio-</a:t>
            </a:r>
            <a:r>
              <a:rPr lang="en-US" altLang="zh-TW" sz="2800" dirty="0" err="1" smtClean="0">
                <a:latin typeface="Times New Roman" pitchFamily="18" charset="0"/>
                <a:cs typeface="Times New Roman" pitchFamily="18" charset="0"/>
              </a:rPr>
              <a:t>technica</a:t>
            </a:r>
            <a:r>
              <a:rPr lang="en-US" altLang="zh-TW" sz="2800" dirty="0" smtClean="0">
                <a:latin typeface="Times New Roman" pitchFamily="18" charset="0"/>
                <a:cs typeface="Times New Roman" pitchFamily="18" charset="0"/>
              </a:rPr>
              <a:t> Stereo AT9941</a:t>
            </a:r>
          </a:p>
          <a:p>
            <a:endParaRPr lang="en-US" altLang="zh-TW" sz="2800" dirty="0" smtClean="0">
              <a:latin typeface="Times New Roman" pitchFamily="18" charset="0"/>
              <a:cs typeface="Times New Roman" pitchFamily="18" charset="0"/>
            </a:endParaRPr>
          </a:p>
          <a:p>
            <a:r>
              <a:rPr lang="zh-TW" altLang="en-US" sz="2800" dirty="0" smtClean="0">
                <a:latin typeface="標楷體" pitchFamily="65" charset="-120"/>
                <a:ea typeface="標楷體" pitchFamily="65" charset="-120"/>
                <a:cs typeface="Times New Roman" pitchFamily="18" charset="0"/>
              </a:rPr>
              <a:t>離散採樣頻率：</a:t>
            </a:r>
            <a:r>
              <a:rPr lang="en-US" altLang="zh-TW" sz="2800" dirty="0" smtClean="0">
                <a:latin typeface="Times New Roman" pitchFamily="18" charset="0"/>
                <a:cs typeface="Times New Roman" pitchFamily="18" charset="0"/>
              </a:rPr>
              <a:t>16,000Hz</a:t>
            </a:r>
          </a:p>
          <a:p>
            <a:endParaRPr lang="en-US" altLang="zh-TW" sz="2800" dirty="0" smtClean="0">
              <a:latin typeface="Times New Roman" pitchFamily="18" charset="0"/>
              <a:cs typeface="Times New Roman" pitchFamily="18" charset="0"/>
            </a:endParaRPr>
          </a:p>
          <a:p>
            <a:r>
              <a:rPr lang="zh-TW" altLang="en-US" sz="2800" dirty="0" smtClean="0">
                <a:latin typeface="標楷體" pitchFamily="65" charset="-120"/>
                <a:ea typeface="標楷體" pitchFamily="65" charset="-120"/>
              </a:rPr>
              <a:t>台灣語者的國語語料是從</a:t>
            </a:r>
            <a:r>
              <a:rPr lang="en-US" altLang="zh-TW" sz="2800" dirty="0" smtClean="0">
                <a:latin typeface="Times New Roman" pitchFamily="18" charset="0"/>
                <a:cs typeface="Times New Roman" pitchFamily="18" charset="0"/>
              </a:rPr>
              <a:t>TCC-300</a:t>
            </a:r>
            <a:r>
              <a:rPr lang="zh-TW" altLang="en-US" sz="2800" dirty="0" smtClean="0">
                <a:latin typeface="標楷體" pitchFamily="65" charset="-120"/>
                <a:ea typeface="標楷體" pitchFamily="65" charset="-120"/>
              </a:rPr>
              <a:t>語料庫挑選。</a:t>
            </a:r>
            <a:endParaRPr lang="en-US" altLang="zh-TW" sz="2800" dirty="0" smtClean="0">
              <a:latin typeface="標楷體" pitchFamily="65" charset="-120"/>
              <a:ea typeface="標楷體" pitchFamily="65" charset="-120"/>
            </a:endParaRPr>
          </a:p>
          <a:p>
            <a:endParaRPr lang="zh-TW" altLang="en-US" sz="2800" dirty="0"/>
          </a:p>
        </p:txBody>
      </p:sp>
      <p:graphicFrame>
        <p:nvGraphicFramePr>
          <p:cNvPr id="6" name="表格 5"/>
          <p:cNvGraphicFramePr>
            <a:graphicFrameLocks noGrp="1"/>
          </p:cNvGraphicFramePr>
          <p:nvPr/>
        </p:nvGraphicFramePr>
        <p:xfrm>
          <a:off x="0" y="900098"/>
          <a:ext cx="9144000" cy="457200"/>
        </p:xfrm>
        <a:graphic>
          <a:graphicData uri="http://schemas.openxmlformats.org/drawingml/2006/table">
            <a:tbl>
              <a:tblPr firstRow="1" bandRow="1">
                <a:tableStyleId>{5C22544A-7EE6-4342-B048-85BDC9FD1C3A}</a:tableStyleId>
              </a:tblPr>
              <a:tblGrid>
                <a:gridCol w="1524000"/>
                <a:gridCol w="1524000"/>
                <a:gridCol w="1524000"/>
                <a:gridCol w="1524000"/>
                <a:gridCol w="1524000"/>
                <a:gridCol w="1524000"/>
              </a:tblGrid>
              <a:tr h="428628">
                <a:tc>
                  <a:txBody>
                    <a:bodyPr/>
                    <a:lstStyle/>
                    <a:p>
                      <a:pPr algn="ctr"/>
                      <a:r>
                        <a:rPr lang="zh-TW" altLang="en-US" sz="2400" b="0" dirty="0" smtClean="0">
                          <a:ln>
                            <a:solidFill>
                              <a:schemeClr val="bg1"/>
                            </a:solidFill>
                          </a:ln>
                          <a:latin typeface="標楷體" pitchFamily="65" charset="-120"/>
                          <a:ea typeface="標楷體" pitchFamily="65" charset="-120"/>
                        </a:rPr>
                        <a:t>簡介</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語料庫設計</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000" b="0" dirty="0" smtClean="0">
                          <a:ln>
                            <a:solidFill>
                              <a:schemeClr val="bg1"/>
                            </a:solidFill>
                          </a:ln>
                          <a:latin typeface="標楷體" pitchFamily="65" charset="-120"/>
                          <a:ea typeface="標楷體" pitchFamily="65" charset="-120"/>
                        </a:rPr>
                        <a:t>資料蒐集</a:t>
                      </a:r>
                      <a:endParaRPr lang="zh-TW" altLang="en-US" sz="20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smtClean="0">
                          <a:ln>
                            <a:solidFill>
                              <a:schemeClr val="bg1"/>
                            </a:solidFill>
                          </a:ln>
                          <a:latin typeface="標楷體" pitchFamily="65" charset="-120"/>
                          <a:ea typeface="標楷體" pitchFamily="65" charset="-120"/>
                        </a:rPr>
                        <a:t>語料庫架構</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400" b="0" dirty="0" smtClean="0">
                          <a:ln>
                            <a:solidFill>
                              <a:schemeClr val="bg1"/>
                            </a:solidFill>
                          </a:ln>
                          <a:latin typeface="標楷體" pitchFamily="65" charset="-120"/>
                          <a:ea typeface="標楷體" pitchFamily="65" charset="-120"/>
                        </a:rPr>
                        <a:t>實驗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400" b="0" dirty="0" smtClean="0">
                          <a:ln>
                            <a:solidFill>
                              <a:schemeClr val="bg1"/>
                            </a:solidFill>
                          </a:ln>
                          <a:latin typeface="標楷體" pitchFamily="65" charset="-120"/>
                          <a:ea typeface="標楷體" pitchFamily="65" charset="-120"/>
                        </a:rPr>
                        <a:t>結論</a:t>
                      </a:r>
                      <a:endParaRPr lang="zh-TW" altLang="en-US" sz="2400" b="0" dirty="0">
                        <a:ln>
                          <a:solidFill>
                            <a:schemeClr val="bg1"/>
                          </a:solidFill>
                        </a:ln>
                        <a:latin typeface="標楷體" pitchFamily="65" charset="-120"/>
                        <a:ea typeface="標楷體" pitchFamily="65" charset="-12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bl>
          </a:graphicData>
        </a:graphic>
      </p:graphicFrame>
      <p:sp>
        <p:nvSpPr>
          <p:cNvPr id="7" name="投影片編號版面配置區 6"/>
          <p:cNvSpPr>
            <a:spLocks noGrp="1"/>
          </p:cNvSpPr>
          <p:nvPr>
            <p:ph type="sldNum" sz="quarter" idx="11"/>
          </p:nvPr>
        </p:nvSpPr>
        <p:spPr/>
        <p:txBody>
          <a:bodyPr/>
          <a:lstStyle/>
          <a:p>
            <a:fld id="{4FCA3AF7-0E5C-4DEE-97CA-9CC906C4F756}" type="slidenum">
              <a:rPr lang="zh-TW" altLang="en-US" smtClean="0"/>
              <a:pPr/>
              <a:t>9</a:t>
            </a:fld>
            <a:r>
              <a:rPr lang="en-US" altLang="zh-TW" smtClean="0"/>
              <a:t>/36</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13130</TotalTime>
  <Words>2686</Words>
  <Application>Microsoft Office PowerPoint</Application>
  <PresentationFormat>如螢幕大小 (4:3)</PresentationFormat>
  <Paragraphs>526</Paragraphs>
  <Slides>36</Slides>
  <Notes>2</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36</vt:i4>
      </vt:variant>
    </vt:vector>
  </HeadingPairs>
  <TitlesOfParts>
    <vt:vector size="38" baseType="lpstr">
      <vt:lpstr>流線</vt:lpstr>
      <vt:lpstr>Equation</vt:lpstr>
      <vt:lpstr>文字語料庫描述長度比較 與多腔調國語語料庫建立  Comparison of Description Length for Text Corpus and Construction of Multi-accent Mandarin Speech Corpus</vt:lpstr>
      <vt:lpstr>大綱</vt:lpstr>
      <vt:lpstr>多腔調國語語料庫建立</vt:lpstr>
      <vt:lpstr>研究動機</vt:lpstr>
      <vt:lpstr>研究背景</vt:lpstr>
      <vt:lpstr>語料庫設計</vt:lpstr>
      <vt:lpstr>語料庫設計</vt:lpstr>
      <vt:lpstr>語者群</vt:lpstr>
      <vt:lpstr>錄音環境</vt:lpstr>
      <vt:lpstr>語音錄製流程</vt:lpstr>
      <vt:lpstr>語料庫內容</vt:lpstr>
      <vt:lpstr>發音差異分類</vt:lpstr>
      <vt:lpstr>發音差異分類</vt:lpstr>
      <vt:lpstr>發音差異分類</vt:lpstr>
      <vt:lpstr>實驗</vt:lpstr>
      <vt:lpstr>實驗結果</vt:lpstr>
      <vt:lpstr>結論與未來工作</vt:lpstr>
      <vt:lpstr>文字語料庫描述長度比較 </vt:lpstr>
      <vt:lpstr>研究動機</vt:lpstr>
      <vt:lpstr>研究背景</vt:lpstr>
      <vt:lpstr>文法歸納</vt:lpstr>
      <vt:lpstr>CFG介紹</vt:lpstr>
      <vt:lpstr>CFG介紹</vt:lpstr>
      <vt:lpstr>描述長度分析</vt:lpstr>
      <vt:lpstr>描述長度分析</vt:lpstr>
      <vt:lpstr>Stanford剖析器</vt:lpstr>
      <vt:lpstr>Stanford剖析器</vt:lpstr>
      <vt:lpstr>文法規則產生過程</vt:lpstr>
      <vt:lpstr>資料前處理</vt:lpstr>
      <vt:lpstr>實驗</vt:lpstr>
      <vt:lpstr>結論與未來工作</vt:lpstr>
      <vt:lpstr>投影片 32</vt:lpstr>
      <vt:lpstr>泊松分布</vt:lpstr>
      <vt:lpstr>特殊情形的描述長度分析</vt:lpstr>
      <vt:lpstr>特殊情形的描述長度分析</vt:lpstr>
      <vt:lpstr>減少描述長度的策略</vt:lpstr>
    </vt:vector>
  </TitlesOfParts>
  <Company>FDZone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features for noise speech recognition based on temporal trajectory filtering of short-time autocorrelation sequences</dc:title>
  <dc:creator>ox01ox01</dc:creator>
  <cp:lastModifiedBy>1</cp:lastModifiedBy>
  <cp:revision>1141</cp:revision>
  <dcterms:created xsi:type="dcterms:W3CDTF">2009-02-24T03:53:34Z</dcterms:created>
  <dcterms:modified xsi:type="dcterms:W3CDTF">2012-04-25T15:48:07Z</dcterms:modified>
</cp:coreProperties>
</file>