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4" r:id="rId1"/>
  </p:sldMasterIdLst>
  <p:notesMasterIdLst>
    <p:notesMasterId r:id="rId26"/>
  </p:notesMasterIdLst>
  <p:handoutMasterIdLst>
    <p:handoutMasterId r:id="rId27"/>
  </p:handoutMasterIdLst>
  <p:sldIdLst>
    <p:sldId id="500" r:id="rId2"/>
    <p:sldId id="502" r:id="rId3"/>
    <p:sldId id="503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9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73AD"/>
    <a:srgbClr val="23466A"/>
    <a:srgbClr val="5B92C9"/>
    <a:srgbClr val="ED9513"/>
    <a:srgbClr val="FFC000"/>
    <a:srgbClr val="ABC7E3"/>
    <a:srgbClr val="C1E9ED"/>
    <a:srgbClr val="274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8" autoAdjust="0"/>
    <p:restoredTop sz="94674" autoAdjust="0"/>
  </p:normalViewPr>
  <p:slideViewPr>
    <p:cSldViewPr snapToGrid="0" showGuides="1">
      <p:cViewPr varScale="1">
        <p:scale>
          <a:sx n="110" d="100"/>
          <a:sy n="110" d="100"/>
        </p:scale>
        <p:origin x="264" y="102"/>
      </p:cViewPr>
      <p:guideLst>
        <p:guide orient="horz" pos="1620"/>
        <p:guide pos="2931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50" d="100"/>
        <a:sy n="50" d="100"/>
      </p:scale>
      <p:origin x="0" y="-1902"/>
    </p:cViewPr>
  </p:sorterViewPr>
  <p:notesViewPr>
    <p:cSldViewPr snapToGrid="0">
      <p:cViewPr varScale="1">
        <p:scale>
          <a:sx n="99" d="100"/>
          <a:sy n="99" d="100"/>
        </p:scale>
        <p:origin x="3064" y="184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image" Target="../media/image43.emf"/><Relationship Id="rId7" Type="http://schemas.openxmlformats.org/officeDocument/2006/relationships/image" Target="../media/image47.emf"/><Relationship Id="rId2" Type="http://schemas.openxmlformats.org/officeDocument/2006/relationships/image" Target="../media/image42.emf"/><Relationship Id="rId1" Type="http://schemas.openxmlformats.org/officeDocument/2006/relationships/image" Target="../media/image41.emf"/><Relationship Id="rId6" Type="http://schemas.openxmlformats.org/officeDocument/2006/relationships/image" Target="../media/image46.emf"/><Relationship Id="rId5" Type="http://schemas.openxmlformats.org/officeDocument/2006/relationships/image" Target="../media/image45.emf"/><Relationship Id="rId10" Type="http://schemas.openxmlformats.org/officeDocument/2006/relationships/image" Target="../media/image50.emf"/><Relationship Id="rId4" Type="http://schemas.openxmlformats.org/officeDocument/2006/relationships/image" Target="../media/image44.emf"/><Relationship Id="rId9" Type="http://schemas.openxmlformats.org/officeDocument/2006/relationships/image" Target="../media/image49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Relationship Id="rId4" Type="http://schemas.openxmlformats.org/officeDocument/2006/relationships/image" Target="../media/image5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image" Target="../media/image59.emf"/><Relationship Id="rId1" Type="http://schemas.openxmlformats.org/officeDocument/2006/relationships/image" Target="../media/image58.emf"/><Relationship Id="rId4" Type="http://schemas.openxmlformats.org/officeDocument/2006/relationships/image" Target="../media/image61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image" Target="../media/image70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4" Type="http://schemas.openxmlformats.org/officeDocument/2006/relationships/image" Target="../media/image1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088862-C126-0E4E-AB55-221D36219963}" type="datetimeFigureOut">
              <a:rPr kumimoji="1" lang="zh-CN" altLang="en-US" smtClean="0"/>
              <a:pPr/>
              <a:t>2023/9/10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DA3BB-9B98-A048-AD22-3E27ED53459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0713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defRPr sz="1200" noProof="1">
                <a:latin typeface="+mn-lt"/>
                <a:ea typeface="+mn-ea"/>
              </a:defRPr>
            </a:lvl1pPr>
          </a:lstStyle>
          <a:p>
            <a:pPr>
              <a:defRPr/>
            </a:pPr>
            <a:fld id="{C9265A27-72B9-4A2F-9746-A8AAC7B5F8C7}" type="datetimeFigureOut">
              <a:rPr lang="zh-CN" altLang="en-US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31748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备注占位符 4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defRPr sz="1200" noProof="1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3B87A59-3FC0-45D7-9A2C-8122FA9975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954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DB505-C852-4694-8456-E5E2228BDE7B}" type="slidenum">
              <a:rPr lang="en-US" altLang="zh-CN" smtClean="0">
                <a:ea typeface="宋体" panose="02010600030101010101" pitchFamily="2" charset="-122"/>
              </a:rPr>
              <a:pPr/>
              <a:t>2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887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831301-0035-4368-A940-F9D96DA00EF6}" type="slidenum">
              <a:rPr lang="en-US" altLang="zh-CN" smtClean="0">
                <a:ea typeface="宋体" panose="02010600030101010101" pitchFamily="2" charset="-122"/>
              </a:rPr>
              <a:pPr/>
              <a:t>11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3900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53FFED-12C9-4767-9CA0-72B46403F3A7}" type="slidenum">
              <a:rPr lang="en-US" altLang="zh-CN" smtClean="0">
                <a:ea typeface="宋体" panose="02010600030101010101" pitchFamily="2" charset="-122"/>
              </a:rPr>
              <a:pPr/>
              <a:t>12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56900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63DFE6-1679-40B5-9BE9-AFB9413E7418}" type="slidenum">
              <a:rPr lang="en-US" altLang="zh-CN" smtClean="0">
                <a:ea typeface="宋体" panose="02010600030101010101" pitchFamily="2" charset="-122"/>
              </a:rPr>
              <a:pPr/>
              <a:t>13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5385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35003D-AC98-4814-9040-758F06990E1C}" type="slidenum">
              <a:rPr lang="en-US" altLang="zh-CN" smtClean="0">
                <a:ea typeface="宋体" panose="02010600030101010101" pitchFamily="2" charset="-122"/>
              </a:rPr>
              <a:pPr/>
              <a:t>14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8316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D9E5F4-8C69-428E-8384-3E41EF1652F6}" type="slidenum">
              <a:rPr lang="en-US" altLang="zh-CN" smtClean="0">
                <a:ea typeface="宋体" panose="02010600030101010101" pitchFamily="2" charset="-122"/>
              </a:rPr>
              <a:pPr/>
              <a:t>15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46726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4AAA4E-2677-4424-A86E-5B196F30E2B9}" type="slidenum">
              <a:rPr lang="en-US" altLang="zh-CN" smtClean="0">
                <a:ea typeface="宋体" panose="02010600030101010101" pitchFamily="2" charset="-122"/>
              </a:rPr>
              <a:pPr/>
              <a:t>16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5795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7A3760-5657-4057-8789-74E359A1AA31}" type="slidenum">
              <a:rPr lang="en-US" altLang="zh-CN" smtClean="0">
                <a:ea typeface="宋体" panose="02010600030101010101" pitchFamily="2" charset="-122"/>
              </a:rPr>
              <a:pPr/>
              <a:t>17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064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C139D8-201D-4180-9B23-31EE298BEC2A}" type="slidenum">
              <a:rPr lang="en-US" altLang="zh-CN" smtClean="0">
                <a:ea typeface="宋体" panose="02010600030101010101" pitchFamily="2" charset="-122"/>
              </a:rPr>
              <a:pPr/>
              <a:t>18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1454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BC4FD8-8DDE-4AC8-B777-64A72B00C216}" type="slidenum">
              <a:rPr lang="en-US" altLang="zh-CN" smtClean="0">
                <a:ea typeface="宋体" panose="02010600030101010101" pitchFamily="2" charset="-122"/>
              </a:rPr>
              <a:pPr/>
              <a:t>19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7639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12B1CF-5756-4F15-AC72-673CC93E97E2}" type="slidenum">
              <a:rPr lang="en-US" altLang="zh-CN" smtClean="0">
                <a:ea typeface="宋体" panose="02010600030101010101" pitchFamily="2" charset="-122"/>
              </a:rPr>
              <a:pPr/>
              <a:t>20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229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F04B26-2902-4C07-AC4D-CA70886D549C}" type="slidenum">
              <a:rPr lang="en-US" altLang="zh-CN" smtClean="0">
                <a:ea typeface="宋体" panose="02010600030101010101" pitchFamily="2" charset="-122"/>
              </a:rPr>
              <a:pPr/>
              <a:t>3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0744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6A28C7-D10D-4C00-995F-4E966CCF5F69}" type="slidenum">
              <a:rPr lang="en-US" altLang="zh-CN" smtClean="0">
                <a:ea typeface="宋体" panose="02010600030101010101" pitchFamily="2" charset="-122"/>
              </a:rPr>
              <a:pPr/>
              <a:t>21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29025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5333EB-A352-406F-8B91-4B3BFD5929BE}" type="slidenum">
              <a:rPr lang="en-US" altLang="zh-CN" smtClean="0">
                <a:ea typeface="宋体" panose="02010600030101010101" pitchFamily="2" charset="-122"/>
              </a:rPr>
              <a:pPr/>
              <a:t>22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301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D6441-B3A8-467B-AEA7-BA6B2546383B}" type="slidenum">
              <a:rPr lang="en-US" altLang="zh-CN" smtClean="0">
                <a:ea typeface="宋体" panose="02010600030101010101" pitchFamily="2" charset="-122"/>
              </a:rPr>
              <a:pPr/>
              <a:t>23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1013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DCF134-7D0C-4C2F-A987-7CF026221A84}" type="slidenum">
              <a:rPr lang="en-US" altLang="zh-CN" smtClean="0">
                <a:ea typeface="宋体" panose="02010600030101010101" pitchFamily="2" charset="-122"/>
              </a:rPr>
              <a:pPr/>
              <a:t>24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8600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7A72F5-4D25-4EDC-818D-DB02E1789431}" type="slidenum">
              <a:rPr lang="en-US" altLang="zh-CN" smtClean="0">
                <a:ea typeface="宋体" panose="02010600030101010101" pitchFamily="2" charset="-122"/>
              </a:rPr>
              <a:pPr/>
              <a:t>4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4214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E5F10E-0023-4757-90EA-38521E2BFE06}" type="slidenum">
              <a:rPr lang="en-US" altLang="zh-CN" smtClean="0">
                <a:ea typeface="宋体" panose="02010600030101010101" pitchFamily="2" charset="-122"/>
              </a:rPr>
              <a:pPr/>
              <a:t>5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7263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0ABBDE-24BA-4271-93FC-64EA28952DA9}" type="slidenum">
              <a:rPr lang="en-US" altLang="zh-CN" smtClean="0">
                <a:ea typeface="宋体" panose="02010600030101010101" pitchFamily="2" charset="-122"/>
              </a:rPr>
              <a:pPr/>
              <a:t>6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43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74A52-3C4A-4F43-B779-912AC229C18C}" type="slidenum">
              <a:rPr lang="en-US" altLang="zh-CN" smtClean="0">
                <a:ea typeface="宋体" panose="02010600030101010101" pitchFamily="2" charset="-122"/>
              </a:rPr>
              <a:pPr/>
              <a:t>7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64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DCBF05-EDAD-4087-8FF2-73C1B29F0221}" type="slidenum">
              <a:rPr lang="en-US" altLang="zh-CN" smtClean="0">
                <a:ea typeface="宋体" panose="02010600030101010101" pitchFamily="2" charset="-122"/>
              </a:rPr>
              <a:pPr/>
              <a:t>8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6755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95EED4-5FDB-498A-AC28-31D1D4718383}" type="slidenum">
              <a:rPr lang="en-US" altLang="zh-CN" smtClean="0">
                <a:ea typeface="宋体" panose="02010600030101010101" pitchFamily="2" charset="-122"/>
              </a:rPr>
              <a:pPr/>
              <a:t>9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2428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C12CF7-F30A-4A09-BC13-846381A3C9E3}" type="slidenum">
              <a:rPr lang="en-US" altLang="zh-CN" smtClean="0">
                <a:ea typeface="宋体" panose="02010600030101010101" pitchFamily="2" charset="-122"/>
              </a:rPr>
              <a:pPr/>
              <a:t>10</a:t>
            </a:fld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11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>
            <a:alpha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3B33FB-F0E1-4C26-BE4F-41508052794D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D3F8EF-A647-4A29-B10F-2F77FEACA50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4" name="Picture 2" descr="C:\Users\gg\Desktop\192280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矩形 14"/>
          <p:cNvSpPr/>
          <p:nvPr userDrawn="1"/>
        </p:nvSpPr>
        <p:spPr>
          <a:xfrm>
            <a:off x="0" y="-5358"/>
            <a:ext cx="9144000" cy="5154216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71309A-8DB6-445B-97C8-77A8A7796FC5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3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75DBA9-A3E1-4530-8479-AED71AFB52D7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6464B-9664-4942-935E-09E0A624A3D3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FA8B3-F832-4B60-9AD3-961E557497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gg\Desktop\图片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7143"/>
            <a:ext cx="1572731" cy="13283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05979"/>
            <a:ext cx="8229600" cy="438864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1EA92-13AD-4145-B29F-4B74DE2C9362}" type="datetime1">
              <a:rPr lang="zh-CN" altLang="en-US" smtClean="0"/>
              <a:pPr>
                <a:defRPr/>
              </a:pPr>
              <a:t>2023/9/10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buFontTx/>
              <a:buNone/>
              <a:defRPr kumimoji="1" sz="2800"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43D23-F8B1-43D9-B8A4-5A1E739397E8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FA8B3-F832-4B60-9AD3-961E557497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946768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112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gg\Desktop\图片1.png">
            <a:extLst>
              <a:ext uri="{FF2B5EF4-FFF2-40B4-BE49-F238E27FC236}">
                <a16:creationId xmlns="" xmlns:a16="http://schemas.microsoft.com/office/drawing/2014/main" id="{553A4BDA-CDD8-4CCD-ACB4-4BFB6D2B48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7143"/>
            <a:ext cx="1572731" cy="13283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112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0B299-4359-4147-AFB7-EFEC327F7B46}" type="datetime1">
              <a:rPr lang="zh-CN" altLang="en-US" smtClean="0"/>
              <a:pPr>
                <a:defRPr/>
              </a:pPr>
              <a:t>2023/9/10</a:t>
            </a:fld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112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65C2C-1B53-4EFA-8471-17D46D3FB89F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FA8B3-F832-4B60-9AD3-961E557497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94676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112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gg\Desktop\图片1.png">
            <a:extLst>
              <a:ext uri="{FF2B5EF4-FFF2-40B4-BE49-F238E27FC236}">
                <a16:creationId xmlns="" xmlns:a16="http://schemas.microsoft.com/office/drawing/2014/main" id="{553A4BDA-CDD8-4CCD-ACB4-4BFB6D2B48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7143"/>
            <a:ext cx="1572731" cy="13283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112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112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FB8379-D766-48C8-8B56-71F0F690828A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FA8B3-F832-4B60-9AD3-961E557497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94676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112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gg\Desktop\图片1.png">
            <a:extLst>
              <a:ext uri="{FF2B5EF4-FFF2-40B4-BE49-F238E27FC236}">
                <a16:creationId xmlns:a16="http://schemas.microsoft.com/office/drawing/2014/main" xmlns="" id="{553A4BDA-CDD8-4CCD-ACB4-4BFB6D2B48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7143"/>
            <a:ext cx="1572731" cy="13283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112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1128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ภาพนิ่ง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DB88A-4876-4B2C-9A34-1E6A70DE39A9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FA8B3-F832-4B60-9AD3-961E557497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D337D2-4F6B-490C-8D03-CC56DF08C168}" type="datetime1">
              <a:rPr lang="zh-CN" altLang="en-US" smtClean="0"/>
              <a:pPr>
                <a:defRPr/>
              </a:pPr>
              <a:t>2023/9/10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gg\Desktop\图片1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7144"/>
            <a:ext cx="1572731" cy="1328300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5455FE-334A-47E5-BDEF-96CD5C9ED584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5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5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7153BE-1ED7-4436-9FF1-521909325625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67943A-3784-47B5-B8B7-B72567BBAFBA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2B250C-4E0C-463E-A75F-DDAB44F22822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1B674A-7E7D-4AAE-82F4-0314AB6951E5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051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BCDEF6-ACFE-4B02-BBC6-95309DE8E753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45B252F-CF0F-4C43-91A5-0997119FD922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Picture 2" descr="C:\Users\gg\Desktop\zhulou004.jpg"/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1"/>
            <a:ext cx="9143999" cy="5149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-1" y="0"/>
            <a:ext cx="9144000" cy="5154216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9" name="矩形 8"/>
          <p:cNvSpPr/>
          <p:nvPr/>
        </p:nvSpPr>
        <p:spPr>
          <a:xfrm>
            <a:off x="-2" y="-4763"/>
            <a:ext cx="9144000" cy="5154216"/>
          </a:xfrm>
          <a:prstGeom prst="rect">
            <a:avLst/>
          </a:prstGeom>
          <a:solidFill>
            <a:schemeClr val="bg1"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defRPr/>
            </a:pPr>
            <a:endParaRPr lang="zh-CN" altLang="en-US" noProof="1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80D23E36-520A-7440-9D52-863DE3D4255D}"/>
              </a:ext>
            </a:extLst>
          </p:cNvPr>
          <p:cNvSpPr/>
          <p:nvPr userDrawn="1"/>
        </p:nvSpPr>
        <p:spPr>
          <a:xfrm>
            <a:off x="21" y="-12226"/>
            <a:ext cx="9143980" cy="681037"/>
          </a:xfrm>
          <a:prstGeom prst="rect">
            <a:avLst/>
          </a:prstGeom>
          <a:gradFill flip="none" rotWithShape="1">
            <a:gsLst>
              <a:gs pos="0">
                <a:srgbClr val="50AFFE"/>
              </a:gs>
              <a:gs pos="100000">
                <a:srgbClr val="3C68CE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3" name="图片 12" descr="蓝色的标志&#10;&#10;描述已自动生成">
            <a:extLst>
              <a:ext uri="{FF2B5EF4-FFF2-40B4-BE49-F238E27FC236}">
                <a16:creationId xmlns:a16="http://schemas.microsoft.com/office/drawing/2014/main" xmlns="" id="{72635F01-1023-2D42-AA99-7AAECE0D8465}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print"/>
          <a:stretch>
            <a:fillRect/>
          </a:stretch>
        </p:blipFill>
        <p:spPr>
          <a:xfrm>
            <a:off x="8272710" y="58682"/>
            <a:ext cx="603873" cy="579673"/>
          </a:xfrm>
          <a:prstGeom prst="rect">
            <a:avLst/>
          </a:prstGeom>
          <a:effectLst>
            <a:glow rad="104986">
              <a:schemeClr val="accent1">
                <a:alpha val="40000"/>
              </a:schemeClr>
            </a:glow>
            <a:reflection stA="45000" endPos="0" dist="50800" dir="5400000" sy="-100000" algn="bl" rotWithShape="0"/>
            <a:softEdge rad="964"/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  <p:sldLayoutId id="2147483685" r:id="rId21"/>
    <p:sldLayoutId id="2147483686" r:id="rId22"/>
    <p:sldLayoutId id="2147483687" r:id="rId23"/>
    <p:sldLayoutId id="2147483688" r:id="rId24"/>
    <p:sldLayoutId id="2147483689" r:id="rId25"/>
    <p:sldLayoutId id="2147483690" r:id="rId26"/>
    <p:sldLayoutId id="2147483691" r:id="rId27"/>
    <p:sldLayoutId id="2147483692" r:id="rId28"/>
    <p:sldLayoutId id="2147483660" r:id="rId29"/>
    <p:sldLayoutId id="2147483661" r:id="rId30"/>
    <p:sldLayoutId id="2147483662" r:id="rId31"/>
    <p:sldLayoutId id="2147483663" r:id="rId32"/>
  </p:sldLayoutIdLst>
  <p:transition/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9.emf"/><Relationship Id="rId5" Type="http://schemas.openxmlformats.org/officeDocument/2006/relationships/image" Target="../media/image26.e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0.e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3.emf"/><Relationship Id="rId4" Type="http://schemas.openxmlformats.org/officeDocument/2006/relationships/oleObject" Target="../embeddings/oleObject28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5.e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8.e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0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5.emf"/><Relationship Id="rId18" Type="http://schemas.openxmlformats.org/officeDocument/2006/relationships/oleObject" Target="../embeddings/oleObject43.bin"/><Relationship Id="rId3" Type="http://schemas.openxmlformats.org/officeDocument/2006/relationships/notesSlide" Target="../notesSlides/notesSlide15.xml"/><Relationship Id="rId21" Type="http://schemas.openxmlformats.org/officeDocument/2006/relationships/image" Target="../media/image49.emf"/><Relationship Id="rId7" Type="http://schemas.openxmlformats.org/officeDocument/2006/relationships/image" Target="../media/image42.e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4.emf"/><Relationship Id="rId5" Type="http://schemas.openxmlformats.org/officeDocument/2006/relationships/image" Target="../media/image41.emf"/><Relationship Id="rId15" Type="http://schemas.openxmlformats.org/officeDocument/2006/relationships/image" Target="../media/image46.emf"/><Relationship Id="rId23" Type="http://schemas.openxmlformats.org/officeDocument/2006/relationships/image" Target="../media/image50.emf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48.e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3.emf"/><Relationship Id="rId14" Type="http://schemas.openxmlformats.org/officeDocument/2006/relationships/oleObject" Target="../embeddings/oleObject41.bin"/><Relationship Id="rId22" Type="http://schemas.openxmlformats.org/officeDocument/2006/relationships/oleObject" Target="../embeddings/oleObject4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4.emf"/><Relationship Id="rId5" Type="http://schemas.openxmlformats.org/officeDocument/2006/relationships/image" Target="../media/image51.e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5.e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1.emf"/><Relationship Id="rId5" Type="http://schemas.openxmlformats.org/officeDocument/2006/relationships/image" Target="../media/image58.e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66.emf"/><Relationship Id="rId18" Type="http://schemas.openxmlformats.org/officeDocument/2006/relationships/oleObject" Target="../embeddings/oleObject64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3.e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6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3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5.emf"/><Relationship Id="rId5" Type="http://schemas.openxmlformats.org/officeDocument/2006/relationships/image" Target="../media/image62.emf"/><Relationship Id="rId15" Type="http://schemas.openxmlformats.org/officeDocument/2006/relationships/image" Target="../media/image67.emf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69.e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4.emf"/><Relationship Id="rId14" Type="http://schemas.openxmlformats.org/officeDocument/2006/relationships/oleObject" Target="../embeddings/oleObject62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7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70.emf"/><Relationship Id="rId4" Type="http://schemas.openxmlformats.org/officeDocument/2006/relationships/oleObject" Target="../embeddings/oleObject65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7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8.bin"/><Relationship Id="rId5" Type="http://schemas.openxmlformats.org/officeDocument/2006/relationships/image" Target="../media/image72.emf"/><Relationship Id="rId4" Type="http://schemas.openxmlformats.org/officeDocument/2006/relationships/oleObject" Target="../embeddings/oleObject67.bin"/><Relationship Id="rId9" Type="http://schemas.openxmlformats.org/officeDocument/2006/relationships/image" Target="../media/image7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75.emf"/><Relationship Id="rId4" Type="http://schemas.openxmlformats.org/officeDocument/2006/relationships/oleObject" Target="../embeddings/oleObject70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80.emf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77.emf"/><Relationship Id="rId12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9.emf"/><Relationship Id="rId5" Type="http://schemas.openxmlformats.org/officeDocument/2006/relationships/image" Target="../media/image76.e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1.emf"/><Relationship Id="rId5" Type="http://schemas.openxmlformats.org/officeDocument/2006/relationships/image" Target="../media/image8.e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6.e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3"/>
          <p:cNvSpPr txBox="1">
            <a:spLocks noChangeArrowheads="1"/>
          </p:cNvSpPr>
          <p:nvPr/>
        </p:nvSpPr>
        <p:spPr bwMode="auto">
          <a:xfrm>
            <a:off x="1143000" y="676110"/>
            <a:ext cx="7239000" cy="17851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概率论与</a:t>
            </a:r>
            <a:r>
              <a:rPr lang="zh-CN" altLang="en-US" sz="4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数理统计</a:t>
            </a:r>
            <a:endParaRPr lang="en-US" altLang="zh-CN" sz="4400" b="1" dirty="0" smtClean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44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习题</a:t>
            </a:r>
            <a:r>
              <a:rPr lang="zh-CN" altLang="en-US" sz="4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课（一）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107"/>
          <p:cNvSpPr txBox="1">
            <a:spLocks noChangeArrowheads="1"/>
          </p:cNvSpPr>
          <p:nvPr/>
        </p:nvSpPr>
        <p:spPr bwMode="auto">
          <a:xfrm>
            <a:off x="200297" y="616369"/>
            <a:ext cx="8799766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个坛子各装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个球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编号为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1,2,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…,n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每个坛子中各取一个球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计算所取到的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个球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中最大编号是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m(1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mn)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的概率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.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420" name="Text Box 108"/>
          <p:cNvSpPr txBox="1">
            <a:spLocks noChangeArrowheads="1"/>
          </p:cNvSpPr>
          <p:nvPr/>
        </p:nvSpPr>
        <p:spPr bwMode="auto">
          <a:xfrm>
            <a:off x="195439" y="2094185"/>
            <a:ext cx="9219494" cy="25709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en-US" altLang="zh-CN" sz="32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 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= {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所取到的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个球中最大编号是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m},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如果每个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坛子都从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至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号球中取一个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共有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lang="en-US" altLang="zh-CN" sz="3200" b="1" baseline="30000" dirty="0" err="1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种取法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如果每个坛子都从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至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m-1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号球中取一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共有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(m-1)</a:t>
            </a:r>
            <a:r>
              <a:rPr lang="en-US" altLang="zh-CN" sz="3200" b="1" baseline="300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种取法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3200" b="1" baseline="30000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endParaRPr lang="en-US" altLang="zh-CN" sz="3200" b="1" baseline="30000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3429" name="Object 117"/>
          <p:cNvGraphicFramePr>
            <a:graphicFrameLocks noChangeAspect="1"/>
          </p:cNvGraphicFramePr>
          <p:nvPr/>
        </p:nvGraphicFramePr>
        <p:xfrm>
          <a:off x="2424814" y="4150636"/>
          <a:ext cx="4866383" cy="1007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Equation" r:id="rId4" imgW="2289960" imgH="597960" progId="Equation.3">
                  <p:embed/>
                </p:oleObj>
              </mc:Choice>
              <mc:Fallback>
                <p:oleObj name="Equation" r:id="rId4" imgW="2289960" imgH="597960" progId="Equation.3">
                  <p:embed/>
                  <p:pic>
                    <p:nvPicPr>
                      <p:cNvPr id="0" name="Object 117" descr="image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814" y="4150636"/>
                        <a:ext cx="4866383" cy="10072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28650" y="4894269"/>
            <a:ext cx="2091818" cy="273844"/>
          </a:xfrm>
        </p:spPr>
        <p:txBody>
          <a:bodyPr/>
          <a:lstStyle/>
          <a:p>
            <a:pPr>
              <a:defRPr/>
            </a:pPr>
            <a:fld id="{28B332D0-D26D-435F-8AD5-2AF0A8042E20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894269"/>
            <a:ext cx="2091818" cy="273844"/>
          </a:xfrm>
        </p:spPr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  <p:sp>
        <p:nvSpPr>
          <p:cNvPr id="8" name="Text Box 114"/>
          <p:cNvSpPr txBox="1">
            <a:spLocks noChangeArrowheads="1"/>
          </p:cNvSpPr>
          <p:nvPr/>
        </p:nvSpPr>
        <p:spPr bwMode="auto">
          <a:xfrm>
            <a:off x="4166695" y="3708853"/>
            <a:ext cx="1936868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故有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20" grpId="0" autoUpdateAnimBg="0"/>
      <p:bldP spid="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Rectangle 21"/>
          <p:cNvSpPr>
            <a:spLocks noGrp="1" noChangeArrowheads="1"/>
          </p:cNvSpPr>
          <p:nvPr/>
        </p:nvSpPr>
        <p:spPr bwMode="auto">
          <a:xfrm>
            <a:off x="154004" y="627019"/>
            <a:ext cx="9430095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buClr>
                <a:schemeClr val="tx1"/>
              </a:buClr>
              <a:buSzPts val="2800"/>
              <a:buFont typeface="Times New Roman" panose="02020603050405020304" pitchFamily="18" charset="0"/>
              <a:buNone/>
            </a:pPr>
            <a:r>
              <a:rPr kumimoji="0"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0"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kumimoji="0" lang="en-US" altLang="zh-CN" sz="28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kumimoji="0"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kumimoji="0" lang="en-US" altLang="zh-CN" sz="28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kumimoji="0" lang="zh-CN" altLang="en-US" sz="28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双不同的鞋子中任取</a:t>
            </a:r>
            <a:r>
              <a:rPr kumimoji="0" lang="en-US" altLang="zh-CN" sz="28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0" lang="zh-CN" altLang="en-US" sz="28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</a:t>
            </a:r>
            <a:r>
              <a:rPr kumimoji="0" lang="en-US" altLang="zh-CN" sz="28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kumimoji="0" lang="zh-CN" altLang="en-US" sz="28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求这</a:t>
            </a:r>
            <a:r>
              <a:rPr kumimoji="0" lang="en-US" altLang="zh-CN" sz="28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kumimoji="0"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只鞋子中至少</a:t>
            </a:r>
            <a:endParaRPr kumimoji="0" lang="en-US" altLang="zh-CN" sz="2800" b="1" dirty="0" smtClean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Clr>
                <a:schemeClr val="tx1"/>
              </a:buClr>
              <a:buSzPts val="2800"/>
              <a:buFont typeface="Times New Roman" panose="02020603050405020304" pitchFamily="18" charset="0"/>
              <a:buNone/>
            </a:pPr>
            <a:r>
              <a:rPr kumimoji="0" lang="zh-CN" altLang="en-US" sz="28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kumimoji="0" lang="zh-CN" altLang="en-US" sz="28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两只鞋配成一对的概率</a:t>
            </a:r>
            <a:r>
              <a:rPr kumimoji="0" lang="en-US" altLang="zh-CN" sz="28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  <a:p>
            <a:endParaRPr kumimoji="0" lang="en-US" altLang="zh-CN" sz="2800" b="1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37" name="Text Box 33"/>
          <p:cNvSpPr txBox="1">
            <a:spLocks noChangeArrowheads="1"/>
          </p:cNvSpPr>
          <p:nvPr/>
        </p:nvSpPr>
        <p:spPr bwMode="auto">
          <a:xfrm>
            <a:off x="722669" y="1444847"/>
            <a:ext cx="77724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ts val="2800"/>
              <a:buFont typeface="Times New Roman" panose="02020603050405020304" pitchFamily="18" charset="0"/>
              <a:buNone/>
            </a:pPr>
            <a:r>
              <a:rPr kumimoji="0"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kumimoji="0"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kumimoji="0" lang="zh-CN" altLang="en-US" sz="28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kumimoji="0" lang="en-US" altLang="zh-CN" sz="28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A={4</a:t>
            </a:r>
            <a:r>
              <a:rPr kumimoji="0" lang="zh-CN" altLang="en-US" sz="28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只鞋子中至少有两只鞋子配成一对</a:t>
            </a:r>
            <a:r>
              <a:rPr kumimoji="0" lang="en-US" altLang="zh-CN" sz="28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700091" y="1961183"/>
            <a:ext cx="48768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0"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解法</a:t>
            </a:r>
            <a:r>
              <a:rPr kumimoji="0"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1:</a:t>
            </a:r>
            <a:r>
              <a:rPr kumimoji="0" lang="zh-CN" altLang="en-US" sz="28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直接计算</a:t>
            </a:r>
            <a:r>
              <a:rPr kumimoji="0" lang="en-US" altLang="zh-CN" sz="28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kumimoji="0" lang="en-US" altLang="zh-CN" sz="2400" b="1" dirty="0">
              <a:solidFill>
                <a:schemeClr val="accent1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7139" name="Object 35"/>
          <p:cNvGraphicFramePr>
            <a:graphicFrameLocks noChangeAspect="1"/>
          </p:cNvGraphicFramePr>
          <p:nvPr/>
        </p:nvGraphicFramePr>
        <p:xfrm>
          <a:off x="3436941" y="2041955"/>
          <a:ext cx="3124200" cy="394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5" name="Equation" r:id="rId4" imgW="4063680" imgH="635040" progId="Equation.3">
                  <p:embed/>
                </p:oleObj>
              </mc:Choice>
              <mc:Fallback>
                <p:oleObj name="Equation" r:id="rId4" imgW="4063680" imgH="635040" progId="Equation.3">
                  <p:embed/>
                  <p:pic>
                    <p:nvPicPr>
                      <p:cNvPr id="0" name="Object 35" descr="image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6941" y="2041955"/>
                        <a:ext cx="3124200" cy="3940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9195342"/>
              </p:ext>
            </p:extLst>
          </p:nvPr>
        </p:nvGraphicFramePr>
        <p:xfrm>
          <a:off x="1841107" y="2463147"/>
          <a:ext cx="56261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6" name="Equation" r:id="rId6" imgW="2920680" imgH="863640" progId="Equation.3">
                  <p:embed/>
                </p:oleObj>
              </mc:Choice>
              <mc:Fallback>
                <p:oleObj name="Equation" r:id="rId6" imgW="2920680" imgH="863640" progId="Equation.3">
                  <p:embed/>
                  <p:pic>
                    <p:nvPicPr>
                      <p:cNvPr id="0" name="Object 36" descr="image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107" y="2463147"/>
                        <a:ext cx="5626100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1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772536"/>
              </p:ext>
            </p:extLst>
          </p:nvPr>
        </p:nvGraphicFramePr>
        <p:xfrm>
          <a:off x="832832" y="3698516"/>
          <a:ext cx="765333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7" name="Equation" r:id="rId8" imgW="3987360" imgH="279360" progId="Equation.DSMT4">
                  <p:embed/>
                </p:oleObj>
              </mc:Choice>
              <mc:Fallback>
                <p:oleObj name="Equation" r:id="rId8" imgW="3987360" imgH="279360" progId="Equation.DSMT4">
                  <p:embed/>
                  <p:pic>
                    <p:nvPicPr>
                      <p:cNvPr id="0" name="Object 37" descr="image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32" y="3698516"/>
                        <a:ext cx="7653338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4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3051222"/>
              </p:ext>
            </p:extLst>
          </p:nvPr>
        </p:nvGraphicFramePr>
        <p:xfrm>
          <a:off x="809628" y="4127353"/>
          <a:ext cx="6108700" cy="912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Equation" r:id="rId10" imgW="3174480" imgH="635040" progId="Equation.DSMT4">
                  <p:embed/>
                </p:oleObj>
              </mc:Choice>
              <mc:Fallback>
                <p:oleObj name="Equation" r:id="rId10" imgW="3174480" imgH="635040" progId="Equation.DSMT4">
                  <p:embed/>
                  <p:pic>
                    <p:nvPicPr>
                      <p:cNvPr id="0" name="Object 38" descr="image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8" y="4127353"/>
                        <a:ext cx="6108700" cy="9120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>
          <a:xfrm>
            <a:off x="628650" y="5056014"/>
            <a:ext cx="2057400" cy="273844"/>
          </a:xfrm>
        </p:spPr>
        <p:txBody>
          <a:bodyPr/>
          <a:lstStyle/>
          <a:p>
            <a:pPr>
              <a:defRPr/>
            </a:pPr>
            <a:fld id="{F46C835B-3EE6-46BB-9820-1ACCA83A9747}" type="datetime1"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pPr>
                <a:defRPr/>
              </a:pPr>
              <a:t>2023/9/10</a:t>
            </a:fld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6457950" y="5056014"/>
            <a:ext cx="2057400" cy="273844"/>
          </a:xfrm>
        </p:spPr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pPr>
                <a:defRPr/>
              </a:pPr>
              <a:t>11</a:t>
            </a:fld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37" grpId="0" autoUpdateAnimBg="0"/>
      <p:bldP spid="4713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799983" y="721205"/>
            <a:ext cx="4876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kumimoji="0"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解法</a:t>
            </a:r>
            <a:r>
              <a:rPr kumimoji="0"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2:</a:t>
            </a:r>
          </a:p>
        </p:txBody>
      </p:sp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827089" y="1607419"/>
          <a:ext cx="5883275" cy="4626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Equation" r:id="rId4" imgW="3060360" imgH="254160" progId="Equation.DSMT4">
                  <p:embed/>
                </p:oleObj>
              </mc:Choice>
              <mc:Fallback>
                <p:oleObj name="Equation" r:id="rId4" imgW="3060360" imgH="254160" progId="Equation.DSMT4">
                  <p:embed/>
                  <p:pic>
                    <p:nvPicPr>
                      <p:cNvPr id="0" name="Object 8" descr="image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9" y="1607419"/>
                        <a:ext cx="5883275" cy="4626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803275" y="2273560"/>
          <a:ext cx="7075488" cy="516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Equation" r:id="rId6" imgW="3682440" imgH="279360" progId="Equation.DSMT4">
                  <p:embed/>
                </p:oleObj>
              </mc:Choice>
              <mc:Fallback>
                <p:oleObj name="Equation" r:id="rId6" imgW="3682440" imgH="279360" progId="Equation.DSMT4">
                  <p:embed/>
                  <p:pic>
                    <p:nvPicPr>
                      <p:cNvPr id="0" name="Object 9" descr="image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2273560"/>
                        <a:ext cx="7075488" cy="5165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2" name="Object 10"/>
          <p:cNvGraphicFramePr>
            <a:graphicFrameLocks noChangeAspect="1"/>
          </p:cNvGraphicFramePr>
          <p:nvPr/>
        </p:nvGraphicFramePr>
        <p:xfrm>
          <a:off x="1220789" y="2913168"/>
          <a:ext cx="3182937" cy="1522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Equation" r:id="rId8" imgW="1638000" imgH="914400" progId="Equation.DSMT4">
                  <p:embed/>
                </p:oleObj>
              </mc:Choice>
              <mc:Fallback>
                <p:oleObj name="Equation" r:id="rId8" imgW="1638000" imgH="914400" progId="Equation.DSMT4">
                  <p:embed/>
                  <p:pic>
                    <p:nvPicPr>
                      <p:cNvPr id="0" name="Object 10" descr="image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9" y="2913168"/>
                        <a:ext cx="3182937" cy="15226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5013104"/>
            <a:ext cx="2057400" cy="326379"/>
          </a:xfrm>
        </p:spPr>
        <p:txBody>
          <a:bodyPr/>
          <a:lstStyle/>
          <a:p>
            <a:pPr>
              <a:defRPr/>
            </a:pPr>
            <a:fld id="{8A799B8C-9BA8-48CA-BBC8-2D456B79D39F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457950" y="5013104"/>
            <a:ext cx="2057400" cy="326379"/>
          </a:xfrm>
        </p:spPr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21"/>
          <p:cNvSpPr txBox="1">
            <a:spLocks noChangeArrowheads="1"/>
          </p:cNvSpPr>
          <p:nvPr/>
        </p:nvSpPr>
        <p:spPr bwMode="auto">
          <a:xfrm>
            <a:off x="943631" y="560838"/>
            <a:ext cx="8686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4. 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桥牌游戏：  </a:t>
            </a:r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1024063" y="1107100"/>
            <a:ext cx="35052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）大牌分布：</a:t>
            </a:r>
          </a:p>
        </p:txBody>
      </p:sp>
      <p:sp>
        <p:nvSpPr>
          <p:cNvPr id="39961" name="Text Box 25"/>
          <p:cNvSpPr txBox="1">
            <a:spLocks noChangeArrowheads="1"/>
          </p:cNvSpPr>
          <p:nvPr/>
        </p:nvSpPr>
        <p:spPr bwMode="auto">
          <a:xfrm>
            <a:off x="3554538" y="1109481"/>
            <a:ext cx="5943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</a:t>
            </a:r>
            <a:r>
              <a:rPr lang="en-US" altLang="zh-CN" sz="3200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52</a:t>
            </a: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张扑克牌中任意取出</a:t>
            </a:r>
            <a:r>
              <a:rPr lang="en-US" altLang="zh-CN" sz="3200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</a:p>
        </p:txBody>
      </p:sp>
      <p:sp>
        <p:nvSpPr>
          <p:cNvPr id="39962" name="Text Box 26"/>
          <p:cNvSpPr txBox="1">
            <a:spLocks noChangeArrowheads="1"/>
          </p:cNvSpPr>
          <p:nvPr/>
        </p:nvSpPr>
        <p:spPr bwMode="auto">
          <a:xfrm>
            <a:off x="570038" y="1546442"/>
            <a:ext cx="91440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张牌，求有 </a:t>
            </a:r>
            <a:r>
              <a:rPr lang="en-US" altLang="zh-CN" sz="3200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</a:t>
            </a:r>
            <a:r>
              <a:rPr lang="en-US" altLang="zh-CN" sz="3200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A,2</a:t>
            </a: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</a:t>
            </a:r>
            <a:r>
              <a:rPr lang="en-US" altLang="zh-CN" sz="3200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K,3</a:t>
            </a: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</a:t>
            </a:r>
            <a:r>
              <a:rPr lang="en-US" altLang="zh-CN" sz="3200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Q, 4</a:t>
            </a: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</a:t>
            </a:r>
            <a:r>
              <a:rPr lang="en-US" altLang="zh-CN" sz="3200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J</a:t>
            </a: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的概率。</a:t>
            </a:r>
            <a:r>
              <a:rPr lang="zh-CN" altLang="en-US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39963" name="Object 27"/>
          <p:cNvGraphicFramePr>
            <a:graphicFrameLocks noChangeAspect="1"/>
          </p:cNvGraphicFramePr>
          <p:nvPr/>
        </p:nvGraphicFramePr>
        <p:xfrm>
          <a:off x="2411413" y="2088682"/>
          <a:ext cx="4032250" cy="10036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Equation" r:id="rId4" imgW="1702440" imgH="587880" progId="Equation.DSMT4">
                  <p:embed/>
                </p:oleObj>
              </mc:Choice>
              <mc:Fallback>
                <p:oleObj name="Equation" r:id="rId4" imgW="1702440" imgH="587880" progId="Equation.DSMT4">
                  <p:embed/>
                  <p:pic>
                    <p:nvPicPr>
                      <p:cNvPr id="0" name="Object 27" descr="image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088682"/>
                        <a:ext cx="4032250" cy="10036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64" name="Text Box 28"/>
          <p:cNvSpPr txBox="1">
            <a:spLocks noChangeArrowheads="1"/>
          </p:cNvSpPr>
          <p:nvPr/>
        </p:nvSpPr>
        <p:spPr bwMode="auto">
          <a:xfrm>
            <a:off x="625600" y="2977824"/>
            <a:ext cx="9448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sz="3200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）花色分布：求一个人手中持有</a:t>
            </a:r>
            <a:r>
              <a:rPr lang="en-US" altLang="zh-CN" sz="3200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张黑桃、</a:t>
            </a:r>
          </a:p>
        </p:txBody>
      </p:sp>
      <p:sp>
        <p:nvSpPr>
          <p:cNvPr id="39965" name="Text Box 29"/>
          <p:cNvSpPr txBox="1">
            <a:spLocks noChangeArrowheads="1"/>
          </p:cNvSpPr>
          <p:nvPr/>
        </p:nvSpPr>
        <p:spPr bwMode="auto">
          <a:xfrm>
            <a:off x="570038" y="3468889"/>
            <a:ext cx="91440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张红心、</a:t>
            </a:r>
            <a:r>
              <a:rPr lang="en-US" altLang="zh-CN" sz="3200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张方块、</a:t>
            </a:r>
            <a:r>
              <a:rPr lang="en-US" altLang="zh-CN" sz="3200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张梅花的概率。</a:t>
            </a:r>
          </a:p>
        </p:txBody>
      </p:sp>
      <p:graphicFrame>
        <p:nvGraphicFramePr>
          <p:cNvPr id="39966" name="Object 30"/>
          <p:cNvGraphicFramePr>
            <a:graphicFrameLocks noChangeAspect="1"/>
          </p:cNvGraphicFramePr>
          <p:nvPr/>
        </p:nvGraphicFramePr>
        <p:xfrm>
          <a:off x="2628813" y="4034252"/>
          <a:ext cx="3531355" cy="1118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Equation" r:id="rId6" imgW="3922920" imgH="1395360" progId="Equation.3">
                  <p:embed/>
                </p:oleObj>
              </mc:Choice>
              <mc:Fallback>
                <p:oleObj name="Equation" r:id="rId6" imgW="3922920" imgH="1395360" progId="Equation.3">
                  <p:embed/>
                  <p:pic>
                    <p:nvPicPr>
                      <p:cNvPr id="0" name="Object 30" descr="image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813" y="4034252"/>
                        <a:ext cx="3531355" cy="11188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8FA5B4-9BE7-4D8A-9371-480C07444C80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0" grpId="0" autoUpdateAnimBg="0"/>
      <p:bldP spid="39961" grpId="0" autoUpdateAnimBg="0"/>
      <p:bldP spid="39962" grpId="0" autoUpdateAnimBg="0"/>
      <p:bldP spid="39964" grpId="0" autoUpdateAnimBg="0"/>
      <p:bldP spid="3996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2"/>
          <p:cNvSpPr txBox="1">
            <a:spLocks noChangeArrowheads="1"/>
          </p:cNvSpPr>
          <p:nvPr/>
        </p:nvSpPr>
        <p:spPr bwMode="auto">
          <a:xfrm>
            <a:off x="416921" y="839871"/>
            <a:ext cx="9144000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）牌型分布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求一个人手中持有</a:t>
            </a:r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5-3-3-2,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7-3-2-1,4-4-4-1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牌型的概率</a:t>
            </a:r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2046114" y="2087479"/>
          <a:ext cx="37719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Equation" r:id="rId4" imgW="5207040" imgH="1395360" progId="Equation.3">
                  <p:embed/>
                </p:oleObj>
              </mc:Choice>
              <mc:Fallback>
                <p:oleObj name="Equation" r:id="rId4" imgW="5207040" imgH="1395360" progId="Equation.3">
                  <p:embed/>
                  <p:pic>
                    <p:nvPicPr>
                      <p:cNvPr id="0" name="Object 4" descr="image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114" y="2087479"/>
                        <a:ext cx="37719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2046114" y="3078279"/>
          <a:ext cx="41910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Equation" r:id="rId6" imgW="5794560" imgH="1395360" progId="Equation.3">
                  <p:embed/>
                </p:oleObj>
              </mc:Choice>
              <mc:Fallback>
                <p:oleObj name="Equation" r:id="rId6" imgW="5794560" imgH="1395360" progId="Equation.3">
                  <p:embed/>
                  <p:pic>
                    <p:nvPicPr>
                      <p:cNvPr id="0" name="Object 6" descr="image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6114" y="3078279"/>
                        <a:ext cx="41910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2122314" y="4144879"/>
          <a:ext cx="33909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Equation" r:id="rId8" imgW="4679280" imgH="1395360" progId="Equation.3">
                  <p:embed/>
                </p:oleObj>
              </mc:Choice>
              <mc:Fallback>
                <p:oleObj name="Equation" r:id="rId8" imgW="4679280" imgH="1395360" progId="Equation.3">
                  <p:embed/>
                  <p:pic>
                    <p:nvPicPr>
                      <p:cNvPr id="0" name="Object 8" descr="image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314" y="4144879"/>
                        <a:ext cx="33909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BC85BE-3C3D-464F-B8B7-ED618CD7017C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8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Text Box 2"/>
          <p:cNvSpPr txBox="1">
            <a:spLocks noChangeArrowheads="1"/>
          </p:cNvSpPr>
          <p:nvPr/>
        </p:nvSpPr>
        <p:spPr bwMode="auto">
          <a:xfrm>
            <a:off x="48131" y="625340"/>
            <a:ext cx="9009231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32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en-US" altLang="zh-CN" sz="3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一袋中装有</a:t>
            </a:r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n-1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只黑球及</a:t>
            </a:r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 smtClean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只白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球</a:t>
            </a:r>
            <a:r>
              <a:rPr lang="zh-CN" altLang="en-US" sz="3200" b="1" dirty="0" smtClean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，每次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从袋中随机地摸出一球</a:t>
            </a:r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并换</a:t>
            </a:r>
            <a:r>
              <a:rPr lang="zh-CN" altLang="en-US" sz="3200" b="1" dirty="0" smtClean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入一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只黑球</a:t>
            </a:r>
            <a:r>
              <a:rPr lang="en-US" altLang="zh-CN" sz="3200" b="1" dirty="0" smtClean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200" b="1" dirty="0" smtClean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次摸球时，摸到黑球的</a:t>
            </a:r>
            <a:r>
              <a:rPr lang="zh-CN" altLang="en-US" sz="3200" b="1" dirty="0" smtClean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概率是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多少？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-233969" y="2240125"/>
            <a:ext cx="91440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r>
              <a:rPr lang="zh-CN" altLang="en-US" sz="3200" b="1" dirty="0" smtClean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 </a:t>
            </a:r>
            <a:r>
              <a:rPr lang="en-US" altLang="zh-CN" sz="3200" b="1" dirty="0" smtClean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= </a:t>
            </a:r>
            <a:endParaRPr lang="en-US" altLang="zh-CN" sz="3200" b="1" dirty="0">
              <a:solidFill>
                <a:schemeClr val="tx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3443477" y="2353934"/>
          <a:ext cx="2820987" cy="3988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公式" r:id="rId4" imgW="1485720" imgH="254160" progId="Equation.3">
                  <p:embed/>
                </p:oleObj>
              </mc:Choice>
              <mc:Fallback>
                <p:oleObj name="公式" r:id="rId4" imgW="1485720" imgH="254160" progId="Equation.3">
                  <p:embed/>
                  <p:pic>
                    <p:nvPicPr>
                      <p:cNvPr id="0" name="Object 4" descr="image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477" y="2353934"/>
                        <a:ext cx="2820987" cy="3988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1842406" y="2832265"/>
          <a:ext cx="5257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Equation" r:id="rId6" imgW="6971400" imgH="1994040" progId="Equation.3">
                  <p:embed/>
                </p:oleObj>
              </mc:Choice>
              <mc:Fallback>
                <p:oleObj name="Equation" r:id="rId6" imgW="6971400" imgH="1994040" progId="Equation.3">
                  <p:embed/>
                  <p:pic>
                    <p:nvPicPr>
                      <p:cNvPr id="0" name="Object 6" descr="image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2406" y="2832265"/>
                        <a:ext cx="52578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1873956" y="3277959"/>
          <a:ext cx="5308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Equation" r:id="rId8" imgW="7034760" imgH="1930320" progId="Equation.3">
                  <p:embed/>
                </p:oleObj>
              </mc:Choice>
              <mc:Fallback>
                <p:oleObj name="Equation" r:id="rId8" imgW="7034760" imgH="1930320" progId="Equation.3">
                  <p:embed/>
                  <p:pic>
                    <p:nvPicPr>
                      <p:cNvPr id="0" name="Object 7" descr="image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956" y="3277959"/>
                        <a:ext cx="53086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440445" y="4507737"/>
            <a:ext cx="8497887" cy="584775"/>
          </a:xfrm>
          <a:prstGeom prst="rect">
            <a:avLst/>
          </a:prstGeom>
          <a:solidFill>
            <a:srgbClr val="3973AD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点评</a:t>
            </a: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由对立事件求概率也要讲求</a:t>
            </a:r>
            <a:r>
              <a:rPr lang="zh-CN" altLang="en-US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技巧 </a:t>
            </a:r>
            <a:r>
              <a:rPr lang="en-US" altLang="zh-CN" sz="3200" b="1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!  </a:t>
            </a:r>
            <a:endParaRPr lang="en-US" altLang="zh-CN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2EED8D-944D-4D45-ABCD-29D7C62F5F0E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491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4" name="Text Box 2"/>
          <p:cNvSpPr txBox="1">
            <a:spLocks noChangeArrowheads="1"/>
          </p:cNvSpPr>
          <p:nvPr/>
        </p:nvSpPr>
        <p:spPr bwMode="auto">
          <a:xfrm>
            <a:off x="-50072" y="637702"/>
            <a:ext cx="3810001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 </a:t>
            </a:r>
            <a:r>
              <a:rPr lang="zh-CN" altLang="en-US" sz="3200" b="1" dirty="0" smtClean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</a:p>
        </p:txBody>
      </p:sp>
      <p:graphicFrame>
        <p:nvGraphicFramePr>
          <p:cNvPr id="13314" name="Object 35"/>
          <p:cNvGraphicFramePr>
            <a:graphicFrameLocks noChangeAspect="1"/>
          </p:cNvGraphicFramePr>
          <p:nvPr/>
        </p:nvGraphicFramePr>
        <p:xfrm>
          <a:off x="2960870" y="626663"/>
          <a:ext cx="39370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9" name="Equation" r:id="rId4" imgW="5436000" imgH="1186200" progId="Equation.3">
                  <p:embed/>
                </p:oleObj>
              </mc:Choice>
              <mc:Fallback>
                <p:oleObj name="Equation" r:id="rId4" imgW="5436000" imgH="1186200" progId="Equation.3">
                  <p:embed/>
                  <p:pic>
                    <p:nvPicPr>
                      <p:cNvPr id="0" name="Object 35" descr="image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870" y="626663"/>
                        <a:ext cx="39370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12" name="Text Box 36"/>
          <p:cNvSpPr txBox="1">
            <a:spLocks noChangeArrowheads="1"/>
          </p:cNvSpPr>
          <p:nvPr/>
        </p:nvSpPr>
        <p:spPr bwMode="auto">
          <a:xfrm>
            <a:off x="788994" y="1331913"/>
            <a:ext cx="2209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证明：</a:t>
            </a:r>
          </a:p>
        </p:txBody>
      </p:sp>
      <p:graphicFrame>
        <p:nvGraphicFramePr>
          <p:cNvPr id="50213" name="Object 37"/>
          <p:cNvGraphicFramePr>
            <a:graphicFrameLocks noChangeAspect="1"/>
          </p:cNvGraphicFramePr>
          <p:nvPr/>
        </p:nvGraphicFramePr>
        <p:xfrm>
          <a:off x="2171706" y="1458119"/>
          <a:ext cx="3441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0" name="Equation" r:id="rId6" imgW="4546080" imgH="507960" progId="Equation.3">
                  <p:embed/>
                </p:oleObj>
              </mc:Choice>
              <mc:Fallback>
                <p:oleObj name="Equation" r:id="rId6" imgW="4546080" imgH="507960" progId="Equation.3">
                  <p:embed/>
                  <p:pic>
                    <p:nvPicPr>
                      <p:cNvPr id="0" name="Object 37" descr="image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6" y="1458119"/>
                        <a:ext cx="34417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4" name="Object 38"/>
          <p:cNvGraphicFramePr>
            <a:graphicFrameLocks noChangeAspect="1"/>
          </p:cNvGraphicFramePr>
          <p:nvPr/>
        </p:nvGraphicFramePr>
        <p:xfrm>
          <a:off x="2085981" y="1871266"/>
          <a:ext cx="54610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1" name="Equation" r:id="rId8" imgW="7238160" imgH="533520" progId="Equation.3">
                  <p:embed/>
                </p:oleObj>
              </mc:Choice>
              <mc:Fallback>
                <p:oleObj name="Equation" r:id="rId8" imgW="7238160" imgH="533520" progId="Equation.3">
                  <p:embed/>
                  <p:pic>
                    <p:nvPicPr>
                      <p:cNvPr id="0" name="Object 38" descr="image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81" y="1871266"/>
                        <a:ext cx="54610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5" name="Object 39"/>
          <p:cNvGraphicFramePr>
            <a:graphicFrameLocks noChangeAspect="1"/>
          </p:cNvGraphicFramePr>
          <p:nvPr/>
        </p:nvGraphicFramePr>
        <p:xfrm>
          <a:off x="2085981" y="2316559"/>
          <a:ext cx="53340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2" name="Equation" r:id="rId10" imgW="7072920" imgH="533520" progId="Equation.3">
                  <p:embed/>
                </p:oleObj>
              </mc:Choice>
              <mc:Fallback>
                <p:oleObj name="Equation" r:id="rId10" imgW="7072920" imgH="533520" progId="Equation.3">
                  <p:embed/>
                  <p:pic>
                    <p:nvPicPr>
                      <p:cNvPr id="0" name="Object 39" descr="image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81" y="2316559"/>
                        <a:ext cx="53340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6" name="Object 40"/>
          <p:cNvGraphicFramePr>
            <a:graphicFrameLocks noChangeAspect="1"/>
          </p:cNvGraphicFramePr>
          <p:nvPr/>
        </p:nvGraphicFramePr>
        <p:xfrm>
          <a:off x="2157419" y="2789238"/>
          <a:ext cx="25400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3" name="Equation" r:id="rId12" imgW="3352320" imgH="533520" progId="Equation.3">
                  <p:embed/>
                </p:oleObj>
              </mc:Choice>
              <mc:Fallback>
                <p:oleObj name="Equation" r:id="rId12" imgW="3352320" imgH="533520" progId="Equation.3">
                  <p:embed/>
                  <p:pic>
                    <p:nvPicPr>
                      <p:cNvPr id="0" name="Object 40" descr="image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7419" y="2789238"/>
                        <a:ext cx="25400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17" name="Object 41"/>
          <p:cNvGraphicFramePr>
            <a:graphicFrameLocks noChangeAspect="1"/>
          </p:cNvGraphicFramePr>
          <p:nvPr/>
        </p:nvGraphicFramePr>
        <p:xfrm>
          <a:off x="4749806" y="2638292"/>
          <a:ext cx="3246600" cy="633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4" name="Equation" r:id="rId14" imgW="1981080" imgH="482760" progId="Equation.DSMT4">
                  <p:embed/>
                </p:oleObj>
              </mc:Choice>
              <mc:Fallback>
                <p:oleObj name="Equation" r:id="rId14" imgW="1981080" imgH="482760" progId="Equation.DSMT4">
                  <p:embed/>
                  <p:pic>
                    <p:nvPicPr>
                      <p:cNvPr id="0" name="Object 41" descr="image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6" y="2638292"/>
                        <a:ext cx="3246600" cy="6339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3"/>
          <p:cNvGrpSpPr/>
          <p:nvPr/>
        </p:nvGrpSpPr>
        <p:grpSpPr bwMode="auto">
          <a:xfrm>
            <a:off x="825503" y="3113089"/>
            <a:ext cx="7308853" cy="584597"/>
            <a:chOff x="-140" y="2304"/>
            <a:chExt cx="4604" cy="491"/>
          </a:xfrm>
        </p:grpSpPr>
        <p:sp>
          <p:nvSpPr>
            <p:cNvPr id="13328" name="Text Box 44"/>
            <p:cNvSpPr txBox="1">
              <a:spLocks noChangeArrowheads="1"/>
            </p:cNvSpPr>
            <p:nvPr/>
          </p:nvSpPr>
          <p:spPr bwMode="auto">
            <a:xfrm>
              <a:off x="-140" y="2304"/>
              <a:ext cx="3120" cy="4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另一方面（不妨设</a:t>
              </a:r>
            </a:p>
          </p:txBody>
        </p:sp>
        <p:graphicFrame>
          <p:nvGraphicFramePr>
            <p:cNvPr id="13323" name="Object 4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545536"/>
                </p:ext>
              </p:extLst>
            </p:nvPr>
          </p:nvGraphicFramePr>
          <p:xfrm>
            <a:off x="2093" y="2414"/>
            <a:ext cx="156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5" name="Equation" r:id="rId16" imgW="2717640" imgH="507960" progId="Equation.3">
                    <p:embed/>
                  </p:oleObj>
                </mc:Choice>
                <mc:Fallback>
                  <p:oleObj name="Equation" r:id="rId16" imgW="2717640" imgH="507960" progId="Equation.3">
                    <p:embed/>
                    <p:pic>
                      <p:nvPicPr>
                        <p:cNvPr id="0" name="Object 45" descr="image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3" y="2414"/>
                          <a:ext cx="1568" cy="30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9" name="Text Box 46"/>
            <p:cNvSpPr txBox="1">
              <a:spLocks noChangeArrowheads="1"/>
            </p:cNvSpPr>
            <p:nvPr/>
          </p:nvSpPr>
          <p:spPr bwMode="auto">
            <a:xfrm>
              <a:off x="3648" y="2304"/>
              <a:ext cx="816" cy="4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），</a:t>
              </a:r>
            </a:p>
          </p:txBody>
        </p:sp>
      </p:grpSp>
      <p:graphicFrame>
        <p:nvGraphicFramePr>
          <p:cNvPr id="5022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283391"/>
              </p:ext>
            </p:extLst>
          </p:nvPr>
        </p:nvGraphicFramePr>
        <p:xfrm>
          <a:off x="2362206" y="3736760"/>
          <a:ext cx="6337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6" name="Equation" r:id="rId18" imgW="8406360" imgH="507960" progId="Equation.3">
                  <p:embed/>
                </p:oleObj>
              </mc:Choice>
              <mc:Fallback>
                <p:oleObj name="Equation" r:id="rId18" imgW="8406360" imgH="507960" progId="Equation.3">
                  <p:embed/>
                  <p:pic>
                    <p:nvPicPr>
                      <p:cNvPr id="0" name="Object 47" descr="image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6" y="3736760"/>
                        <a:ext cx="6337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24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119474"/>
              </p:ext>
            </p:extLst>
          </p:nvPr>
        </p:nvGraphicFramePr>
        <p:xfrm>
          <a:off x="2085981" y="3982093"/>
          <a:ext cx="34925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7" name="Equation" r:id="rId20" imgW="4622400" imgH="1143000" progId="Equation.3">
                  <p:embed/>
                </p:oleObj>
              </mc:Choice>
              <mc:Fallback>
                <p:oleObj name="Equation" r:id="rId20" imgW="4622400" imgH="1143000" progId="Equation.3">
                  <p:embed/>
                  <p:pic>
                    <p:nvPicPr>
                      <p:cNvPr id="0" name="Object 48" descr="image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81" y="3982093"/>
                        <a:ext cx="34925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25" name="Text Box 49"/>
          <p:cNvSpPr txBox="1">
            <a:spLocks noChangeArrowheads="1"/>
          </p:cNvSpPr>
          <p:nvPr/>
        </p:nvSpPr>
        <p:spPr bwMode="auto">
          <a:xfrm>
            <a:off x="1162056" y="4542055"/>
            <a:ext cx="1066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故</a:t>
            </a:r>
          </a:p>
        </p:txBody>
      </p:sp>
      <p:graphicFrame>
        <p:nvGraphicFramePr>
          <p:cNvPr id="50226" name="Object 50"/>
          <p:cNvGraphicFramePr>
            <a:graphicFrameLocks noChangeAspect="1"/>
          </p:cNvGraphicFramePr>
          <p:nvPr/>
        </p:nvGraphicFramePr>
        <p:xfrm>
          <a:off x="2359031" y="4498975"/>
          <a:ext cx="39751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8" name="Equation" r:id="rId22" imgW="5486040" imgH="1186200" progId="Equation.3">
                  <p:embed/>
                </p:oleObj>
              </mc:Choice>
              <mc:Fallback>
                <p:oleObj name="Equation" r:id="rId22" imgW="5486040" imgH="1186200" progId="Equation.3">
                  <p:embed/>
                  <p:pic>
                    <p:nvPicPr>
                      <p:cNvPr id="0" name="Object 50" descr="image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031" y="4498975"/>
                        <a:ext cx="39751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日期占位符 17"/>
          <p:cNvSpPr>
            <a:spLocks noGrp="1"/>
          </p:cNvSpPr>
          <p:nvPr>
            <p:ph type="dt" sz="half" idx="10"/>
          </p:nvPr>
        </p:nvSpPr>
        <p:spPr>
          <a:xfrm>
            <a:off x="628650" y="5161889"/>
            <a:ext cx="2057400" cy="273844"/>
          </a:xfrm>
        </p:spPr>
        <p:txBody>
          <a:bodyPr/>
          <a:lstStyle/>
          <a:p>
            <a:pPr>
              <a:defRPr/>
            </a:pPr>
            <a:fld id="{4FDA9E1F-406C-4EC1-A9ED-C8D848232A30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>
          <a:xfrm>
            <a:off x="6457950" y="5161889"/>
            <a:ext cx="2057400" cy="273844"/>
          </a:xfrm>
        </p:spPr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12" grpId="0" autoUpdateAnimBg="0"/>
      <p:bldP spid="5022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Text Box 2"/>
          <p:cNvSpPr txBox="1">
            <a:spLocks noChangeArrowheads="1"/>
          </p:cNvSpPr>
          <p:nvPr/>
        </p:nvSpPr>
        <p:spPr bwMode="auto">
          <a:xfrm>
            <a:off x="83254" y="665931"/>
            <a:ext cx="8964490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32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</a:t>
            </a:r>
            <a:r>
              <a:rPr lang="en-US" altLang="zh-CN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甲、乙、丙三部机床独立工作</a:t>
            </a:r>
            <a:r>
              <a:rPr lang="zh-CN" altLang="en-US" sz="3200" b="1" dirty="0" smtClean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，由一个工人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照管，某段时间内它们不需要</a:t>
            </a:r>
            <a:r>
              <a:rPr lang="zh-CN" altLang="en-US" sz="3200" b="1" dirty="0" smtClean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工人照管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200" b="1" dirty="0" smtClean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分别为</a:t>
            </a:r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0.9,0.8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及</a:t>
            </a:r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0.85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，在这</a:t>
            </a:r>
            <a:r>
              <a:rPr lang="zh-CN" altLang="en-US" sz="3200" b="1" dirty="0" smtClean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段时间内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求：</a:t>
            </a:r>
          </a:p>
        </p:txBody>
      </p:sp>
      <p:sp>
        <p:nvSpPr>
          <p:cNvPr id="14343" name="Text Box 3"/>
          <p:cNvSpPr txBox="1">
            <a:spLocks noChangeArrowheads="1"/>
          </p:cNvSpPr>
          <p:nvPr/>
        </p:nvSpPr>
        <p:spPr bwMode="auto">
          <a:xfrm>
            <a:off x="589044" y="2169870"/>
            <a:ext cx="8686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有机床需要工人照管的概率；</a:t>
            </a:r>
          </a:p>
        </p:txBody>
      </p:sp>
      <p:sp>
        <p:nvSpPr>
          <p:cNvPr id="14344" name="Text Box 4"/>
          <p:cNvSpPr txBox="1">
            <a:spLocks noChangeArrowheads="1"/>
          </p:cNvSpPr>
          <p:nvPr/>
        </p:nvSpPr>
        <p:spPr bwMode="auto">
          <a:xfrm>
            <a:off x="576344" y="2619160"/>
            <a:ext cx="89154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机床因无人照管而停工的概率</a:t>
            </a:r>
            <a:r>
              <a:rPr lang="en-US" altLang="zh-CN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771157" y="3126656"/>
            <a:ext cx="91440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</a:p>
        </p:txBody>
      </p:sp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2271344" y="3288426"/>
          <a:ext cx="50038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" name="Equation" r:id="rId4" imgW="6628680" imgH="1346040" progId="Equation.3">
                  <p:embed/>
                </p:oleObj>
              </mc:Choice>
              <mc:Fallback>
                <p:oleObj name="Equation" r:id="rId4" imgW="6628680" imgH="1346040" progId="Equation.3">
                  <p:embed/>
                  <p:pic>
                    <p:nvPicPr>
                      <p:cNvPr id="0" name="Object 6" descr="image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344" y="3288426"/>
                        <a:ext cx="50038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9" name="Object 9"/>
          <p:cNvGraphicFramePr>
            <a:graphicFrameLocks noChangeAspect="1"/>
          </p:cNvGraphicFramePr>
          <p:nvPr/>
        </p:nvGraphicFramePr>
        <p:xfrm>
          <a:off x="2262555" y="3746704"/>
          <a:ext cx="50038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4" name="Equation" r:id="rId6" imgW="6628680" imgH="1346040" progId="Equation.3">
                  <p:embed/>
                </p:oleObj>
              </mc:Choice>
              <mc:Fallback>
                <p:oleObj name="Equation" r:id="rId6" imgW="6628680" imgH="1346040" progId="Equation.3">
                  <p:embed/>
                  <p:pic>
                    <p:nvPicPr>
                      <p:cNvPr id="0" name="Object 9" descr="image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555" y="3746704"/>
                        <a:ext cx="50038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10"/>
          <p:cNvGraphicFramePr>
            <a:graphicFrameLocks noChangeAspect="1"/>
          </p:cNvGraphicFramePr>
          <p:nvPr/>
        </p:nvGraphicFramePr>
        <p:xfrm>
          <a:off x="2271344" y="4210725"/>
          <a:ext cx="50038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name="Equation" r:id="rId8" imgW="6628680" imgH="1346040" progId="Equation.3">
                  <p:embed/>
                </p:oleObj>
              </mc:Choice>
              <mc:Fallback>
                <p:oleObj name="Equation" r:id="rId8" imgW="6628680" imgH="1346040" progId="Equation.3">
                  <p:embed/>
                  <p:pic>
                    <p:nvPicPr>
                      <p:cNvPr id="0" name="Object 10" descr="image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344" y="4210725"/>
                        <a:ext cx="50038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Text Box 11"/>
          <p:cNvSpPr txBox="1">
            <a:spLocks noChangeArrowheads="1"/>
          </p:cNvSpPr>
          <p:nvPr/>
        </p:nvSpPr>
        <p:spPr bwMode="auto">
          <a:xfrm>
            <a:off x="1518870" y="4545559"/>
            <a:ext cx="6705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</a:t>
            </a:r>
            <a:r>
              <a:rPr lang="zh-CN" altLang="en-US" sz="3200" b="1" dirty="0" smtClean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题意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</a:p>
        </p:txBody>
      </p:sp>
      <p:graphicFrame>
        <p:nvGraphicFramePr>
          <p:cNvPr id="51212" name="Object 12"/>
          <p:cNvGraphicFramePr>
            <a:graphicFrameLocks noChangeAspect="1"/>
          </p:cNvGraphicFramePr>
          <p:nvPr/>
        </p:nvGraphicFramePr>
        <p:xfrm>
          <a:off x="3109545" y="4769405"/>
          <a:ext cx="163830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Equation" r:id="rId10" imgW="2145960" imgH="406440" progId="Equation.3">
                  <p:embed/>
                </p:oleObj>
              </mc:Choice>
              <mc:Fallback>
                <p:oleObj name="Equation" r:id="rId10" imgW="2145960" imgH="406440" progId="Equation.3">
                  <p:embed/>
                  <p:pic>
                    <p:nvPicPr>
                      <p:cNvPr id="0" name="Object 12" descr="image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545" y="4769405"/>
                        <a:ext cx="163830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4709745" y="4536587"/>
            <a:ext cx="2971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相互独立。</a:t>
            </a: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101E8C-86A7-471B-AFFA-EB82A5525786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utoUpdateAnimBg="0"/>
      <p:bldP spid="51211" grpId="0" autoUpdateAnimBg="0"/>
      <p:bldP spid="5121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Text Box 2"/>
          <p:cNvSpPr txBox="1">
            <a:spLocks noChangeArrowheads="1"/>
          </p:cNvSpPr>
          <p:nvPr/>
        </p:nvSpPr>
        <p:spPr bwMode="auto">
          <a:xfrm>
            <a:off x="456762" y="812035"/>
            <a:ext cx="1371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</a:rPr>
              <a:t>（</a:t>
            </a:r>
            <a:r>
              <a:rPr lang="en-US" altLang="zh-CN" sz="3200" b="1" dirty="0">
                <a:solidFill>
                  <a:srgbClr val="C00000"/>
                </a:solidFill>
              </a:rPr>
              <a:t>1</a:t>
            </a:r>
            <a:r>
              <a:rPr lang="zh-CN" altLang="en-US" sz="3200" b="1" dirty="0">
                <a:solidFill>
                  <a:srgbClr val="C00000"/>
                </a:solidFill>
              </a:rPr>
              <a:t>）</a:t>
            </a:r>
          </a:p>
        </p:txBody>
      </p:sp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1403438" y="844181"/>
          <a:ext cx="46736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7" name="Equation" r:id="rId4" imgW="6196680" imgH="2108160" progId="Equation.3">
                  <p:embed/>
                </p:oleObj>
              </mc:Choice>
              <mc:Fallback>
                <p:oleObj name="Equation" r:id="rId4" imgW="6196680" imgH="2108160" progId="Equation.3">
                  <p:embed/>
                  <p:pic>
                    <p:nvPicPr>
                      <p:cNvPr id="0" name="Object 4" descr="image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438" y="844181"/>
                        <a:ext cx="4673600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532962" y="2213400"/>
            <a:ext cx="15240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C00000"/>
                </a:solidFill>
              </a:rPr>
              <a:t>（</a:t>
            </a:r>
            <a:r>
              <a:rPr lang="en-US" altLang="zh-CN" sz="3200" b="1">
                <a:solidFill>
                  <a:srgbClr val="C00000"/>
                </a:solidFill>
              </a:rPr>
              <a:t>2</a:t>
            </a:r>
            <a:r>
              <a:rPr lang="zh-CN" altLang="en-US" sz="3200" b="1">
                <a:solidFill>
                  <a:srgbClr val="C00000"/>
                </a:solidFill>
              </a:rPr>
              <a:t>）</a:t>
            </a:r>
          </a:p>
        </p:txBody>
      </p:sp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1264266" y="2270550"/>
          <a:ext cx="65913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Equation" r:id="rId6" imgW="8749080" imgH="1955880" progId="Equation.3">
                  <p:embed/>
                </p:oleObj>
              </mc:Choice>
              <mc:Fallback>
                <p:oleObj name="Equation" r:id="rId6" imgW="8749080" imgH="1955880" progId="Equation.3">
                  <p:embed/>
                  <p:pic>
                    <p:nvPicPr>
                      <p:cNvPr id="0" name="Object 7" descr="image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266" y="2270550"/>
                        <a:ext cx="6591300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780612" y="3443771"/>
            <a:ext cx="1066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</a:p>
        </p:txBody>
      </p:sp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1119804" y="3674297"/>
          <a:ext cx="78486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name="Equation" r:id="rId8" imgW="10425240" imgH="1955880" progId="Equation.3">
                  <p:embed/>
                </p:oleObj>
              </mc:Choice>
              <mc:Fallback>
                <p:oleObj name="Equation" r:id="rId8" imgW="10425240" imgH="1955880" progId="Equation.3">
                  <p:embed/>
                  <p:pic>
                    <p:nvPicPr>
                      <p:cNvPr id="0" name="Object 10" descr="image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804" y="3674297"/>
                        <a:ext cx="7848600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484275" y="5113764"/>
            <a:ext cx="2057400" cy="273844"/>
          </a:xfrm>
        </p:spPr>
        <p:txBody>
          <a:bodyPr/>
          <a:lstStyle/>
          <a:p>
            <a:pPr>
              <a:defRPr/>
            </a:pPr>
            <a:fld id="{B784AF2C-A9C1-41DB-A1FE-963E2E1177DD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313575" y="5113764"/>
            <a:ext cx="2057400" cy="273844"/>
          </a:xfrm>
        </p:spPr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9" grpId="0" autoUpdateAnimBg="0"/>
      <p:bldP spid="5223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 Box 2"/>
          <p:cNvSpPr txBox="1">
            <a:spLocks noChangeArrowheads="1"/>
          </p:cNvSpPr>
          <p:nvPr/>
        </p:nvSpPr>
        <p:spPr bwMode="auto">
          <a:xfrm>
            <a:off x="117310" y="622874"/>
            <a:ext cx="8834184" cy="206210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en-US" altLang="zh-CN" sz="32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甲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、乙二人轮流投篮</a:t>
            </a:r>
            <a:r>
              <a:rPr lang="en-US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游戏规则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规定为甲先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</a:t>
            </a:r>
            <a:r>
              <a:rPr lang="en-US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且甲每轮只投一次</a:t>
            </a:r>
            <a:r>
              <a:rPr lang="en-US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而乙每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轮连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投两次</a:t>
            </a:r>
            <a:r>
              <a:rPr lang="en-US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先投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中者为胜</a:t>
            </a:r>
            <a:r>
              <a:rPr lang="en-US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已知甲、乙每次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投篮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的命中率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分别是</a:t>
            </a:r>
            <a:r>
              <a:rPr lang="en-US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0.5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为何值时甲</a:t>
            </a:r>
            <a:r>
              <a:rPr lang="zh-CN" altLang="en-US" sz="32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乙胜负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概率相同。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208350" y="2798432"/>
            <a:ext cx="11430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1179900" y="2793933"/>
            <a:ext cx="5334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</a:p>
        </p:txBody>
      </p:sp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2044700" y="2914989"/>
          <a:ext cx="48133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9" name="Equation" r:id="rId4" imgW="6374520" imgH="1346040" progId="Equation.3">
                  <p:embed/>
                </p:oleObj>
              </mc:Choice>
              <mc:Fallback>
                <p:oleObj name="Equation" r:id="rId4" imgW="6374520" imgH="1346040" progId="Equation.3">
                  <p:embed/>
                  <p:pic>
                    <p:nvPicPr>
                      <p:cNvPr id="0" name="Object 11" descr="image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4700" y="2914989"/>
                        <a:ext cx="48133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12"/>
          <p:cNvGraphicFramePr>
            <a:graphicFrameLocks noChangeAspect="1"/>
          </p:cNvGraphicFramePr>
          <p:nvPr/>
        </p:nvGraphicFramePr>
        <p:xfrm>
          <a:off x="2057400" y="3410516"/>
          <a:ext cx="48260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0" name="Equation" r:id="rId6" imgW="6400080" imgH="1346040" progId="Equation.3">
                  <p:embed/>
                </p:oleObj>
              </mc:Choice>
              <mc:Fallback>
                <p:oleObj name="Equation" r:id="rId6" imgW="6400080" imgH="1346040" progId="Equation.3">
                  <p:embed/>
                  <p:pic>
                    <p:nvPicPr>
                      <p:cNvPr id="0" name="Object 12" descr="image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410516"/>
                        <a:ext cx="482600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Object 13"/>
          <p:cNvGraphicFramePr>
            <a:graphicFrameLocks noChangeAspect="1"/>
          </p:cNvGraphicFramePr>
          <p:nvPr/>
        </p:nvGraphicFramePr>
        <p:xfrm>
          <a:off x="1981200" y="4248821"/>
          <a:ext cx="21844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1" name="Equation" r:id="rId8" imgW="2869920" imgH="1320840" progId="Equation.3">
                  <p:embed/>
                </p:oleObj>
              </mc:Choice>
              <mc:Fallback>
                <p:oleObj name="Equation" r:id="rId8" imgW="2869920" imgH="1320840" progId="Equation.3">
                  <p:embed/>
                  <p:pic>
                    <p:nvPicPr>
                      <p:cNvPr id="0" name="Object 13" descr="image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248821"/>
                        <a:ext cx="21844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2" name="Object 14"/>
          <p:cNvGraphicFramePr>
            <a:graphicFrameLocks noChangeAspect="1"/>
          </p:cNvGraphicFramePr>
          <p:nvPr/>
        </p:nvGraphicFramePr>
        <p:xfrm>
          <a:off x="1974850" y="4646636"/>
          <a:ext cx="21971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2" name="Equation" r:id="rId10" imgW="2895120" imgH="1320840" progId="Equation.3">
                  <p:embed/>
                </p:oleObj>
              </mc:Choice>
              <mc:Fallback>
                <p:oleObj name="Equation" r:id="rId10" imgW="2895120" imgH="1320840" progId="Equation.3">
                  <p:embed/>
                  <p:pic>
                    <p:nvPicPr>
                      <p:cNvPr id="0" name="Object 14" descr="image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4646636"/>
                        <a:ext cx="21971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DDBE5C-932D-42C0-8C04-30C06568E3AE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7" grpId="0" autoUpdateAnimBg="0"/>
      <p:bldP spid="5325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3" name="Text Box 45"/>
          <p:cNvSpPr txBox="1">
            <a:spLocks noChangeArrowheads="1"/>
          </p:cNvSpPr>
          <p:nvPr/>
        </p:nvSpPr>
        <p:spPr bwMode="auto">
          <a:xfrm>
            <a:off x="1928222" y="708209"/>
            <a:ext cx="85344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6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基本内容与重要结论：  </a:t>
            </a:r>
          </a:p>
        </p:txBody>
      </p:sp>
      <p:sp>
        <p:nvSpPr>
          <p:cNvPr id="7219" name="Text Box 51"/>
          <p:cNvSpPr txBox="1">
            <a:spLocks noChangeArrowheads="1"/>
          </p:cNvSpPr>
          <p:nvPr/>
        </p:nvSpPr>
        <p:spPr bwMode="auto">
          <a:xfrm>
            <a:off x="-874524" y="1362486"/>
            <a:ext cx="85344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lang="zh-CN" altLang="en-US" sz="28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样本空间与随机事件；</a:t>
            </a:r>
          </a:p>
        </p:txBody>
      </p:sp>
      <p:sp>
        <p:nvSpPr>
          <p:cNvPr id="7220" name="Text Box 52"/>
          <p:cNvSpPr txBox="1">
            <a:spLocks noChangeArrowheads="1"/>
          </p:cNvSpPr>
          <p:nvPr/>
        </p:nvSpPr>
        <p:spPr bwMode="auto">
          <a:xfrm>
            <a:off x="-874524" y="1864929"/>
            <a:ext cx="85344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事件的关系与运算；</a:t>
            </a:r>
          </a:p>
        </p:txBody>
      </p:sp>
      <p:sp>
        <p:nvSpPr>
          <p:cNvPr id="7221" name="Text Box 53"/>
          <p:cNvSpPr txBox="1">
            <a:spLocks noChangeArrowheads="1"/>
          </p:cNvSpPr>
          <p:nvPr/>
        </p:nvSpPr>
        <p:spPr bwMode="auto">
          <a:xfrm>
            <a:off x="-874524" y="2413807"/>
            <a:ext cx="85344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lang="zh-CN" altLang="en-US" sz="2800" b="1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概率的定义及性质；</a:t>
            </a:r>
          </a:p>
        </p:txBody>
      </p:sp>
      <p:sp>
        <p:nvSpPr>
          <p:cNvPr id="7222" name="Text Box 54"/>
          <p:cNvSpPr txBox="1">
            <a:spLocks noChangeArrowheads="1"/>
          </p:cNvSpPr>
          <p:nvPr/>
        </p:nvSpPr>
        <p:spPr bwMode="auto">
          <a:xfrm>
            <a:off x="-874524" y="2962686"/>
            <a:ext cx="85344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lang="zh-CN" altLang="en-US" sz="28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概率的计算公式：</a:t>
            </a:r>
            <a:r>
              <a:rPr lang="zh-CN" altLang="en-US" sz="3200" b="1" dirty="0">
                <a:solidFill>
                  <a:srgbClr val="0000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</a:p>
        </p:txBody>
      </p:sp>
      <p:graphicFrame>
        <p:nvGraphicFramePr>
          <p:cNvPr id="7223" name="Object 55"/>
          <p:cNvGraphicFramePr>
            <a:graphicFrameLocks noChangeAspect="1"/>
          </p:cNvGraphicFramePr>
          <p:nvPr/>
        </p:nvGraphicFramePr>
        <p:xfrm>
          <a:off x="1476375" y="3728704"/>
          <a:ext cx="5461000" cy="477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4" imgW="7556760" imgH="548280" progId="Equation.3">
                  <p:embed/>
                </p:oleObj>
              </mc:Choice>
              <mc:Fallback>
                <p:oleObj name="Equation" r:id="rId4" imgW="7556760" imgH="548280" progId="Equation.3">
                  <p:embed/>
                  <p:pic>
                    <p:nvPicPr>
                      <p:cNvPr id="0" name="Object 55" descr="image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728704"/>
                        <a:ext cx="5461000" cy="4775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4" name="Object 56"/>
          <p:cNvGraphicFramePr>
            <a:graphicFrameLocks noChangeAspect="1"/>
          </p:cNvGraphicFramePr>
          <p:nvPr/>
        </p:nvGraphicFramePr>
        <p:xfrm>
          <a:off x="1476375" y="4337729"/>
          <a:ext cx="3771900" cy="478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6" imgW="5207040" imgH="518400" progId="Equation.3">
                  <p:embed/>
                </p:oleObj>
              </mc:Choice>
              <mc:Fallback>
                <p:oleObj name="Equation" r:id="rId6" imgW="5207040" imgH="518400" progId="Equation.3">
                  <p:embed/>
                  <p:pic>
                    <p:nvPicPr>
                      <p:cNvPr id="0" name="Object 56" descr="image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337729"/>
                        <a:ext cx="3771900" cy="4781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26" name="AutoShape 58"/>
          <p:cNvSpPr>
            <a:spLocks noChangeArrowheads="1"/>
          </p:cNvSpPr>
          <p:nvPr/>
        </p:nvSpPr>
        <p:spPr bwMode="auto">
          <a:xfrm>
            <a:off x="6219218" y="2755962"/>
            <a:ext cx="2630487" cy="709165"/>
          </a:xfrm>
          <a:prstGeom prst="cloudCallout">
            <a:avLst>
              <a:gd name="adj1" fmla="val -39236"/>
              <a:gd name="adj2" fmla="val 104509"/>
            </a:avLst>
          </a:prstGeom>
          <a:solidFill>
            <a:srgbClr val="3366FF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多除少补</a:t>
            </a:r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>
          <a:xfrm>
            <a:off x="628650" y="4897899"/>
            <a:ext cx="2057400" cy="273844"/>
          </a:xfrm>
        </p:spPr>
        <p:txBody>
          <a:bodyPr/>
          <a:lstStyle/>
          <a:p>
            <a:pPr>
              <a:defRPr/>
            </a:pPr>
            <a:fld id="{96909AA0-EA18-41F1-A29D-F539E1986D58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6457950" y="4897899"/>
            <a:ext cx="2057400" cy="273844"/>
          </a:xfrm>
        </p:spPr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3" grpId="0" autoUpdateAnimBg="0"/>
      <p:bldP spid="7219" grpId="0" autoUpdateAnimBg="0"/>
      <p:bldP spid="7220" grpId="0" autoUpdateAnimBg="0"/>
      <p:bldP spid="7221" grpId="0" autoUpdateAnimBg="0"/>
      <p:bldP spid="7222" grpId="0" autoUpdateAnimBg="0"/>
      <p:bldP spid="72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598534" y="620887"/>
            <a:ext cx="8382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</a:t>
            </a:r>
            <a:r>
              <a:rPr lang="en-US" altLang="zh-CN" sz="2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4290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09886"/>
              </p:ext>
            </p:extLst>
          </p:nvPr>
        </p:nvGraphicFramePr>
        <p:xfrm>
          <a:off x="1394471" y="684275"/>
          <a:ext cx="7019925" cy="479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3" name="公式" r:id="rId4" imgW="3504600" imgH="279360" progId="Equation.3">
                  <p:embed/>
                </p:oleObj>
              </mc:Choice>
              <mc:Fallback>
                <p:oleObj name="公式" r:id="rId4" imgW="3504600" imgH="279360" progId="Equation.3">
                  <p:embed/>
                  <p:pic>
                    <p:nvPicPr>
                      <p:cNvPr id="0" name="Object 18" descr="image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4471" y="684275"/>
                        <a:ext cx="7019925" cy="4798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1" name="Object 19"/>
          <p:cNvGraphicFramePr>
            <a:graphicFrameLocks noChangeAspect="1"/>
          </p:cNvGraphicFramePr>
          <p:nvPr/>
        </p:nvGraphicFramePr>
        <p:xfrm>
          <a:off x="1380793" y="1302571"/>
          <a:ext cx="1803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4" name="Equation" r:id="rId6" imgW="2361960" imgH="571680" progId="Equation.3">
                  <p:embed/>
                </p:oleObj>
              </mc:Choice>
              <mc:Fallback>
                <p:oleObj name="Equation" r:id="rId6" imgW="2361960" imgH="571680" progId="Equation.3">
                  <p:embed/>
                  <p:pic>
                    <p:nvPicPr>
                      <p:cNvPr id="0" name="Object 19" descr="image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0793" y="1302571"/>
                        <a:ext cx="18034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2" name="Object 20"/>
          <p:cNvGraphicFramePr>
            <a:graphicFrameLocks noChangeAspect="1"/>
          </p:cNvGraphicFramePr>
          <p:nvPr/>
        </p:nvGraphicFramePr>
        <p:xfrm>
          <a:off x="3457243" y="1302571"/>
          <a:ext cx="4673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5" name="Equation" r:id="rId8" imgW="6196680" imgH="571680" progId="Equation.3">
                  <p:embed/>
                </p:oleObj>
              </mc:Choice>
              <mc:Fallback>
                <p:oleObj name="Equation" r:id="rId8" imgW="6196680" imgH="571680" progId="Equation.3">
                  <p:embed/>
                  <p:pic>
                    <p:nvPicPr>
                      <p:cNvPr id="0" name="Object 20" descr="image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243" y="1302571"/>
                        <a:ext cx="46736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3" name="Object 21"/>
          <p:cNvGraphicFramePr>
            <a:graphicFrameLocks noChangeAspect="1"/>
          </p:cNvGraphicFramePr>
          <p:nvPr/>
        </p:nvGraphicFramePr>
        <p:xfrm>
          <a:off x="1349043" y="1736232"/>
          <a:ext cx="622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6" name="Equation" r:id="rId10" imgW="8254080" imgH="635040" progId="Equation.3">
                  <p:embed/>
                </p:oleObj>
              </mc:Choice>
              <mc:Fallback>
                <p:oleObj name="Equation" r:id="rId10" imgW="8254080" imgH="635040" progId="Equation.3">
                  <p:embed/>
                  <p:pic>
                    <p:nvPicPr>
                      <p:cNvPr id="0" name="Object 21" descr="image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043" y="1736232"/>
                        <a:ext cx="6223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4" name="Text Box 22"/>
          <p:cNvSpPr txBox="1">
            <a:spLocks noChangeArrowheads="1"/>
          </p:cNvSpPr>
          <p:nvPr/>
        </p:nvSpPr>
        <p:spPr bwMode="auto">
          <a:xfrm>
            <a:off x="793418" y="2092469"/>
            <a:ext cx="20574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于是</a:t>
            </a:r>
          </a:p>
        </p:txBody>
      </p:sp>
      <p:graphicFrame>
        <p:nvGraphicFramePr>
          <p:cNvPr id="54295" name="Object 23"/>
          <p:cNvGraphicFramePr>
            <a:graphicFrameLocks noChangeAspect="1"/>
          </p:cNvGraphicFramePr>
          <p:nvPr/>
        </p:nvGraphicFramePr>
        <p:xfrm>
          <a:off x="1769731" y="2188119"/>
          <a:ext cx="72517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7" name="Equation" r:id="rId12" imgW="9625320" imgH="622440" progId="Equation.3">
                  <p:embed/>
                </p:oleObj>
              </mc:Choice>
              <mc:Fallback>
                <p:oleObj name="Equation" r:id="rId12" imgW="9625320" imgH="622440" progId="Equation.3">
                  <p:embed/>
                  <p:pic>
                    <p:nvPicPr>
                      <p:cNvPr id="0" name="Object 23" descr="image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9731" y="2188119"/>
                        <a:ext cx="72517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806018" y="2546398"/>
            <a:ext cx="80772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这是一个几何级数求和问题。由于公比</a:t>
            </a:r>
          </a:p>
        </p:txBody>
      </p:sp>
      <p:graphicFrame>
        <p:nvGraphicFramePr>
          <p:cNvPr id="54297" name="Object 25"/>
          <p:cNvGraphicFramePr>
            <a:graphicFrameLocks noChangeAspect="1"/>
          </p:cNvGraphicFramePr>
          <p:nvPr/>
        </p:nvGraphicFramePr>
        <p:xfrm>
          <a:off x="1607356" y="3173567"/>
          <a:ext cx="28194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8" name="Equation" r:id="rId14" imgW="3720600" imgH="507960" progId="Equation.3">
                  <p:embed/>
                </p:oleObj>
              </mc:Choice>
              <mc:Fallback>
                <p:oleObj name="Equation" r:id="rId14" imgW="3720600" imgH="507960" progId="Equation.3">
                  <p:embed/>
                  <p:pic>
                    <p:nvPicPr>
                      <p:cNvPr id="0" name="Object 25" descr="image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356" y="3173567"/>
                        <a:ext cx="28194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4288743" y="2978594"/>
            <a:ext cx="58674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，该级数收敛。</a:t>
            </a:r>
          </a:p>
        </p:txBody>
      </p:sp>
      <p:graphicFrame>
        <p:nvGraphicFramePr>
          <p:cNvPr id="54299" name="Object 27"/>
          <p:cNvGraphicFramePr>
            <a:graphicFrameLocks noChangeAspect="1"/>
          </p:cNvGraphicFramePr>
          <p:nvPr/>
        </p:nvGraphicFramePr>
        <p:xfrm>
          <a:off x="2850818" y="3501588"/>
          <a:ext cx="3581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59" name="Equation" r:id="rId16" imgW="4736520" imgH="1244520" progId="Equation.3">
                  <p:embed/>
                </p:oleObj>
              </mc:Choice>
              <mc:Fallback>
                <p:oleObj name="Equation" r:id="rId16" imgW="4736520" imgH="1244520" progId="Equation.3">
                  <p:embed/>
                  <p:pic>
                    <p:nvPicPr>
                      <p:cNvPr id="0" name="Object 27" descr="image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0818" y="3501588"/>
                        <a:ext cx="35814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827943" y="4335236"/>
            <a:ext cx="46482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若甲乙胜率相同，则</a:t>
            </a:r>
          </a:p>
        </p:txBody>
      </p:sp>
      <p:graphicFrame>
        <p:nvGraphicFramePr>
          <p:cNvPr id="54301" name="Object 29"/>
          <p:cNvGraphicFramePr>
            <a:graphicFrameLocks noChangeAspect="1"/>
          </p:cNvGraphicFramePr>
          <p:nvPr/>
        </p:nvGraphicFramePr>
        <p:xfrm>
          <a:off x="4183943" y="4305342"/>
          <a:ext cx="4622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60" name="Equation" r:id="rId18" imgW="6120720" imgH="1244520" progId="Equation.3">
                  <p:embed/>
                </p:oleObj>
              </mc:Choice>
              <mc:Fallback>
                <p:oleObj name="Equation" r:id="rId18" imgW="6120720" imgH="1244520" progId="Equation.3">
                  <p:embed/>
                  <p:pic>
                    <p:nvPicPr>
                      <p:cNvPr id="0" name="Object 29" descr="image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943" y="4305342"/>
                        <a:ext cx="46228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>
          <a:xfrm>
            <a:off x="1004025" y="4921264"/>
            <a:ext cx="2057400" cy="273844"/>
          </a:xfrm>
        </p:spPr>
        <p:txBody>
          <a:bodyPr/>
          <a:lstStyle/>
          <a:p>
            <a:pPr>
              <a:defRPr/>
            </a:pPr>
            <a:fld id="{E9DE3C26-FBE2-4254-BE41-573931DAE83D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6833325" y="4921264"/>
            <a:ext cx="2057400" cy="273844"/>
          </a:xfrm>
        </p:spPr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4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  <p:bldP spid="54294" grpId="0" autoUpdateAnimBg="0"/>
      <p:bldP spid="54296" grpId="0" autoUpdateAnimBg="0"/>
      <p:bldP spid="54298" grpId="0" autoUpdateAnimBg="0"/>
      <p:bldP spid="54300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240633" y="647250"/>
            <a:ext cx="8566484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r>
              <a:rPr lang="en-US" altLang="zh-CN" sz="2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800" b="1" dirty="0" smtClean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设有</a:t>
            </a:r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来自</a:t>
            </a: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个地区各</a:t>
            </a:r>
            <a:r>
              <a:rPr lang="en-US" altLang="zh-CN" sz="2800" b="1" dirty="0" smtClean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2800" b="1" dirty="0" smtClean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名、</a:t>
            </a:r>
            <a:r>
              <a:rPr lang="en-US" altLang="zh-CN" sz="2800" b="1" dirty="0" smtClean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15</a:t>
            </a:r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</a:t>
            </a:r>
            <a:r>
              <a:rPr lang="zh-CN" altLang="en-US" sz="2800" b="1" dirty="0" smtClean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25</a:t>
            </a:r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名考生的报名表，其中女生的</a:t>
            </a:r>
            <a:r>
              <a:rPr lang="zh-CN" altLang="en-US" sz="2800" b="1" dirty="0" smtClean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报名表分别为</a:t>
            </a: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份</a:t>
            </a: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随机地取一个</a:t>
            </a:r>
            <a:r>
              <a:rPr lang="zh-CN" altLang="en-US" sz="2800" b="1" dirty="0" smtClean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地区的报名表</a:t>
            </a: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从中先后抽取两份。</a:t>
            </a:r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748985" y="2080211"/>
            <a:ext cx="91440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求先抽到的一份是女生表的概率；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205842" y="2665844"/>
            <a:ext cx="8964695" cy="95410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已知后抽到的一份是男生表</a:t>
            </a:r>
            <a:r>
              <a:rPr lang="en-US" altLang="zh-CN" sz="28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求先抽到</a:t>
            </a:r>
            <a:r>
              <a:rPr lang="zh-CN" altLang="en-US" sz="2800" b="1" dirty="0" smtClean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的一</a:t>
            </a:r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份是女生表的概率。</a:t>
            </a:r>
          </a:p>
        </p:txBody>
      </p: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891563" y="3679863"/>
            <a:ext cx="22098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r>
              <a:rPr lang="zh-CN" altLang="en-US" sz="28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</a:p>
        </p:txBody>
      </p:sp>
      <p:graphicFrame>
        <p:nvGraphicFramePr>
          <p:cNvPr id="55306" name="Object 10"/>
          <p:cNvGraphicFramePr>
            <a:graphicFrameLocks noChangeAspect="1"/>
          </p:cNvGraphicFramePr>
          <p:nvPr/>
        </p:nvGraphicFramePr>
        <p:xfrm>
          <a:off x="2379784" y="3819148"/>
          <a:ext cx="42799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7" name="Equation" r:id="rId4" imgW="5663520" imgH="584280" progId="Equation.3">
                  <p:embed/>
                </p:oleObj>
              </mc:Choice>
              <mc:Fallback>
                <p:oleObj name="Equation" r:id="rId4" imgW="5663520" imgH="584280" progId="Equation.3">
                  <p:embed/>
                  <p:pic>
                    <p:nvPicPr>
                      <p:cNvPr id="0" name="Object 10" descr="image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784" y="3819148"/>
                        <a:ext cx="42799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2341684" y="4483516"/>
          <a:ext cx="49149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Equation" r:id="rId6" imgW="6514200" imgH="660240" progId="Equation.3">
                  <p:embed/>
                </p:oleObj>
              </mc:Choice>
              <mc:Fallback>
                <p:oleObj name="Equation" r:id="rId6" imgW="6514200" imgH="660240" progId="Equation.3">
                  <p:embed/>
                  <p:pic>
                    <p:nvPicPr>
                      <p:cNvPr id="0" name="Object 11" descr="image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684" y="4483516"/>
                        <a:ext cx="49149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>
          <a:xfrm>
            <a:off x="628650" y="4892389"/>
            <a:ext cx="2057400" cy="273844"/>
          </a:xfrm>
        </p:spPr>
        <p:txBody>
          <a:bodyPr/>
          <a:lstStyle/>
          <a:p>
            <a:pPr>
              <a:defRPr/>
            </a:pPr>
            <a:fld id="{3A0024F2-C910-450B-BD39-47E5568C5CD0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4892389"/>
            <a:ext cx="2057400" cy="273844"/>
          </a:xfrm>
        </p:spPr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5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5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733782" y="710177"/>
            <a:ext cx="175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graphicFrame>
        <p:nvGraphicFramePr>
          <p:cNvPr id="5632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227878"/>
              </p:ext>
            </p:extLst>
          </p:nvPr>
        </p:nvGraphicFramePr>
        <p:xfrm>
          <a:off x="1828800" y="667123"/>
          <a:ext cx="47371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name="Equation" r:id="rId4" imgW="6273000" imgH="2666880" progId="Equation.3">
                  <p:embed/>
                </p:oleObj>
              </mc:Choice>
              <mc:Fallback>
                <p:oleObj name="Equation" r:id="rId4" imgW="6273000" imgH="2666880" progId="Equation.3">
                  <p:embed/>
                  <p:pic>
                    <p:nvPicPr>
                      <p:cNvPr id="0" name="Object 9" descr="image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667123"/>
                        <a:ext cx="47371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744519" y="2234004"/>
            <a:ext cx="69342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）因为抽签与顺序无关，所以</a:t>
            </a:r>
          </a:p>
        </p:txBody>
      </p:sp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1905000" y="2845622"/>
          <a:ext cx="50673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7" name="Equation" r:id="rId6" imgW="6717600" imgH="1143000" progId="Equation.3">
                  <p:embed/>
                </p:oleObj>
              </mc:Choice>
              <mc:Fallback>
                <p:oleObj name="Equation" r:id="rId6" imgW="6717600" imgH="1143000" progId="Equation.3">
                  <p:embed/>
                  <p:pic>
                    <p:nvPicPr>
                      <p:cNvPr id="0" name="Object 11" descr="image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45622"/>
                        <a:ext cx="50673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32" name="Object 12"/>
          <p:cNvGraphicFramePr>
            <a:graphicFrameLocks noChangeAspect="1"/>
          </p:cNvGraphicFramePr>
          <p:nvPr/>
        </p:nvGraphicFramePr>
        <p:xfrm>
          <a:off x="1854200" y="3500466"/>
          <a:ext cx="65278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8" name="Equation" r:id="rId8" imgW="8660160" imgH="2666880" progId="Equation.3">
                  <p:embed/>
                </p:oleObj>
              </mc:Choice>
              <mc:Fallback>
                <p:oleObj name="Equation" r:id="rId8" imgW="8660160" imgH="2666880" progId="Equation.3">
                  <p:embed/>
                  <p:pic>
                    <p:nvPicPr>
                      <p:cNvPr id="0" name="Object 12" descr="image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3500466"/>
                        <a:ext cx="6527800" cy="152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443862-BB97-4F78-B0D1-1FD282A63804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  <p:bldP spid="5633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869250" y="1416320"/>
            <a:ext cx="16764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从而</a:t>
            </a:r>
          </a:p>
        </p:txBody>
      </p:sp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2405950" y="1219868"/>
          <a:ext cx="546100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68" name="Equation" r:id="rId4" imgW="7238160" imgH="1752480" progId="Equation.3">
                  <p:embed/>
                </p:oleObj>
              </mc:Choice>
              <mc:Fallback>
                <p:oleObj name="Equation" r:id="rId4" imgW="7238160" imgH="1752480" progId="Equation.3">
                  <p:embed/>
                  <p:pic>
                    <p:nvPicPr>
                      <p:cNvPr id="0" name="Object 8" descr="image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5950" y="1219868"/>
                        <a:ext cx="5461000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1104200" y="2567764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评点：</a:t>
            </a:r>
            <a:r>
              <a:rPr lang="zh-CN" altLang="en-US" sz="3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此题是硕士研究生入学试题。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869250" y="3270233"/>
            <a:ext cx="7924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3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是使用全概率公式的典型题型；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869250" y="3864355"/>
            <a:ext cx="88392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32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是有一定难度的贝叶斯公式应用题。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2BD638E-3A79-4620-92CD-E89E502A0FF2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autoUpdateAnimBg="0"/>
      <p:bldP spid="57355" grpId="0" autoUpdateAnimBg="0"/>
      <p:bldP spid="57356" grpId="0" autoUpdateAnimBg="0"/>
      <p:bldP spid="5735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Text Box 2"/>
          <p:cNvSpPr txBox="1">
            <a:spLocks noChangeArrowheads="1"/>
          </p:cNvSpPr>
          <p:nvPr/>
        </p:nvSpPr>
        <p:spPr bwMode="auto">
          <a:xfrm>
            <a:off x="202132" y="660839"/>
            <a:ext cx="8624234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en-US" altLang="zh-CN" sz="32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200" b="1" dirty="0" smtClean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每次射击的命中率为</a:t>
            </a:r>
            <a:r>
              <a:rPr lang="en-US" altLang="zh-CN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0.2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3200" b="1" dirty="0" smtClean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问至少必须进行多少次独立射击，才能使至少击中一次的概率不小于</a:t>
            </a:r>
            <a:r>
              <a:rPr lang="en-US" altLang="zh-CN" sz="3200" b="1" dirty="0" smtClean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0.99</a:t>
            </a:r>
            <a:r>
              <a:rPr lang="zh-CN" altLang="en-US" sz="3200" b="1" dirty="0" smtClean="0">
                <a:solidFill>
                  <a:schemeClr val="tx2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3200" b="1" dirty="0">
              <a:solidFill>
                <a:schemeClr val="tx2">
                  <a:lumMod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1016737" y="2106880"/>
            <a:ext cx="27432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</a:t>
            </a:r>
          </a:p>
        </p:txBody>
      </p:sp>
      <p:graphicFrame>
        <p:nvGraphicFramePr>
          <p:cNvPr id="58377" name="Object 9"/>
          <p:cNvGraphicFramePr>
            <a:graphicFrameLocks noChangeAspect="1"/>
          </p:cNvGraphicFramePr>
          <p:nvPr/>
        </p:nvGraphicFramePr>
        <p:xfrm>
          <a:off x="2444087" y="2291759"/>
          <a:ext cx="491490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8" name="Equation" r:id="rId4" imgW="6514200" imgH="584280" progId="Equation.3">
                  <p:embed/>
                </p:oleObj>
              </mc:Choice>
              <mc:Fallback>
                <p:oleObj name="Equation" r:id="rId4" imgW="6514200" imgH="584280" progId="Equation.3">
                  <p:embed/>
                  <p:pic>
                    <p:nvPicPr>
                      <p:cNvPr id="0" name="Object 9" descr="image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087" y="2291759"/>
                        <a:ext cx="4914900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8" name="Object 10"/>
          <p:cNvGraphicFramePr>
            <a:graphicFrameLocks noChangeAspect="1"/>
          </p:cNvGraphicFramePr>
          <p:nvPr/>
        </p:nvGraphicFramePr>
        <p:xfrm>
          <a:off x="1688425" y="2740251"/>
          <a:ext cx="3479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9" name="Equation" r:id="rId6" imgW="4596840" imgH="571680" progId="Equation.3">
                  <p:embed/>
                </p:oleObj>
              </mc:Choice>
              <mc:Fallback>
                <p:oleObj name="Equation" r:id="rId6" imgW="4596840" imgH="571680" progId="Equation.3">
                  <p:embed/>
                  <p:pic>
                    <p:nvPicPr>
                      <p:cNvPr id="0" name="Object 10" descr="image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425" y="2740251"/>
                        <a:ext cx="34798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Object 11"/>
          <p:cNvGraphicFramePr>
            <a:graphicFrameLocks noChangeAspect="1"/>
          </p:cNvGraphicFramePr>
          <p:nvPr/>
        </p:nvGraphicFramePr>
        <p:xfrm>
          <a:off x="1986875" y="3997551"/>
          <a:ext cx="505460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0" name="Equation" r:id="rId8" imgW="6704640" imgH="1143000" progId="Equation.3">
                  <p:embed/>
                </p:oleObj>
              </mc:Choice>
              <mc:Fallback>
                <p:oleObj name="Equation" r:id="rId8" imgW="6704640" imgH="1143000" progId="Equation.3">
                  <p:embed/>
                  <p:pic>
                    <p:nvPicPr>
                      <p:cNvPr id="0" name="Object 11" descr="image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6875" y="3997551"/>
                        <a:ext cx="505460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1739404" y="4597218"/>
            <a:ext cx="73914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故至少进行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21</a:t>
            </a: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次独立射击。</a:t>
            </a:r>
          </a:p>
        </p:txBody>
      </p:sp>
      <p:graphicFrame>
        <p:nvGraphicFramePr>
          <p:cNvPr id="58381" name="Object 13"/>
          <p:cNvGraphicFramePr>
            <a:graphicFrameLocks noChangeAspect="1"/>
          </p:cNvGraphicFramePr>
          <p:nvPr/>
        </p:nvGraphicFramePr>
        <p:xfrm>
          <a:off x="2958425" y="3192689"/>
          <a:ext cx="4140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1" name="Equation" r:id="rId10" imgW="5485680" imgH="571680" progId="Equation.3">
                  <p:embed/>
                </p:oleObj>
              </mc:Choice>
              <mc:Fallback>
                <p:oleObj name="Equation" r:id="rId10" imgW="5485680" imgH="571680" progId="Equation.3">
                  <p:embed/>
                  <p:pic>
                    <p:nvPicPr>
                      <p:cNvPr id="0" name="Object 13" descr="image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8425" y="3192689"/>
                        <a:ext cx="41402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82" name="Object 14"/>
          <p:cNvGraphicFramePr>
            <a:graphicFrameLocks noChangeAspect="1"/>
          </p:cNvGraphicFramePr>
          <p:nvPr/>
        </p:nvGraphicFramePr>
        <p:xfrm>
          <a:off x="2983825" y="3626076"/>
          <a:ext cx="28956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2" name="Equation" r:id="rId12" imgW="3822120" imgH="622440" progId="Equation.3">
                  <p:embed/>
                </p:oleObj>
              </mc:Choice>
              <mc:Fallback>
                <p:oleObj name="Equation" r:id="rId12" imgW="3822120" imgH="622440" progId="Equation.3">
                  <p:embed/>
                  <p:pic>
                    <p:nvPicPr>
                      <p:cNvPr id="0" name="Object 14" descr="image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3825" y="3626076"/>
                        <a:ext cx="28956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628650" y="4786514"/>
            <a:ext cx="2057400" cy="273844"/>
          </a:xfrm>
        </p:spPr>
        <p:txBody>
          <a:bodyPr/>
          <a:lstStyle/>
          <a:p>
            <a:pPr>
              <a:defRPr/>
            </a:pPr>
            <a:fld id="{B4196D53-43E1-463C-B4A7-F8C5FE10731E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>
          <a:xfrm>
            <a:off x="6457950" y="4786514"/>
            <a:ext cx="2057400" cy="273844"/>
          </a:xfrm>
        </p:spPr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6" grpId="0" autoUpdateAnimBg="0"/>
      <p:bldP spid="5838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2"/>
          <p:cNvSpPr txBox="1">
            <a:spLocks noChangeArrowheads="1"/>
          </p:cNvSpPr>
          <p:nvPr/>
        </p:nvSpPr>
        <p:spPr bwMode="auto">
          <a:xfrm>
            <a:off x="762000" y="171450"/>
            <a:ext cx="7696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1723323" y="713856"/>
          <a:ext cx="27051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4" imgW="3723480" imgH="548280" progId="Equation.3">
                  <p:embed/>
                </p:oleObj>
              </mc:Choice>
              <mc:Fallback>
                <p:oleObj name="Equation" r:id="rId4" imgW="3723480" imgH="548280" progId="Equation.3">
                  <p:embed/>
                  <p:pic>
                    <p:nvPicPr>
                      <p:cNvPr id="0" name="Object 3" descr="image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323" y="713856"/>
                        <a:ext cx="27051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609600" y="1681937"/>
            <a:ext cx="51054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全概率公式：由因求果</a:t>
            </a:r>
          </a:p>
        </p:txBody>
      </p:sp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1656648" y="1283638"/>
          <a:ext cx="4254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8" name="Equation" r:id="rId6" imgW="5884200" imgH="518400" progId="Equation.3">
                  <p:embed/>
                </p:oleObj>
              </mc:Choice>
              <mc:Fallback>
                <p:oleObj name="Equation" r:id="rId6" imgW="5884200" imgH="518400" progId="Equation.3">
                  <p:embed/>
                  <p:pic>
                    <p:nvPicPr>
                      <p:cNvPr id="0" name="Object 5" descr="image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648" y="1283638"/>
                        <a:ext cx="42545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1371600" y="2351631"/>
          <a:ext cx="41529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9" name="Equation" r:id="rId8" imgW="5498280" imgH="1320840" progId="Equation.3">
                  <p:embed/>
                </p:oleObj>
              </mc:Choice>
              <mc:Fallback>
                <p:oleObj name="Equation" r:id="rId8" imgW="5498280" imgH="1320840" progId="Equation.3">
                  <p:embed/>
                  <p:pic>
                    <p:nvPicPr>
                      <p:cNvPr id="0" name="Object 7" descr="image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51631"/>
                        <a:ext cx="41529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6" name="Text Box 9"/>
          <p:cNvSpPr txBox="1">
            <a:spLocks noChangeArrowheads="1"/>
          </p:cNvSpPr>
          <p:nvPr/>
        </p:nvSpPr>
        <p:spPr bwMode="auto">
          <a:xfrm>
            <a:off x="0" y="2686050"/>
            <a:ext cx="91440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grpSp>
        <p:nvGrpSpPr>
          <p:cNvPr id="2" name="Group 14"/>
          <p:cNvGrpSpPr/>
          <p:nvPr/>
        </p:nvGrpSpPr>
        <p:grpSpPr bwMode="auto">
          <a:xfrm>
            <a:off x="669926" y="3242217"/>
            <a:ext cx="5578476" cy="1869281"/>
            <a:chOff x="422" y="2126"/>
            <a:chExt cx="3514" cy="1570"/>
          </a:xfrm>
        </p:grpSpPr>
        <p:sp>
          <p:nvSpPr>
            <p:cNvPr id="2061" name="Text Box 8"/>
            <p:cNvSpPr txBox="1">
              <a:spLocks noChangeArrowheads="1"/>
            </p:cNvSpPr>
            <p:nvPr/>
          </p:nvSpPr>
          <p:spPr bwMode="auto">
            <a:xfrm>
              <a:off x="422" y="2126"/>
              <a:ext cx="3216" cy="49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贝叶斯公式：执果寻因</a:t>
              </a:r>
            </a:p>
          </p:txBody>
        </p:sp>
        <p:graphicFrame>
          <p:nvGraphicFramePr>
            <p:cNvPr id="2053" name="Object 10"/>
            <p:cNvGraphicFramePr>
              <a:graphicFrameLocks noChangeAspect="1"/>
            </p:cNvGraphicFramePr>
            <p:nvPr/>
          </p:nvGraphicFramePr>
          <p:xfrm>
            <a:off x="912" y="2760"/>
            <a:ext cx="3024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0" name="Equation" r:id="rId10" imgW="6361920" imgH="1943280" progId="Equation.3">
                    <p:embed/>
                  </p:oleObj>
                </mc:Choice>
                <mc:Fallback>
                  <p:oleObj name="Equation" r:id="rId10" imgW="6361920" imgH="1943280" progId="Equation.3">
                    <p:embed/>
                    <p:pic>
                      <p:nvPicPr>
                        <p:cNvPr id="0" name="Object 10" descr="image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760"/>
                          <a:ext cx="3024" cy="9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3"/>
          <p:cNvGrpSpPr/>
          <p:nvPr/>
        </p:nvGrpSpPr>
        <p:grpSpPr bwMode="auto">
          <a:xfrm>
            <a:off x="6172200" y="1667949"/>
            <a:ext cx="2682875" cy="1257300"/>
            <a:chOff x="3888" y="768"/>
            <a:chExt cx="1690" cy="1056"/>
          </a:xfrm>
        </p:grpSpPr>
        <p:sp>
          <p:nvSpPr>
            <p:cNvPr id="2059" name="AutoShape 11"/>
            <p:cNvSpPr>
              <a:spLocks noChangeArrowheads="1"/>
            </p:cNvSpPr>
            <p:nvPr/>
          </p:nvSpPr>
          <p:spPr bwMode="auto">
            <a:xfrm>
              <a:off x="3888" y="768"/>
              <a:ext cx="1680" cy="1056"/>
            </a:xfrm>
            <a:prstGeom prst="cloudCallout">
              <a:avLst>
                <a:gd name="adj1" fmla="val -71486"/>
                <a:gd name="adj2" fmla="val 36931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algn="ctr"/>
              <a:r>
                <a:rPr lang="zh-CN" altLang="en-US" sz="2800">
                  <a:solidFill>
                    <a:schemeClr val="folHlink"/>
                  </a:solidFill>
                </a:rPr>
                <a:t>关键在于有限划分</a:t>
              </a:r>
            </a:p>
          </p:txBody>
        </p:sp>
        <p:sp>
          <p:nvSpPr>
            <p:cNvPr id="2060" name="AutoShape 12"/>
            <p:cNvSpPr>
              <a:spLocks noChangeArrowheads="1"/>
            </p:cNvSpPr>
            <p:nvPr/>
          </p:nvSpPr>
          <p:spPr bwMode="auto">
            <a:xfrm>
              <a:off x="3898" y="768"/>
              <a:ext cx="1680" cy="1056"/>
            </a:xfrm>
            <a:prstGeom prst="cloudCallout">
              <a:avLst>
                <a:gd name="adj1" fmla="val -50597"/>
                <a:gd name="adj2" fmla="val 134185"/>
              </a:avLst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关键在于有限划分</a:t>
              </a:r>
            </a:p>
          </p:txBody>
        </p:sp>
      </p:grp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63B2E6-DEF9-4485-971C-0FA747E7462C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2071527" y="643390"/>
            <a:ext cx="83058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随机事件的</a:t>
            </a:r>
            <a:r>
              <a:rPr lang="zh-CN" altLang="en-US" sz="32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独立性</a:t>
            </a:r>
            <a:endParaRPr lang="zh-CN" altLang="en-US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81000" y="1245035"/>
            <a:ext cx="88392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和事件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相互独立的充分必要条件是</a:t>
            </a:r>
          </a:p>
        </p:txBody>
      </p:sp>
      <p:sp>
        <p:nvSpPr>
          <p:cNvPr id="3081" name="Text Box 4"/>
          <p:cNvSpPr txBox="1">
            <a:spLocks noChangeArrowheads="1"/>
          </p:cNvSpPr>
          <p:nvPr/>
        </p:nvSpPr>
        <p:spPr bwMode="auto">
          <a:xfrm>
            <a:off x="1447800" y="1667706"/>
            <a:ext cx="7696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600200" y="1877256"/>
          <a:ext cx="5575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Equation" r:id="rId4" imgW="7390440" imgH="571680" progId="Equation.3">
                  <p:embed/>
                </p:oleObj>
              </mc:Choice>
              <mc:Fallback>
                <p:oleObj name="Equation" r:id="rId4" imgW="7390440" imgH="571680" progId="Equation.3">
                  <p:embed/>
                  <p:pic>
                    <p:nvPicPr>
                      <p:cNvPr id="0" name="Object 5" descr="image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77256"/>
                        <a:ext cx="55753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6"/>
          <p:cNvSpPr txBox="1">
            <a:spLocks noChangeArrowheads="1"/>
          </p:cNvSpPr>
          <p:nvPr/>
        </p:nvSpPr>
        <p:spPr bwMode="auto">
          <a:xfrm>
            <a:off x="1524000" y="2124906"/>
            <a:ext cx="5791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1600200" y="2509478"/>
          <a:ext cx="3302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6" imgW="4368240" imgH="507960" progId="Equation.3">
                  <p:embed/>
                </p:oleObj>
              </mc:Choice>
              <mc:Fallback>
                <p:oleObj name="Equation" r:id="rId6" imgW="4368240" imgH="507960" progId="Equation.3">
                  <p:embed/>
                  <p:pic>
                    <p:nvPicPr>
                      <p:cNvPr id="0" name="Object 7" descr="image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509478"/>
                        <a:ext cx="33020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Text Box 8"/>
          <p:cNvSpPr txBox="1">
            <a:spLocks noChangeArrowheads="1"/>
          </p:cNvSpPr>
          <p:nvPr/>
        </p:nvSpPr>
        <p:spPr bwMode="auto">
          <a:xfrm>
            <a:off x="1295400" y="2582106"/>
            <a:ext cx="58674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3017" name="Object 9"/>
          <p:cNvGraphicFramePr>
            <a:graphicFrameLocks noChangeAspect="1"/>
          </p:cNvGraphicFramePr>
          <p:nvPr/>
        </p:nvGraphicFramePr>
        <p:xfrm>
          <a:off x="1581151" y="2965487"/>
          <a:ext cx="3567113" cy="496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8" imgW="1599840" imgH="266760" progId="Equation.DSMT4">
                  <p:embed/>
                </p:oleObj>
              </mc:Choice>
              <mc:Fallback>
                <p:oleObj name="Equation" r:id="rId8" imgW="1599840" imgH="266760" progId="Equation.DSMT4">
                  <p:embed/>
                  <p:pic>
                    <p:nvPicPr>
                      <p:cNvPr id="0" name="Object 9" descr="image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1" y="2965487"/>
                        <a:ext cx="3567113" cy="4964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468313" y="3623904"/>
            <a:ext cx="91440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若事件</a:t>
            </a:r>
          </a:p>
        </p:txBody>
      </p:sp>
      <p:graphicFrame>
        <p:nvGraphicFramePr>
          <p:cNvPr id="430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908933"/>
              </p:ext>
            </p:extLst>
          </p:nvPr>
        </p:nvGraphicFramePr>
        <p:xfrm>
          <a:off x="2020396" y="3737303"/>
          <a:ext cx="1958249" cy="336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10" imgW="2615760" imgH="571680" progId="Equation.3">
                  <p:embed/>
                </p:oleObj>
              </mc:Choice>
              <mc:Fallback>
                <p:oleObj name="Equation" r:id="rId10" imgW="2615760" imgH="571680" progId="Equation.3">
                  <p:embed/>
                  <p:pic>
                    <p:nvPicPr>
                      <p:cNvPr id="0" name="Object 13" descr="image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0396" y="3737303"/>
                        <a:ext cx="1958249" cy="3367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4035425" y="3623904"/>
            <a:ext cx="32004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</a:rPr>
              <a:t>相互独立，则</a:t>
            </a:r>
          </a:p>
        </p:txBody>
      </p:sp>
      <p:sp>
        <p:nvSpPr>
          <p:cNvPr id="3086" name="Text Box 15"/>
          <p:cNvSpPr txBox="1">
            <a:spLocks noChangeArrowheads="1"/>
          </p:cNvSpPr>
          <p:nvPr/>
        </p:nvSpPr>
        <p:spPr bwMode="auto">
          <a:xfrm>
            <a:off x="0" y="4410906"/>
            <a:ext cx="8839200" cy="36933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43024" name="Object 16"/>
          <p:cNvGraphicFramePr>
            <a:graphicFrameLocks noChangeAspect="1"/>
          </p:cNvGraphicFramePr>
          <p:nvPr/>
        </p:nvGraphicFramePr>
        <p:xfrm>
          <a:off x="1676400" y="4220406"/>
          <a:ext cx="56388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12" imgW="7479360" imgH="1320840" progId="Equation.3">
                  <p:embed/>
                </p:oleObj>
              </mc:Choice>
              <mc:Fallback>
                <p:oleObj name="Equation" r:id="rId12" imgW="7479360" imgH="1320840" progId="Equation.3">
                  <p:embed/>
                  <p:pic>
                    <p:nvPicPr>
                      <p:cNvPr id="0" name="Object 16" descr="image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220406"/>
                        <a:ext cx="5638800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日期占位符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587410-28A0-4737-9E1E-0EF7925D5846}" type="datetime1"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pPr>
                <a:defRPr/>
              </a:pPr>
              <a:t>2023/9/10</a:t>
            </a:fld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pPr>
                <a:defRPr/>
              </a:pPr>
              <a:t>4</a:t>
            </a:fld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  <p:bldP spid="43011" grpId="0"/>
      <p:bldP spid="43020" grpId="0"/>
      <p:bldP spid="430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50825" y="656173"/>
            <a:ext cx="8503708" cy="18651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zh-CN" altLang="en-US" sz="32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32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枚棋子分别写有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号码“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5”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和“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10” 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枚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从中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任取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枚并将所得数字相加</a:t>
            </a:r>
            <a:r>
              <a:rPr lang="en-US" altLang="zh-CN" sz="32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记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其和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3200" b="1" i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sz="3200" b="1" dirty="0" smtClean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 </a:t>
            </a:r>
            <a:r>
              <a:rPr lang="en-US" altLang="zh-CN" sz="3200" b="1" i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的各种可能取值的概率。</a:t>
            </a:r>
          </a:p>
        </p:txBody>
      </p:sp>
      <p:sp>
        <p:nvSpPr>
          <p:cNvPr id="40963" name="AutoShape 3"/>
          <p:cNvSpPr>
            <a:spLocks noChangeArrowheads="1"/>
          </p:cNvSpPr>
          <p:nvPr/>
        </p:nvSpPr>
        <p:spPr bwMode="auto">
          <a:xfrm>
            <a:off x="304800" y="3193670"/>
            <a:ext cx="5181600" cy="1657350"/>
          </a:xfrm>
          <a:prstGeom prst="parallelogram">
            <a:avLst>
              <a:gd name="adj" fmla="val 58621"/>
            </a:avLst>
          </a:prstGeom>
          <a:solidFill>
            <a:srgbClr val="FF99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3657600" y="2437622"/>
            <a:ext cx="3200400" cy="914400"/>
          </a:xfrm>
          <a:prstGeom prst="curvedDownArrow">
            <a:avLst>
              <a:gd name="adj1" fmla="val 52500"/>
              <a:gd name="adj2" fmla="val 105000"/>
              <a:gd name="adj3" fmla="val 33333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5" name="Oval 5"/>
          <p:cNvSpPr>
            <a:spLocks noChangeArrowheads="1"/>
          </p:cNvSpPr>
          <p:nvPr/>
        </p:nvSpPr>
        <p:spPr bwMode="auto">
          <a:xfrm>
            <a:off x="5943600" y="3928285"/>
            <a:ext cx="533400" cy="4000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pPr algn="ctr" eaLnBrk="1" hangingPunct="1"/>
            <a:r>
              <a:rPr lang="en-US" altLang="zh-CN" sz="2800" dirty="0"/>
              <a:t>  </a:t>
            </a:r>
            <a:r>
              <a:rPr lang="zh-CN" altLang="en-US" sz="2800" dirty="0">
                <a:solidFill>
                  <a:schemeClr val="bg1"/>
                </a:solidFill>
              </a:rPr>
              <a:t>？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5589588" y="3415126"/>
            <a:ext cx="11430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dirty="0">
                <a:solidFill>
                  <a:srgbClr val="FF3300"/>
                </a:solidFill>
              </a:rPr>
              <a:t>10</a:t>
            </a:r>
            <a:r>
              <a:rPr lang="zh-CN" altLang="en-US" sz="2800" dirty="0">
                <a:solidFill>
                  <a:srgbClr val="FF3300"/>
                </a:solidFill>
              </a:rPr>
              <a:t>枚</a:t>
            </a: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187450" y="3248438"/>
            <a:ext cx="3276600" cy="1485900"/>
            <a:chOff x="768" y="2736"/>
            <a:chExt cx="2064" cy="1248"/>
          </a:xfrm>
        </p:grpSpPr>
        <p:sp>
          <p:nvSpPr>
            <p:cNvPr id="23564" name="Oval 8"/>
            <p:cNvSpPr>
              <a:spLocks noChangeArrowheads="1"/>
            </p:cNvSpPr>
            <p:nvPr/>
          </p:nvSpPr>
          <p:spPr bwMode="auto">
            <a:xfrm>
              <a:off x="1632" y="3072"/>
              <a:ext cx="288" cy="24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rgbClr val="CC0099"/>
                  </a:solidFill>
                </a:rPr>
                <a:t>5</a:t>
              </a:r>
              <a:endParaRPr lang="en-US" altLang="zh-CN">
                <a:solidFill>
                  <a:srgbClr val="CC0099"/>
                </a:solidFill>
              </a:endParaRPr>
            </a:p>
          </p:txBody>
        </p:sp>
        <p:sp>
          <p:nvSpPr>
            <p:cNvPr id="23565" name="Oval 9"/>
            <p:cNvSpPr>
              <a:spLocks noChangeArrowheads="1"/>
            </p:cNvSpPr>
            <p:nvPr/>
          </p:nvSpPr>
          <p:spPr bwMode="auto">
            <a:xfrm>
              <a:off x="1296" y="3408"/>
              <a:ext cx="288" cy="24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rgbClr val="CC0099"/>
                  </a:solidFill>
                </a:rPr>
                <a:t>5</a:t>
              </a:r>
              <a:endParaRPr lang="en-US" altLang="zh-CN">
                <a:solidFill>
                  <a:srgbClr val="CC0099"/>
                </a:solidFill>
              </a:endParaRPr>
            </a:p>
          </p:txBody>
        </p:sp>
        <p:sp>
          <p:nvSpPr>
            <p:cNvPr id="23566" name="Oval 10"/>
            <p:cNvSpPr>
              <a:spLocks noChangeArrowheads="1"/>
            </p:cNvSpPr>
            <p:nvPr/>
          </p:nvSpPr>
          <p:spPr bwMode="auto">
            <a:xfrm>
              <a:off x="2016" y="3024"/>
              <a:ext cx="288" cy="24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rgbClr val="CC0099"/>
                  </a:solidFill>
                </a:rPr>
                <a:t>5</a:t>
              </a:r>
              <a:endParaRPr lang="en-US" altLang="zh-CN">
                <a:solidFill>
                  <a:srgbClr val="CC0099"/>
                </a:solidFill>
              </a:endParaRPr>
            </a:p>
          </p:txBody>
        </p:sp>
        <p:sp>
          <p:nvSpPr>
            <p:cNvPr id="23567" name="Oval 11"/>
            <p:cNvSpPr>
              <a:spLocks noChangeArrowheads="1"/>
            </p:cNvSpPr>
            <p:nvPr/>
          </p:nvSpPr>
          <p:spPr bwMode="auto">
            <a:xfrm>
              <a:off x="864" y="3264"/>
              <a:ext cx="288" cy="24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 dirty="0">
                  <a:solidFill>
                    <a:srgbClr val="CC0099"/>
                  </a:solidFill>
                </a:rPr>
                <a:t>5</a:t>
              </a:r>
              <a:endParaRPr lang="en-US" altLang="zh-CN" dirty="0">
                <a:solidFill>
                  <a:srgbClr val="CC0099"/>
                </a:solidFill>
              </a:endParaRPr>
            </a:p>
          </p:txBody>
        </p:sp>
        <p:sp>
          <p:nvSpPr>
            <p:cNvPr id="23568" name="Oval 12"/>
            <p:cNvSpPr>
              <a:spLocks noChangeArrowheads="1"/>
            </p:cNvSpPr>
            <p:nvPr/>
          </p:nvSpPr>
          <p:spPr bwMode="auto">
            <a:xfrm>
              <a:off x="2016" y="3456"/>
              <a:ext cx="288" cy="24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rgbClr val="CC0099"/>
                  </a:solidFill>
                </a:rPr>
                <a:t>5</a:t>
              </a:r>
              <a:endParaRPr lang="en-US" altLang="zh-CN">
                <a:solidFill>
                  <a:srgbClr val="CC0099"/>
                </a:solidFill>
              </a:endParaRPr>
            </a:p>
          </p:txBody>
        </p:sp>
        <p:sp>
          <p:nvSpPr>
            <p:cNvPr id="23569" name="Oval 13"/>
            <p:cNvSpPr>
              <a:spLocks noChangeArrowheads="1"/>
            </p:cNvSpPr>
            <p:nvPr/>
          </p:nvSpPr>
          <p:spPr bwMode="auto">
            <a:xfrm>
              <a:off x="2304" y="2880"/>
              <a:ext cx="288" cy="24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rgbClr val="CC0099"/>
                  </a:solidFill>
                </a:rPr>
                <a:t>5</a:t>
              </a:r>
              <a:endParaRPr lang="en-US" altLang="zh-CN">
                <a:solidFill>
                  <a:srgbClr val="CC0099"/>
                </a:solidFill>
              </a:endParaRPr>
            </a:p>
          </p:txBody>
        </p:sp>
        <p:sp>
          <p:nvSpPr>
            <p:cNvPr id="23570" name="Oval 14"/>
            <p:cNvSpPr>
              <a:spLocks noChangeArrowheads="1"/>
            </p:cNvSpPr>
            <p:nvPr/>
          </p:nvSpPr>
          <p:spPr bwMode="auto">
            <a:xfrm>
              <a:off x="1968" y="3744"/>
              <a:ext cx="288" cy="24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rgbClr val="CC0099"/>
                  </a:solidFill>
                </a:rPr>
                <a:t>5</a:t>
              </a:r>
              <a:endParaRPr lang="en-US" altLang="zh-CN">
                <a:solidFill>
                  <a:srgbClr val="CC0099"/>
                </a:solidFill>
              </a:endParaRPr>
            </a:p>
          </p:txBody>
        </p:sp>
        <p:sp>
          <p:nvSpPr>
            <p:cNvPr id="23571" name="Oval 15"/>
            <p:cNvSpPr>
              <a:spLocks noChangeArrowheads="1"/>
            </p:cNvSpPr>
            <p:nvPr/>
          </p:nvSpPr>
          <p:spPr bwMode="auto">
            <a:xfrm>
              <a:off x="2448" y="3120"/>
              <a:ext cx="288" cy="24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rgbClr val="CC0099"/>
                  </a:solidFill>
                </a:rPr>
                <a:t>5</a:t>
              </a:r>
              <a:endParaRPr lang="en-US" altLang="zh-CN">
                <a:solidFill>
                  <a:srgbClr val="CC0099"/>
                </a:solidFill>
              </a:endParaRPr>
            </a:p>
          </p:txBody>
        </p:sp>
        <p:sp>
          <p:nvSpPr>
            <p:cNvPr id="23572" name="Oval 16"/>
            <p:cNvSpPr>
              <a:spLocks noChangeArrowheads="1"/>
            </p:cNvSpPr>
            <p:nvPr/>
          </p:nvSpPr>
          <p:spPr bwMode="auto">
            <a:xfrm>
              <a:off x="768" y="3600"/>
              <a:ext cx="288" cy="24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rgbClr val="CC0099"/>
                  </a:solidFill>
                </a:rPr>
                <a:t>5</a:t>
              </a:r>
              <a:endParaRPr lang="en-US" altLang="zh-CN">
                <a:solidFill>
                  <a:srgbClr val="CC0099"/>
                </a:solidFill>
              </a:endParaRPr>
            </a:p>
          </p:txBody>
        </p:sp>
        <p:sp>
          <p:nvSpPr>
            <p:cNvPr id="23573" name="Oval 17"/>
            <p:cNvSpPr>
              <a:spLocks noChangeArrowheads="1"/>
            </p:cNvSpPr>
            <p:nvPr/>
          </p:nvSpPr>
          <p:spPr bwMode="auto">
            <a:xfrm>
              <a:off x="2496" y="3504"/>
              <a:ext cx="288" cy="24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rgbClr val="CC0099"/>
                  </a:solidFill>
                </a:rPr>
                <a:t>5</a:t>
              </a:r>
              <a:endParaRPr lang="en-US" altLang="zh-CN">
                <a:solidFill>
                  <a:srgbClr val="CC0099"/>
                </a:solidFill>
              </a:endParaRPr>
            </a:p>
          </p:txBody>
        </p:sp>
        <p:sp>
          <p:nvSpPr>
            <p:cNvPr id="23574" name="Oval 18"/>
            <p:cNvSpPr>
              <a:spLocks noChangeArrowheads="1"/>
            </p:cNvSpPr>
            <p:nvPr/>
          </p:nvSpPr>
          <p:spPr bwMode="auto">
            <a:xfrm>
              <a:off x="1344" y="288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</a:rPr>
                <a:t>10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23575" name="Oval 19"/>
            <p:cNvSpPr>
              <a:spLocks noChangeArrowheads="1"/>
            </p:cNvSpPr>
            <p:nvPr/>
          </p:nvSpPr>
          <p:spPr bwMode="auto">
            <a:xfrm>
              <a:off x="1776" y="3216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10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3576" name="Oval 20"/>
            <p:cNvSpPr>
              <a:spLocks noChangeArrowheads="1"/>
            </p:cNvSpPr>
            <p:nvPr/>
          </p:nvSpPr>
          <p:spPr bwMode="auto">
            <a:xfrm>
              <a:off x="2544" y="288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</a:rPr>
                <a:t>10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23577" name="Oval 21"/>
            <p:cNvSpPr>
              <a:spLocks noChangeArrowheads="1"/>
            </p:cNvSpPr>
            <p:nvPr/>
          </p:nvSpPr>
          <p:spPr bwMode="auto">
            <a:xfrm>
              <a:off x="1584" y="3504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</a:rPr>
                <a:t>10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23578" name="Oval 22"/>
            <p:cNvSpPr>
              <a:spLocks noChangeArrowheads="1"/>
            </p:cNvSpPr>
            <p:nvPr/>
          </p:nvSpPr>
          <p:spPr bwMode="auto">
            <a:xfrm>
              <a:off x="2256" y="360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</a:rPr>
                <a:t>10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23579" name="Oval 23"/>
            <p:cNvSpPr>
              <a:spLocks noChangeArrowheads="1"/>
            </p:cNvSpPr>
            <p:nvPr/>
          </p:nvSpPr>
          <p:spPr bwMode="auto">
            <a:xfrm>
              <a:off x="1392" y="3696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</a:rPr>
                <a:t>10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23580" name="Oval 24"/>
            <p:cNvSpPr>
              <a:spLocks noChangeArrowheads="1"/>
            </p:cNvSpPr>
            <p:nvPr/>
          </p:nvSpPr>
          <p:spPr bwMode="auto">
            <a:xfrm>
              <a:off x="1056" y="3456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</a:rPr>
                <a:t>10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23581" name="Oval 25"/>
            <p:cNvSpPr>
              <a:spLocks noChangeArrowheads="1"/>
            </p:cNvSpPr>
            <p:nvPr/>
          </p:nvSpPr>
          <p:spPr bwMode="auto">
            <a:xfrm>
              <a:off x="2112" y="3312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</a:rPr>
                <a:t>10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23582" name="Oval 26"/>
            <p:cNvSpPr>
              <a:spLocks noChangeArrowheads="1"/>
            </p:cNvSpPr>
            <p:nvPr/>
          </p:nvSpPr>
          <p:spPr bwMode="auto">
            <a:xfrm>
              <a:off x="1872" y="2736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</a:rPr>
                <a:t>10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23583" name="Oval 27"/>
            <p:cNvSpPr>
              <a:spLocks noChangeArrowheads="1"/>
            </p:cNvSpPr>
            <p:nvPr/>
          </p:nvSpPr>
          <p:spPr bwMode="auto">
            <a:xfrm>
              <a:off x="1200" y="3120"/>
              <a:ext cx="288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</a:rPr>
                <a:t>10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sp>
        <p:nvSpPr>
          <p:cNvPr id="40988" name="Text Box 28"/>
          <p:cNvSpPr txBox="1">
            <a:spLocks noChangeArrowheads="1"/>
          </p:cNvSpPr>
          <p:nvPr/>
        </p:nvSpPr>
        <p:spPr bwMode="auto">
          <a:xfrm>
            <a:off x="6959598" y="2603514"/>
            <a:ext cx="1752600" cy="1077218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基本事件总数</a:t>
            </a:r>
          </a:p>
        </p:txBody>
      </p:sp>
      <p:grpSp>
        <p:nvGrpSpPr>
          <p:cNvPr id="3" name="Group 29"/>
          <p:cNvGrpSpPr/>
          <p:nvPr/>
        </p:nvGrpSpPr>
        <p:grpSpPr bwMode="auto">
          <a:xfrm>
            <a:off x="6804025" y="3463962"/>
            <a:ext cx="1524000" cy="1569255"/>
            <a:chOff x="4416" y="2784"/>
            <a:chExt cx="960" cy="1318"/>
          </a:xfrm>
        </p:grpSpPr>
        <p:sp>
          <p:nvSpPr>
            <p:cNvPr id="23562" name="Text Box 30"/>
            <p:cNvSpPr txBox="1">
              <a:spLocks noChangeArrowheads="1"/>
            </p:cNvSpPr>
            <p:nvPr/>
          </p:nvSpPr>
          <p:spPr bwMode="auto">
            <a:xfrm>
              <a:off x="4416" y="2784"/>
              <a:ext cx="672" cy="1318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9600" b="0">
                  <a:solidFill>
                    <a:schemeClr val="accent1"/>
                  </a:solidFill>
                </a:rPr>
                <a:t>C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23563" name="Text Box 31"/>
            <p:cNvSpPr txBox="1">
              <a:spLocks noChangeArrowheads="1"/>
            </p:cNvSpPr>
            <p:nvPr/>
          </p:nvSpPr>
          <p:spPr bwMode="auto">
            <a:xfrm>
              <a:off x="4944" y="3039"/>
              <a:ext cx="432" cy="65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1"/>
                  </a:solidFill>
                </a:rPr>
                <a:t>10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dirty="0">
                  <a:solidFill>
                    <a:schemeClr val="accent1"/>
                  </a:solidFill>
                </a:rPr>
                <a:t>20</a:t>
              </a:r>
            </a:p>
          </p:txBody>
        </p:sp>
      </p:grpSp>
      <p:sp>
        <p:nvSpPr>
          <p:cNvPr id="32" name="日期占位符 31"/>
          <p:cNvSpPr>
            <a:spLocks noGrp="1"/>
          </p:cNvSpPr>
          <p:nvPr>
            <p:ph type="dt" sz="half" idx="10"/>
          </p:nvPr>
        </p:nvSpPr>
        <p:spPr>
          <a:xfrm>
            <a:off x="628650" y="5173680"/>
            <a:ext cx="2057400" cy="273844"/>
          </a:xfrm>
        </p:spPr>
        <p:txBody>
          <a:bodyPr/>
          <a:lstStyle/>
          <a:p>
            <a:pPr>
              <a:defRPr/>
            </a:pPr>
            <a:fld id="{4BA86336-54B6-4306-BFC0-BDAD91E3B2BB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>
          <a:xfrm>
            <a:off x="6457950" y="5173680"/>
            <a:ext cx="2057400" cy="273844"/>
          </a:xfrm>
        </p:spPr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animBg="1"/>
      <p:bldP spid="40964" grpId="0" animBg="1"/>
      <p:bldP spid="40965" grpId="0" animBg="1" autoUpdateAnimBg="0"/>
      <p:bldP spid="40966" grpId="0" autoUpdateAnimBg="0"/>
      <p:bldP spid="4098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/>
          <p:nvPr/>
        </p:nvGrpSpPr>
        <p:grpSpPr bwMode="auto">
          <a:xfrm>
            <a:off x="1558225" y="984126"/>
            <a:ext cx="2209800" cy="628650"/>
            <a:chOff x="576" y="240"/>
            <a:chExt cx="1392" cy="528"/>
          </a:xfrm>
        </p:grpSpPr>
        <p:sp>
          <p:nvSpPr>
            <p:cNvPr id="24606" name="Oval 28"/>
            <p:cNvSpPr>
              <a:spLocks noChangeArrowheads="1"/>
            </p:cNvSpPr>
            <p:nvPr/>
          </p:nvSpPr>
          <p:spPr bwMode="auto">
            <a:xfrm>
              <a:off x="576" y="240"/>
              <a:ext cx="240" cy="24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 dirty="0">
                  <a:solidFill>
                    <a:srgbClr val="CC0099"/>
                  </a:solidFill>
                </a:rPr>
                <a:t>5</a:t>
              </a:r>
              <a:endParaRPr lang="en-US" altLang="zh-CN" dirty="0">
                <a:solidFill>
                  <a:srgbClr val="CC0099"/>
                </a:solidFill>
              </a:endParaRPr>
            </a:p>
          </p:txBody>
        </p:sp>
        <p:sp>
          <p:nvSpPr>
            <p:cNvPr id="24607" name="Oval 29"/>
            <p:cNvSpPr>
              <a:spLocks noChangeArrowheads="1"/>
            </p:cNvSpPr>
            <p:nvPr/>
          </p:nvSpPr>
          <p:spPr bwMode="auto">
            <a:xfrm>
              <a:off x="864" y="240"/>
              <a:ext cx="240" cy="24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rgbClr val="CC0099"/>
                  </a:solidFill>
                </a:rPr>
                <a:t>5</a:t>
              </a:r>
              <a:endParaRPr lang="en-US" altLang="zh-CN">
                <a:solidFill>
                  <a:srgbClr val="CC0099"/>
                </a:solidFill>
              </a:endParaRPr>
            </a:p>
          </p:txBody>
        </p:sp>
        <p:sp>
          <p:nvSpPr>
            <p:cNvPr id="24608" name="Oval 30"/>
            <p:cNvSpPr>
              <a:spLocks noChangeArrowheads="1"/>
            </p:cNvSpPr>
            <p:nvPr/>
          </p:nvSpPr>
          <p:spPr bwMode="auto">
            <a:xfrm>
              <a:off x="1152" y="240"/>
              <a:ext cx="240" cy="24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 dirty="0">
                  <a:solidFill>
                    <a:srgbClr val="CC0099"/>
                  </a:solidFill>
                </a:rPr>
                <a:t>5</a:t>
              </a:r>
              <a:endParaRPr lang="en-US" altLang="zh-CN" dirty="0">
                <a:solidFill>
                  <a:srgbClr val="CC0099"/>
                </a:solidFill>
              </a:endParaRPr>
            </a:p>
          </p:txBody>
        </p:sp>
        <p:sp>
          <p:nvSpPr>
            <p:cNvPr id="24609" name="Oval 31"/>
            <p:cNvSpPr>
              <a:spLocks noChangeArrowheads="1"/>
            </p:cNvSpPr>
            <p:nvPr/>
          </p:nvSpPr>
          <p:spPr bwMode="auto">
            <a:xfrm>
              <a:off x="1440" y="240"/>
              <a:ext cx="240" cy="24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rgbClr val="CC0099"/>
                  </a:solidFill>
                </a:rPr>
                <a:t>5</a:t>
              </a:r>
              <a:endParaRPr lang="en-US" altLang="zh-CN">
                <a:solidFill>
                  <a:srgbClr val="CC0099"/>
                </a:solidFill>
              </a:endParaRPr>
            </a:p>
          </p:txBody>
        </p:sp>
        <p:sp>
          <p:nvSpPr>
            <p:cNvPr id="24610" name="Oval 32"/>
            <p:cNvSpPr>
              <a:spLocks noChangeArrowheads="1"/>
            </p:cNvSpPr>
            <p:nvPr/>
          </p:nvSpPr>
          <p:spPr bwMode="auto">
            <a:xfrm>
              <a:off x="1728" y="240"/>
              <a:ext cx="240" cy="24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rgbClr val="CC0099"/>
                  </a:solidFill>
                </a:rPr>
                <a:t>5</a:t>
              </a:r>
              <a:endParaRPr lang="en-US" altLang="zh-CN">
                <a:solidFill>
                  <a:srgbClr val="CC0099"/>
                </a:solidFill>
              </a:endParaRPr>
            </a:p>
          </p:txBody>
        </p:sp>
        <p:sp>
          <p:nvSpPr>
            <p:cNvPr id="24611" name="Oval 33"/>
            <p:cNvSpPr>
              <a:spLocks noChangeArrowheads="1"/>
            </p:cNvSpPr>
            <p:nvPr/>
          </p:nvSpPr>
          <p:spPr bwMode="auto">
            <a:xfrm>
              <a:off x="576" y="528"/>
              <a:ext cx="240" cy="24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rgbClr val="CC0099"/>
                  </a:solidFill>
                </a:rPr>
                <a:t>5</a:t>
              </a:r>
              <a:endParaRPr lang="en-US" altLang="zh-CN">
                <a:solidFill>
                  <a:srgbClr val="CC0099"/>
                </a:solidFill>
              </a:endParaRPr>
            </a:p>
          </p:txBody>
        </p:sp>
        <p:sp>
          <p:nvSpPr>
            <p:cNvPr id="24612" name="Oval 34"/>
            <p:cNvSpPr>
              <a:spLocks noChangeArrowheads="1"/>
            </p:cNvSpPr>
            <p:nvPr/>
          </p:nvSpPr>
          <p:spPr bwMode="auto">
            <a:xfrm>
              <a:off x="864" y="528"/>
              <a:ext cx="240" cy="24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rgbClr val="CC0099"/>
                  </a:solidFill>
                </a:rPr>
                <a:t>5</a:t>
              </a:r>
              <a:endParaRPr lang="en-US" altLang="zh-CN">
                <a:solidFill>
                  <a:srgbClr val="CC0099"/>
                </a:solidFill>
              </a:endParaRPr>
            </a:p>
          </p:txBody>
        </p:sp>
        <p:sp>
          <p:nvSpPr>
            <p:cNvPr id="24613" name="Oval 35"/>
            <p:cNvSpPr>
              <a:spLocks noChangeArrowheads="1"/>
            </p:cNvSpPr>
            <p:nvPr/>
          </p:nvSpPr>
          <p:spPr bwMode="auto">
            <a:xfrm>
              <a:off x="1152" y="528"/>
              <a:ext cx="240" cy="24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rgbClr val="CC0099"/>
                  </a:solidFill>
                </a:rPr>
                <a:t>5</a:t>
              </a:r>
              <a:endParaRPr lang="en-US" altLang="zh-CN">
                <a:solidFill>
                  <a:srgbClr val="CC0099"/>
                </a:solidFill>
              </a:endParaRPr>
            </a:p>
          </p:txBody>
        </p:sp>
        <p:sp>
          <p:nvSpPr>
            <p:cNvPr id="24614" name="Oval 36"/>
            <p:cNvSpPr>
              <a:spLocks noChangeArrowheads="1"/>
            </p:cNvSpPr>
            <p:nvPr/>
          </p:nvSpPr>
          <p:spPr bwMode="auto">
            <a:xfrm>
              <a:off x="1440" y="528"/>
              <a:ext cx="240" cy="24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rgbClr val="CC0099"/>
                  </a:solidFill>
                </a:rPr>
                <a:t>5</a:t>
              </a:r>
              <a:endParaRPr lang="en-US" altLang="zh-CN">
                <a:solidFill>
                  <a:srgbClr val="CC0099"/>
                </a:solidFill>
              </a:endParaRPr>
            </a:p>
          </p:txBody>
        </p:sp>
        <p:sp>
          <p:nvSpPr>
            <p:cNvPr id="24615" name="Oval 37"/>
            <p:cNvSpPr>
              <a:spLocks noChangeArrowheads="1"/>
            </p:cNvSpPr>
            <p:nvPr/>
          </p:nvSpPr>
          <p:spPr bwMode="auto">
            <a:xfrm>
              <a:off x="1728" y="528"/>
              <a:ext cx="240" cy="24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rgbClr val="CC0099"/>
                  </a:solidFill>
                </a:rPr>
                <a:t>5</a:t>
              </a:r>
              <a:endParaRPr lang="en-US" altLang="zh-CN">
                <a:solidFill>
                  <a:srgbClr val="CC0099"/>
                </a:solidFill>
              </a:endParaRPr>
            </a:p>
          </p:txBody>
        </p:sp>
      </p:grpSp>
      <p:grpSp>
        <p:nvGrpSpPr>
          <p:cNvPr id="3" name="Group 38"/>
          <p:cNvGrpSpPr/>
          <p:nvPr/>
        </p:nvGrpSpPr>
        <p:grpSpPr bwMode="auto">
          <a:xfrm>
            <a:off x="5422017" y="984126"/>
            <a:ext cx="2209800" cy="628650"/>
            <a:chOff x="3600" y="240"/>
            <a:chExt cx="1392" cy="528"/>
          </a:xfrm>
        </p:grpSpPr>
        <p:sp>
          <p:nvSpPr>
            <p:cNvPr id="24596" name="Oval 39"/>
            <p:cNvSpPr>
              <a:spLocks noChangeArrowheads="1"/>
            </p:cNvSpPr>
            <p:nvPr/>
          </p:nvSpPr>
          <p:spPr bwMode="auto">
            <a:xfrm>
              <a:off x="3600" y="2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10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4597" name="Oval 40"/>
            <p:cNvSpPr>
              <a:spLocks noChangeArrowheads="1"/>
            </p:cNvSpPr>
            <p:nvPr/>
          </p:nvSpPr>
          <p:spPr bwMode="auto">
            <a:xfrm>
              <a:off x="3888" y="2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</a:rPr>
                <a:t>10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24598" name="Oval 41"/>
            <p:cNvSpPr>
              <a:spLocks noChangeArrowheads="1"/>
            </p:cNvSpPr>
            <p:nvPr/>
          </p:nvSpPr>
          <p:spPr bwMode="auto">
            <a:xfrm>
              <a:off x="4176" y="2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10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4599" name="Oval 42"/>
            <p:cNvSpPr>
              <a:spLocks noChangeArrowheads="1"/>
            </p:cNvSpPr>
            <p:nvPr/>
          </p:nvSpPr>
          <p:spPr bwMode="auto">
            <a:xfrm>
              <a:off x="4464" y="2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</a:rPr>
                <a:t>10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24600" name="Oval 43"/>
            <p:cNvSpPr>
              <a:spLocks noChangeArrowheads="1"/>
            </p:cNvSpPr>
            <p:nvPr/>
          </p:nvSpPr>
          <p:spPr bwMode="auto">
            <a:xfrm>
              <a:off x="4752" y="240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</a:rPr>
                <a:t>10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24601" name="Oval 44"/>
            <p:cNvSpPr>
              <a:spLocks noChangeArrowheads="1"/>
            </p:cNvSpPr>
            <p:nvPr/>
          </p:nvSpPr>
          <p:spPr bwMode="auto">
            <a:xfrm>
              <a:off x="3600" y="5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10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4602" name="Oval 45"/>
            <p:cNvSpPr>
              <a:spLocks noChangeArrowheads="1"/>
            </p:cNvSpPr>
            <p:nvPr/>
          </p:nvSpPr>
          <p:spPr bwMode="auto">
            <a:xfrm>
              <a:off x="3888" y="5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</a:rPr>
                <a:t>10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24603" name="Oval 46"/>
            <p:cNvSpPr>
              <a:spLocks noChangeArrowheads="1"/>
            </p:cNvSpPr>
            <p:nvPr/>
          </p:nvSpPr>
          <p:spPr bwMode="auto">
            <a:xfrm>
              <a:off x="4176" y="5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</a:rPr>
                <a:t>10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  <p:sp>
          <p:nvSpPr>
            <p:cNvPr id="24604" name="Oval 47"/>
            <p:cNvSpPr>
              <a:spLocks noChangeArrowheads="1"/>
            </p:cNvSpPr>
            <p:nvPr/>
          </p:nvSpPr>
          <p:spPr bwMode="auto">
            <a:xfrm>
              <a:off x="4464" y="5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10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24605" name="Oval 48"/>
            <p:cNvSpPr>
              <a:spLocks noChangeArrowheads="1"/>
            </p:cNvSpPr>
            <p:nvPr/>
          </p:nvSpPr>
          <p:spPr bwMode="auto">
            <a:xfrm>
              <a:off x="4752" y="528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>
                  <a:solidFill>
                    <a:schemeClr val="bg1"/>
                  </a:solidFill>
                </a:rPr>
                <a:t>10</a:t>
              </a:r>
              <a:endParaRPr lang="en-US" altLang="zh-CN">
                <a:solidFill>
                  <a:schemeClr val="bg1"/>
                </a:solidFill>
              </a:endParaRPr>
            </a:p>
          </p:txBody>
        </p:sp>
      </p:grpSp>
      <p:sp>
        <p:nvSpPr>
          <p:cNvPr id="8241" name="AutoShape 49"/>
          <p:cNvSpPr>
            <a:spLocks noChangeArrowheads="1"/>
          </p:cNvSpPr>
          <p:nvPr/>
        </p:nvSpPr>
        <p:spPr bwMode="auto">
          <a:xfrm>
            <a:off x="1339503" y="930547"/>
            <a:ext cx="2667000" cy="1085850"/>
          </a:xfrm>
          <a:prstGeom prst="downArrowCallout">
            <a:avLst>
              <a:gd name="adj1" fmla="val 46053"/>
              <a:gd name="adj2" fmla="val 46053"/>
              <a:gd name="adj3" fmla="val 16667"/>
              <a:gd name="adj4" fmla="val 66667"/>
            </a:avLst>
          </a:prstGeom>
          <a:noFill/>
          <a:ln w="28575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50"/>
          <p:cNvGrpSpPr/>
          <p:nvPr/>
        </p:nvGrpSpPr>
        <p:grpSpPr bwMode="auto">
          <a:xfrm>
            <a:off x="1710270" y="2118792"/>
            <a:ext cx="1184275" cy="522684"/>
            <a:chOff x="864" y="1104"/>
            <a:chExt cx="746" cy="439"/>
          </a:xfrm>
        </p:grpSpPr>
        <p:sp>
          <p:nvSpPr>
            <p:cNvPr id="24594" name="Text Box 51"/>
            <p:cNvSpPr txBox="1">
              <a:spLocks noChangeArrowheads="1"/>
            </p:cNvSpPr>
            <p:nvPr/>
          </p:nvSpPr>
          <p:spPr bwMode="auto">
            <a:xfrm>
              <a:off x="864" y="1104"/>
              <a:ext cx="576" cy="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i="1" dirty="0">
                  <a:solidFill>
                    <a:srgbClr val="000000"/>
                  </a:solidFill>
                </a:rPr>
                <a:t>k</a:t>
              </a:r>
              <a:r>
                <a:rPr lang="zh-CN" altLang="zh-CN" sz="2800" dirty="0">
                  <a:solidFill>
                    <a:srgbClr val="000000"/>
                  </a:solidFill>
                </a:rPr>
                <a:t>枚</a:t>
              </a:r>
              <a:endParaRPr lang="zh-CN" alt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24595" name="Oval 52"/>
            <p:cNvSpPr>
              <a:spLocks noChangeArrowheads="1"/>
            </p:cNvSpPr>
            <p:nvPr/>
          </p:nvSpPr>
          <p:spPr bwMode="auto">
            <a:xfrm>
              <a:off x="1370" y="1137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sp>
        <p:nvSpPr>
          <p:cNvPr id="8248" name="AutoShape 56"/>
          <p:cNvSpPr>
            <a:spLocks noChangeArrowheads="1"/>
          </p:cNvSpPr>
          <p:nvPr/>
        </p:nvSpPr>
        <p:spPr bwMode="auto">
          <a:xfrm>
            <a:off x="5191124" y="924595"/>
            <a:ext cx="2667000" cy="1085850"/>
          </a:xfrm>
          <a:prstGeom prst="downArrowCallout">
            <a:avLst>
              <a:gd name="adj1" fmla="val 46053"/>
              <a:gd name="adj2" fmla="val 46053"/>
              <a:gd name="adj3" fmla="val 16667"/>
              <a:gd name="adj4" fmla="val 66667"/>
            </a:avLst>
          </a:prstGeom>
          <a:noFill/>
          <a:ln w="28575">
            <a:solidFill>
              <a:srgbClr val="C00000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57"/>
          <p:cNvGrpSpPr/>
          <p:nvPr/>
        </p:nvGrpSpPr>
        <p:grpSpPr bwMode="auto">
          <a:xfrm>
            <a:off x="5105400" y="2118792"/>
            <a:ext cx="2286000" cy="522684"/>
            <a:chOff x="3216" y="1056"/>
            <a:chExt cx="1440" cy="439"/>
          </a:xfrm>
        </p:grpSpPr>
        <p:sp>
          <p:nvSpPr>
            <p:cNvPr id="24592" name="Text Box 58"/>
            <p:cNvSpPr txBox="1">
              <a:spLocks noChangeArrowheads="1"/>
            </p:cNvSpPr>
            <p:nvPr/>
          </p:nvSpPr>
          <p:spPr bwMode="auto">
            <a:xfrm>
              <a:off x="3216" y="1056"/>
              <a:ext cx="1440" cy="4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000000"/>
                  </a:solidFill>
                </a:rPr>
                <a:t>(10</a:t>
              </a:r>
              <a:r>
                <a:rPr lang="zh-CN" altLang="en-US" sz="2800">
                  <a:solidFill>
                    <a:srgbClr val="000000"/>
                  </a:solidFill>
                </a:rPr>
                <a:t>－</a:t>
              </a:r>
              <a:r>
                <a:rPr lang="en-US" altLang="zh-CN" sz="2800" i="1">
                  <a:solidFill>
                    <a:srgbClr val="000000"/>
                  </a:solidFill>
                </a:rPr>
                <a:t>k</a:t>
              </a:r>
              <a:r>
                <a:rPr lang="en-US" altLang="zh-CN" sz="2800">
                  <a:solidFill>
                    <a:srgbClr val="000000"/>
                  </a:solidFill>
                </a:rPr>
                <a:t>)</a:t>
              </a:r>
              <a:r>
                <a:rPr lang="zh-CN" altLang="en-US" sz="2800">
                  <a:solidFill>
                    <a:srgbClr val="000000"/>
                  </a:solidFill>
                </a:rPr>
                <a:t>枚</a:t>
              </a:r>
            </a:p>
          </p:txBody>
        </p:sp>
        <p:sp>
          <p:nvSpPr>
            <p:cNvPr id="24593" name="Oval 59"/>
            <p:cNvSpPr>
              <a:spLocks noChangeArrowheads="1"/>
            </p:cNvSpPr>
            <p:nvPr/>
          </p:nvSpPr>
          <p:spPr bwMode="auto">
            <a:xfrm>
              <a:off x="4348" y="1109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10</a:t>
              </a:r>
            </a:p>
          </p:txBody>
        </p:sp>
      </p:grpSp>
      <p:sp>
        <p:nvSpPr>
          <p:cNvPr id="8256" name="Text Box 64"/>
          <p:cNvSpPr txBox="1">
            <a:spLocks noChangeArrowheads="1"/>
          </p:cNvSpPr>
          <p:nvPr/>
        </p:nvSpPr>
        <p:spPr bwMode="auto">
          <a:xfrm>
            <a:off x="609600" y="2820070"/>
            <a:ext cx="1600200" cy="13849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包含基本事件的个数</a:t>
            </a:r>
          </a:p>
        </p:txBody>
      </p:sp>
      <p:sp>
        <p:nvSpPr>
          <p:cNvPr id="8257" name="AutoShape 65"/>
          <p:cNvSpPr>
            <a:spLocks noChangeArrowheads="1"/>
          </p:cNvSpPr>
          <p:nvPr/>
        </p:nvSpPr>
        <p:spPr bwMode="auto">
          <a:xfrm>
            <a:off x="2428875" y="3408238"/>
            <a:ext cx="990600" cy="114300"/>
          </a:xfrm>
          <a:prstGeom prst="rightArrow">
            <a:avLst>
              <a:gd name="adj1" fmla="val 50000"/>
              <a:gd name="adj2" fmla="val 16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66"/>
          <p:cNvGrpSpPr/>
          <p:nvPr/>
        </p:nvGrpSpPr>
        <p:grpSpPr bwMode="auto">
          <a:xfrm>
            <a:off x="3667125" y="2874841"/>
            <a:ext cx="3352800" cy="1169734"/>
            <a:chOff x="2112" y="2688"/>
            <a:chExt cx="2112" cy="1602"/>
          </a:xfrm>
        </p:grpSpPr>
        <p:sp>
          <p:nvSpPr>
            <p:cNvPr id="24588" name="Text Box 67"/>
            <p:cNvSpPr txBox="1">
              <a:spLocks noChangeArrowheads="1"/>
            </p:cNvSpPr>
            <p:nvPr/>
          </p:nvSpPr>
          <p:spPr bwMode="auto">
            <a:xfrm>
              <a:off x="2112" y="2723"/>
              <a:ext cx="672" cy="15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6600" b="0" dirty="0">
                  <a:solidFill>
                    <a:schemeClr val="accent1"/>
                  </a:solidFill>
                </a:rPr>
                <a:t>C</a:t>
              </a:r>
              <a:endParaRPr lang="en-US" altLang="zh-CN" sz="6600" dirty="0">
                <a:solidFill>
                  <a:schemeClr val="accent1"/>
                </a:solidFill>
              </a:endParaRPr>
            </a:p>
          </p:txBody>
        </p:sp>
        <p:sp>
          <p:nvSpPr>
            <p:cNvPr id="24589" name="Text Box 68"/>
            <p:cNvSpPr txBox="1">
              <a:spLocks noChangeArrowheads="1"/>
            </p:cNvSpPr>
            <p:nvPr/>
          </p:nvSpPr>
          <p:spPr bwMode="auto">
            <a:xfrm>
              <a:off x="2592" y="2688"/>
              <a:ext cx="432" cy="16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accent1"/>
                  </a:solidFill>
                </a:rPr>
                <a:t>k</a:t>
              </a:r>
              <a:endParaRPr lang="en-US" altLang="zh-CN" sz="2800">
                <a:solidFill>
                  <a:schemeClr val="accent1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chemeClr val="accent1"/>
                  </a:solidFill>
                </a:rPr>
                <a:t>10</a:t>
              </a:r>
            </a:p>
          </p:txBody>
        </p:sp>
        <p:sp>
          <p:nvSpPr>
            <p:cNvPr id="24590" name="Text Box 69"/>
            <p:cNvSpPr txBox="1">
              <a:spLocks noChangeArrowheads="1"/>
            </p:cNvSpPr>
            <p:nvPr/>
          </p:nvSpPr>
          <p:spPr bwMode="auto">
            <a:xfrm>
              <a:off x="2880" y="2688"/>
              <a:ext cx="672" cy="151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6600" b="0">
                  <a:solidFill>
                    <a:schemeClr val="accent1"/>
                  </a:solidFill>
                </a:rPr>
                <a:t>C</a:t>
              </a:r>
              <a:endParaRPr lang="en-US" altLang="zh-CN" sz="6600">
                <a:solidFill>
                  <a:schemeClr val="accent1"/>
                </a:solidFill>
              </a:endParaRPr>
            </a:p>
          </p:txBody>
        </p:sp>
        <p:sp>
          <p:nvSpPr>
            <p:cNvPr id="24591" name="Text Box 70"/>
            <p:cNvSpPr txBox="1">
              <a:spLocks noChangeArrowheads="1"/>
            </p:cNvSpPr>
            <p:nvPr/>
          </p:nvSpPr>
          <p:spPr bwMode="auto">
            <a:xfrm>
              <a:off x="3360" y="2688"/>
              <a:ext cx="864" cy="160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accent1"/>
                  </a:solidFill>
                </a:rPr>
                <a:t>10</a:t>
              </a:r>
              <a:r>
                <a:rPr lang="zh-CN" altLang="en-US" sz="2800" dirty="0">
                  <a:solidFill>
                    <a:schemeClr val="accent1"/>
                  </a:solidFill>
                </a:rPr>
                <a:t>－</a:t>
              </a:r>
              <a:r>
                <a:rPr lang="en-US" altLang="zh-CN" sz="2800" i="1" dirty="0">
                  <a:solidFill>
                    <a:schemeClr val="accent1"/>
                  </a:solidFill>
                </a:rPr>
                <a:t>k</a:t>
              </a:r>
              <a:endParaRPr lang="en-US" altLang="zh-CN" sz="2800" dirty="0">
                <a:solidFill>
                  <a:schemeClr val="accent1"/>
                </a:solidFill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lang="en-US" altLang="zh-CN" sz="2800" dirty="0">
                  <a:solidFill>
                    <a:schemeClr val="accent1"/>
                  </a:solidFill>
                </a:rPr>
                <a:t>10</a:t>
              </a:r>
            </a:p>
          </p:txBody>
        </p:sp>
      </p:grpSp>
      <p:sp>
        <p:nvSpPr>
          <p:cNvPr id="8263" name="Text Box 71"/>
          <p:cNvSpPr txBox="1">
            <a:spLocks noChangeArrowheads="1"/>
          </p:cNvSpPr>
          <p:nvPr/>
        </p:nvSpPr>
        <p:spPr bwMode="auto">
          <a:xfrm>
            <a:off x="3770313" y="4170238"/>
            <a:ext cx="411480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2800" i="1" dirty="0">
                <a:solidFill>
                  <a:srgbClr val="000000"/>
                </a:solidFill>
              </a:rPr>
              <a:t>k</a:t>
            </a:r>
            <a:r>
              <a:rPr lang="en-US" altLang="zh-CN" sz="2800" dirty="0">
                <a:solidFill>
                  <a:srgbClr val="000000"/>
                </a:solidFill>
              </a:rPr>
              <a:t> = 0 , 1 , 2 , ··· , 10</a:t>
            </a:r>
          </a:p>
        </p:txBody>
      </p:sp>
      <p:sp>
        <p:nvSpPr>
          <p:cNvPr id="40" name="日期占位符 39"/>
          <p:cNvSpPr>
            <a:spLocks noGrp="1"/>
          </p:cNvSpPr>
          <p:nvPr>
            <p:ph type="dt" sz="half" idx="10"/>
          </p:nvPr>
        </p:nvSpPr>
        <p:spPr>
          <a:xfrm>
            <a:off x="628650" y="4962005"/>
            <a:ext cx="2057400" cy="273844"/>
          </a:xfrm>
        </p:spPr>
        <p:txBody>
          <a:bodyPr/>
          <a:lstStyle/>
          <a:p>
            <a:pPr>
              <a:defRPr/>
            </a:pPr>
            <a:fld id="{28460445-D6E6-44CE-BA00-3F76955C18E0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41" name="灯片编号占位符 40"/>
          <p:cNvSpPr>
            <a:spLocks noGrp="1"/>
          </p:cNvSpPr>
          <p:nvPr>
            <p:ph type="sldNum" sz="quarter" idx="12"/>
          </p:nvPr>
        </p:nvSpPr>
        <p:spPr>
          <a:xfrm>
            <a:off x="6457950" y="4962005"/>
            <a:ext cx="2057400" cy="273844"/>
          </a:xfrm>
        </p:spPr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41" grpId="0" animBg="1"/>
      <p:bldP spid="8248" grpId="0" animBg="1"/>
      <p:bldP spid="8256" grpId="0" autoUpdateAnimBg="0"/>
      <p:bldP spid="8257" grpId="0" animBg="1"/>
      <p:bldP spid="826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/>
          <p:nvPr/>
        </p:nvGrpSpPr>
        <p:grpSpPr bwMode="auto">
          <a:xfrm>
            <a:off x="366713" y="1183355"/>
            <a:ext cx="8382000" cy="1160860"/>
            <a:chOff x="240" y="432"/>
            <a:chExt cx="5280" cy="975"/>
          </a:xfrm>
        </p:grpSpPr>
        <p:sp>
          <p:nvSpPr>
            <p:cNvPr id="4101" name="Text Box 44"/>
            <p:cNvSpPr txBox="1">
              <a:spLocks noChangeArrowheads="1"/>
            </p:cNvSpPr>
            <p:nvPr/>
          </p:nvSpPr>
          <p:spPr bwMode="auto">
            <a:xfrm>
              <a:off x="240" y="432"/>
              <a:ext cx="2064" cy="5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600" dirty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因此</a:t>
              </a:r>
              <a:r>
                <a:rPr lang="en-US" altLang="zh-CN" sz="3600" dirty="0" smtClean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lang="zh-CN" altLang="en-US" sz="3600" dirty="0" smtClean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取</a:t>
              </a:r>
              <a:r>
                <a:rPr lang="zh-CN" altLang="en-US" sz="3600" dirty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到 </a:t>
              </a:r>
              <a:r>
                <a:rPr lang="en-US" altLang="zh-CN" sz="3600" i="1" dirty="0">
                  <a:solidFill>
                    <a:schemeClr val="accent1">
                      <a:lumMod val="50000"/>
                    </a:schemeClr>
                  </a:solidFill>
                </a:rPr>
                <a:t>k</a:t>
              </a:r>
              <a:r>
                <a:rPr lang="en-US" altLang="zh-CN" sz="3600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zh-CN" altLang="en-US" sz="3600" dirty="0">
                  <a:solidFill>
                    <a:schemeClr val="accent1">
                      <a:lumMod val="50000"/>
                    </a:schemeClr>
                  </a:solidFill>
                </a:rPr>
                <a:t>个</a:t>
              </a:r>
            </a:p>
          </p:txBody>
        </p:sp>
        <p:sp>
          <p:nvSpPr>
            <p:cNvPr id="4102" name="Oval 45"/>
            <p:cNvSpPr>
              <a:spLocks noChangeArrowheads="1"/>
            </p:cNvSpPr>
            <p:nvPr/>
          </p:nvSpPr>
          <p:spPr bwMode="auto">
            <a:xfrm>
              <a:off x="2256" y="528"/>
              <a:ext cx="240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40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103" name="Text Box 46"/>
            <p:cNvSpPr txBox="1">
              <a:spLocks noChangeArrowheads="1"/>
            </p:cNvSpPr>
            <p:nvPr/>
          </p:nvSpPr>
          <p:spPr bwMode="auto">
            <a:xfrm>
              <a:off x="2544" y="432"/>
              <a:ext cx="1824" cy="5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600" dirty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和</a:t>
              </a:r>
              <a:r>
                <a:rPr lang="zh-CN" altLang="en-US" sz="3600" dirty="0">
                  <a:solidFill>
                    <a:schemeClr val="accent1">
                      <a:lumMod val="50000"/>
                    </a:schemeClr>
                  </a:solidFill>
                </a:rPr>
                <a:t> </a:t>
              </a:r>
              <a:r>
                <a:rPr lang="en-US" altLang="zh-CN" sz="3600" dirty="0">
                  <a:solidFill>
                    <a:schemeClr val="accent1">
                      <a:lumMod val="50000"/>
                    </a:schemeClr>
                  </a:solidFill>
                </a:rPr>
                <a:t>(10</a:t>
              </a:r>
              <a:r>
                <a:rPr lang="zh-CN" altLang="en-US" sz="3600" dirty="0">
                  <a:solidFill>
                    <a:schemeClr val="accent1">
                      <a:lumMod val="50000"/>
                    </a:schemeClr>
                  </a:solidFill>
                </a:rPr>
                <a:t>－</a:t>
              </a:r>
              <a:r>
                <a:rPr lang="en-US" altLang="zh-CN" sz="3600" i="1" dirty="0">
                  <a:solidFill>
                    <a:schemeClr val="accent1">
                      <a:lumMod val="50000"/>
                    </a:schemeClr>
                  </a:solidFill>
                </a:rPr>
                <a:t>k</a:t>
              </a:r>
              <a:r>
                <a:rPr lang="en-US" altLang="zh-CN" sz="3600" dirty="0">
                  <a:solidFill>
                    <a:schemeClr val="accent1">
                      <a:lumMod val="50000"/>
                    </a:schemeClr>
                  </a:solidFill>
                </a:rPr>
                <a:t>) </a:t>
              </a:r>
              <a:r>
                <a:rPr lang="zh-CN" altLang="en-US" sz="3600" dirty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个</a:t>
              </a:r>
            </a:p>
          </p:txBody>
        </p:sp>
        <p:sp>
          <p:nvSpPr>
            <p:cNvPr id="4104" name="Oval 47"/>
            <p:cNvSpPr>
              <a:spLocks noChangeArrowheads="1"/>
            </p:cNvSpPr>
            <p:nvPr/>
          </p:nvSpPr>
          <p:spPr bwMode="auto">
            <a:xfrm>
              <a:off x="4272" y="528"/>
              <a:ext cx="240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 eaLnBrk="1" hangingPunct="1"/>
              <a:r>
                <a:rPr lang="en-US" altLang="zh-CN" sz="2800" dirty="0">
                  <a:solidFill>
                    <a:schemeClr val="bg1"/>
                  </a:solidFill>
                </a:rPr>
                <a:t>10</a:t>
              </a:r>
              <a:endParaRPr lang="en-US" altLang="zh-CN" dirty="0">
                <a:solidFill>
                  <a:schemeClr val="bg1"/>
                </a:solidFill>
              </a:endParaRPr>
            </a:p>
          </p:txBody>
        </p:sp>
        <p:sp>
          <p:nvSpPr>
            <p:cNvPr id="4105" name="Text Box 48"/>
            <p:cNvSpPr txBox="1">
              <a:spLocks noChangeArrowheads="1"/>
            </p:cNvSpPr>
            <p:nvPr/>
          </p:nvSpPr>
          <p:spPr bwMode="auto">
            <a:xfrm>
              <a:off x="4512" y="432"/>
              <a:ext cx="1008" cy="5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600" dirty="0" smtClean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的</a:t>
              </a:r>
              <a:r>
                <a:rPr lang="zh-CN" altLang="en-US" sz="3600" dirty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概率</a:t>
              </a:r>
            </a:p>
          </p:txBody>
        </p:sp>
        <p:sp>
          <p:nvSpPr>
            <p:cNvPr id="4106" name="Text Box 49"/>
            <p:cNvSpPr txBox="1">
              <a:spLocks noChangeArrowheads="1"/>
            </p:cNvSpPr>
            <p:nvPr/>
          </p:nvSpPr>
          <p:spPr bwMode="auto">
            <a:xfrm>
              <a:off x="240" y="864"/>
              <a:ext cx="480" cy="54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600" dirty="0">
                  <a:solidFill>
                    <a:schemeClr val="accent1">
                      <a:lumMod val="50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为</a:t>
              </a:r>
            </a:p>
          </p:txBody>
        </p:sp>
      </p:grpSp>
      <p:sp>
        <p:nvSpPr>
          <p:cNvPr id="9267" name="Text Box 51"/>
          <p:cNvSpPr txBox="1">
            <a:spLocks noChangeArrowheads="1"/>
          </p:cNvSpPr>
          <p:nvPr/>
        </p:nvSpPr>
        <p:spPr bwMode="auto">
          <a:xfrm>
            <a:off x="2627313" y="4068239"/>
            <a:ext cx="41148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i="1" dirty="0">
                <a:solidFill>
                  <a:schemeClr val="accent1">
                    <a:lumMod val="50000"/>
                  </a:schemeClr>
                </a:solidFill>
              </a:rPr>
              <a:t>k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 = 0 , 1 , 2 , ··· , 10</a:t>
            </a:r>
          </a:p>
        </p:txBody>
      </p:sp>
      <p:graphicFrame>
        <p:nvGraphicFramePr>
          <p:cNvPr id="4098" name="Object 52"/>
          <p:cNvGraphicFramePr>
            <a:graphicFrameLocks noChangeAspect="1"/>
          </p:cNvGraphicFramePr>
          <p:nvPr/>
        </p:nvGraphicFramePr>
        <p:xfrm>
          <a:off x="2627314" y="2319867"/>
          <a:ext cx="2879725" cy="1424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4" imgW="786600" imgH="587880" progId="Equation.DSMT4">
                  <p:embed/>
                </p:oleObj>
              </mc:Choice>
              <mc:Fallback>
                <p:oleObj name="Equation" r:id="rId4" imgW="786600" imgH="587880" progId="Equation.DSMT4">
                  <p:embed/>
                  <p:pic>
                    <p:nvPicPr>
                      <p:cNvPr id="0" name="Object 52" descr="image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4" y="2319867"/>
                        <a:ext cx="2879725" cy="14245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FF224F-A330-4ED2-9E20-30BC3B448C1F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839975" y="697984"/>
            <a:ext cx="3525837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于是得到：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829737" y="1555505"/>
            <a:ext cx="45720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P{</a:t>
            </a:r>
            <a:r>
              <a:rPr lang="en-US" altLang="zh-CN" sz="3600" i="1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=50}= P{</a:t>
            </a:r>
            <a:r>
              <a:rPr lang="en-US" altLang="zh-CN" sz="3600" i="1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=100}=</a:t>
            </a:r>
          </a:p>
        </p:txBody>
      </p:sp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753537" y="2852096"/>
            <a:ext cx="45720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P{</a:t>
            </a:r>
            <a:r>
              <a:rPr lang="en-US" altLang="zh-CN" sz="3600" i="1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=55}= P{</a:t>
            </a:r>
            <a:r>
              <a:rPr lang="en-US" altLang="zh-CN" sz="3600" i="1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=95}=</a:t>
            </a:r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6324600" y="2852096"/>
            <a:ext cx="24384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= 0.00054</a:t>
            </a:r>
          </a:p>
        </p:txBody>
      </p:sp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753537" y="4147496"/>
            <a:ext cx="45720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P{</a:t>
            </a:r>
            <a:r>
              <a:rPr lang="en-US" altLang="zh-CN" sz="3600" i="1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=60}= P{</a:t>
            </a:r>
            <a:r>
              <a:rPr lang="en-US" altLang="zh-CN" sz="3600" i="1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=90}=</a:t>
            </a:r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6324600" y="4142733"/>
            <a:ext cx="22860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= 0.0110</a:t>
            </a:r>
          </a:p>
        </p:txBody>
      </p:sp>
      <p:graphicFrame>
        <p:nvGraphicFramePr>
          <p:cNvPr id="87040" name="Object 0"/>
          <p:cNvGraphicFramePr>
            <a:graphicFrameLocks noChangeAspect="1"/>
          </p:cNvGraphicFramePr>
          <p:nvPr/>
        </p:nvGraphicFramePr>
        <p:xfrm>
          <a:off x="4859339" y="1281661"/>
          <a:ext cx="1266825" cy="1025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4" imgW="291973" imgH="444307" progId="Equation.DSMT4">
                  <p:embed/>
                </p:oleObj>
              </mc:Choice>
              <mc:Fallback>
                <p:oleObj name="Equation" r:id="rId4" imgW="291973" imgH="444307" progId="Equation.DSMT4">
                  <p:embed/>
                  <p:pic>
                    <p:nvPicPr>
                      <p:cNvPr id="0" name="Object 0" descr="image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9" y="1281661"/>
                        <a:ext cx="1266825" cy="10251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1" name="Object 1"/>
          <p:cNvGraphicFramePr>
            <a:graphicFrameLocks noChangeAspect="1"/>
          </p:cNvGraphicFramePr>
          <p:nvPr/>
        </p:nvGraphicFramePr>
        <p:xfrm>
          <a:off x="6156325" y="1293568"/>
          <a:ext cx="1906588" cy="1013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Equation" r:id="rId6" imgW="609336" imgH="431613" progId="Equation.DSMT4">
                  <p:embed/>
                </p:oleObj>
              </mc:Choice>
              <mc:Fallback>
                <p:oleObj name="Equation" r:id="rId6" imgW="609336" imgH="431613" progId="Equation.DSMT4">
                  <p:embed/>
                  <p:pic>
                    <p:nvPicPr>
                      <p:cNvPr id="0" name="Object 1" descr="image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293568"/>
                        <a:ext cx="1906588" cy="10132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4402138" y="2602065"/>
          <a:ext cx="2038350" cy="1054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Equation" r:id="rId8" imgW="469900" imgH="457200" progId="Equation.DSMT4">
                  <p:embed/>
                </p:oleObj>
              </mc:Choice>
              <mc:Fallback>
                <p:oleObj name="Equation" r:id="rId8" imgW="469900" imgH="457200" progId="Equation.DSMT4">
                  <p:embed/>
                  <p:pic>
                    <p:nvPicPr>
                      <p:cNvPr id="0" name="Object 2" descr="image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2602065"/>
                        <a:ext cx="2038350" cy="10548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4427538" y="3898655"/>
          <a:ext cx="2038350" cy="1054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Equation" r:id="rId10" imgW="469900" imgH="457200" progId="Equation.DSMT4">
                  <p:embed/>
                </p:oleObj>
              </mc:Choice>
              <mc:Fallback>
                <p:oleObj name="Equation" r:id="rId10" imgW="469900" imgH="457200" progId="Equation.DSMT4">
                  <p:embed/>
                  <p:pic>
                    <p:nvPicPr>
                      <p:cNvPr id="0" name="Object 3" descr="image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3898655"/>
                        <a:ext cx="2038350" cy="105489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7787D3-6F88-4169-BAC7-D919DC82E026}" type="datetime1">
              <a:rPr lang="zh-CN" altLang="en-US" smtClean="0"/>
              <a:pPr>
                <a:defRPr/>
              </a:pPr>
              <a:t>2023/9/10</a:t>
            </a:fld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utoUpdateAnimBg="0"/>
      <p:bldP spid="11274" grpId="0"/>
      <p:bldP spid="11276" grpId="0"/>
      <p:bldP spid="11277" grpId="0"/>
      <p:bldP spid="112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9" name="Text Box 41"/>
          <p:cNvSpPr txBox="1">
            <a:spLocks noChangeArrowheads="1"/>
          </p:cNvSpPr>
          <p:nvPr/>
        </p:nvSpPr>
        <p:spPr bwMode="auto">
          <a:xfrm>
            <a:off x="694269" y="813996"/>
            <a:ext cx="45720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P{</a:t>
            </a:r>
            <a:r>
              <a:rPr lang="en-US" altLang="zh-CN" sz="36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=65}= P{</a:t>
            </a:r>
            <a:r>
              <a:rPr lang="en-US" altLang="zh-CN" sz="36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= 85}=</a:t>
            </a:r>
          </a:p>
        </p:txBody>
      </p:sp>
      <p:sp>
        <p:nvSpPr>
          <p:cNvPr id="12331" name="Text Box 43"/>
          <p:cNvSpPr txBox="1">
            <a:spLocks noChangeArrowheads="1"/>
          </p:cNvSpPr>
          <p:nvPr/>
        </p:nvSpPr>
        <p:spPr bwMode="auto">
          <a:xfrm>
            <a:off x="6217178" y="813996"/>
            <a:ext cx="23622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= 0.0779</a:t>
            </a:r>
          </a:p>
        </p:txBody>
      </p:sp>
      <p:sp>
        <p:nvSpPr>
          <p:cNvPr id="12332" name="Text Box 44"/>
          <p:cNvSpPr txBox="1">
            <a:spLocks noChangeArrowheads="1"/>
          </p:cNvSpPr>
          <p:nvPr/>
        </p:nvSpPr>
        <p:spPr bwMode="auto">
          <a:xfrm>
            <a:off x="694269" y="1955805"/>
            <a:ext cx="45720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P{</a:t>
            </a:r>
            <a:r>
              <a:rPr lang="en-US" altLang="zh-CN" sz="3600" i="1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=70}= P{</a:t>
            </a:r>
            <a:r>
              <a:rPr lang="en-US" altLang="zh-CN" sz="3600" i="1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= 80}=</a:t>
            </a:r>
          </a:p>
        </p:txBody>
      </p:sp>
      <p:sp>
        <p:nvSpPr>
          <p:cNvPr id="12334" name="Text Box 46"/>
          <p:cNvSpPr txBox="1">
            <a:spLocks noChangeArrowheads="1"/>
          </p:cNvSpPr>
          <p:nvPr/>
        </p:nvSpPr>
        <p:spPr bwMode="auto">
          <a:xfrm>
            <a:off x="6231465" y="1955805"/>
            <a:ext cx="19050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= 0.2387</a:t>
            </a:r>
          </a:p>
        </p:txBody>
      </p:sp>
      <p:sp>
        <p:nvSpPr>
          <p:cNvPr id="12335" name="Text Box 47"/>
          <p:cNvSpPr txBox="1">
            <a:spLocks noChangeArrowheads="1"/>
          </p:cNvSpPr>
          <p:nvPr/>
        </p:nvSpPr>
        <p:spPr bwMode="auto">
          <a:xfrm>
            <a:off x="694269" y="2927355"/>
            <a:ext cx="22098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P{</a:t>
            </a:r>
            <a:r>
              <a:rPr lang="en-US" altLang="zh-CN" sz="3600" i="1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=75}= </a:t>
            </a:r>
          </a:p>
        </p:txBody>
      </p:sp>
      <p:sp>
        <p:nvSpPr>
          <p:cNvPr id="12337" name="Text Box 49"/>
          <p:cNvSpPr txBox="1">
            <a:spLocks noChangeArrowheads="1"/>
          </p:cNvSpPr>
          <p:nvPr/>
        </p:nvSpPr>
        <p:spPr bwMode="auto">
          <a:xfrm>
            <a:off x="4267200" y="2927355"/>
            <a:ext cx="2209800" cy="64633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= 0.3437</a:t>
            </a:r>
          </a:p>
        </p:txBody>
      </p:sp>
      <p:sp>
        <p:nvSpPr>
          <p:cNvPr id="12338" name="Text Box 50"/>
          <p:cNvSpPr txBox="1">
            <a:spLocks noChangeArrowheads="1"/>
          </p:cNvSpPr>
          <p:nvPr/>
        </p:nvSpPr>
        <p:spPr bwMode="auto">
          <a:xfrm>
            <a:off x="694269" y="3778652"/>
            <a:ext cx="7696200" cy="133607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P{70≤</a:t>
            </a:r>
            <a:r>
              <a:rPr lang="en-US" altLang="zh-CN" sz="3600" i="1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≤80}= 0.2387+0.3437+0.2387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>
                <a:solidFill>
                  <a:schemeClr val="accent1">
                    <a:lumMod val="50000"/>
                  </a:schemeClr>
                </a:solidFill>
              </a:rPr>
              <a:t>                        = 82.11%.</a:t>
            </a:r>
          </a:p>
        </p:txBody>
      </p:sp>
      <p:graphicFrame>
        <p:nvGraphicFramePr>
          <p:cNvPr id="88064" name="Object 1024"/>
          <p:cNvGraphicFramePr>
            <a:graphicFrameLocks noChangeAspect="1"/>
          </p:cNvGraphicFramePr>
          <p:nvPr/>
        </p:nvGraphicFramePr>
        <p:xfrm>
          <a:off x="4451879" y="676152"/>
          <a:ext cx="18954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Equation" r:id="rId4" imgW="469900" imgH="457200" progId="Equation.DSMT4">
                  <p:embed/>
                </p:oleObj>
              </mc:Choice>
              <mc:Fallback>
                <p:oleObj name="Equation" r:id="rId4" imgW="469900" imgH="457200" progId="Equation.DSMT4">
                  <p:embed/>
                  <p:pic>
                    <p:nvPicPr>
                      <p:cNvPr id="0" name="Object 1024" descr="image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1879" y="676152"/>
                        <a:ext cx="1895475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5" name="Object 1025"/>
          <p:cNvGraphicFramePr>
            <a:graphicFrameLocks noChangeAspect="1"/>
          </p:cNvGraphicFramePr>
          <p:nvPr/>
        </p:nvGraphicFramePr>
        <p:xfrm>
          <a:off x="4463168" y="1717680"/>
          <a:ext cx="18954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Equation" r:id="rId6" imgW="469900" imgH="457200" progId="Equation.DSMT4">
                  <p:embed/>
                </p:oleObj>
              </mc:Choice>
              <mc:Fallback>
                <p:oleObj name="Equation" r:id="rId6" imgW="469900" imgH="457200" progId="Equation.DSMT4">
                  <p:embed/>
                  <p:pic>
                    <p:nvPicPr>
                      <p:cNvPr id="0" name="Object 1025" descr="image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3168" y="1717680"/>
                        <a:ext cx="1895475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6" name="Object 1026"/>
          <p:cNvGraphicFramePr>
            <a:graphicFrameLocks noChangeAspect="1"/>
          </p:cNvGraphicFramePr>
          <p:nvPr/>
        </p:nvGraphicFramePr>
        <p:xfrm>
          <a:off x="2484439" y="2689230"/>
          <a:ext cx="18954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Equation" r:id="rId8" imgW="469900" imgH="457200" progId="Equation.DSMT4">
                  <p:embed/>
                </p:oleObj>
              </mc:Choice>
              <mc:Fallback>
                <p:oleObj name="Equation" r:id="rId8" imgW="469900" imgH="457200" progId="Equation.DSMT4">
                  <p:embed/>
                  <p:pic>
                    <p:nvPicPr>
                      <p:cNvPr id="0" name="Object 1026" descr="image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9" y="2689230"/>
                        <a:ext cx="1895475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日期占位符 11"/>
          <p:cNvSpPr>
            <a:spLocks noGrp="1"/>
          </p:cNvSpPr>
          <p:nvPr>
            <p:ph type="dt" sz="half" idx="10"/>
          </p:nvPr>
        </p:nvSpPr>
        <p:spPr>
          <a:xfrm>
            <a:off x="628650" y="4894269"/>
            <a:ext cx="2057400" cy="273844"/>
          </a:xfrm>
        </p:spPr>
        <p:txBody>
          <a:bodyPr/>
          <a:lstStyle/>
          <a:p>
            <a:pPr>
              <a:defRPr/>
            </a:pPr>
            <a:fld id="{01C8284F-B0CB-4F41-96F6-46452A64741C}" type="datetime1"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pPr>
                <a:defRPr/>
              </a:pPr>
              <a:t>2023/9/10</a:t>
            </a:fld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>
          <a:xfrm>
            <a:off x="6457950" y="4894269"/>
            <a:ext cx="2057400" cy="273844"/>
          </a:xfrm>
        </p:spPr>
        <p:txBody>
          <a:bodyPr/>
          <a:lstStyle/>
          <a:p>
            <a:pPr>
              <a:defRPr/>
            </a:pPr>
            <a:fld id="{7D38DF07-4B66-489D-A994-B93A01871032}" type="slidenum"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pPr>
                <a:defRPr/>
              </a:pPr>
              <a:t>9</a:t>
            </a:fld>
            <a:endParaRPr lang="zh-CN" altLang="en-US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9" grpId="0"/>
      <p:bldP spid="12331" grpId="0"/>
      <p:bldP spid="12332" grpId="0"/>
      <p:bldP spid="12334" grpId="0"/>
      <p:bldP spid="12335" grpId="0"/>
      <p:bldP spid="12337" grpId="0"/>
      <p:bldP spid="12338" grpId="0"/>
    </p:bldLst>
  </p:timing>
</p:sld>
</file>

<file path=ppt/theme/theme1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1064</Words>
  <Application>Microsoft Office PowerPoint</Application>
  <PresentationFormat>全屏显示(16:9)</PresentationFormat>
  <Paragraphs>222</Paragraphs>
  <Slides>24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Symbol</vt:lpstr>
      <vt:lpstr>Times New Roman</vt:lpstr>
      <vt:lpstr>1_Office 主题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uestc</dc:creator>
  <cp:lastModifiedBy>admin</cp:lastModifiedBy>
  <cp:revision>185</cp:revision>
  <dcterms:created xsi:type="dcterms:W3CDTF">2015-11-30T11:20:00Z</dcterms:created>
  <dcterms:modified xsi:type="dcterms:W3CDTF">2023-09-10T08:58:13Z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