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0" r:id="rId1"/>
  </p:sldMasterIdLst>
  <p:notesMasterIdLst>
    <p:notesMasterId r:id="rId33"/>
  </p:notesMasterIdLst>
  <p:handoutMasterIdLst>
    <p:handoutMasterId r:id="rId34"/>
  </p:handoutMasterIdLst>
  <p:sldIdLst>
    <p:sldId id="500" r:id="rId2"/>
    <p:sldId id="505" r:id="rId3"/>
    <p:sldId id="506" r:id="rId4"/>
    <p:sldId id="527" r:id="rId5"/>
    <p:sldId id="507" r:id="rId6"/>
    <p:sldId id="508" r:id="rId7"/>
    <p:sldId id="509" r:id="rId8"/>
    <p:sldId id="530" r:id="rId9"/>
    <p:sldId id="510" r:id="rId10"/>
    <p:sldId id="511" r:id="rId11"/>
    <p:sldId id="512" r:id="rId12"/>
    <p:sldId id="513" r:id="rId13"/>
    <p:sldId id="528" r:id="rId14"/>
    <p:sldId id="529" r:id="rId15"/>
    <p:sldId id="516" r:id="rId16"/>
    <p:sldId id="517" r:id="rId17"/>
    <p:sldId id="518" r:id="rId18"/>
    <p:sldId id="519" r:id="rId19"/>
    <p:sldId id="520" r:id="rId20"/>
    <p:sldId id="521" r:id="rId21"/>
    <p:sldId id="531" r:id="rId22"/>
    <p:sldId id="523" r:id="rId23"/>
    <p:sldId id="544" r:id="rId24"/>
    <p:sldId id="533" r:id="rId25"/>
    <p:sldId id="534" r:id="rId26"/>
    <p:sldId id="535" r:id="rId27"/>
    <p:sldId id="536" r:id="rId28"/>
    <p:sldId id="538" r:id="rId29"/>
    <p:sldId id="543" r:id="rId30"/>
    <p:sldId id="545" r:id="rId31"/>
    <p:sldId id="546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1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3973AD"/>
    <a:srgbClr val="23466A"/>
    <a:srgbClr val="5B92C9"/>
    <a:srgbClr val="ED9513"/>
    <a:srgbClr val="FFC000"/>
    <a:srgbClr val="ABC7E3"/>
    <a:srgbClr val="C1E9ED"/>
    <a:srgbClr val="274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8" autoAdjust="0"/>
    <p:restoredTop sz="94674" autoAdjust="0"/>
  </p:normalViewPr>
  <p:slideViewPr>
    <p:cSldViewPr snapToGrid="0" showGuides="1">
      <p:cViewPr varScale="1">
        <p:scale>
          <a:sx n="110" d="100"/>
          <a:sy n="110" d="100"/>
        </p:scale>
        <p:origin x="264" y="108"/>
      </p:cViewPr>
      <p:guideLst>
        <p:guide orient="horz" pos="2160"/>
        <p:guide pos="293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-1902"/>
    </p:cViewPr>
  </p:sorter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w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w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4" Type="http://schemas.openxmlformats.org/officeDocument/2006/relationships/image" Target="../media/image10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E34C0FFF-BEC6-5E4A-8027-1C1DA732B1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1D3BCAD-7748-DA4E-BCB1-F2058CBED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88862-C126-0E4E-AB55-221D36219963}" type="datetimeFigureOut">
              <a:rPr kumimoji="1" lang="zh-CN" altLang="en-US" smtClean="0"/>
              <a:pPr/>
              <a:t>2023/10/23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9FB1989-4742-8D4D-BA4B-5460DC77B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08F6092-E18A-1E4A-961C-F6D8C498F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A3BB-9B98-A048-AD22-3E27ED53459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2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9265A27-72B9-4A2F-9746-A8AAC7B5F8C7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3B87A59-3FC0-45D7-9A2C-8122FA997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70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20A9F2-AD3D-4B36-8F93-F91AF16265C3}" type="slidenum">
              <a:rPr lang="zh-CN" altLang="en-US" sz="1200" smtClean="0"/>
              <a:pPr eaLnBrk="1" hangingPunct="1"/>
              <a:t>2</a:t>
            </a:fld>
            <a:endParaRPr lang="en-US" altLang="zh-CN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60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5C5E531-5306-44F8-9144-27003C523DB2}" type="slidenum">
              <a:rPr lang="zh-CN" altLang="en-US" sz="1200" smtClean="0"/>
              <a:pPr eaLnBrk="1" hangingPunct="1"/>
              <a:t>15</a:t>
            </a:fld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0042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878C75-A7DC-49A5-874B-5D57372BD14C}" type="slidenum">
              <a:rPr lang="zh-CN" altLang="en-US" sz="1200" smtClean="0"/>
              <a:pPr eaLnBrk="1" hangingPunct="1"/>
              <a:t>16</a:t>
            </a:fld>
            <a:endParaRPr lang="en-US" altLang="zh-CN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17182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9DC2B57-B0C7-4E33-8DCD-2A1E48765412}" type="slidenum">
              <a:rPr lang="zh-CN" altLang="en-US" sz="1200" smtClean="0"/>
              <a:pPr eaLnBrk="1" hangingPunct="1"/>
              <a:t>17</a:t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2575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2878619-B83A-417A-A210-ABD17A73FBEA}" type="slidenum">
              <a:rPr lang="zh-CN" altLang="en-US" sz="1200" smtClean="0"/>
              <a:pPr eaLnBrk="1" hangingPunct="1"/>
              <a:t>18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3959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37594B-EB61-48FA-A0A3-25B118CD75C0}" type="slidenum">
              <a:rPr lang="zh-CN" altLang="en-US" sz="1200" smtClean="0"/>
              <a:pPr eaLnBrk="1" hangingPunct="1"/>
              <a:t>19</a:t>
            </a:fld>
            <a:endParaRPr lang="en-US" altLang="zh-CN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595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CAAF2AD-0BDD-49CE-A00E-C49044DA7CFD}" type="slidenum">
              <a:rPr lang="zh-CN" altLang="en-US" sz="1200" smtClean="0"/>
              <a:pPr eaLnBrk="1" hangingPunct="1"/>
              <a:t>20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174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2226EA0-C377-4914-A6A9-AF9341C6ADEF}" type="slidenum">
              <a:rPr lang="zh-CN" altLang="en-US" sz="1200" smtClean="0"/>
              <a:pPr eaLnBrk="1" hangingPunct="1"/>
              <a:t>22</a:t>
            </a:fld>
            <a:endParaRPr lang="en-US" altLang="zh-CN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1064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E26880E-6D5A-4069-B2CE-AA401CD0F283}" type="slidenum">
              <a:rPr lang="zh-CN" altLang="en-US" sz="1200" smtClean="0"/>
              <a:pPr eaLnBrk="1" hangingPunct="1"/>
              <a:t>28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359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E857A7-4C07-4313-A68A-074D4960422B}" type="slidenum">
              <a:rPr lang="zh-CN" altLang="en-US" sz="1200" smtClean="0"/>
              <a:pPr eaLnBrk="1" hangingPunct="1"/>
              <a:t>29</a:t>
            </a:fld>
            <a:endParaRPr lang="en-US" altLang="zh-CN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2724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62CBA75-9F6C-4025-B666-BD56EDEC2011}" type="slidenum">
              <a:rPr lang="zh-CN" altLang="en-US" sz="1200" smtClean="0"/>
              <a:pPr eaLnBrk="1" hangingPunct="1"/>
              <a:t>31</a:t>
            </a:fld>
            <a:endParaRPr lang="en-US" altLang="zh-CN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4878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C49BBB0-51AE-48F6-AFBF-E17D97828956}" type="slidenum">
              <a:rPr lang="zh-CN" altLang="en-US" sz="1200" smtClean="0"/>
              <a:pPr eaLnBrk="1" hangingPunct="1"/>
              <a:t>3</a:t>
            </a:fld>
            <a:endParaRPr lang="en-US" altLang="zh-CN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542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621185E-A9B9-46A1-9F24-6279E4610BA1}" type="slidenum">
              <a:rPr lang="zh-CN" altLang="en-US" sz="1200" smtClean="0"/>
              <a:pPr eaLnBrk="1" hangingPunct="1"/>
              <a:t>5</a:t>
            </a:fld>
            <a:endParaRPr lang="en-US" altLang="zh-CN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180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161B715-0BB0-4774-93A2-872124016FF8}" type="slidenum">
              <a:rPr lang="zh-CN" altLang="en-US" sz="1200" smtClean="0"/>
              <a:pPr eaLnBrk="1" hangingPunct="1"/>
              <a:t>6</a:t>
            </a:fld>
            <a:endParaRPr lang="en-US" altLang="zh-CN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244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9281C11-A43B-43EE-9888-7552DC468ED5}" type="slidenum">
              <a:rPr lang="zh-CN" altLang="en-US" sz="1200" smtClean="0"/>
              <a:pPr eaLnBrk="1" hangingPunct="1"/>
              <a:t>7</a:t>
            </a:fld>
            <a:endParaRPr lang="en-US" altLang="zh-CN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077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AF7FC82-6BFC-46CE-AD2C-9F8E3DD1CDFA}" type="slidenum">
              <a:rPr lang="zh-CN" altLang="en-US" sz="1200" smtClean="0"/>
              <a:pPr eaLnBrk="1" hangingPunct="1"/>
              <a:t>9</a:t>
            </a:fld>
            <a:endParaRPr lang="en-US" altLang="zh-CN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651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E0B0E2B-C3D5-481E-9189-4018CF2AF46B}" type="slidenum">
              <a:rPr lang="zh-CN" altLang="en-US" sz="1200" smtClean="0"/>
              <a:pPr eaLnBrk="1" hangingPunct="1"/>
              <a:t>10</a:t>
            </a:fld>
            <a:endParaRPr lang="en-US" altLang="zh-CN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363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1DA4645-449C-4377-A45B-6A44D95F3B43}" type="slidenum">
              <a:rPr lang="zh-CN" altLang="en-US" sz="1200" smtClean="0"/>
              <a:pPr eaLnBrk="1" hangingPunct="1"/>
              <a:t>11</a:t>
            </a:fld>
            <a:endParaRPr lang="en-US" altLang="zh-CN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4520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6AC85C-DCB9-459A-98A6-3C29D24D854C}" type="slidenum">
              <a:rPr lang="zh-CN" altLang="en-US" sz="1200" smtClean="0"/>
              <a:pPr eaLnBrk="1" hangingPunct="1"/>
              <a:t>12</a:t>
            </a:fld>
            <a:endParaRPr lang="en-US" altLang="zh-CN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5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BE8BE5-A203-4BAE-922E-BFD72C14B4B7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3F8EF-A647-4A29-B10F-2F77FEACA5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4" name="Picture 2" descr="C:\Users\gg\Desktop\192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0" y="-5358"/>
            <a:ext cx="9144000" cy="515421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C88DF-CE35-441A-BF2A-8067028BE720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3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2B475C-C891-4EB8-9499-8CAF6D4BEB28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7139A-2DAB-4DA2-920A-69AE762DE5AB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3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9201D-70E7-4023-8F7D-5FB29E2A7634}" type="datetime1">
              <a:rPr lang="zh-CN" altLang="en-US" smtClean="0"/>
              <a:t>2023/10/23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A508-B841-4043-A24C-18135450B8F4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4676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>
            <a:extLst>
              <a:ext uri="{FF2B5EF4-FFF2-40B4-BE49-F238E27FC236}">
                <a16:creationId xmlns="" xmlns:a16="http://schemas.microsoft.com/office/drawing/2014/main" id="{553A4BDA-CDD8-4CCD-ACB4-4BFB6D2B4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3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4B07-EE05-4988-9E61-F8AFE05E4D62}" type="datetime1">
              <a:rPr lang="zh-CN" altLang="en-US" smtClean="0"/>
              <a:t>2023/10/23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C3007-359F-43ED-A405-AEB59D591A13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4676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>
            <a:extLst>
              <a:ext uri="{FF2B5EF4-FFF2-40B4-BE49-F238E27FC236}">
                <a16:creationId xmlns="" xmlns:a16="http://schemas.microsoft.com/office/drawing/2014/main" id="{553A4BDA-CDD8-4CCD-ACB4-4BFB6D2B4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3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A069E-76F4-462E-A2B4-B6D0993F26BB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4676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>
            <a:extLst>
              <a:ext uri="{FF2B5EF4-FFF2-40B4-BE49-F238E27FC236}">
                <a16:creationId xmlns:a16="http://schemas.microsoft.com/office/drawing/2014/main" xmlns="" id="{553A4BDA-CDD8-4CCD-ACB4-4BFB6D2B4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4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FF150-5D8D-4BF9-97F9-F285EA795D89}" type="datetime1">
              <a:rPr lang="zh-CN" altLang="en-US" smtClean="0"/>
              <a:t>2023/10/23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1FE0B6-1FF5-4367-B03B-4070E466E03B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7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7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096689-CAAC-48BC-B4F3-4992A36785C5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38277-CC3B-4F0C-96E9-79DD85951435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AD6642-5DA2-4375-BAEB-D6496A9D0C1D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B1A94B-3195-459F-8315-5310DE614F9E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EB5BD-9917-451A-87C3-C4F3562163C1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431571-D43D-425F-A59D-A5EC291370FD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 descr="C:\Users\gg\Desktop\zhulou004.jp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"/>
            <a:ext cx="9143999" cy="51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0"/>
            <a:ext cx="9144000" cy="515421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/>
          <p:cNvSpPr/>
          <p:nvPr/>
        </p:nvSpPr>
        <p:spPr>
          <a:xfrm>
            <a:off x="-2" y="-4763"/>
            <a:ext cx="9144000" cy="515421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0D23E36-520A-7440-9D52-863DE3D4255D}"/>
              </a:ext>
            </a:extLst>
          </p:cNvPr>
          <p:cNvSpPr/>
          <p:nvPr userDrawn="1"/>
        </p:nvSpPr>
        <p:spPr>
          <a:xfrm>
            <a:off x="21" y="-12226"/>
            <a:ext cx="9143980" cy="681037"/>
          </a:xfrm>
          <a:prstGeom prst="rect">
            <a:avLst/>
          </a:prstGeom>
          <a:gradFill flip="none" rotWithShape="1">
            <a:gsLst>
              <a:gs pos="0">
                <a:srgbClr val="50AFFE"/>
              </a:gs>
              <a:gs pos="100000">
                <a:srgbClr val="3C68CE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3" name="图片 12" descr="蓝色的标志&#10;&#10;描述已自动生成">
            <a:extLst>
              <a:ext uri="{FF2B5EF4-FFF2-40B4-BE49-F238E27FC236}">
                <a16:creationId xmlns="" xmlns:a16="http://schemas.microsoft.com/office/drawing/2014/main" id="{72635F01-1023-2D42-AA99-7AAECE0D8465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8272716" y="58682"/>
            <a:ext cx="603873" cy="579673"/>
          </a:xfrm>
          <a:prstGeom prst="rect">
            <a:avLst/>
          </a:prstGeom>
          <a:effectLst>
            <a:glow rad="104986">
              <a:schemeClr val="accent1">
                <a:alpha val="40000"/>
              </a:schemeClr>
            </a:glow>
            <a:reflection stA="45000" endPos="0" dist="50800" dir="5400000" sy="-100000" algn="bl" rotWithShape="0"/>
            <a:softEdge rad="964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73" r:id="rId23"/>
    <p:sldLayoutId id="2147483874" r:id="rId24"/>
    <p:sldLayoutId id="2147483819" r:id="rId25"/>
    <p:sldLayoutId id="2147483833" r:id="rId26"/>
    <p:sldLayoutId id="2147483835" r:id="rId27"/>
    <p:sldLayoutId id="2147483837" r:id="rId28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9.e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3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wmf"/><Relationship Id="rId23" Type="http://schemas.openxmlformats.org/officeDocument/2006/relationships/image" Target="../media/image44.e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2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9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7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0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8.emf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65.bin"/><Relationship Id="rId7" Type="http://schemas.openxmlformats.org/officeDocument/2006/relationships/image" Target="../media/image63.emf"/><Relationship Id="rId12" Type="http://schemas.openxmlformats.org/officeDocument/2006/relationships/audio" Target="../media/audio1.wav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5.emf"/><Relationship Id="rId5" Type="http://schemas.openxmlformats.org/officeDocument/2006/relationships/image" Target="../media/image62.wmf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4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4.emf"/><Relationship Id="rId14" Type="http://schemas.openxmlformats.org/officeDocument/2006/relationships/image" Target="../media/image66.emf"/><Relationship Id="rId22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5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4.emf"/><Relationship Id="rId5" Type="http://schemas.openxmlformats.org/officeDocument/2006/relationships/image" Target="../media/image71.wmf"/><Relationship Id="rId15" Type="http://schemas.openxmlformats.org/officeDocument/2006/relationships/image" Target="../media/image76.e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0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10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e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3"/>
          <p:cNvSpPr txBox="1">
            <a:spLocks noChangeArrowheads="1"/>
          </p:cNvSpPr>
          <p:nvPr/>
        </p:nvSpPr>
        <p:spPr bwMode="auto">
          <a:xfrm>
            <a:off x="1143000" y="584059"/>
            <a:ext cx="7239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概率论与</a:t>
            </a:r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数理统计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CN" altLang="en-US" sz="4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893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E5587CF-EEA6-4CA5-8ACE-950EBA3415B1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10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9227" name="日期占位符 10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76D0B3-A44B-4B11-B85C-87EC3E7ADDB8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485181" y="641236"/>
            <a:ext cx="441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再根据乘法法则,即得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685800" y="1358925"/>
          <a:ext cx="231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4" imgW="2311400" imgH="406400" progId="Equation.3">
                  <p:embed/>
                </p:oleObj>
              </mc:Choice>
              <mc:Fallback>
                <p:oleObj name="Equation" r:id="rId4" imgW="2311400" imgH="406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58925"/>
                        <a:ext cx="2311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1752600" y="1731455"/>
          <a:ext cx="6769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6" imgW="6769100" imgH="482600" progId="Equation.3">
                  <p:embed/>
                </p:oleObj>
              </mc:Choice>
              <mc:Fallback>
                <p:oleObj name="Equation" r:id="rId6" imgW="6769100" imgH="482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31455"/>
                        <a:ext cx="67691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752600" y="2207705"/>
          <a:ext cx="2857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8" imgW="2857500" imgH="889000" progId="Equation.3">
                  <p:embed/>
                </p:oleObj>
              </mc:Choice>
              <mc:Fallback>
                <p:oleObj name="Equation" r:id="rId8" imgW="2857500" imgH="8890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7705"/>
                        <a:ext cx="28575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4762500" y="2207705"/>
          <a:ext cx="15621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0" imgW="1562100" imgH="889000" progId="Equation.3">
                  <p:embed/>
                </p:oleObj>
              </mc:Choice>
              <mc:Fallback>
                <p:oleObj name="Equation" r:id="rId10" imgW="1562100" imgH="889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207705"/>
                        <a:ext cx="15621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30778" y="3425421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1"/>
                </a:solidFill>
                <a:latin typeface="Arial" charset="0"/>
              </a:rPr>
              <a:t>于是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1485900" y="3050137"/>
          <a:ext cx="54737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2" imgW="5473700" imgH="1803400" progId="Equation.3">
                  <p:embed/>
                </p:oleObj>
              </mc:Choice>
              <mc:Fallback>
                <p:oleObj name="Equation" r:id="rId12" imgW="5473700" imgH="1803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050137"/>
                        <a:ext cx="547370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1479550" y="4436552"/>
          <a:ext cx="4927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14" imgW="4927600" imgH="965200" progId="Equation.3">
                  <p:embed/>
                </p:oleObj>
              </mc:Choice>
              <mc:Fallback>
                <p:oleObj name="Equation" r:id="rId14" imgW="4927600" imgH="965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436552"/>
                        <a:ext cx="4927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640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D287BF-AE20-49F1-AA32-B221FEAA2FC4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11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10252" name="日期占位符 19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1DB399-2824-4E5A-A07E-77F21C1BFD02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grpSp>
        <p:nvGrpSpPr>
          <p:cNvPr id="10243" name="Group 22"/>
          <p:cNvGrpSpPr>
            <a:grpSpLocks/>
          </p:cNvGrpSpPr>
          <p:nvPr/>
        </p:nvGrpSpPr>
        <p:grpSpPr bwMode="auto">
          <a:xfrm>
            <a:off x="8467" y="146049"/>
            <a:ext cx="8915400" cy="2527698"/>
            <a:chOff x="0" y="144"/>
            <a:chExt cx="5616" cy="2123"/>
          </a:xfrm>
        </p:grpSpPr>
        <p:sp>
          <p:nvSpPr>
            <p:cNvPr id="10253" name="Text Box 4"/>
            <p:cNvSpPr txBox="1">
              <a:spLocks noChangeArrowheads="1"/>
            </p:cNvSpPr>
            <p:nvPr/>
          </p:nvSpPr>
          <p:spPr bwMode="auto">
            <a:xfrm>
              <a:off x="96" y="144"/>
              <a:ext cx="552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rgbClr val="C00000"/>
                  </a:solidFill>
                  <a:latin typeface="Arial" charset="0"/>
                </a:rPr>
                <a:t>例4</a:t>
              </a:r>
              <a:r>
                <a:rPr lang="zh-CN" altLang="en-US" dirty="0">
                  <a:solidFill>
                    <a:srgbClr val="663300"/>
                  </a:solidFill>
                  <a:latin typeface="Arial" charset="0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设随机变量</a:t>
              </a:r>
              <a:r>
                <a:rPr lang="en-US" altLang="zh-CN" i="1" dirty="0">
                  <a:solidFill>
                    <a:schemeClr val="bg1"/>
                  </a:solidFill>
                </a:rPr>
                <a:t>X</a:t>
              </a: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与</a:t>
              </a:r>
              <a:r>
                <a:rPr lang="en-US" altLang="zh-CN" i="1" dirty="0">
                  <a:solidFill>
                    <a:schemeClr val="bg1"/>
                  </a:solidFill>
                </a:rPr>
                <a:t>Y </a:t>
              </a: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同分布, </a:t>
              </a:r>
              <a:r>
                <a:rPr lang="zh-CN" altLang="en-US" dirty="0" smtClean="0">
                  <a:solidFill>
                    <a:schemeClr val="bg1"/>
                  </a:solidFill>
                  <a:latin typeface="Arial" charset="0"/>
                </a:rPr>
                <a:t>概率密度</a:t>
              </a: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为</a:t>
              </a:r>
            </a:p>
          </p:txBody>
        </p:sp>
        <p:graphicFrame>
          <p:nvGraphicFramePr>
            <p:cNvPr id="10254" name="Object 5"/>
            <p:cNvGraphicFramePr>
              <a:graphicFrameLocks noChangeAspect="1"/>
            </p:cNvGraphicFramePr>
            <p:nvPr/>
          </p:nvGraphicFramePr>
          <p:xfrm>
            <a:off x="1412" y="578"/>
            <a:ext cx="2936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" name="Equation" r:id="rId4" imgW="6145920" imgH="1866960" progId="Equation.3">
                    <p:embed/>
                  </p:oleObj>
                </mc:Choice>
                <mc:Fallback>
                  <p:oleObj name="Equation" r:id="rId4" imgW="6145920" imgH="186696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578"/>
                          <a:ext cx="2936" cy="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Text Box 6"/>
            <p:cNvSpPr txBox="1">
              <a:spLocks noChangeArrowheads="1"/>
            </p:cNvSpPr>
            <p:nvPr/>
          </p:nvSpPr>
          <p:spPr bwMode="auto">
            <a:xfrm>
              <a:off x="0" y="1440"/>
              <a:ext cx="148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663300"/>
                  </a:solidFill>
                  <a:latin typeface="Arial" charset="0"/>
                </a:rPr>
                <a:t>又已知事件</a:t>
              </a:r>
            </a:p>
          </p:txBody>
        </p:sp>
        <p:graphicFrame>
          <p:nvGraphicFramePr>
            <p:cNvPr id="10256" name="Object 7"/>
            <p:cNvGraphicFramePr>
              <a:graphicFrameLocks noChangeAspect="1"/>
            </p:cNvGraphicFramePr>
            <p:nvPr/>
          </p:nvGraphicFramePr>
          <p:xfrm>
            <a:off x="1344" y="1545"/>
            <a:ext cx="25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" name="Equation" r:id="rId6" imgW="5320800" imgH="533520" progId="Equation.3">
                    <p:embed/>
                  </p:oleObj>
                </mc:Choice>
                <mc:Fallback>
                  <p:oleObj name="Equation" r:id="rId6" imgW="5320800" imgH="53352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45"/>
                          <a:ext cx="254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Text Box 8"/>
            <p:cNvSpPr txBox="1">
              <a:spLocks noChangeArrowheads="1"/>
            </p:cNvSpPr>
            <p:nvPr/>
          </p:nvSpPr>
          <p:spPr bwMode="auto">
            <a:xfrm>
              <a:off x="3840" y="1440"/>
              <a:ext cx="17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rgbClr val="663300"/>
                  </a:solidFill>
                  <a:latin typeface="Arial" charset="0"/>
                </a:rPr>
                <a:t>相互独立, 且</a:t>
              </a:r>
            </a:p>
          </p:txBody>
        </p:sp>
        <p:graphicFrame>
          <p:nvGraphicFramePr>
            <p:cNvPr id="1025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1916574"/>
                </p:ext>
              </p:extLst>
            </p:nvPr>
          </p:nvGraphicFramePr>
          <p:xfrm>
            <a:off x="71" y="1893"/>
            <a:ext cx="155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" name="Equation" r:id="rId8" imgW="1079280" imgH="215640" progId="Equation.DSMT4">
                    <p:embed/>
                  </p:oleObj>
                </mc:Choice>
                <mc:Fallback>
                  <p:oleObj name="Equation" r:id="rId8" imgW="1079280" imgH="21564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" y="1893"/>
                          <a:ext cx="1556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Text Box 10"/>
            <p:cNvSpPr txBox="1">
              <a:spLocks noChangeArrowheads="1"/>
            </p:cNvSpPr>
            <p:nvPr/>
          </p:nvSpPr>
          <p:spPr bwMode="auto">
            <a:xfrm>
              <a:off x="1680" y="1776"/>
              <a:ext cx="96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663300"/>
                  </a:solidFill>
                  <a:latin typeface="Arial" charset="0"/>
                </a:rPr>
                <a:t>求常数</a:t>
              </a:r>
              <a:endParaRPr lang="en-US" altLang="zh-CN">
                <a:solidFill>
                  <a:srgbClr val="663300"/>
                </a:solidFill>
                <a:latin typeface="Arial" charset="0"/>
              </a:endParaRPr>
            </a:p>
          </p:txBody>
        </p:sp>
        <p:graphicFrame>
          <p:nvGraphicFramePr>
            <p:cNvPr id="10260" name="Object 11"/>
            <p:cNvGraphicFramePr>
              <a:graphicFrameLocks noChangeAspect="1"/>
            </p:cNvGraphicFramePr>
            <p:nvPr/>
          </p:nvGraphicFramePr>
          <p:xfrm>
            <a:off x="2516" y="1934"/>
            <a:ext cx="28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" name="Equation" r:id="rId10" imgW="380880" imgH="279360" progId="Equation.3">
                    <p:embed/>
                  </p:oleObj>
                </mc:Choice>
                <mc:Fallback>
                  <p:oleObj name="Equation" r:id="rId10" imgW="380880" imgH="27936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1934"/>
                          <a:ext cx="289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47700" y="2571750"/>
            <a:ext cx="3009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C00000"/>
                </a:solidFill>
                <a:latin typeface="Arial" charset="0"/>
              </a:rPr>
              <a:t>解</a:t>
            </a:r>
            <a:r>
              <a:rPr lang="zh-CN" altLang="en-US" sz="2800" dirty="0">
                <a:solidFill>
                  <a:srgbClr val="663300"/>
                </a:solidFill>
                <a:latin typeface="Arial" charset="0"/>
              </a:rPr>
              <a:t>   依题设, 有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3390894" y="2700869"/>
          <a:ext cx="2918484" cy="40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12" imgW="3136680" imgH="533520" progId="Equation.3">
                  <p:embed/>
                </p:oleObj>
              </mc:Choice>
              <mc:Fallback>
                <p:oleObj name="Equation" r:id="rId12" imgW="3136680" imgH="53352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894" y="2700869"/>
                        <a:ext cx="2918484" cy="405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49711"/>
              </p:ext>
            </p:extLst>
          </p:nvPr>
        </p:nvGraphicFramePr>
        <p:xfrm>
          <a:off x="717741" y="3113117"/>
          <a:ext cx="3789868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14" imgW="1574640" imgH="215640" progId="Equation.DSMT4">
                  <p:embed/>
                </p:oleObj>
              </mc:Choice>
              <mc:Fallback>
                <p:oleObj name="Equation" r:id="rId14" imgW="1574640" imgH="2156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41" y="3113117"/>
                        <a:ext cx="3789868" cy="422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16887"/>
              </p:ext>
            </p:extLst>
          </p:nvPr>
        </p:nvGraphicFramePr>
        <p:xfrm>
          <a:off x="4813757" y="3136909"/>
          <a:ext cx="3610839" cy="39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16" imgW="1587240" imgH="215640" progId="Equation.DSMT4">
                  <p:embed/>
                </p:oleObj>
              </mc:Choice>
              <mc:Fallback>
                <p:oleObj name="Equation" r:id="rId16" imgW="1587240" imgH="21564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757" y="3136909"/>
                        <a:ext cx="3610839" cy="399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28600" y="351367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663300"/>
                </a:solidFill>
                <a:latin typeface="Arial" charset="0"/>
              </a:rPr>
              <a:t>都不符合题设。</a:t>
            </a: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787400" y="4097875"/>
          <a:ext cx="340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18" imgW="4469760" imgH="546120" progId="Equation.3">
                  <p:embed/>
                </p:oleObj>
              </mc:Choice>
              <mc:Fallback>
                <p:oleObj name="Equation" r:id="rId18" imgW="4469760" imgH="54612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097875"/>
                        <a:ext cx="3403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381000" y="4536025"/>
          <a:ext cx="322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20" imgW="4241160" imgH="482760" progId="Equation.3">
                  <p:embed/>
                </p:oleObj>
              </mc:Choice>
              <mc:Fallback>
                <p:oleObj name="Equation" r:id="rId20" imgW="4241160" imgH="48276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36025"/>
                        <a:ext cx="3225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3733800" y="4326475"/>
          <a:ext cx="402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22" imgW="5307840" imgH="1219320" progId="Equation.3">
                  <p:embed/>
                </p:oleObj>
              </mc:Choice>
              <mc:Fallback>
                <p:oleObj name="Equation" r:id="rId22" imgW="5307840" imgH="12193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26475"/>
                        <a:ext cx="402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168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utoUpdateAnimBg="0"/>
      <p:bldP spid="123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日期占位符 1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C0EA703-E969-4B68-A754-6A0E452249D7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E7E91E0-082A-4A00-BD01-60326987495E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12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11267" name="Text Box 10"/>
          <p:cNvSpPr txBox="1">
            <a:spLocks noChangeArrowheads="1"/>
          </p:cNvSpPr>
          <p:nvPr/>
        </p:nvSpPr>
        <p:spPr bwMode="auto">
          <a:xfrm>
            <a:off x="1404306" y="749316"/>
            <a:ext cx="121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3300"/>
                </a:solidFill>
                <a:latin typeface="Arial" charset="0"/>
              </a:rPr>
              <a:t>同理,</a:t>
            </a:r>
          </a:p>
        </p:txBody>
      </p:sp>
      <p:graphicFrame>
        <p:nvGraphicFramePr>
          <p:cNvPr id="1126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852975"/>
              </p:ext>
            </p:extLst>
          </p:nvPr>
        </p:nvGraphicFramePr>
        <p:xfrm>
          <a:off x="2591756" y="692699"/>
          <a:ext cx="24765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4" imgW="3238200" imgH="1193760" progId="Equation.3">
                  <p:embed/>
                </p:oleObj>
              </mc:Choice>
              <mc:Fallback>
                <p:oleObj name="Equation" r:id="rId4" imgW="3238200" imgH="11937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756" y="692699"/>
                        <a:ext cx="24765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404306" y="1377966"/>
            <a:ext cx="4864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</a:rPr>
              <a:t>又事件</a:t>
            </a:r>
            <a:r>
              <a:rPr lang="en-US" altLang="zh-CN">
                <a:solidFill>
                  <a:srgbClr val="663300"/>
                </a:solidFill>
              </a:rPr>
              <a:t>A </a:t>
            </a:r>
            <a:r>
              <a:rPr lang="zh-CN" altLang="en-US">
                <a:solidFill>
                  <a:srgbClr val="663300"/>
                </a:solidFill>
              </a:rPr>
              <a:t>与</a:t>
            </a:r>
            <a:r>
              <a:rPr lang="en-US" altLang="zh-CN">
                <a:solidFill>
                  <a:srgbClr val="663300"/>
                </a:solidFill>
              </a:rPr>
              <a:t>B </a:t>
            </a:r>
            <a:r>
              <a:rPr lang="zh-CN" altLang="en-US">
                <a:solidFill>
                  <a:srgbClr val="663300"/>
                </a:solidFill>
              </a:rPr>
              <a:t>独立,  从而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841500" y="2163260"/>
          <a:ext cx="3949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6" imgW="5206320" imgH="507960" progId="Equation.3">
                  <p:embed/>
                </p:oleObj>
              </mc:Choice>
              <mc:Fallback>
                <p:oleObj name="Equation" r:id="rId6" imgW="5206320" imgH="5079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163260"/>
                        <a:ext cx="39497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3365500" y="2734760"/>
          <a:ext cx="2565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8" imgW="3352320" imgH="507960" progId="Equation.3">
                  <p:embed/>
                </p:oleObj>
              </mc:Choice>
              <mc:Fallback>
                <p:oleObj name="Equation" r:id="rId8" imgW="335232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34760"/>
                        <a:ext cx="25654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3403599" y="319196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10" imgW="2882520" imgH="1295280" progId="Equation.3">
                  <p:embed/>
                </p:oleObj>
              </mc:Choice>
              <mc:Fallback>
                <p:oleObj name="Equation" r:id="rId10" imgW="2882520" imgH="12952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599" y="3191960"/>
                        <a:ext cx="2209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404306" y="4012564"/>
            <a:ext cx="114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  <a:latin typeface="Arial" charset="0"/>
              </a:rPr>
              <a:t>所以,</a:t>
            </a:r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818889"/>
              </p:ext>
            </p:extLst>
          </p:nvPr>
        </p:nvGraphicFramePr>
        <p:xfrm>
          <a:off x="2638799" y="3930678"/>
          <a:ext cx="2527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12" imgW="3301560" imgH="1015920" progId="Equation.3">
                  <p:embed/>
                </p:oleObj>
              </mc:Choice>
              <mc:Fallback>
                <p:oleObj name="Equation" r:id="rId12" imgW="3301560" imgH="10159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799" y="3930678"/>
                        <a:ext cx="2527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112489" y="4538286"/>
            <a:ext cx="8137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C00000"/>
                </a:solidFill>
              </a:rPr>
              <a:t>评注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最后一步也可直接用加法公式</a:t>
            </a:r>
            <a:r>
              <a:rPr lang="en-US" altLang="zh-CN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8832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utoUpdateAnimBg="0"/>
      <p:bldP spid="30736" grpId="0" autoUpdateAnimBg="0"/>
      <p:bldP spid="307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BEAF1-1F4A-4508-812B-09B9691F1F7E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792" y="688257"/>
            <a:ext cx="83967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设一大型设备在任何长为</a:t>
            </a:r>
            <a:r>
              <a:rPr lang="en-US" altLang="zh-CN" sz="28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的时间内发生故障的次数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N(t)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服从参数</a:t>
            </a:r>
            <a:r>
              <a:rPr lang="el-GR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Poisson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）求在相继两次事故之间间隔时间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的概率分布；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）已无故障工作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小时的情况下，再无故障运行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小时的概率。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785" y="2959509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解：（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）因为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是非负随机变量，所以：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97859" y="3490451"/>
                <a:ext cx="423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59" y="3490451"/>
                <a:ext cx="423019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17526" y="3991897"/>
                <a:ext cx="5771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6" y="3991897"/>
                <a:ext cx="577158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195486" y="4483510"/>
                <a:ext cx="4314258" cy="478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e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86" y="4483510"/>
                <a:ext cx="4314258" cy="4789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37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1AB4B-AB97-4B83-9F78-B4006654CF17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45339" y="1061884"/>
                <a:ext cx="3955314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 b="0" i="0" smtClean="0"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400" b="0" i="1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39" y="1061884"/>
                <a:ext cx="3955314" cy="916148"/>
              </a:xfrm>
              <a:prstGeom prst="rect">
                <a:avLst/>
              </a:prstGeom>
              <a:blipFill rotWithShape="0">
                <a:blip r:embed="rId2"/>
                <a:stretch>
                  <a:fillRect l="-2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17529" y="2408906"/>
                <a:ext cx="4967963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</m:t>
                    </m:r>
                    <m:d>
                      <m:dPr>
                        <m:begChr m:val="|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≥8}=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≥16,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≥8}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≥8}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9" y="2408906"/>
                <a:ext cx="4967963" cy="914096"/>
              </a:xfrm>
              <a:prstGeom prst="rect">
                <a:avLst/>
              </a:prstGeom>
              <a:blipFill rotWithShape="0">
                <a:blip r:embed="rId3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365523" y="3313469"/>
                <a:ext cx="1283172" cy="860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523" y="3313469"/>
                <a:ext cx="1283172" cy="860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04854" y="4434348"/>
                <a:ext cx="1153329" cy="478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54" y="4434348"/>
                <a:ext cx="1153329" cy="4789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678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5611D7-E337-4A8B-9C73-231B3EE3C8A6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15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2" name="日期占位符 10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0B6092D-7AB7-4FBD-94EE-41425DA98E34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14339" name="Text Box 8"/>
          <p:cNvSpPr txBox="1">
            <a:spLocks noChangeArrowheads="1"/>
          </p:cNvSpPr>
          <p:nvPr/>
        </p:nvSpPr>
        <p:spPr bwMode="auto">
          <a:xfrm>
            <a:off x="77752" y="696809"/>
            <a:ext cx="90662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</a:rPr>
              <a:t>例</a:t>
            </a:r>
            <a:r>
              <a:rPr lang="zh-CN" altLang="en-US" sz="2400" dirty="0">
                <a:solidFill>
                  <a:srgbClr val="C00000"/>
                </a:solidFill>
              </a:rPr>
              <a:t>6 </a:t>
            </a:r>
            <a:r>
              <a:rPr lang="zh-CN" altLang="en-US" sz="2400" dirty="0">
                <a:solidFill>
                  <a:srgbClr val="663300"/>
                </a:solidFill>
              </a:rPr>
              <a:t>在保险公司里有2500名同一年龄和同</a:t>
            </a:r>
            <a:r>
              <a:rPr lang="zh-CN" altLang="en-US" sz="2400" dirty="0" smtClean="0">
                <a:solidFill>
                  <a:srgbClr val="663300"/>
                </a:solidFill>
              </a:rPr>
              <a:t>社会阶层</a:t>
            </a:r>
            <a:r>
              <a:rPr lang="zh-CN" altLang="en-US" sz="2400" dirty="0">
                <a:solidFill>
                  <a:srgbClr val="663300"/>
                </a:solidFill>
              </a:rPr>
              <a:t>的人参加了人寿保险,  据生命表这类人在1 </a:t>
            </a:r>
            <a:r>
              <a:rPr lang="zh-CN" altLang="en-US" sz="2400" dirty="0" smtClean="0">
                <a:solidFill>
                  <a:srgbClr val="663300"/>
                </a:solidFill>
              </a:rPr>
              <a:t>年中</a:t>
            </a:r>
            <a:r>
              <a:rPr lang="zh-CN" altLang="en-US" sz="2400" dirty="0">
                <a:solidFill>
                  <a:srgbClr val="663300"/>
                </a:solidFill>
              </a:rPr>
              <a:t>每个人死亡的概率为0.002,  每个参保人在1月1日需交1200元保险费,  而在死亡时家属可从</a:t>
            </a:r>
            <a:r>
              <a:rPr lang="zh-CN" altLang="en-US" sz="2400" dirty="0" smtClean="0">
                <a:solidFill>
                  <a:srgbClr val="663300"/>
                </a:solidFill>
              </a:rPr>
              <a:t>保险公司领取</a:t>
            </a:r>
            <a:r>
              <a:rPr lang="zh-CN" altLang="en-US" sz="2400" dirty="0">
                <a:solidFill>
                  <a:srgbClr val="663300"/>
                </a:solidFill>
              </a:rPr>
              <a:t>20万元赔偿金.  求: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132786" y="2222096"/>
            <a:ext cx="48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① 保险公司亏本的概率;</a:t>
            </a:r>
          </a:p>
        </p:txBody>
      </p: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3555423" y="219891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② 保险公司获利不少于100万元的概率.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15383" y="2712177"/>
            <a:ext cx="861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C00000"/>
                </a:solidFill>
              </a:rPr>
              <a:t>解</a:t>
            </a:r>
            <a:r>
              <a:rPr lang="zh-CN" altLang="en-US" sz="2400" dirty="0">
                <a:solidFill>
                  <a:srgbClr val="663300"/>
                </a:solidFill>
              </a:rPr>
              <a:t> ① 以年为单位考虑,保险公司年初总收入为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347222" y="3114093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2500 </a:t>
            </a:r>
            <a:r>
              <a:rPr lang="zh-CN" altLang="en-US" sz="2400" dirty="0">
                <a:solidFill>
                  <a:srgbClr val="663300"/>
                </a:solidFill>
                <a:sym typeface="Symbol" pitchFamily="18" charset="2"/>
              </a:rPr>
              <a:t>1200=300万元.</a:t>
            </a:r>
            <a:endParaRPr lang="zh-CN" altLang="en-US" sz="2400" dirty="0">
              <a:solidFill>
                <a:srgbClr val="663300"/>
              </a:solidFill>
            </a:endParaRP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680405"/>
              </p:ext>
            </p:extLst>
          </p:nvPr>
        </p:nvGraphicFramePr>
        <p:xfrm>
          <a:off x="889530" y="3632809"/>
          <a:ext cx="784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4" imgW="10006200" imgH="546120" progId="Equation.DSMT4">
                  <p:embed/>
                </p:oleObj>
              </mc:Choice>
              <mc:Fallback>
                <p:oleObj name="Equation" r:id="rId4" imgW="10006200" imgH="5461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530" y="3632809"/>
                        <a:ext cx="7848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04283"/>
              </p:ext>
            </p:extLst>
          </p:nvPr>
        </p:nvGraphicFramePr>
        <p:xfrm>
          <a:off x="432330" y="4043686"/>
          <a:ext cx="7239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6" imgW="9015840" imgH="533520" progId="Equation.3">
                  <p:embed/>
                </p:oleObj>
              </mc:Choice>
              <mc:Fallback>
                <p:oleObj name="Equation" r:id="rId6" imgW="9015840" imgH="5335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30" y="4043686"/>
                        <a:ext cx="7239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721366"/>
              </p:ext>
            </p:extLst>
          </p:nvPr>
        </p:nvGraphicFramePr>
        <p:xfrm>
          <a:off x="1118130" y="4350361"/>
          <a:ext cx="680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8" imgW="9015840" imgH="1295280" progId="Equation.3">
                  <p:embed/>
                </p:oleObj>
              </mc:Choice>
              <mc:Fallback>
                <p:oleObj name="Equation" r:id="rId8" imgW="9015840" imgH="12952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130" y="4350361"/>
                        <a:ext cx="6807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224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utoUpdateAnimBg="0"/>
      <p:bldP spid="143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4CCC8E6-0991-43A4-BAB7-87E653D2EA47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16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FB10521-9065-4C9C-BF74-AE7220E45E9D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196141"/>
              </p:ext>
            </p:extLst>
          </p:nvPr>
        </p:nvGraphicFramePr>
        <p:xfrm>
          <a:off x="1967213" y="695327"/>
          <a:ext cx="4267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4" imgW="5625360" imgH="1308240" progId="Equation.3">
                  <p:embed/>
                </p:oleObj>
              </mc:Choice>
              <mc:Fallback>
                <p:oleObj name="Equation" r:id="rId4" imgW="5625360" imgH="13082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213" y="695327"/>
                        <a:ext cx="42672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39711"/>
              </p:ext>
            </p:extLst>
          </p:nvPr>
        </p:nvGraphicFramePr>
        <p:xfrm>
          <a:off x="1649713" y="1552577"/>
          <a:ext cx="580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6" imgW="7161840" imgH="546120" progId="Equation.3">
                  <p:embed/>
                </p:oleObj>
              </mc:Choice>
              <mc:Fallback>
                <p:oleObj name="Equation" r:id="rId6" imgW="7161840" imgH="5461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713" y="1552577"/>
                        <a:ext cx="5803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3213" y="1460899"/>
            <a:ext cx="99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990000"/>
                </a:solidFill>
                <a:latin typeface="Arial" charset="0"/>
              </a:rPr>
              <a:t>②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720874"/>
              </p:ext>
            </p:extLst>
          </p:nvPr>
        </p:nvGraphicFramePr>
        <p:xfrm>
          <a:off x="1357613" y="2128315"/>
          <a:ext cx="548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8" imgW="7250760" imgH="482760" progId="Equation.3">
                  <p:embed/>
                </p:oleObj>
              </mc:Choice>
              <mc:Fallback>
                <p:oleObj name="Equation" r:id="rId8" imgW="7250760" imgH="4827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613" y="2128315"/>
                        <a:ext cx="5486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27464"/>
              </p:ext>
            </p:extLst>
          </p:nvPr>
        </p:nvGraphicFramePr>
        <p:xfrm>
          <a:off x="1383013" y="2488149"/>
          <a:ext cx="469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0" imgW="6196680" imgH="1295280" progId="Equation.3">
                  <p:embed/>
                </p:oleObj>
              </mc:Choice>
              <mc:Fallback>
                <p:oleObj name="Equation" r:id="rId10" imgW="6196680" imgH="12952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13" y="2488149"/>
                        <a:ext cx="4699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99626"/>
              </p:ext>
            </p:extLst>
          </p:nvPr>
        </p:nvGraphicFramePr>
        <p:xfrm>
          <a:off x="1433813" y="3274489"/>
          <a:ext cx="375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12" imgW="4952520" imgH="1308240" progId="Equation.3">
                  <p:embed/>
                </p:oleObj>
              </mc:Choice>
              <mc:Fallback>
                <p:oleObj name="Equation" r:id="rId12" imgW="4952520" imgH="13082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813" y="3274489"/>
                        <a:ext cx="37592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03501" y="4090459"/>
            <a:ext cx="86868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990000"/>
                </a:solidFill>
                <a:latin typeface="Arial" charset="0"/>
              </a:rPr>
              <a:t>    点评: 保险业是概率论的生长点和重要应用领域之一. 本例为简化起见, 不计利息与管理费.</a:t>
            </a:r>
          </a:p>
        </p:txBody>
      </p:sp>
    </p:spTree>
    <p:extLst>
      <p:ext uri="{BB962C8B-B14F-4D97-AF65-F5344CB8AC3E}">
        <p14:creationId xmlns:p14="http://schemas.microsoft.com/office/powerpoint/2010/main" val="238586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7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5960" y="4767264"/>
            <a:ext cx="2057400" cy="2738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5507F36-9631-4057-9D4D-48DD6122E504}" type="slidenum">
              <a:rPr kumimoji="0"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/>
              <a:t>17</a:t>
            </a:fld>
            <a:endParaRPr kumimoji="0" lang="en-US" altLang="zh-CN" sz="16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日期占位符 10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CEC828-E00D-408B-8CFF-418477A17816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4862" y="646872"/>
            <a:ext cx="9049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例</a:t>
            </a:r>
            <a:r>
              <a:rPr lang="zh-CN" altLang="en-US" sz="2800" dirty="0">
                <a:solidFill>
                  <a:srgbClr val="C00000"/>
                </a:solidFill>
              </a:rPr>
              <a:t>7 </a:t>
            </a:r>
            <a:r>
              <a:rPr lang="zh-CN" altLang="en-US" sz="2800" dirty="0">
                <a:solidFill>
                  <a:schemeClr val="tx1"/>
                </a:solidFill>
              </a:rPr>
              <a:t>设随机变量</a:t>
            </a:r>
            <a:r>
              <a:rPr lang="en-US" altLang="zh-CN" sz="2800" i="1" dirty="0">
                <a:solidFill>
                  <a:schemeClr val="tx1"/>
                </a:solidFill>
              </a:rPr>
              <a:t>X </a:t>
            </a:r>
            <a:r>
              <a:rPr lang="zh-CN" altLang="en-US" sz="2800" dirty="0">
                <a:solidFill>
                  <a:schemeClr val="tx1"/>
                </a:solidFill>
              </a:rPr>
              <a:t>在区间[2，5]上服从</a:t>
            </a:r>
            <a:r>
              <a:rPr lang="zh-CN" altLang="en-US" sz="2800" dirty="0" smtClean="0">
                <a:solidFill>
                  <a:schemeClr val="tx1"/>
                </a:solidFill>
              </a:rPr>
              <a:t>均匀分布</a:t>
            </a:r>
            <a:r>
              <a:rPr lang="zh-CN" altLang="en-US" sz="2800" dirty="0">
                <a:solidFill>
                  <a:schemeClr val="tx1"/>
                </a:solidFill>
              </a:rPr>
              <a:t>，现对</a:t>
            </a:r>
            <a:r>
              <a:rPr lang="en-US" altLang="zh-CN" sz="2800" i="1" dirty="0">
                <a:solidFill>
                  <a:schemeClr val="tx1"/>
                </a:solidFill>
              </a:rPr>
              <a:t>X </a:t>
            </a:r>
            <a:r>
              <a:rPr lang="zh-CN" altLang="en-US" sz="2800" dirty="0">
                <a:solidFill>
                  <a:schemeClr val="tx1"/>
                </a:solidFill>
              </a:rPr>
              <a:t>进行 3 次独立观测，试求</a:t>
            </a:r>
            <a:r>
              <a:rPr lang="zh-CN" altLang="en-US" sz="2800" dirty="0" smtClean="0">
                <a:solidFill>
                  <a:schemeClr val="tx1"/>
                </a:solidFill>
              </a:rPr>
              <a:t>至少有</a:t>
            </a:r>
            <a:r>
              <a:rPr lang="zh-CN" altLang="en-US" sz="2800" dirty="0">
                <a:solidFill>
                  <a:schemeClr val="tx1"/>
                </a:solidFill>
              </a:rPr>
              <a:t>两次观测值大于3的概率。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2139" y="1554965"/>
            <a:ext cx="8458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解：</a:t>
            </a:r>
            <a:r>
              <a:rPr lang="zh-CN" altLang="en-US" sz="2800" dirty="0" smtClean="0">
                <a:solidFill>
                  <a:schemeClr val="tx1"/>
                </a:solidFill>
              </a:rPr>
              <a:t>设随机变量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Y </a:t>
            </a:r>
            <a:r>
              <a:rPr lang="zh-CN" altLang="en-US" sz="2800" dirty="0" smtClean="0">
                <a:solidFill>
                  <a:schemeClr val="tx1"/>
                </a:solidFill>
              </a:rPr>
              <a:t>是3次独立观测中</a:t>
            </a:r>
            <a:r>
              <a:rPr lang="zh-CN" altLang="en-US" sz="2800" dirty="0">
                <a:solidFill>
                  <a:schemeClr val="tx1"/>
                </a:solidFill>
              </a:rPr>
              <a:t>观测值大于3的次数, 则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23456"/>
              </p:ext>
            </p:extLst>
          </p:nvPr>
        </p:nvGraphicFramePr>
        <p:xfrm>
          <a:off x="1155268" y="2066939"/>
          <a:ext cx="6771683" cy="40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5" imgW="7555680" imgH="546120" progId="Equation.DSMT4">
                  <p:embed/>
                </p:oleObj>
              </mc:Choice>
              <mc:Fallback>
                <p:oleObj name="Equation" r:id="rId5" imgW="7555680" imgH="5461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268" y="2066939"/>
                        <a:ext cx="6771683" cy="406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95314" y="2738570"/>
            <a:ext cx="5715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</a:rPr>
              <a:t>由题意知 </a:t>
            </a:r>
            <a:r>
              <a:rPr lang="en-US" altLang="zh-CN" sz="2800" i="1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endParaRPr lang="en-US" altLang="zh-CN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 eaLnBrk="1" hangingPunct="1"/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</a:rPr>
              <a:t>概率密度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</a:rPr>
              <a:t>为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570237"/>
              </p:ext>
            </p:extLst>
          </p:nvPr>
        </p:nvGraphicFramePr>
        <p:xfrm>
          <a:off x="3218522" y="2706674"/>
          <a:ext cx="3721100" cy="10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7" imgW="4901760" imgH="1866960" progId="Equation.3">
                  <p:embed/>
                </p:oleObj>
              </mc:Choice>
              <mc:Fallback>
                <p:oleObj name="Equation" r:id="rId7" imgW="4901760" imgH="18669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522" y="2706674"/>
                        <a:ext cx="3721100" cy="106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830863"/>
              </p:ext>
            </p:extLst>
          </p:nvPr>
        </p:nvGraphicFramePr>
        <p:xfrm>
          <a:off x="801619" y="3805046"/>
          <a:ext cx="5080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9" imgW="6704640" imgH="1219320" progId="Equation.3">
                  <p:embed/>
                </p:oleObj>
              </mc:Choice>
              <mc:Fallback>
                <p:oleObj name="Equation" r:id="rId9" imgW="6704640" imgH="12193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19" y="3805046"/>
                        <a:ext cx="5080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84862"/>
              </p:ext>
            </p:extLst>
          </p:nvPr>
        </p:nvGraphicFramePr>
        <p:xfrm>
          <a:off x="309598" y="4464853"/>
          <a:ext cx="802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11" imgW="10641240" imgH="1219320" progId="Equation.3">
                  <p:embed/>
                </p:oleObj>
              </mc:Choice>
              <mc:Fallback>
                <p:oleObj name="Equation" r:id="rId11" imgW="10641240" imgH="12193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98" y="4464853"/>
                        <a:ext cx="8026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AutoShape 22"/>
          <p:cNvSpPr>
            <a:spLocks noChangeArrowheads="1"/>
          </p:cNvSpPr>
          <p:nvPr/>
        </p:nvSpPr>
        <p:spPr bwMode="auto">
          <a:xfrm>
            <a:off x="7032854" y="2453101"/>
            <a:ext cx="2015386" cy="17366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</a:rPr>
              <a:t>本题的知识点是均匀分布与二项分布的结合。</a:t>
            </a:r>
          </a:p>
        </p:txBody>
      </p:sp>
    </p:spTree>
    <p:extLst>
      <p:ext uri="{BB962C8B-B14F-4D97-AF65-F5344CB8AC3E}">
        <p14:creationId xmlns:p14="http://schemas.microsoft.com/office/powerpoint/2010/main" val="1034137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4" grpId="0" autoUpdateAnimBg="0"/>
      <p:bldP spid="1640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日期占位符 14"/>
          <p:cNvSpPr>
            <a:spLocks noGrp="1"/>
          </p:cNvSpPr>
          <p:nvPr>
            <p:ph type="dt" sz="half" idx="10"/>
          </p:nvPr>
        </p:nvSpPr>
        <p:spPr>
          <a:xfrm>
            <a:off x="228600" y="4929188"/>
            <a:ext cx="16002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6392FA7-7E22-4DDE-BE24-7572E6982BF8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F3092C6-C68F-409A-B3AA-70EF23CC1FFF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18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0800" y="669326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例</a:t>
            </a:r>
            <a:r>
              <a:rPr lang="zh-CN" altLang="en-US" sz="2400" dirty="0">
                <a:solidFill>
                  <a:srgbClr val="C00000"/>
                </a:solidFill>
              </a:rPr>
              <a:t>8</a:t>
            </a:r>
            <a:r>
              <a:rPr lang="zh-CN" altLang="en-US" sz="2400" dirty="0">
                <a:solidFill>
                  <a:srgbClr val="663300"/>
                </a:solidFill>
              </a:rPr>
              <a:t> 某种电子元件在电源电压不超过200伏</a:t>
            </a:r>
            <a:r>
              <a:rPr lang="zh-CN" altLang="en-US" sz="2400" dirty="0" smtClean="0">
                <a:solidFill>
                  <a:srgbClr val="663300"/>
                </a:solidFill>
              </a:rPr>
              <a:t>,200伏至</a:t>
            </a:r>
            <a:r>
              <a:rPr lang="zh-CN" altLang="en-US" sz="2400" dirty="0">
                <a:solidFill>
                  <a:srgbClr val="663300"/>
                </a:solidFill>
              </a:rPr>
              <a:t>240伏,及超过240伏3种情况下,损坏率</a:t>
            </a:r>
            <a:r>
              <a:rPr lang="zh-CN" altLang="en-US" sz="2400" dirty="0" smtClean="0">
                <a:solidFill>
                  <a:srgbClr val="663300"/>
                </a:solidFill>
              </a:rPr>
              <a:t>依次</a:t>
            </a:r>
            <a:r>
              <a:rPr lang="zh-CN" altLang="en-US" sz="2400" dirty="0">
                <a:solidFill>
                  <a:srgbClr val="663300"/>
                </a:solidFill>
              </a:rPr>
              <a:t>为0.1</a:t>
            </a:r>
            <a:r>
              <a:rPr lang="zh-CN" altLang="en-US" sz="2400" dirty="0" smtClean="0">
                <a:solidFill>
                  <a:srgbClr val="663300"/>
                </a:solidFill>
              </a:rPr>
              <a:t>,0</a:t>
            </a:r>
            <a:r>
              <a:rPr lang="zh-CN" altLang="en-US" sz="2400" dirty="0">
                <a:solidFill>
                  <a:srgbClr val="663300"/>
                </a:solidFill>
              </a:rPr>
              <a:t>.001及0.2, 设电源电压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022320"/>
              </p:ext>
            </p:extLst>
          </p:nvPr>
        </p:nvGraphicFramePr>
        <p:xfrm>
          <a:off x="189305" y="1574832"/>
          <a:ext cx="1888061" cy="33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05" y="1574832"/>
                        <a:ext cx="1888061" cy="330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7752" y="1497451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 smtClean="0">
                <a:solidFill>
                  <a:srgbClr val="663300"/>
                </a:solidFill>
              </a:rPr>
              <a:t>                         ，求  ① </a:t>
            </a:r>
            <a:r>
              <a:rPr lang="zh-CN" altLang="en-US" sz="2400" dirty="0">
                <a:solidFill>
                  <a:srgbClr val="663300"/>
                </a:solidFill>
              </a:rPr>
              <a:t>此种元件的损坏率; ② 此种元件损坏时,电源电压在200~240伏的概率.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-21" y="2446891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C00000"/>
                </a:solidFill>
              </a:rPr>
              <a:t>解</a:t>
            </a:r>
            <a:r>
              <a:rPr lang="zh-CN" altLang="en-US" sz="2400" dirty="0">
                <a:solidFill>
                  <a:srgbClr val="663300"/>
                </a:solidFill>
              </a:rPr>
              <a:t> ① 设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99782"/>
              </p:ext>
            </p:extLst>
          </p:nvPr>
        </p:nvGraphicFramePr>
        <p:xfrm>
          <a:off x="1124441" y="2494516"/>
          <a:ext cx="50831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Equation" r:id="rId6" imgW="6501600" imgH="558720" progId="Equation.3">
                  <p:embed/>
                </p:oleObj>
              </mc:Choice>
              <mc:Fallback>
                <p:oleObj name="Equation" r:id="rId6" imgW="6501600" imgH="55872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441" y="2494516"/>
                        <a:ext cx="50831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318949"/>
              </p:ext>
            </p:extLst>
          </p:nvPr>
        </p:nvGraphicFramePr>
        <p:xfrm>
          <a:off x="1138727" y="2894566"/>
          <a:ext cx="5245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Equation" r:id="rId8" imgW="6628680" imgH="558720" progId="Equation.3">
                  <p:embed/>
                </p:oleObj>
              </mc:Choice>
              <mc:Fallback>
                <p:oleObj name="Equation" r:id="rId8" imgW="6628680" imgH="55872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727" y="2894566"/>
                        <a:ext cx="52451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33220"/>
              </p:ext>
            </p:extLst>
          </p:nvPr>
        </p:nvGraphicFramePr>
        <p:xfrm>
          <a:off x="1164127" y="3304141"/>
          <a:ext cx="4686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9" name="Equation" r:id="rId10" imgW="5879520" imgH="558720" progId="Equation.3">
                  <p:embed/>
                </p:oleObj>
              </mc:Choice>
              <mc:Fallback>
                <p:oleObj name="Equation" r:id="rId10" imgW="5879520" imgH="55872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127" y="3304141"/>
                        <a:ext cx="46863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hlinkClick r:id="" action="ppaction://noaction">
              <a:snd r:embed="rId12" name="chimes.wav"/>
            </a:hlinkClick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79592"/>
              </p:ext>
            </p:extLst>
          </p:nvPr>
        </p:nvGraphicFramePr>
        <p:xfrm>
          <a:off x="5837906" y="3272374"/>
          <a:ext cx="334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" name="Equation" r:id="rId13" imgW="4393800" imgH="546120" progId="Equation.DSMT4">
                  <p:embed/>
                </p:oleObj>
              </mc:Choice>
              <mc:Fallback>
                <p:oleObj name="Equation" r:id="rId13" imgW="4393800" imgH="54612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906" y="3272374"/>
                        <a:ext cx="3340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303761"/>
              </p:ext>
            </p:extLst>
          </p:nvPr>
        </p:nvGraphicFramePr>
        <p:xfrm>
          <a:off x="360363" y="3650200"/>
          <a:ext cx="59055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" name="Equation" r:id="rId15" imgW="3631680" imgH="533520" progId="Equation.DSMT4">
                  <p:embed/>
                </p:oleObj>
              </mc:Choice>
              <mc:Fallback>
                <p:oleObj name="Equation" r:id="rId15" imgW="3631680" imgH="5335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650200"/>
                        <a:ext cx="59055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48397"/>
              </p:ext>
            </p:extLst>
          </p:nvPr>
        </p:nvGraphicFramePr>
        <p:xfrm>
          <a:off x="1333500" y="4326475"/>
          <a:ext cx="28575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name="Equation" r:id="rId17" imgW="3746160" imgH="495360" progId="Equation.3">
                  <p:embed/>
                </p:oleObj>
              </mc:Choice>
              <mc:Fallback>
                <p:oleObj name="Equation" r:id="rId17" imgW="3746160" imgH="49536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326475"/>
                        <a:ext cx="28575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39911"/>
              </p:ext>
            </p:extLst>
          </p:nvPr>
        </p:nvGraphicFramePr>
        <p:xfrm>
          <a:off x="304800" y="4726525"/>
          <a:ext cx="4178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Equation" r:id="rId19" imgW="5511240" imgH="546120" progId="Equation.3">
                  <p:embed/>
                </p:oleObj>
              </mc:Choice>
              <mc:Fallback>
                <p:oleObj name="Equation" r:id="rId19" imgW="5511240" imgH="5461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26525"/>
                        <a:ext cx="4178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830361"/>
              </p:ext>
            </p:extLst>
          </p:nvPr>
        </p:nvGraphicFramePr>
        <p:xfrm>
          <a:off x="4508500" y="4726525"/>
          <a:ext cx="3340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Equation" r:id="rId21" imgW="4393800" imgH="495360" progId="Equation.3">
                  <p:embed/>
                </p:oleObj>
              </mc:Choice>
              <mc:Fallback>
                <p:oleObj name="Equation" r:id="rId21" imgW="4393800" imgH="49536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26525"/>
                        <a:ext cx="33401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659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日期占位符 11"/>
          <p:cNvSpPr>
            <a:spLocks noGrp="1"/>
          </p:cNvSpPr>
          <p:nvPr>
            <p:ph type="dt" sz="half" idx="10"/>
          </p:nvPr>
        </p:nvSpPr>
        <p:spPr>
          <a:xfrm>
            <a:off x="228600" y="4767263"/>
            <a:ext cx="16002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1796676-BB6E-4216-B826-CA7BCD6F077F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F6D78E-D643-43FB-B74D-EBDF232CC04C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19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26291"/>
              </p:ext>
            </p:extLst>
          </p:nvPr>
        </p:nvGraphicFramePr>
        <p:xfrm>
          <a:off x="1721871" y="143932"/>
          <a:ext cx="5199950" cy="46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4" imgW="2108160" imgH="228600" progId="Equation.DSMT4">
                  <p:embed/>
                </p:oleObj>
              </mc:Choice>
              <mc:Fallback>
                <p:oleObj name="Equation" r:id="rId4" imgW="210816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871" y="143932"/>
                        <a:ext cx="5199950" cy="465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652049"/>
              </p:ext>
            </p:extLst>
          </p:nvPr>
        </p:nvGraphicFramePr>
        <p:xfrm>
          <a:off x="76200" y="815658"/>
          <a:ext cx="866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6" imgW="11479320" imgH="609480" progId="Equation.3">
                  <p:embed/>
                </p:oleObj>
              </mc:Choice>
              <mc:Fallback>
                <p:oleObj name="Equation" r:id="rId6" imgW="11479320" imgH="6094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815658"/>
                        <a:ext cx="8661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305076"/>
              </p:ext>
            </p:extLst>
          </p:nvPr>
        </p:nvGraphicFramePr>
        <p:xfrm>
          <a:off x="648476" y="1185770"/>
          <a:ext cx="426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8" imgW="5625360" imgH="1295280" progId="Equation.3">
                  <p:embed/>
                </p:oleObj>
              </mc:Choice>
              <mc:Fallback>
                <p:oleObj name="Equation" r:id="rId8" imgW="5625360" imgH="12952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76" y="1185770"/>
                        <a:ext cx="4267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46329"/>
              </p:ext>
            </p:extLst>
          </p:nvPr>
        </p:nvGraphicFramePr>
        <p:xfrm>
          <a:off x="729351" y="2086174"/>
          <a:ext cx="76327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10" imgW="10108080" imgH="380880" progId="Equation.3">
                  <p:embed/>
                </p:oleObj>
              </mc:Choice>
              <mc:Fallback>
                <p:oleObj name="Equation" r:id="rId10" imgW="10108080" imgH="3808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51" y="2086174"/>
                        <a:ext cx="76327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61246" y="2585046"/>
            <a:ext cx="968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990000"/>
                </a:solidFill>
              </a:rPr>
              <a:t>②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124700"/>
              </p:ext>
            </p:extLst>
          </p:nvPr>
        </p:nvGraphicFramePr>
        <p:xfrm>
          <a:off x="1050206" y="2714824"/>
          <a:ext cx="1320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12" imgW="1701720" imgH="584280" progId="Equation.3">
                  <p:embed/>
                </p:oleObj>
              </mc:Choice>
              <mc:Fallback>
                <p:oleObj name="Equation" r:id="rId12" imgW="1701720" imgH="5842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206" y="2714824"/>
                        <a:ext cx="13208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10578"/>
              </p:ext>
            </p:extLst>
          </p:nvPr>
        </p:nvGraphicFramePr>
        <p:xfrm>
          <a:off x="2421806" y="2514799"/>
          <a:ext cx="4267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14" imgW="5625360" imgH="1244520" progId="Equation.3">
                  <p:embed/>
                </p:oleObj>
              </mc:Choice>
              <mc:Fallback>
                <p:oleObj name="Equation" r:id="rId14" imgW="5625360" imgH="12445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806" y="2514799"/>
                        <a:ext cx="4267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773271"/>
              </p:ext>
            </p:extLst>
          </p:nvPr>
        </p:nvGraphicFramePr>
        <p:xfrm>
          <a:off x="2434505" y="3381574"/>
          <a:ext cx="36957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16" imgW="4863600" imgH="1117440" progId="Equation.3">
                  <p:embed/>
                </p:oleObj>
              </mc:Choice>
              <mc:Fallback>
                <p:oleObj name="Equation" r:id="rId16" imgW="4863600" imgH="11174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05" y="3381574"/>
                        <a:ext cx="36957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39020" y="4093250"/>
            <a:ext cx="8382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990000"/>
                </a:solidFill>
              </a:rPr>
              <a:t>        注：正态分布下重温全概率公式及贝叶斯公式</a:t>
            </a:r>
            <a:r>
              <a:rPr lang="en-US" altLang="zh-CN">
                <a:solidFill>
                  <a:srgbClr val="990000"/>
                </a:solidFill>
              </a:rPr>
              <a:t>.    </a:t>
            </a:r>
            <a:r>
              <a:rPr lang="zh-CN" altLang="en-US">
                <a:solidFill>
                  <a:srgbClr val="990000"/>
                </a:solidFill>
              </a:rPr>
              <a:t>此例是研究生入学试题。</a:t>
            </a:r>
          </a:p>
        </p:txBody>
      </p:sp>
    </p:spTree>
    <p:extLst>
      <p:ext uri="{BB962C8B-B14F-4D97-AF65-F5344CB8AC3E}">
        <p14:creationId xmlns:p14="http://schemas.microsoft.com/office/powerpoint/2010/main" val="97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338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352465" y="25979"/>
            <a:ext cx="4928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chemeClr val="bg1"/>
                </a:solidFill>
                <a:latin typeface="Arial" charset="0"/>
              </a:rPr>
              <a:t>基本内容与重要结论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6200" y="768333"/>
            <a:ext cx="8528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1. 随机变量及其分布函数、分布函数的性质。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978705"/>
              </p:ext>
            </p:extLst>
          </p:nvPr>
        </p:nvGraphicFramePr>
        <p:xfrm>
          <a:off x="1917700" y="1401221"/>
          <a:ext cx="419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5523840" imgH="482760" progId="Equation.DSMT4">
                  <p:embed/>
                </p:oleObj>
              </mc:Choice>
              <mc:Fallback>
                <p:oleObj name="Equation" r:id="rId4" imgW="5523840" imgH="4827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401221"/>
                        <a:ext cx="4191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917700" y="1801271"/>
          <a:ext cx="410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5409360" imgH="482760" progId="Equation.3">
                  <p:embed/>
                </p:oleObj>
              </mc:Choice>
              <mc:Fallback>
                <p:oleObj name="Equation" r:id="rId6" imgW="5409360" imgH="4827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801271"/>
                        <a:ext cx="4102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2194973"/>
            <a:ext cx="6877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 2. 离散型随机变量及其分布律，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33401" y="2781297"/>
            <a:ext cx="84312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几种常见的离散型随机变量及其分布律。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76200" y="3416304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3. 连续型随机变量及其概率密度，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57201" y="4505733"/>
            <a:ext cx="8075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几种常见的连续型随机变量及其概率密度。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533400" y="3958174"/>
            <a:ext cx="373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概率密度的性质，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E90673-750B-43EE-840E-E7FADDEAA58B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7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27" grpId="0" autoUpdateAnimBg="0"/>
      <p:bldP spid="5130" grpId="0" autoUpdateAnimBg="0"/>
      <p:bldP spid="5131" grpId="0" autoUpdateAnimBg="0"/>
      <p:bldP spid="5132" grpId="0" autoUpdateAnimBg="0"/>
      <p:bldP spid="5133" grpId="0" autoUpdateAnimBg="0"/>
      <p:bldP spid="513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日期占位符 15"/>
          <p:cNvSpPr>
            <a:spLocks noGrp="1"/>
          </p:cNvSpPr>
          <p:nvPr>
            <p:ph type="dt" sz="half" idx="10"/>
          </p:nvPr>
        </p:nvSpPr>
        <p:spPr>
          <a:xfrm>
            <a:off x="0" y="4839891"/>
            <a:ext cx="16002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F7B6A5-3E2E-47A4-B498-04BA181045B1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98FF12A-485C-4FB1-8C77-002E861320FB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20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0" y="285750"/>
            <a:ext cx="22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3524" y="725384"/>
            <a:ext cx="708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C00000"/>
                </a:solidFill>
              </a:rPr>
              <a:t>例9 </a:t>
            </a:r>
            <a:r>
              <a:rPr lang="zh-CN" altLang="en-US" sz="2400" dirty="0">
                <a:solidFill>
                  <a:srgbClr val="663300"/>
                </a:solidFill>
              </a:rPr>
              <a:t>设顾客到银行窗口等待服务的时间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358263"/>
              </p:ext>
            </p:extLst>
          </p:nvPr>
        </p:nvGraphicFramePr>
        <p:xfrm>
          <a:off x="5266360" y="829762"/>
          <a:ext cx="2006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5" imgW="2615760" imgH="533520" progId="Equation.3">
                  <p:embed/>
                </p:oleObj>
              </mc:Choice>
              <mc:Fallback>
                <p:oleObj name="Equation" r:id="rId5" imgW="2615760" imgH="5335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360" y="829762"/>
                        <a:ext cx="20066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34685" y="1356821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服从指数分布,其密度函数为</a:t>
            </a: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4593779" y="1142842"/>
          <a:ext cx="3178595" cy="97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7" imgW="4914360" imgH="1968480" progId="Equation.DSMT4">
                  <p:embed/>
                </p:oleObj>
              </mc:Choice>
              <mc:Fallback>
                <p:oleObj name="Equation" r:id="rId7" imgW="4914360" imgH="19684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779" y="1142842"/>
                        <a:ext cx="3178595" cy="9730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-42339" y="2061247"/>
            <a:ext cx="9211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某顾客在窗口等待服务,如超过10分钟,他就离开.他一个月要到银行5次,以</a:t>
            </a:r>
            <a:r>
              <a:rPr lang="en-US" altLang="zh-CN" sz="2400" dirty="0">
                <a:solidFill>
                  <a:srgbClr val="663300"/>
                </a:solidFill>
              </a:rPr>
              <a:t>Y</a:t>
            </a:r>
            <a:r>
              <a:rPr lang="zh-CN" altLang="en-US" sz="2400" dirty="0">
                <a:solidFill>
                  <a:srgbClr val="663300"/>
                </a:solidFill>
              </a:rPr>
              <a:t>表示一个月内他未等到服务而离开窗口的次数,求</a:t>
            </a:r>
            <a:r>
              <a:rPr lang="en-US" altLang="zh-CN" sz="2400" dirty="0">
                <a:solidFill>
                  <a:srgbClr val="663300"/>
                </a:solidFill>
              </a:rPr>
              <a:t>Y</a:t>
            </a:r>
            <a:r>
              <a:rPr lang="zh-CN" altLang="en-US" sz="2400" dirty="0">
                <a:solidFill>
                  <a:srgbClr val="663300"/>
                </a:solidFill>
              </a:rPr>
              <a:t>的分布律.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3850" y="2950367"/>
            <a:ext cx="7188200" cy="522685"/>
            <a:chOff x="0" y="2592"/>
            <a:chExt cx="4528" cy="439"/>
          </a:xfrm>
        </p:grpSpPr>
        <p:sp>
          <p:nvSpPr>
            <p:cNvPr id="19471" name="Text Box 8"/>
            <p:cNvSpPr txBox="1">
              <a:spLocks noChangeArrowheads="1"/>
            </p:cNvSpPr>
            <p:nvPr/>
          </p:nvSpPr>
          <p:spPr bwMode="auto">
            <a:xfrm>
              <a:off x="0" y="2592"/>
              <a:ext cx="408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C00000"/>
                  </a:solidFill>
                </a:rPr>
                <a:t>解 </a:t>
              </a:r>
              <a:r>
                <a:rPr lang="en-US" altLang="zh-CN" sz="2800" dirty="0">
                  <a:solidFill>
                    <a:srgbClr val="663300"/>
                  </a:solidFill>
                </a:rPr>
                <a:t>Y</a:t>
              </a:r>
              <a:r>
                <a:rPr lang="zh-CN" altLang="en-US" sz="2800" dirty="0">
                  <a:solidFill>
                    <a:srgbClr val="663300"/>
                  </a:solidFill>
                </a:rPr>
                <a:t>的取值为0, 1, 2, 3, 4, 5.  且</a:t>
              </a:r>
            </a:p>
          </p:txBody>
        </p:sp>
        <p:graphicFrame>
          <p:nvGraphicFramePr>
            <p:cNvPr id="19472" name="Object 9"/>
            <p:cNvGraphicFramePr>
              <a:graphicFrameLocks noChangeAspect="1"/>
            </p:cNvGraphicFramePr>
            <p:nvPr/>
          </p:nvGraphicFramePr>
          <p:xfrm>
            <a:off x="3072" y="2692"/>
            <a:ext cx="1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" name="Equation" r:id="rId9" imgW="3022200" imgH="507960" progId="Equation.3">
                    <p:embed/>
                  </p:oleObj>
                </mc:Choice>
                <mc:Fallback>
                  <p:oleObj name="Equation" r:id="rId9" imgW="3022200" imgH="5079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692"/>
                          <a:ext cx="14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857778" y="3375823"/>
          <a:ext cx="5499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11" imgW="7263360" imgH="1320840" progId="Equation.DSMT4">
                  <p:embed/>
                </p:oleObj>
              </mc:Choice>
              <mc:Fallback>
                <p:oleObj name="Equation" r:id="rId11" imgW="7263360" imgH="13208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78" y="3375823"/>
                        <a:ext cx="54991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28092" y="403199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663300"/>
                </a:solidFill>
              </a:rPr>
              <a:t>故</a:t>
            </a:r>
            <a:r>
              <a:rPr lang="en-US" altLang="zh-CN" sz="2800" i="1" dirty="0">
                <a:solidFill>
                  <a:srgbClr val="663300"/>
                </a:solidFill>
              </a:rPr>
              <a:t>Y </a:t>
            </a:r>
            <a:r>
              <a:rPr lang="zh-CN" altLang="en-US" sz="2800" dirty="0">
                <a:solidFill>
                  <a:srgbClr val="663300"/>
                </a:solidFill>
              </a:rPr>
              <a:t>的分布律为</a:t>
            </a: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755144" y="4650461"/>
          <a:ext cx="704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13" imgW="9333360" imgH="609480" progId="Equation.3">
                  <p:embed/>
                </p:oleObj>
              </mc:Choice>
              <mc:Fallback>
                <p:oleObj name="Equation" r:id="rId13" imgW="9333360" imgH="609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44" y="4650461"/>
                        <a:ext cx="7048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6084888" y="3508380"/>
            <a:ext cx="2780437" cy="942975"/>
          </a:xfrm>
          <a:prstGeom prst="cloudCallout">
            <a:avLst>
              <a:gd name="adj1" fmla="val -87606"/>
              <a:gd name="adj2" fmla="val 5581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 指数分布与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二项分布 结合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96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utoUpdateAnimBg="0"/>
      <p:bldP spid="348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86F493-B720-48D0-8ECE-1621D5BA71D0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4634" y="884907"/>
                <a:ext cx="8795678" cy="1127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分别为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两个随机变量的分布函数，其概率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是连续函数，则必为概率密度的是（      ）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4" y="884907"/>
                <a:ext cx="8795678" cy="1127296"/>
              </a:xfrm>
              <a:prstGeom prst="rect">
                <a:avLst/>
              </a:prstGeom>
              <a:blipFill rotWithShape="0">
                <a:blip r:embed="rId2"/>
                <a:stretch>
                  <a:fillRect l="-1110" r="-139" b="-1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29198" y="2487558"/>
                <a:ext cx="2231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Calibri" panose="020F0502020204030204" pitchFamily="34" charset="0"/>
                  </a:rPr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98" y="2487558"/>
                <a:ext cx="223138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09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96749" y="2541633"/>
                <a:ext cx="2401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Calibri" panose="020F0502020204030204" pitchFamily="34" charset="0"/>
                  </a:rPr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49" y="2541633"/>
                <a:ext cx="240129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807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70203" y="3175816"/>
                <a:ext cx="2332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Calibri" panose="020F0502020204030204" pitchFamily="34" charset="0"/>
                  </a:rPr>
                  <a:t> 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03" y="3175816"/>
                <a:ext cx="233237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44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86922" y="3200395"/>
                <a:ext cx="4188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Calibri" panose="020F0502020204030204" pitchFamily="34" charset="0"/>
                  </a:rPr>
                  <a:t> </a:t>
                </a:r>
                <a:r>
                  <a:rPr lang="zh-CN" altLang="en-US" sz="2400" dirty="0">
                    <a:latin typeface="Calibri" panose="020F0502020204030204" pitchFamily="34" charset="0"/>
                  </a:rPr>
                  <a:t>④</a:t>
                </a:r>
                <a:r>
                  <a:rPr lang="zh-CN" altLang="en-US" sz="2400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22" y="3200395"/>
                <a:ext cx="418832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728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07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8" name="日期占位符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BA584D2-19C8-41DA-877F-7DC63F98462E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D4FB7B8-9E9B-429B-A1B6-E2F144519BD2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22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92509" y="591563"/>
            <a:ext cx="7162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C00000"/>
                </a:solidFill>
              </a:rPr>
              <a:t>例10 </a:t>
            </a:r>
            <a:r>
              <a:rPr lang="zh-CN" altLang="en-US" dirty="0">
                <a:solidFill>
                  <a:srgbClr val="663300"/>
                </a:solidFill>
              </a:rPr>
              <a:t>设随机变量(</a:t>
            </a:r>
            <a:r>
              <a:rPr lang="en-US" altLang="zh-CN" dirty="0">
                <a:solidFill>
                  <a:srgbClr val="663300"/>
                </a:solidFill>
              </a:rPr>
              <a:t>X,Y)</a:t>
            </a:r>
            <a:r>
              <a:rPr lang="zh-CN" altLang="en-US" dirty="0">
                <a:solidFill>
                  <a:srgbClr val="663300"/>
                </a:solidFill>
              </a:rPr>
              <a:t>的联合分布律为</a:t>
            </a:r>
          </a:p>
        </p:txBody>
      </p:sp>
      <p:graphicFrame>
        <p:nvGraphicFramePr>
          <p:cNvPr id="3795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15152"/>
              </p:ext>
            </p:extLst>
          </p:nvPr>
        </p:nvGraphicFramePr>
        <p:xfrm>
          <a:off x="1735509" y="1190583"/>
          <a:ext cx="4876800" cy="211455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772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1" marB="34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5" name="Text Box 52"/>
          <p:cNvSpPr txBox="1">
            <a:spLocks noChangeArrowheads="1"/>
          </p:cNvSpPr>
          <p:nvPr/>
        </p:nvSpPr>
        <p:spPr bwMode="auto">
          <a:xfrm>
            <a:off x="1990550" y="1391004"/>
            <a:ext cx="152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 dirty="0">
                <a:solidFill>
                  <a:srgbClr val="663300"/>
                </a:solidFill>
              </a:rPr>
              <a:t>X</a:t>
            </a:r>
          </a:p>
        </p:txBody>
      </p:sp>
      <p:sp>
        <p:nvSpPr>
          <p:cNvPr id="21526" name="Text Box 53"/>
          <p:cNvSpPr txBox="1">
            <a:spLocks noChangeArrowheads="1"/>
          </p:cNvSpPr>
          <p:nvPr/>
        </p:nvSpPr>
        <p:spPr bwMode="auto">
          <a:xfrm>
            <a:off x="2828750" y="1196931"/>
            <a:ext cx="121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663300"/>
                </a:solidFill>
              </a:rPr>
              <a:t>Y</a:t>
            </a:r>
          </a:p>
        </p:txBody>
      </p:sp>
      <p:sp>
        <p:nvSpPr>
          <p:cNvPr id="21527" name="Text Box 55"/>
          <p:cNvSpPr txBox="1">
            <a:spLocks noChangeArrowheads="1"/>
          </p:cNvSpPr>
          <p:nvPr/>
        </p:nvSpPr>
        <p:spPr bwMode="auto">
          <a:xfrm>
            <a:off x="3895550" y="1276704"/>
            <a:ext cx="106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3300"/>
                </a:solidFill>
                <a:latin typeface="宋体" pitchFamily="2" charset="-122"/>
              </a:rPr>
              <a:t>-</a:t>
            </a:r>
            <a:r>
              <a:rPr lang="zh-CN" altLang="en-US" dirty="0">
                <a:solidFill>
                  <a:srgbClr val="663300"/>
                </a:solidFill>
              </a:rPr>
              <a:t>1</a:t>
            </a:r>
          </a:p>
        </p:txBody>
      </p:sp>
      <p:sp>
        <p:nvSpPr>
          <p:cNvPr id="21528" name="Text Box 56"/>
          <p:cNvSpPr txBox="1">
            <a:spLocks noChangeArrowheads="1"/>
          </p:cNvSpPr>
          <p:nvPr/>
        </p:nvSpPr>
        <p:spPr bwMode="auto">
          <a:xfrm>
            <a:off x="5419550" y="1276704"/>
            <a:ext cx="99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3300"/>
                </a:solidFill>
              </a:rPr>
              <a:t>0</a:t>
            </a:r>
          </a:p>
        </p:txBody>
      </p:sp>
      <p:sp>
        <p:nvSpPr>
          <p:cNvPr id="21529" name="Text Box 68"/>
          <p:cNvSpPr txBox="1">
            <a:spLocks noChangeArrowheads="1"/>
          </p:cNvSpPr>
          <p:nvPr/>
        </p:nvSpPr>
        <p:spPr bwMode="auto">
          <a:xfrm>
            <a:off x="2295350" y="2054181"/>
            <a:ext cx="68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</a:rPr>
              <a:t>1</a:t>
            </a:r>
          </a:p>
        </p:txBody>
      </p:sp>
      <p:sp>
        <p:nvSpPr>
          <p:cNvPr id="21530" name="Text Box 69"/>
          <p:cNvSpPr txBox="1">
            <a:spLocks noChangeArrowheads="1"/>
          </p:cNvSpPr>
          <p:nvPr/>
        </p:nvSpPr>
        <p:spPr bwMode="auto">
          <a:xfrm>
            <a:off x="2295350" y="2739981"/>
            <a:ext cx="68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</a:rPr>
              <a:t>2</a:t>
            </a:r>
          </a:p>
        </p:txBody>
      </p:sp>
      <p:graphicFrame>
        <p:nvGraphicFramePr>
          <p:cNvPr id="2153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65640"/>
              </p:ext>
            </p:extLst>
          </p:nvPr>
        </p:nvGraphicFramePr>
        <p:xfrm>
          <a:off x="3997150" y="2111331"/>
          <a:ext cx="508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4" imgW="609480" imgH="533520" progId="Equation.3">
                  <p:embed/>
                </p:oleObj>
              </mc:Choice>
              <mc:Fallback>
                <p:oleObj name="Equation" r:id="rId4" imgW="609480" imgH="5335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150" y="2111331"/>
                        <a:ext cx="508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933916"/>
              </p:ext>
            </p:extLst>
          </p:nvPr>
        </p:nvGraphicFramePr>
        <p:xfrm>
          <a:off x="5648150" y="2111331"/>
          <a:ext cx="508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6" imgW="609480" imgH="533520" progId="Equation.3">
                  <p:embed/>
                </p:oleObj>
              </mc:Choice>
              <mc:Fallback>
                <p:oleObj name="Equation" r:id="rId6" imgW="609480" imgH="5335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150" y="2111331"/>
                        <a:ext cx="508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51508"/>
              </p:ext>
            </p:extLst>
          </p:nvPr>
        </p:nvGraphicFramePr>
        <p:xfrm>
          <a:off x="3971750" y="2739981"/>
          <a:ext cx="508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8" imgW="609480" imgH="533520" progId="Equation.3">
                  <p:embed/>
                </p:oleObj>
              </mc:Choice>
              <mc:Fallback>
                <p:oleObj name="Equation" r:id="rId8" imgW="609480" imgH="5335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50" y="2739981"/>
                        <a:ext cx="508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4" name="Text Box 73"/>
          <p:cNvSpPr txBox="1">
            <a:spLocks noChangeArrowheads="1"/>
          </p:cNvSpPr>
          <p:nvPr/>
        </p:nvSpPr>
        <p:spPr bwMode="auto">
          <a:xfrm>
            <a:off x="5606170" y="2625681"/>
            <a:ext cx="99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3300"/>
                </a:solidFill>
              </a:rPr>
              <a:t>a</a:t>
            </a:r>
          </a:p>
        </p:txBody>
      </p:sp>
      <p:sp>
        <p:nvSpPr>
          <p:cNvPr id="21535" name="Text Box 74"/>
          <p:cNvSpPr txBox="1">
            <a:spLocks noChangeArrowheads="1"/>
          </p:cNvSpPr>
          <p:nvPr/>
        </p:nvSpPr>
        <p:spPr bwMode="auto">
          <a:xfrm>
            <a:off x="744909" y="3360164"/>
            <a:ext cx="312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</a:rPr>
              <a:t>求：① </a:t>
            </a:r>
            <a:r>
              <a:rPr lang="en-US" altLang="zh-CN" i="1">
                <a:solidFill>
                  <a:srgbClr val="663300"/>
                </a:solidFill>
              </a:rPr>
              <a:t>a </a:t>
            </a:r>
            <a:r>
              <a:rPr lang="zh-CN" altLang="en-US">
                <a:solidFill>
                  <a:srgbClr val="663300"/>
                </a:solidFill>
              </a:rPr>
              <a:t>值；　</a:t>
            </a:r>
          </a:p>
        </p:txBody>
      </p:sp>
      <p:sp>
        <p:nvSpPr>
          <p:cNvPr id="21536" name="Text Box 75"/>
          <p:cNvSpPr txBox="1">
            <a:spLocks noChangeArrowheads="1"/>
          </p:cNvSpPr>
          <p:nvPr/>
        </p:nvSpPr>
        <p:spPr bwMode="auto">
          <a:xfrm>
            <a:off x="1583109" y="3817364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</a:rPr>
              <a:t>② (</a:t>
            </a:r>
            <a:r>
              <a:rPr lang="en-US" altLang="zh-CN">
                <a:solidFill>
                  <a:srgbClr val="663300"/>
                </a:solidFill>
              </a:rPr>
              <a:t>X,Y)</a:t>
            </a:r>
            <a:r>
              <a:rPr lang="zh-CN" altLang="en-US">
                <a:solidFill>
                  <a:srgbClr val="663300"/>
                </a:solidFill>
              </a:rPr>
              <a:t>的联合分布函数</a:t>
            </a:r>
            <a:r>
              <a:rPr lang="en-US" altLang="zh-CN" i="1">
                <a:solidFill>
                  <a:srgbClr val="663300"/>
                </a:solidFill>
              </a:rPr>
              <a:t>F</a:t>
            </a:r>
            <a:r>
              <a:rPr lang="en-US" altLang="zh-CN">
                <a:solidFill>
                  <a:srgbClr val="663300"/>
                </a:solidFill>
              </a:rPr>
              <a:t>(</a:t>
            </a:r>
            <a:r>
              <a:rPr lang="en-US" altLang="zh-CN" i="1">
                <a:solidFill>
                  <a:srgbClr val="663300"/>
                </a:solidFill>
              </a:rPr>
              <a:t>x</a:t>
            </a:r>
            <a:r>
              <a:rPr lang="en-US" altLang="zh-CN">
                <a:solidFill>
                  <a:srgbClr val="663300"/>
                </a:solidFill>
              </a:rPr>
              <a:t>, </a:t>
            </a:r>
            <a:r>
              <a:rPr lang="en-US" altLang="zh-CN" i="1">
                <a:solidFill>
                  <a:srgbClr val="663300"/>
                </a:solidFill>
              </a:rPr>
              <a:t>y</a:t>
            </a:r>
            <a:r>
              <a:rPr lang="en-US" altLang="zh-CN">
                <a:solidFill>
                  <a:srgbClr val="663300"/>
                </a:solidFill>
              </a:rPr>
              <a:t>) ;</a:t>
            </a:r>
            <a:endParaRPr lang="en-US" altLang="zh-CN" i="1">
              <a:solidFill>
                <a:srgbClr val="663300"/>
              </a:solidFill>
            </a:endParaRPr>
          </a:p>
        </p:txBody>
      </p:sp>
      <p:sp>
        <p:nvSpPr>
          <p:cNvPr id="21537" name="Text Box 76"/>
          <p:cNvSpPr txBox="1">
            <a:spLocks noChangeArrowheads="1"/>
          </p:cNvSpPr>
          <p:nvPr/>
        </p:nvSpPr>
        <p:spPr bwMode="auto">
          <a:xfrm>
            <a:off x="1583109" y="4297187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</a:rPr>
              <a:t>③ (</a:t>
            </a:r>
            <a:r>
              <a:rPr lang="en-US" altLang="zh-CN">
                <a:solidFill>
                  <a:srgbClr val="663300"/>
                </a:solidFill>
              </a:rPr>
              <a:t>X,Y)</a:t>
            </a:r>
            <a:r>
              <a:rPr lang="zh-CN" altLang="en-US">
                <a:solidFill>
                  <a:srgbClr val="663300"/>
                </a:solidFill>
              </a:rPr>
              <a:t>关于</a:t>
            </a:r>
            <a:r>
              <a:rPr lang="en-US" altLang="zh-CN">
                <a:solidFill>
                  <a:srgbClr val="663300"/>
                </a:solidFill>
              </a:rPr>
              <a:t>X,Y</a:t>
            </a:r>
            <a:r>
              <a:rPr lang="zh-CN" altLang="en-US">
                <a:solidFill>
                  <a:srgbClr val="663300"/>
                </a:solidFill>
              </a:rPr>
              <a:t>的边缘分布函数.</a:t>
            </a:r>
          </a:p>
        </p:txBody>
      </p:sp>
    </p:spTree>
    <p:extLst>
      <p:ext uri="{BB962C8B-B14F-4D97-AF65-F5344CB8AC3E}">
        <p14:creationId xmlns:p14="http://schemas.microsoft.com/office/powerpoint/2010/main" val="3078722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Text Box 2"/>
          <p:cNvSpPr txBox="1">
            <a:spLocks noChangeArrowheads="1"/>
          </p:cNvSpPr>
          <p:nvPr/>
        </p:nvSpPr>
        <p:spPr bwMode="auto">
          <a:xfrm>
            <a:off x="590551" y="73254"/>
            <a:ext cx="75112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楷体_GB2312" pitchFamily="49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latin typeface="楷体_GB2312" pitchFamily="49" charset="-122"/>
              </a:rPr>
              <a:t>11.</a:t>
            </a:r>
            <a:r>
              <a:rPr lang="zh-CN" altLang="en-US" sz="2400" dirty="0" smtClean="0">
                <a:solidFill>
                  <a:schemeClr val="bg1"/>
                </a:solidFill>
                <a:latin typeface="楷体_GB2312" pitchFamily="49" charset="-122"/>
              </a:rPr>
              <a:t>设</a:t>
            </a:r>
            <a:r>
              <a:rPr lang="zh-CN" altLang="en-US" sz="2400" dirty="0">
                <a:solidFill>
                  <a:schemeClr val="bg1"/>
                </a:solidFill>
              </a:rPr>
              <a:t>随机变量</a:t>
            </a:r>
            <a:r>
              <a:rPr lang="en-US" altLang="zh-CN" sz="2400" dirty="0">
                <a:solidFill>
                  <a:schemeClr val="bg1"/>
                </a:solidFill>
              </a:rPr>
              <a:t>( </a:t>
            </a:r>
            <a:r>
              <a:rPr lang="en-US" altLang="zh-CN" sz="2400" i="1" dirty="0">
                <a:solidFill>
                  <a:schemeClr val="bg1"/>
                </a:solidFill>
              </a:rPr>
              <a:t>X</a:t>
            </a:r>
            <a:r>
              <a:rPr lang="en-US" altLang="zh-CN" sz="2400" dirty="0">
                <a:solidFill>
                  <a:schemeClr val="bg1"/>
                </a:solidFill>
              </a:rPr>
              <a:t> ,</a:t>
            </a:r>
            <a:r>
              <a:rPr lang="en-US" altLang="zh-CN" sz="2400" i="1" dirty="0">
                <a:solidFill>
                  <a:schemeClr val="bg1"/>
                </a:solidFill>
              </a:rPr>
              <a:t>Y 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en-US" altLang="zh-CN" sz="2400" dirty="0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</a:rPr>
              <a:t>的联合概率密度函数为</a:t>
            </a:r>
            <a:endParaRPr lang="en-US" altLang="zh-CN" sz="2400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89319"/>
              </p:ext>
            </p:extLst>
          </p:nvPr>
        </p:nvGraphicFramePr>
        <p:xfrm>
          <a:off x="2126071" y="676429"/>
          <a:ext cx="3456385" cy="77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3" imgW="2323800" imgH="457200" progId="Equation.DSMT4">
                  <p:embed/>
                </p:oleObj>
              </mc:Choice>
              <mc:Fallback>
                <p:oleObj name="Equation" r:id="rId3" imgW="2323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071" y="676429"/>
                        <a:ext cx="3456385" cy="773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589281" y="1480410"/>
            <a:ext cx="66424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楷体_GB2312" pitchFamily="49" charset="-122"/>
              </a:rPr>
              <a:t>其中</a:t>
            </a:r>
            <a:r>
              <a:rPr lang="en-US" altLang="zh-CN" sz="2000" i="1" dirty="0"/>
              <a:t>k</a:t>
            </a:r>
            <a:r>
              <a:rPr lang="en-US" altLang="zh-CN" sz="2000" dirty="0"/>
              <a:t> </a:t>
            </a:r>
            <a:r>
              <a:rPr lang="zh-CN" altLang="en-US" sz="2000" dirty="0">
                <a:latin typeface="楷体_GB2312" pitchFamily="49" charset="-122"/>
              </a:rPr>
              <a:t>为常数.求</a:t>
            </a:r>
            <a:r>
              <a:rPr lang="en-US" altLang="zh-CN" sz="2000" dirty="0">
                <a:latin typeface="楷体_GB2312" pitchFamily="49" charset="-122"/>
                <a:sym typeface="Wingdings" panose="05000000000000000000" pitchFamily="2" charset="2"/>
              </a:rPr>
              <a:t>(1)</a:t>
            </a:r>
            <a:r>
              <a:rPr lang="zh-CN" altLang="en-US" sz="2000" dirty="0"/>
              <a:t> 常数 </a:t>
            </a:r>
            <a:r>
              <a:rPr lang="en-US" altLang="zh-CN" sz="2000" i="1" dirty="0"/>
              <a:t>k </a:t>
            </a:r>
            <a:r>
              <a:rPr lang="en-US" altLang="zh-CN" sz="2000" dirty="0"/>
              <a:t>; (2)  </a:t>
            </a:r>
            <a:r>
              <a:rPr lang="en-US" altLang="zh-CN" sz="2000" i="1" dirty="0"/>
              <a:t>P </a:t>
            </a:r>
            <a:r>
              <a:rPr lang="en-US" altLang="zh-CN" sz="2000" dirty="0"/>
              <a:t>{</a:t>
            </a:r>
            <a:r>
              <a:rPr lang="en-US" altLang="zh-CN" sz="2000" i="1" dirty="0"/>
              <a:t>X + Y </a:t>
            </a:r>
            <a:r>
              <a:rPr lang="en-US" altLang="zh-CN" sz="2000" dirty="0">
                <a:sym typeface="Symbol" panose="05050102010706020507" pitchFamily="18" charset="2"/>
              </a:rPr>
              <a:t> 1</a:t>
            </a:r>
            <a:r>
              <a:rPr lang="en-US" altLang="zh-CN" sz="2000" dirty="0"/>
              <a:t>}, </a:t>
            </a:r>
            <a:r>
              <a:rPr lang="en-US" altLang="zh-CN" sz="2000" i="1" dirty="0"/>
              <a:t>P </a:t>
            </a:r>
            <a:r>
              <a:rPr lang="en-US" altLang="zh-CN" sz="2000" dirty="0"/>
              <a:t>{</a:t>
            </a:r>
            <a:r>
              <a:rPr lang="en-US" altLang="zh-CN" sz="2000" i="1" dirty="0"/>
              <a:t>X &lt; </a:t>
            </a:r>
            <a:r>
              <a:rPr lang="en-US" altLang="zh-CN" sz="2000" dirty="0"/>
              <a:t>0.5};</a:t>
            </a:r>
          </a:p>
          <a:p>
            <a:pPr eaLnBrk="1" hangingPunct="1"/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）联合分布函数</a:t>
            </a:r>
            <a:r>
              <a:rPr lang="en-US" altLang="zh-CN" sz="2000" i="1" dirty="0"/>
              <a:t>F</a:t>
            </a:r>
            <a:r>
              <a:rPr lang="en-US" altLang="zh-CN" sz="2000" dirty="0"/>
              <a:t> (</a:t>
            </a:r>
            <a:r>
              <a:rPr lang="en-US" altLang="zh-CN" sz="2000" i="1" dirty="0"/>
              <a:t>x, </a:t>
            </a:r>
            <a:r>
              <a:rPr lang="en-US" altLang="zh-CN" sz="2000" i="1" dirty="0" smtClean="0"/>
              <a:t>y</a:t>
            </a:r>
            <a:r>
              <a:rPr lang="en-US" altLang="zh-CN" sz="2000" dirty="0" smtClean="0"/>
              <a:t>).</a:t>
            </a:r>
            <a:endParaRPr lang="en-US" altLang="zh-CN" sz="2000" dirty="0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95247" y="2144968"/>
            <a:ext cx="9605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FF"/>
                </a:solidFill>
                <a:latin typeface="楷体_GB2312" pitchFamily="49" charset="-122"/>
              </a:rPr>
              <a:t>解 </a:t>
            </a:r>
            <a:r>
              <a:rPr lang="zh-CN" altLang="en-US" sz="2000" dirty="0">
                <a:solidFill>
                  <a:srgbClr val="0000CC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latin typeface="楷体_GB2312" pitchFamily="49" charset="-122"/>
              </a:rPr>
              <a:t>令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789635" y="2116932"/>
          <a:ext cx="2970609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5" imgW="2057400" imgH="253800" progId="Equation.DSMT4">
                  <p:embed/>
                </p:oleObj>
              </mc:Choice>
              <mc:Fallback>
                <p:oleObj name="Equation" r:id="rId5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635" y="2116932"/>
                        <a:ext cx="2970609" cy="4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488783" y="2895600"/>
            <a:ext cx="2160985" cy="1807369"/>
            <a:chOff x="3650" y="2432"/>
            <a:chExt cx="1815" cy="1518"/>
          </a:xfrm>
        </p:grpSpPr>
        <p:sp>
          <p:nvSpPr>
            <p:cNvPr id="25614" name="Text Box 10"/>
            <p:cNvSpPr txBox="1">
              <a:spLocks noChangeArrowheads="1"/>
            </p:cNvSpPr>
            <p:nvPr/>
          </p:nvSpPr>
          <p:spPr bwMode="auto">
            <a:xfrm>
              <a:off x="4844" y="2792"/>
              <a:ext cx="6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 b="0" i="1"/>
                <a:t>y = x</a:t>
              </a:r>
            </a:p>
          </p:txBody>
        </p:sp>
        <p:grpSp>
          <p:nvGrpSpPr>
            <p:cNvPr id="25615" name="Group 11"/>
            <p:cNvGrpSpPr>
              <a:grpSpLocks/>
            </p:cNvGrpSpPr>
            <p:nvPr/>
          </p:nvGrpSpPr>
          <p:grpSpPr bwMode="auto">
            <a:xfrm>
              <a:off x="3650" y="2432"/>
              <a:ext cx="1790" cy="1518"/>
              <a:chOff x="3307" y="771"/>
              <a:chExt cx="2216" cy="2207"/>
            </a:xfrm>
          </p:grpSpPr>
          <p:sp>
            <p:nvSpPr>
              <p:cNvPr id="25616" name="Line 12"/>
              <p:cNvSpPr>
                <a:spLocks noChangeShapeType="1"/>
              </p:cNvSpPr>
              <p:nvPr/>
            </p:nvSpPr>
            <p:spPr bwMode="auto">
              <a:xfrm>
                <a:off x="3307" y="2515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5617" name="Line 13"/>
              <p:cNvSpPr>
                <a:spLocks noChangeShapeType="1"/>
              </p:cNvSpPr>
              <p:nvPr/>
            </p:nvSpPr>
            <p:spPr bwMode="auto">
              <a:xfrm flipV="1">
                <a:off x="3739" y="883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5618" name="Line 14"/>
              <p:cNvSpPr>
                <a:spLocks noChangeShapeType="1"/>
              </p:cNvSpPr>
              <p:nvPr/>
            </p:nvSpPr>
            <p:spPr bwMode="auto">
              <a:xfrm flipV="1">
                <a:off x="3451" y="1555"/>
                <a:ext cx="1248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5619" name="Line 15"/>
              <p:cNvSpPr>
                <a:spLocks noChangeShapeType="1"/>
              </p:cNvSpPr>
              <p:nvPr/>
            </p:nvSpPr>
            <p:spPr bwMode="auto">
              <a:xfrm>
                <a:off x="3739" y="1699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5620" name="Text Box 16"/>
              <p:cNvSpPr txBox="1">
                <a:spLocks noChangeArrowheads="1"/>
              </p:cNvSpPr>
              <p:nvPr/>
            </p:nvSpPr>
            <p:spPr bwMode="auto">
              <a:xfrm>
                <a:off x="3524" y="1543"/>
                <a:ext cx="322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/>
                  <a:t>1</a:t>
                </a:r>
              </a:p>
            </p:txBody>
          </p:sp>
          <p:sp>
            <p:nvSpPr>
              <p:cNvPr id="25621" name="AutoShape 17" descr="宽上对角线"/>
              <p:cNvSpPr>
                <a:spLocks noChangeArrowheads="1"/>
              </p:cNvSpPr>
              <p:nvPr/>
            </p:nvSpPr>
            <p:spPr bwMode="auto">
              <a:xfrm flipV="1">
                <a:off x="3761" y="1721"/>
                <a:ext cx="768" cy="768"/>
              </a:xfrm>
              <a:prstGeom prst="rtTriangle">
                <a:avLst/>
              </a:prstGeom>
              <a:pattFill prst="wdUpDiag">
                <a:fgClr>
                  <a:schemeClr val="tx1"/>
                </a:fgClr>
                <a:bgClr>
                  <a:srgbClr val="FF00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1950"/>
              </a:p>
            </p:txBody>
          </p:sp>
          <p:sp>
            <p:nvSpPr>
              <p:cNvPr id="25622" name="Text Box 18"/>
              <p:cNvSpPr txBox="1">
                <a:spLocks noChangeArrowheads="1"/>
              </p:cNvSpPr>
              <p:nvPr/>
            </p:nvSpPr>
            <p:spPr bwMode="auto">
              <a:xfrm>
                <a:off x="3520" y="2249"/>
                <a:ext cx="322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1950" b="0"/>
                  <a:t>0</a:t>
                </a:r>
              </a:p>
            </p:txBody>
          </p:sp>
          <p:sp>
            <p:nvSpPr>
              <p:cNvPr id="25623" name="Text Box 19"/>
              <p:cNvSpPr txBox="1">
                <a:spLocks noChangeArrowheads="1"/>
              </p:cNvSpPr>
              <p:nvPr/>
            </p:nvSpPr>
            <p:spPr bwMode="auto">
              <a:xfrm>
                <a:off x="5216" y="2499"/>
                <a:ext cx="307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 i="1"/>
                  <a:t>x</a:t>
                </a:r>
              </a:p>
            </p:txBody>
          </p:sp>
          <p:sp>
            <p:nvSpPr>
              <p:cNvPr id="25624" name="Text Box 20"/>
              <p:cNvSpPr txBox="1">
                <a:spLocks noChangeArrowheads="1"/>
              </p:cNvSpPr>
              <p:nvPr/>
            </p:nvSpPr>
            <p:spPr bwMode="auto">
              <a:xfrm>
                <a:off x="3498" y="771"/>
                <a:ext cx="307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 i="1"/>
                  <a:t>y</a:t>
                </a:r>
              </a:p>
            </p:txBody>
          </p:sp>
        </p:grp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1647825" y="2571751"/>
            <a:ext cx="476412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 b="0"/>
              <a:t>(1)</a:t>
            </a:r>
          </a:p>
        </p:txBody>
      </p:sp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2196704" y="2463403"/>
          <a:ext cx="3293269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7" imgW="1790640" imgH="355320" progId="Equation.DSMT4">
                  <p:embed/>
                </p:oleObj>
              </mc:Choice>
              <mc:Fallback>
                <p:oleObj name="Equation" r:id="rId7" imgW="1790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704" y="2463403"/>
                        <a:ext cx="3293269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1980010" y="3112294"/>
          <a:ext cx="2372915" cy="67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9" imgW="1562040" imgH="393480" progId="Equation.DSMT4">
                  <p:embed/>
                </p:oleObj>
              </mc:Choice>
              <mc:Fallback>
                <p:oleObj name="Equation" r:id="rId9" imgW="1562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010" y="3112294"/>
                        <a:ext cx="2372915" cy="67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5"/>
          <p:cNvGraphicFramePr>
            <a:graphicFrameLocks noChangeAspect="1"/>
          </p:cNvGraphicFramePr>
          <p:nvPr/>
        </p:nvGraphicFramePr>
        <p:xfrm>
          <a:off x="1065609" y="3598069"/>
          <a:ext cx="4313635" cy="74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11" imgW="2412720" imgH="419040" progId="Equation.DSMT4">
                  <p:embed/>
                </p:oleObj>
              </mc:Choice>
              <mc:Fallback>
                <p:oleObj name="Equation" r:id="rId11" imgW="2412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609" y="3598069"/>
                        <a:ext cx="4313635" cy="748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AutoShape 26"/>
          <p:cNvSpPr>
            <a:spLocks noChangeArrowheads="1"/>
          </p:cNvSpPr>
          <p:nvPr/>
        </p:nvSpPr>
        <p:spPr bwMode="auto">
          <a:xfrm>
            <a:off x="1493044" y="4570810"/>
            <a:ext cx="323850" cy="53578"/>
          </a:xfrm>
          <a:prstGeom prst="rightArrow">
            <a:avLst>
              <a:gd name="adj1" fmla="val 50000"/>
              <a:gd name="adj2" fmla="val 15111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950"/>
          </a:p>
        </p:txBody>
      </p:sp>
      <p:graphicFrame>
        <p:nvGraphicFramePr>
          <p:cNvPr id="67611" name="Object 27"/>
          <p:cNvGraphicFramePr>
            <a:graphicFrameLocks noChangeAspect="1"/>
          </p:cNvGraphicFramePr>
          <p:nvPr/>
        </p:nvGraphicFramePr>
        <p:xfrm>
          <a:off x="2141935" y="4407694"/>
          <a:ext cx="738188" cy="35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13" imgW="406080" imgH="177480" progId="Equation.DSMT4">
                  <p:embed/>
                </p:oleObj>
              </mc:Choice>
              <mc:Fallback>
                <p:oleObj name="Equation" r:id="rId13" imgW="406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35" y="4407694"/>
                        <a:ext cx="738188" cy="35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E1BED-5FE0-49FA-B6D9-9BFBAED3B566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11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utoUpdateAnimBg="0"/>
      <p:bldP spid="67605" grpId="0" autoUpdateAnimBg="0"/>
      <p:bldP spid="676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141936" y="1383084"/>
            <a:ext cx="2126590" cy="2248356"/>
            <a:chOff x="3511" y="512"/>
            <a:chExt cx="2360" cy="2531"/>
          </a:xfrm>
        </p:grpSpPr>
        <p:grpSp>
          <p:nvGrpSpPr>
            <p:cNvPr id="26653" name="Group 31"/>
            <p:cNvGrpSpPr>
              <a:grpSpLocks/>
            </p:cNvGrpSpPr>
            <p:nvPr/>
          </p:nvGrpSpPr>
          <p:grpSpPr bwMode="auto">
            <a:xfrm>
              <a:off x="3511" y="895"/>
              <a:ext cx="1776" cy="2148"/>
              <a:chOff x="3264" y="739"/>
              <a:chExt cx="1776" cy="2148"/>
            </a:xfrm>
          </p:grpSpPr>
          <p:sp>
            <p:nvSpPr>
              <p:cNvPr id="26664" name="Line 32"/>
              <p:cNvSpPr>
                <a:spLocks noChangeShapeType="1"/>
              </p:cNvSpPr>
              <p:nvPr/>
            </p:nvSpPr>
            <p:spPr bwMode="auto">
              <a:xfrm>
                <a:off x="3264" y="739"/>
                <a:ext cx="1776" cy="177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6665" name="Text Box 33"/>
              <p:cNvSpPr txBox="1">
                <a:spLocks noChangeArrowheads="1"/>
              </p:cNvSpPr>
              <p:nvPr/>
            </p:nvSpPr>
            <p:spPr bwMode="auto">
              <a:xfrm rot="2722841">
                <a:off x="4200" y="2181"/>
                <a:ext cx="977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 i="1">
                    <a:solidFill>
                      <a:srgbClr val="FF00FF"/>
                    </a:solidFill>
                  </a:rPr>
                  <a:t>x+y=</a:t>
                </a:r>
                <a:r>
                  <a:rPr lang="en-US" altLang="zh-CN" sz="1950" b="0">
                    <a:solidFill>
                      <a:srgbClr val="FF00FF"/>
                    </a:solidFill>
                  </a:rPr>
                  <a:t>1</a:t>
                </a:r>
                <a:endParaRPr lang="en-US" altLang="zh-CN" sz="1950" b="0" i="1">
                  <a:solidFill>
                    <a:srgbClr val="FF00FF"/>
                  </a:solidFill>
                </a:endParaRPr>
              </a:p>
            </p:txBody>
          </p:sp>
        </p:grpSp>
        <p:grpSp>
          <p:nvGrpSpPr>
            <p:cNvPr id="26654" name="Group 34"/>
            <p:cNvGrpSpPr>
              <a:grpSpLocks/>
            </p:cNvGrpSpPr>
            <p:nvPr/>
          </p:nvGrpSpPr>
          <p:grpSpPr bwMode="auto">
            <a:xfrm>
              <a:off x="3633" y="512"/>
              <a:ext cx="2238" cy="2176"/>
              <a:chOff x="3633" y="512"/>
              <a:chExt cx="2238" cy="2176"/>
            </a:xfrm>
          </p:grpSpPr>
          <p:sp>
            <p:nvSpPr>
              <p:cNvPr id="26655" name="Line 35"/>
              <p:cNvSpPr>
                <a:spLocks noChangeShapeType="1"/>
              </p:cNvSpPr>
              <p:nvPr/>
            </p:nvSpPr>
            <p:spPr bwMode="auto">
              <a:xfrm flipV="1">
                <a:off x="3777" y="1296"/>
                <a:ext cx="1248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6656" name="Text Box 36"/>
              <p:cNvSpPr txBox="1">
                <a:spLocks noChangeArrowheads="1"/>
              </p:cNvSpPr>
              <p:nvPr/>
            </p:nvSpPr>
            <p:spPr bwMode="auto">
              <a:xfrm>
                <a:off x="5087" y="1035"/>
                <a:ext cx="65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950" b="0" i="1"/>
                  <a:t>y=x</a:t>
                </a:r>
              </a:p>
            </p:txBody>
          </p:sp>
          <p:sp>
            <p:nvSpPr>
              <p:cNvPr id="26657" name="Line 37"/>
              <p:cNvSpPr>
                <a:spLocks noChangeShapeType="1"/>
              </p:cNvSpPr>
              <p:nvPr/>
            </p:nvSpPr>
            <p:spPr bwMode="auto">
              <a:xfrm>
                <a:off x="3633" y="225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6658" name="Line 38"/>
              <p:cNvSpPr>
                <a:spLocks noChangeShapeType="1"/>
              </p:cNvSpPr>
              <p:nvPr/>
            </p:nvSpPr>
            <p:spPr bwMode="auto">
              <a:xfrm flipV="1">
                <a:off x="4065" y="624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6659" name="Line 39"/>
              <p:cNvSpPr>
                <a:spLocks noChangeShapeType="1"/>
              </p:cNvSpPr>
              <p:nvPr/>
            </p:nvSpPr>
            <p:spPr bwMode="auto">
              <a:xfrm>
                <a:off x="4065" y="14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6660" name="Text Box 40"/>
              <p:cNvSpPr txBox="1">
                <a:spLocks noChangeArrowheads="1"/>
              </p:cNvSpPr>
              <p:nvPr/>
            </p:nvSpPr>
            <p:spPr bwMode="auto">
              <a:xfrm>
                <a:off x="4031" y="1140"/>
                <a:ext cx="34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/>
                  <a:t>1</a:t>
                </a:r>
              </a:p>
            </p:txBody>
          </p:sp>
          <p:sp>
            <p:nvSpPr>
              <p:cNvPr id="26661" name="Text Box 41"/>
              <p:cNvSpPr txBox="1">
                <a:spLocks noChangeArrowheads="1"/>
              </p:cNvSpPr>
              <p:nvPr/>
            </p:nvSpPr>
            <p:spPr bwMode="auto">
              <a:xfrm>
                <a:off x="3844" y="1991"/>
                <a:ext cx="34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1950" b="0"/>
                  <a:t>0</a:t>
                </a:r>
              </a:p>
            </p:txBody>
          </p:sp>
          <p:sp>
            <p:nvSpPr>
              <p:cNvPr id="26662" name="Text Box 42"/>
              <p:cNvSpPr txBox="1">
                <a:spLocks noChangeArrowheads="1"/>
              </p:cNvSpPr>
              <p:nvPr/>
            </p:nvSpPr>
            <p:spPr bwMode="auto">
              <a:xfrm>
                <a:off x="5543" y="2240"/>
                <a:ext cx="3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 i="1"/>
                  <a:t>x</a:t>
                </a:r>
              </a:p>
            </p:txBody>
          </p:sp>
          <p:sp>
            <p:nvSpPr>
              <p:cNvPr id="26663" name="Text Box 43"/>
              <p:cNvSpPr txBox="1">
                <a:spLocks noChangeArrowheads="1"/>
              </p:cNvSpPr>
              <p:nvPr/>
            </p:nvSpPr>
            <p:spPr bwMode="auto">
              <a:xfrm>
                <a:off x="3823" y="512"/>
                <a:ext cx="3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 i="1"/>
                  <a:t>y</a:t>
                </a:r>
              </a:p>
            </p:txBody>
          </p:sp>
        </p:grpSp>
      </p:grpSp>
      <p:sp>
        <p:nvSpPr>
          <p:cNvPr id="68652" name="Freeform 44" descr="大网格"/>
          <p:cNvSpPr>
            <a:spLocks/>
          </p:cNvSpPr>
          <p:nvPr/>
        </p:nvSpPr>
        <p:spPr bwMode="auto">
          <a:xfrm>
            <a:off x="2627710" y="2192709"/>
            <a:ext cx="756047" cy="325040"/>
          </a:xfrm>
          <a:custGeom>
            <a:avLst/>
            <a:gdLst>
              <a:gd name="T0" fmla="*/ 2147483647 w 816"/>
              <a:gd name="T1" fmla="*/ 0 h 384"/>
              <a:gd name="T2" fmla="*/ 2147483647 w 816"/>
              <a:gd name="T3" fmla="*/ 0 h 384"/>
              <a:gd name="T4" fmla="*/ 2147483647 w 816"/>
              <a:gd name="T5" fmla="*/ 2147483647 h 384"/>
              <a:gd name="T6" fmla="*/ 0 w 816"/>
              <a:gd name="T7" fmla="*/ 0 h 384"/>
              <a:gd name="T8" fmla="*/ 2147483647 w 816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4"/>
              <a:gd name="T17" fmla="*/ 816 w 816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4">
                <a:moveTo>
                  <a:pt x="96" y="0"/>
                </a:moveTo>
                <a:lnTo>
                  <a:pt x="816" y="0"/>
                </a:lnTo>
                <a:lnTo>
                  <a:pt x="384" y="384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pattFill prst="lgGrid">
            <a:fgClr>
              <a:srgbClr val="FF00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950"/>
          </a:p>
        </p:txBody>
      </p:sp>
      <p:sp>
        <p:nvSpPr>
          <p:cNvPr id="68653" name="Line 45"/>
          <p:cNvSpPr>
            <a:spLocks noChangeShapeType="1"/>
          </p:cNvSpPr>
          <p:nvPr/>
        </p:nvSpPr>
        <p:spPr bwMode="auto">
          <a:xfrm flipH="1">
            <a:off x="2627710" y="2570136"/>
            <a:ext cx="346472" cy="11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1531144" y="1545009"/>
            <a:ext cx="53893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 b="0"/>
              <a:t>(2) </a:t>
            </a:r>
          </a:p>
        </p:txBody>
      </p:sp>
      <p:graphicFrame>
        <p:nvGraphicFramePr>
          <p:cNvPr id="686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063546"/>
              </p:ext>
            </p:extLst>
          </p:nvPr>
        </p:nvGraphicFramePr>
        <p:xfrm>
          <a:off x="1359694" y="3589312"/>
          <a:ext cx="1182291" cy="32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694" y="3589312"/>
                        <a:ext cx="1182291" cy="327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257239"/>
              </p:ext>
            </p:extLst>
          </p:nvPr>
        </p:nvGraphicFramePr>
        <p:xfrm>
          <a:off x="2574131" y="3435721"/>
          <a:ext cx="20526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5" imgW="1269720" imgH="380880" progId="Equation.DSMT4">
                  <p:embed/>
                </p:oleObj>
              </mc:Choice>
              <mc:Fallback>
                <p:oleObj name="Equation" r:id="rId5" imgW="1269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31" y="3435721"/>
                        <a:ext cx="20526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48280"/>
              </p:ext>
            </p:extLst>
          </p:nvPr>
        </p:nvGraphicFramePr>
        <p:xfrm>
          <a:off x="2662238" y="3981028"/>
          <a:ext cx="416719" cy="64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7" imgW="330120" imgH="393480" progId="Equation.DSMT4">
                  <p:embed/>
                </p:oleObj>
              </mc:Choice>
              <mc:Fallback>
                <p:oleObj name="Equation" r:id="rId7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3981028"/>
                        <a:ext cx="416719" cy="644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057775" y="1384274"/>
            <a:ext cx="2288765" cy="1945504"/>
            <a:chOff x="480" y="1981"/>
            <a:chExt cx="2193" cy="2165"/>
          </a:xfrm>
        </p:grpSpPr>
        <p:sp>
          <p:nvSpPr>
            <p:cNvPr id="26644" name="Line 51"/>
            <p:cNvSpPr>
              <a:spLocks noChangeShapeType="1"/>
            </p:cNvSpPr>
            <p:nvPr/>
          </p:nvSpPr>
          <p:spPr bwMode="auto">
            <a:xfrm flipV="1">
              <a:off x="624" y="2750"/>
              <a:ext cx="124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6645" name="Text Box 52"/>
            <p:cNvSpPr txBox="1">
              <a:spLocks noChangeArrowheads="1"/>
            </p:cNvSpPr>
            <p:nvPr/>
          </p:nvSpPr>
          <p:spPr bwMode="auto">
            <a:xfrm>
              <a:off x="1934" y="2488"/>
              <a:ext cx="738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 b="0" i="1" dirty="0"/>
                <a:t>y = x</a:t>
              </a:r>
            </a:p>
          </p:txBody>
        </p:sp>
        <p:sp>
          <p:nvSpPr>
            <p:cNvPr id="26646" name="Line 53"/>
            <p:cNvSpPr>
              <a:spLocks noChangeShapeType="1"/>
            </p:cNvSpPr>
            <p:nvPr/>
          </p:nvSpPr>
          <p:spPr bwMode="auto">
            <a:xfrm>
              <a:off x="480" y="371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6647" name="Line 54"/>
            <p:cNvSpPr>
              <a:spLocks noChangeShapeType="1"/>
            </p:cNvSpPr>
            <p:nvPr/>
          </p:nvSpPr>
          <p:spPr bwMode="auto">
            <a:xfrm flipV="1">
              <a:off x="912" y="207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6648" name="Line 55"/>
            <p:cNvSpPr>
              <a:spLocks noChangeShapeType="1"/>
            </p:cNvSpPr>
            <p:nvPr/>
          </p:nvSpPr>
          <p:spPr bwMode="auto">
            <a:xfrm>
              <a:off x="912" y="289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6649" name="Text Box 56"/>
            <p:cNvSpPr txBox="1">
              <a:spLocks noChangeArrowheads="1"/>
            </p:cNvSpPr>
            <p:nvPr/>
          </p:nvSpPr>
          <p:spPr bwMode="auto">
            <a:xfrm>
              <a:off x="683" y="2610"/>
              <a:ext cx="29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950" b="0"/>
                <a:t>1</a:t>
              </a:r>
            </a:p>
          </p:txBody>
        </p:sp>
        <p:sp>
          <p:nvSpPr>
            <p:cNvPr id="26650" name="Text Box 57"/>
            <p:cNvSpPr txBox="1">
              <a:spLocks noChangeArrowheads="1"/>
            </p:cNvSpPr>
            <p:nvPr/>
          </p:nvSpPr>
          <p:spPr bwMode="auto">
            <a:xfrm>
              <a:off x="692" y="3460"/>
              <a:ext cx="29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950" b="0"/>
                <a:t>0</a:t>
              </a:r>
            </a:p>
          </p:txBody>
        </p:sp>
        <p:sp>
          <p:nvSpPr>
            <p:cNvPr id="26651" name="Text Box 58"/>
            <p:cNvSpPr txBox="1">
              <a:spLocks noChangeArrowheads="1"/>
            </p:cNvSpPr>
            <p:nvPr/>
          </p:nvSpPr>
          <p:spPr bwMode="auto">
            <a:xfrm>
              <a:off x="2390" y="3709"/>
              <a:ext cx="283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950" b="0" i="1"/>
                <a:t>x</a:t>
              </a:r>
            </a:p>
          </p:txBody>
        </p:sp>
        <p:sp>
          <p:nvSpPr>
            <p:cNvPr id="26652" name="Text Box 59"/>
            <p:cNvSpPr txBox="1">
              <a:spLocks noChangeArrowheads="1"/>
            </p:cNvSpPr>
            <p:nvPr/>
          </p:nvSpPr>
          <p:spPr bwMode="auto">
            <a:xfrm>
              <a:off x="671" y="1981"/>
              <a:ext cx="283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950" b="0" i="1"/>
                <a:t>y</a:t>
              </a: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5906691" y="1785514"/>
            <a:ext cx="497315" cy="1589359"/>
            <a:chOff x="1286" y="2448"/>
            <a:chExt cx="541" cy="1768"/>
          </a:xfrm>
        </p:grpSpPr>
        <p:sp>
          <p:nvSpPr>
            <p:cNvPr id="26642" name="Line 61"/>
            <p:cNvSpPr>
              <a:spLocks noChangeShapeType="1"/>
            </p:cNvSpPr>
            <p:nvPr/>
          </p:nvSpPr>
          <p:spPr bwMode="auto">
            <a:xfrm>
              <a:off x="1296" y="2448"/>
              <a:ext cx="0" cy="163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6643" name="Text Box 62"/>
            <p:cNvSpPr txBox="1">
              <a:spLocks noChangeArrowheads="1"/>
            </p:cNvSpPr>
            <p:nvPr/>
          </p:nvSpPr>
          <p:spPr bwMode="auto">
            <a:xfrm>
              <a:off x="1286" y="3779"/>
              <a:ext cx="541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950" b="0">
                  <a:solidFill>
                    <a:srgbClr val="FF00FF"/>
                  </a:solidFill>
                </a:rPr>
                <a:t>0.5</a:t>
              </a:r>
            </a:p>
          </p:txBody>
        </p:sp>
      </p:grpSp>
      <p:sp>
        <p:nvSpPr>
          <p:cNvPr id="68671" name="Freeform 63" descr="大网格"/>
          <p:cNvSpPr>
            <a:spLocks/>
          </p:cNvSpPr>
          <p:nvPr/>
        </p:nvSpPr>
        <p:spPr bwMode="auto">
          <a:xfrm>
            <a:off x="5543550" y="2203424"/>
            <a:ext cx="378619" cy="745331"/>
          </a:xfrm>
          <a:custGeom>
            <a:avLst/>
            <a:gdLst>
              <a:gd name="T0" fmla="*/ 0 w 336"/>
              <a:gd name="T1" fmla="*/ 0 h 768"/>
              <a:gd name="T2" fmla="*/ 2147483647 w 336"/>
              <a:gd name="T3" fmla="*/ 0 h 768"/>
              <a:gd name="T4" fmla="*/ 2147483647 w 336"/>
              <a:gd name="T5" fmla="*/ 2147483647 h 768"/>
              <a:gd name="T6" fmla="*/ 0 w 336"/>
              <a:gd name="T7" fmla="*/ 2147483647 h 768"/>
              <a:gd name="T8" fmla="*/ 0 w 336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768"/>
              <a:gd name="T17" fmla="*/ 336 w 33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768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0" y="768"/>
                </a:lnTo>
                <a:lnTo>
                  <a:pt x="0" y="0"/>
                </a:lnTo>
                <a:close/>
              </a:path>
            </a:pathLst>
          </a:custGeom>
          <a:pattFill prst="lgGrid">
            <a:fgClr>
              <a:srgbClr val="FF00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950"/>
          </a:p>
        </p:txBody>
      </p:sp>
      <p:graphicFrame>
        <p:nvGraphicFramePr>
          <p:cNvPr id="6867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52384"/>
              </p:ext>
            </p:extLst>
          </p:nvPr>
        </p:nvGraphicFramePr>
        <p:xfrm>
          <a:off x="4775597" y="3603599"/>
          <a:ext cx="1104900" cy="3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9" imgW="672840" imgH="203040" progId="Equation.DSMT4">
                  <p:embed/>
                </p:oleObj>
              </mc:Choice>
              <mc:Fallback>
                <p:oleObj name="Equation" r:id="rId9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597" y="3603599"/>
                        <a:ext cx="1104900" cy="33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689075"/>
              </p:ext>
            </p:extLst>
          </p:nvPr>
        </p:nvGraphicFramePr>
        <p:xfrm>
          <a:off x="5868592" y="3439292"/>
          <a:ext cx="2078831" cy="6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11" imgW="1231560" imgH="380880" progId="Equation.DSMT4">
                  <p:embed/>
                </p:oleObj>
              </mc:Choice>
              <mc:Fallback>
                <p:oleObj name="Equation" r:id="rId11" imgW="1231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592" y="3439292"/>
                        <a:ext cx="2078831" cy="644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62938"/>
              </p:ext>
            </p:extLst>
          </p:nvPr>
        </p:nvGraphicFramePr>
        <p:xfrm>
          <a:off x="5868592" y="4136999"/>
          <a:ext cx="763190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13" imgW="545760" imgH="203040" progId="Equation.DSMT4">
                  <p:embed/>
                </p:oleObj>
              </mc:Choice>
              <mc:Fallback>
                <p:oleObj name="Equation" r:id="rId13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592" y="4136999"/>
                        <a:ext cx="763190" cy="34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8F2FF-6B55-43C7-8B26-3F5724F36D27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9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52" grpId="0" animBg="1"/>
      <p:bldP spid="68653" grpId="0" animBg="1"/>
      <p:bldP spid="68654" grpId="0" autoUpdateAnimBg="0"/>
      <p:bldP spid="686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351360" y="2207997"/>
            <a:ext cx="264046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/>
              <a:t>当</a:t>
            </a:r>
            <a:r>
              <a:rPr lang="zh-CN" altLang="en-US" sz="1950" b="0"/>
              <a:t>0</a:t>
            </a:r>
            <a:r>
              <a:rPr lang="zh-CN" altLang="en-US" sz="1950" b="0">
                <a:sym typeface="Symbol" panose="05050102010706020507" pitchFamily="18" charset="2"/>
              </a:rPr>
              <a:t></a:t>
            </a:r>
            <a:r>
              <a:rPr lang="zh-CN" altLang="en-US" sz="1950" b="0"/>
              <a:t> </a:t>
            </a:r>
            <a:r>
              <a:rPr lang="en-US" altLang="zh-CN" sz="1950" b="0" i="1"/>
              <a:t>x</a:t>
            </a:r>
            <a:r>
              <a:rPr lang="zh-CN" altLang="en-US" sz="1950" b="0">
                <a:sym typeface="Symbol" panose="05050102010706020507" pitchFamily="18" charset="2"/>
              </a:rPr>
              <a:t>&lt;</a:t>
            </a:r>
            <a:r>
              <a:rPr lang="en-US" altLang="zh-CN" sz="1950" b="0" i="1"/>
              <a:t> </a:t>
            </a:r>
            <a:r>
              <a:rPr lang="en-US" altLang="zh-CN" sz="1950" b="0"/>
              <a:t>1, </a:t>
            </a:r>
            <a:r>
              <a:rPr lang="zh-CN" altLang="en-US" sz="1950" b="0"/>
              <a:t>0</a:t>
            </a:r>
            <a:r>
              <a:rPr lang="zh-CN" altLang="en-US" sz="1950" b="0">
                <a:sym typeface="Symbol" panose="05050102010706020507" pitchFamily="18" charset="2"/>
              </a:rPr>
              <a:t> </a:t>
            </a:r>
            <a:r>
              <a:rPr lang="en-US" altLang="zh-CN" sz="1950" b="0" i="1"/>
              <a:t>y</a:t>
            </a:r>
            <a:r>
              <a:rPr lang="zh-CN" altLang="en-US" sz="1950" b="0">
                <a:sym typeface="Symbol" panose="05050102010706020507" pitchFamily="18" charset="2"/>
              </a:rPr>
              <a:t>&lt;</a:t>
            </a:r>
            <a:r>
              <a:rPr lang="en-US" altLang="zh-CN" sz="1950" b="0"/>
              <a:t> </a:t>
            </a:r>
            <a:r>
              <a:rPr lang="en-US" altLang="zh-CN" sz="1950" b="0" i="1"/>
              <a:t>x</a:t>
            </a:r>
            <a:r>
              <a:rPr lang="en-US" altLang="zh-CN" sz="1950" b="0"/>
              <a:t> </a:t>
            </a:r>
            <a:r>
              <a:rPr lang="zh-CN" altLang="en-US" sz="1950"/>
              <a:t>时</a:t>
            </a:r>
            <a:r>
              <a:rPr lang="zh-CN" altLang="en-US" sz="1950" b="0"/>
              <a:t>，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43088" y="1102480"/>
            <a:ext cx="476412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 b="0"/>
              <a:t>(3)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38329"/>
              </p:ext>
            </p:extLst>
          </p:nvPr>
        </p:nvGraphicFramePr>
        <p:xfrm>
          <a:off x="2257425" y="1003658"/>
          <a:ext cx="4954191" cy="59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3" imgW="3162240" imgH="355320" progId="Equation.DSMT4">
                  <p:embed/>
                </p:oleObj>
              </mc:Choice>
              <mc:Fallback>
                <p:oleObj name="Equation" r:id="rId3" imgW="31622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1003658"/>
                        <a:ext cx="4954191" cy="59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1331119" y="1648171"/>
            <a:ext cx="336827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 dirty="0"/>
              <a:t>当</a:t>
            </a:r>
            <a:r>
              <a:rPr lang="en-US" altLang="zh-CN" sz="1950" b="0" i="1" dirty="0"/>
              <a:t>x&lt;</a:t>
            </a:r>
            <a:r>
              <a:rPr lang="en-US" altLang="zh-CN" sz="1950" b="0" dirty="0"/>
              <a:t>0</a:t>
            </a:r>
            <a:r>
              <a:rPr lang="en-US" altLang="zh-CN" sz="1950" dirty="0"/>
              <a:t> </a:t>
            </a:r>
            <a:r>
              <a:rPr lang="zh-CN" altLang="en-US" sz="1950" dirty="0"/>
              <a:t>或 </a:t>
            </a:r>
            <a:r>
              <a:rPr lang="en-US" altLang="zh-CN" sz="1950" b="0" i="1" dirty="0"/>
              <a:t>y</a:t>
            </a:r>
            <a:r>
              <a:rPr lang="zh-CN" altLang="en-US" sz="1950" b="0" dirty="0">
                <a:sym typeface="Symbol" panose="05050102010706020507" pitchFamily="18" charset="2"/>
              </a:rPr>
              <a:t>&lt;</a:t>
            </a:r>
            <a:r>
              <a:rPr lang="en-US" altLang="zh-CN" sz="1950" b="0" dirty="0"/>
              <a:t>0</a:t>
            </a:r>
            <a:r>
              <a:rPr lang="en-US" altLang="zh-CN" sz="1950" dirty="0"/>
              <a:t> </a:t>
            </a:r>
            <a:r>
              <a:rPr lang="zh-CN" altLang="en-US" sz="1950" dirty="0"/>
              <a:t>时,</a:t>
            </a:r>
            <a:r>
              <a:rPr lang="en-US" altLang="zh-CN" sz="1950" dirty="0"/>
              <a:t> </a:t>
            </a:r>
            <a:r>
              <a:rPr lang="en-US" altLang="zh-CN" sz="1950" b="0" i="1" dirty="0"/>
              <a:t>F</a:t>
            </a:r>
            <a:r>
              <a:rPr lang="en-US" altLang="zh-CN" sz="1950" b="0" dirty="0"/>
              <a:t>(</a:t>
            </a:r>
            <a:r>
              <a:rPr lang="en-US" altLang="zh-CN" sz="1950" b="0" i="1" dirty="0" err="1"/>
              <a:t>x,y</a:t>
            </a:r>
            <a:r>
              <a:rPr lang="en-US" altLang="zh-CN" sz="1950" b="0" dirty="0"/>
              <a:t>) = 0</a:t>
            </a:r>
          </a:p>
        </p:txBody>
      </p:sp>
      <p:graphicFrame>
        <p:nvGraphicFramePr>
          <p:cNvPr id="716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43300"/>
              </p:ext>
            </p:extLst>
          </p:nvPr>
        </p:nvGraphicFramePr>
        <p:xfrm>
          <a:off x="2401491" y="2644764"/>
          <a:ext cx="2494359" cy="5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5" imgW="3200400" imgH="698400" progId="Equation.DSMT4">
                  <p:embed/>
                </p:oleObj>
              </mc:Choice>
              <mc:Fallback>
                <p:oleObj name="Equation" r:id="rId5" imgW="3200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491" y="2644764"/>
                        <a:ext cx="2494359" cy="583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1390112" y="3273798"/>
            <a:ext cx="2515432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 dirty="0"/>
              <a:t>当</a:t>
            </a:r>
            <a:r>
              <a:rPr lang="zh-CN" altLang="en-US" sz="1950" b="0" dirty="0"/>
              <a:t>0</a:t>
            </a:r>
            <a:r>
              <a:rPr lang="zh-CN" altLang="en-US" sz="1950" b="0" dirty="0">
                <a:sym typeface="Symbol" panose="05050102010706020507" pitchFamily="18" charset="2"/>
              </a:rPr>
              <a:t></a:t>
            </a:r>
            <a:r>
              <a:rPr lang="zh-CN" altLang="en-US" sz="1950" b="0" dirty="0"/>
              <a:t> </a:t>
            </a:r>
            <a:r>
              <a:rPr lang="en-US" altLang="zh-CN" sz="1950" b="0" i="1" dirty="0"/>
              <a:t>x</a:t>
            </a:r>
            <a:r>
              <a:rPr lang="zh-CN" altLang="en-US" sz="1950" b="0" dirty="0">
                <a:sym typeface="Symbol" panose="05050102010706020507" pitchFamily="18" charset="2"/>
              </a:rPr>
              <a:t>&lt;</a:t>
            </a:r>
            <a:r>
              <a:rPr lang="en-US" altLang="zh-CN" sz="1950" b="0" dirty="0"/>
              <a:t>1,</a:t>
            </a:r>
            <a:r>
              <a:rPr lang="zh-CN" altLang="en-US" sz="1950" b="0" dirty="0"/>
              <a:t>  </a:t>
            </a:r>
            <a:r>
              <a:rPr lang="en-US" altLang="zh-CN" sz="1950" b="0" i="1" dirty="0"/>
              <a:t>x</a:t>
            </a:r>
            <a:r>
              <a:rPr lang="zh-CN" altLang="en-US" sz="1950" b="0" dirty="0">
                <a:sym typeface="Symbol" panose="05050102010706020507" pitchFamily="18" charset="2"/>
              </a:rPr>
              <a:t></a:t>
            </a:r>
            <a:r>
              <a:rPr lang="en-US" altLang="zh-CN" sz="1950" b="0" dirty="0">
                <a:sym typeface="Symbol" panose="05050102010706020507" pitchFamily="18" charset="2"/>
              </a:rPr>
              <a:t> </a:t>
            </a:r>
            <a:r>
              <a:rPr lang="en-US" altLang="zh-CN" sz="1950" b="0" i="1" dirty="0"/>
              <a:t>y</a:t>
            </a:r>
            <a:r>
              <a:rPr lang="zh-CN" altLang="en-US" sz="1950" b="0" dirty="0">
                <a:sym typeface="Symbol" panose="05050102010706020507" pitchFamily="18" charset="2"/>
              </a:rPr>
              <a:t>&lt;</a:t>
            </a:r>
            <a:r>
              <a:rPr lang="en-US" altLang="zh-CN" sz="1950" b="0" dirty="0"/>
              <a:t>1</a:t>
            </a:r>
            <a:r>
              <a:rPr lang="zh-CN" altLang="en-US" sz="1950" dirty="0"/>
              <a:t>时</a:t>
            </a:r>
            <a:r>
              <a:rPr lang="zh-CN" altLang="en-US" sz="1950" b="0" dirty="0"/>
              <a:t>，</a:t>
            </a:r>
          </a:p>
        </p:txBody>
      </p:sp>
      <p:graphicFrame>
        <p:nvGraphicFramePr>
          <p:cNvPr id="717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298289"/>
              </p:ext>
            </p:extLst>
          </p:nvPr>
        </p:nvGraphicFramePr>
        <p:xfrm>
          <a:off x="1331119" y="3898201"/>
          <a:ext cx="37957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7" imgW="5257800" imgH="698400" progId="Equation.DSMT4">
                  <p:embed/>
                </p:oleObj>
              </mc:Choice>
              <mc:Fallback>
                <p:oleObj name="Equation" r:id="rId7" imgW="52578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119" y="3898201"/>
                        <a:ext cx="37957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13431"/>
              </p:ext>
            </p:extLst>
          </p:nvPr>
        </p:nvGraphicFramePr>
        <p:xfrm>
          <a:off x="1621632" y="2772160"/>
          <a:ext cx="764381" cy="36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9" imgW="495000" imgH="203040" progId="Equation.3">
                  <p:embed/>
                </p:oleObj>
              </mc:Choice>
              <mc:Fallback>
                <p:oleObj name="Equation" r:id="rId9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632" y="2772160"/>
                        <a:ext cx="764381" cy="369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9" name="Group 43"/>
          <p:cNvGrpSpPr>
            <a:grpSpLocks/>
          </p:cNvGrpSpPr>
          <p:nvPr/>
        </p:nvGrpSpPr>
        <p:grpSpPr bwMode="auto">
          <a:xfrm>
            <a:off x="6519855" y="3235659"/>
            <a:ext cx="309562" cy="1244488"/>
            <a:chOff x="4406" y="1702"/>
            <a:chExt cx="286" cy="1175"/>
          </a:xfrm>
        </p:grpSpPr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>
              <a:off x="4551" y="170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7693" name="Text Box 45"/>
            <p:cNvSpPr txBox="1">
              <a:spLocks noChangeArrowheads="1"/>
            </p:cNvSpPr>
            <p:nvPr/>
          </p:nvSpPr>
          <p:spPr bwMode="auto">
            <a:xfrm>
              <a:off x="4406" y="2506"/>
              <a:ext cx="28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950" b="0"/>
                <a:t>1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328048" y="3454734"/>
            <a:ext cx="363140" cy="1271588"/>
            <a:chOff x="3264" y="1824"/>
            <a:chExt cx="336" cy="1200"/>
          </a:xfrm>
        </p:grpSpPr>
        <p:sp>
          <p:nvSpPr>
            <p:cNvPr id="27689" name="Rectangle 47" descr="宽上对角线"/>
            <p:cNvSpPr>
              <a:spLocks noChangeArrowheads="1"/>
            </p:cNvSpPr>
            <p:nvPr/>
          </p:nvSpPr>
          <p:spPr bwMode="auto">
            <a:xfrm>
              <a:off x="3264" y="1872"/>
              <a:ext cx="336" cy="1152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950"/>
            </a:p>
          </p:txBody>
        </p:sp>
        <p:sp>
          <p:nvSpPr>
            <p:cNvPr id="27690" name="Line 48"/>
            <p:cNvSpPr>
              <a:spLocks noChangeShapeType="1"/>
            </p:cNvSpPr>
            <p:nvPr/>
          </p:nvSpPr>
          <p:spPr bwMode="auto">
            <a:xfrm>
              <a:off x="3264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7691" name="Line 49"/>
            <p:cNvSpPr>
              <a:spLocks noChangeShapeType="1"/>
            </p:cNvSpPr>
            <p:nvPr/>
          </p:nvSpPr>
          <p:spPr bwMode="auto">
            <a:xfrm>
              <a:off x="3600" y="182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868591" y="4244119"/>
            <a:ext cx="1013222" cy="304800"/>
            <a:chOff x="3277" y="2614"/>
            <a:chExt cx="1021" cy="288"/>
          </a:xfrm>
        </p:grpSpPr>
        <p:sp>
          <p:nvSpPr>
            <p:cNvPr id="27686" name="Line 52"/>
            <p:cNvSpPr>
              <a:spLocks noChangeShapeType="1"/>
            </p:cNvSpPr>
            <p:nvPr/>
          </p:nvSpPr>
          <p:spPr bwMode="auto">
            <a:xfrm>
              <a:off x="4294" y="26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7687" name="Line 53"/>
            <p:cNvSpPr>
              <a:spLocks noChangeShapeType="1"/>
            </p:cNvSpPr>
            <p:nvPr/>
          </p:nvSpPr>
          <p:spPr bwMode="auto">
            <a:xfrm>
              <a:off x="3290" y="261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7688" name="Rectangle 54" descr="宽上对角线"/>
            <p:cNvSpPr>
              <a:spLocks noChangeArrowheads="1"/>
            </p:cNvSpPr>
            <p:nvPr/>
          </p:nvSpPr>
          <p:spPr bwMode="auto">
            <a:xfrm>
              <a:off x="3277" y="2653"/>
              <a:ext cx="1008" cy="240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950"/>
            </a:p>
          </p:txBody>
        </p:sp>
      </p:grpSp>
      <p:grpSp>
        <p:nvGrpSpPr>
          <p:cNvPr id="27662" name="Group 62"/>
          <p:cNvGrpSpPr>
            <a:grpSpLocks/>
          </p:cNvGrpSpPr>
          <p:nvPr/>
        </p:nvGrpSpPr>
        <p:grpSpPr bwMode="auto">
          <a:xfrm>
            <a:off x="5345907" y="2291494"/>
            <a:ext cx="2356246" cy="2305050"/>
            <a:chOff x="3307" y="771"/>
            <a:chExt cx="2182" cy="2176"/>
          </a:xfrm>
        </p:grpSpPr>
        <p:sp>
          <p:nvSpPr>
            <p:cNvPr id="27675" name="Text Box 63"/>
            <p:cNvSpPr txBox="1">
              <a:spLocks noChangeArrowheads="1"/>
            </p:cNvSpPr>
            <p:nvPr/>
          </p:nvSpPr>
          <p:spPr bwMode="auto">
            <a:xfrm>
              <a:off x="4761" y="1294"/>
              <a:ext cx="65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 b="0" i="1"/>
                <a:t>y=x</a:t>
              </a:r>
            </a:p>
          </p:txBody>
        </p:sp>
        <p:grpSp>
          <p:nvGrpSpPr>
            <p:cNvPr id="27676" name="Group 64"/>
            <p:cNvGrpSpPr>
              <a:grpSpLocks/>
            </p:cNvGrpSpPr>
            <p:nvPr/>
          </p:nvGrpSpPr>
          <p:grpSpPr bwMode="auto">
            <a:xfrm>
              <a:off x="3307" y="771"/>
              <a:ext cx="2182" cy="2176"/>
              <a:chOff x="3307" y="771"/>
              <a:chExt cx="2182" cy="2176"/>
            </a:xfrm>
          </p:grpSpPr>
          <p:sp>
            <p:nvSpPr>
              <p:cNvPr id="27677" name="Line 65"/>
              <p:cNvSpPr>
                <a:spLocks noChangeShapeType="1"/>
              </p:cNvSpPr>
              <p:nvPr/>
            </p:nvSpPr>
            <p:spPr bwMode="auto">
              <a:xfrm>
                <a:off x="3307" y="2515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7678" name="Line 66"/>
              <p:cNvSpPr>
                <a:spLocks noChangeShapeType="1"/>
              </p:cNvSpPr>
              <p:nvPr/>
            </p:nvSpPr>
            <p:spPr bwMode="auto">
              <a:xfrm flipV="1">
                <a:off x="3739" y="883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7679" name="Line 67"/>
              <p:cNvSpPr>
                <a:spLocks noChangeShapeType="1"/>
              </p:cNvSpPr>
              <p:nvPr/>
            </p:nvSpPr>
            <p:spPr bwMode="auto">
              <a:xfrm flipV="1">
                <a:off x="3451" y="1555"/>
                <a:ext cx="1248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7680" name="Line 68"/>
              <p:cNvSpPr>
                <a:spLocks noChangeShapeType="1"/>
              </p:cNvSpPr>
              <p:nvPr/>
            </p:nvSpPr>
            <p:spPr bwMode="auto">
              <a:xfrm>
                <a:off x="3739" y="1699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7681" name="Text Box 69"/>
              <p:cNvSpPr txBox="1">
                <a:spLocks noChangeArrowheads="1"/>
              </p:cNvSpPr>
              <p:nvPr/>
            </p:nvSpPr>
            <p:spPr bwMode="auto">
              <a:xfrm>
                <a:off x="3523" y="1543"/>
                <a:ext cx="287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/>
                  <a:t>1</a:t>
                </a:r>
              </a:p>
            </p:txBody>
          </p:sp>
          <p:sp>
            <p:nvSpPr>
              <p:cNvPr id="27682" name="AutoShape 70" descr="深色横线"/>
              <p:cNvSpPr>
                <a:spLocks noChangeArrowheads="1"/>
              </p:cNvSpPr>
              <p:nvPr/>
            </p:nvSpPr>
            <p:spPr bwMode="auto">
              <a:xfrm flipV="1">
                <a:off x="3761" y="1721"/>
                <a:ext cx="768" cy="768"/>
              </a:xfrm>
              <a:prstGeom prst="rtTriangle">
                <a:avLst/>
              </a:prstGeom>
              <a:pattFill prst="dkHorz">
                <a:fgClr>
                  <a:srgbClr val="FFFF99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1950"/>
              </a:p>
            </p:txBody>
          </p:sp>
          <p:sp>
            <p:nvSpPr>
              <p:cNvPr id="27683" name="Text Box 71"/>
              <p:cNvSpPr txBox="1">
                <a:spLocks noChangeArrowheads="1"/>
              </p:cNvSpPr>
              <p:nvPr/>
            </p:nvSpPr>
            <p:spPr bwMode="auto">
              <a:xfrm>
                <a:off x="3519" y="2250"/>
                <a:ext cx="287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1950" b="0"/>
                  <a:t>0</a:t>
                </a:r>
              </a:p>
            </p:txBody>
          </p:sp>
          <p:sp>
            <p:nvSpPr>
              <p:cNvPr id="27684" name="Text Box 72"/>
              <p:cNvSpPr txBox="1">
                <a:spLocks noChangeArrowheads="1"/>
              </p:cNvSpPr>
              <p:nvPr/>
            </p:nvSpPr>
            <p:spPr bwMode="auto">
              <a:xfrm>
                <a:off x="5216" y="2499"/>
                <a:ext cx="273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 i="1"/>
                  <a:t>x</a:t>
                </a:r>
              </a:p>
            </p:txBody>
          </p:sp>
          <p:sp>
            <p:nvSpPr>
              <p:cNvPr id="27685" name="Text Box 73"/>
              <p:cNvSpPr txBox="1">
                <a:spLocks noChangeArrowheads="1"/>
              </p:cNvSpPr>
              <p:nvPr/>
            </p:nvSpPr>
            <p:spPr bwMode="auto">
              <a:xfrm>
                <a:off x="3497" y="771"/>
                <a:ext cx="273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950" b="0" i="1"/>
                  <a:t>y</a:t>
                </a:r>
              </a:p>
            </p:txBody>
          </p:sp>
        </p:grpSp>
      </p:grp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5325666" y="3541650"/>
            <a:ext cx="863203" cy="1090613"/>
            <a:chOff x="3513" y="3115"/>
            <a:chExt cx="725" cy="916"/>
          </a:xfrm>
        </p:grpSpPr>
        <p:sp>
          <p:nvSpPr>
            <p:cNvPr id="27671" name="Rectangle 61" descr="宽上对角线"/>
            <p:cNvSpPr>
              <a:spLocks noChangeArrowheads="1"/>
            </p:cNvSpPr>
            <p:nvPr/>
          </p:nvSpPr>
          <p:spPr bwMode="auto">
            <a:xfrm>
              <a:off x="3513" y="3141"/>
              <a:ext cx="697" cy="890"/>
            </a:xfrm>
            <a:prstGeom prst="rect">
              <a:avLst/>
            </a:prstGeom>
            <a:pattFill prst="wdUpDiag">
              <a:fgClr>
                <a:srgbClr val="FF00FF">
                  <a:alpha val="41960"/>
                </a:srgbClr>
              </a:fgClr>
              <a:bgClr>
                <a:schemeClr val="bg1">
                  <a:alpha val="4196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950"/>
            </a:p>
          </p:txBody>
        </p:sp>
        <p:grpSp>
          <p:nvGrpSpPr>
            <p:cNvPr id="27672" name="Group 118"/>
            <p:cNvGrpSpPr>
              <a:grpSpLocks/>
            </p:cNvGrpSpPr>
            <p:nvPr/>
          </p:nvGrpSpPr>
          <p:grpSpPr bwMode="auto">
            <a:xfrm>
              <a:off x="3535" y="3115"/>
              <a:ext cx="703" cy="897"/>
              <a:chOff x="3535" y="3115"/>
              <a:chExt cx="703" cy="897"/>
            </a:xfrm>
          </p:grpSpPr>
          <p:sp>
            <p:nvSpPr>
              <p:cNvPr id="27673" name="Line 74"/>
              <p:cNvSpPr>
                <a:spLocks noChangeShapeType="1"/>
              </p:cNvSpPr>
              <p:nvPr/>
            </p:nvSpPr>
            <p:spPr bwMode="auto">
              <a:xfrm>
                <a:off x="3535" y="3115"/>
                <a:ext cx="697" cy="17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7674" name="Line 75"/>
              <p:cNvSpPr>
                <a:spLocks noChangeShapeType="1"/>
              </p:cNvSpPr>
              <p:nvPr/>
            </p:nvSpPr>
            <p:spPr bwMode="auto">
              <a:xfrm>
                <a:off x="4237" y="3121"/>
                <a:ext cx="1" cy="89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5578079" y="3740484"/>
            <a:ext cx="829865" cy="777479"/>
            <a:chOff x="3725" y="3282"/>
            <a:chExt cx="697" cy="653"/>
          </a:xfrm>
        </p:grpSpPr>
        <p:sp>
          <p:nvSpPr>
            <p:cNvPr id="27667" name="Rectangle 56" descr="宽上对角线"/>
            <p:cNvSpPr>
              <a:spLocks noChangeArrowheads="1"/>
            </p:cNvSpPr>
            <p:nvPr/>
          </p:nvSpPr>
          <p:spPr bwMode="auto">
            <a:xfrm>
              <a:off x="3725" y="3294"/>
              <a:ext cx="697" cy="641"/>
            </a:xfrm>
            <a:prstGeom prst="rect">
              <a:avLst/>
            </a:prstGeom>
            <a:pattFill prst="wdUpDiag">
              <a:fgClr>
                <a:srgbClr val="FF00FF">
                  <a:alpha val="70195"/>
                </a:srgbClr>
              </a:fgClr>
              <a:bgClr>
                <a:schemeClr val="bg1">
                  <a:alpha val="70195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950"/>
            </a:p>
          </p:txBody>
        </p:sp>
        <p:grpSp>
          <p:nvGrpSpPr>
            <p:cNvPr id="27668" name="Group 57"/>
            <p:cNvGrpSpPr>
              <a:grpSpLocks/>
            </p:cNvGrpSpPr>
            <p:nvPr/>
          </p:nvGrpSpPr>
          <p:grpSpPr bwMode="auto">
            <a:xfrm>
              <a:off x="3725" y="3282"/>
              <a:ext cx="697" cy="653"/>
              <a:chOff x="3430" y="2194"/>
              <a:chExt cx="768" cy="734"/>
            </a:xfrm>
          </p:grpSpPr>
          <p:sp>
            <p:nvSpPr>
              <p:cNvPr id="27669" name="Line 58"/>
              <p:cNvSpPr>
                <a:spLocks noChangeShapeType="1"/>
              </p:cNvSpPr>
              <p:nvPr/>
            </p:nvSpPr>
            <p:spPr bwMode="auto">
              <a:xfrm>
                <a:off x="3430" y="2194"/>
                <a:ext cx="768" cy="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7670" name="Line 59"/>
              <p:cNvSpPr>
                <a:spLocks noChangeShapeType="1"/>
              </p:cNvSpPr>
              <p:nvPr/>
            </p:nvSpPr>
            <p:spPr bwMode="auto">
              <a:xfrm>
                <a:off x="4198" y="220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600117"/>
            <a:ext cx="2057400" cy="273844"/>
          </a:xfrm>
        </p:spPr>
        <p:txBody>
          <a:bodyPr/>
          <a:lstStyle/>
          <a:p>
            <a:pPr>
              <a:defRPr/>
            </a:pPr>
            <a:fld id="{B5773419-CD11-4CE8-8616-67407456CE15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600117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1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6" grpId="0" autoUpdateAnimBg="0"/>
      <p:bldP spid="71697" grpId="0" autoUpdateAnimBg="0"/>
      <p:bldP spid="7170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328048" y="2842023"/>
            <a:ext cx="1944290" cy="1453753"/>
            <a:chOff x="3334" y="2387"/>
            <a:chExt cx="1633" cy="1221"/>
          </a:xfrm>
        </p:grpSpPr>
        <p:sp>
          <p:nvSpPr>
            <p:cNvPr id="28714" name="Rectangle 12" descr="宽上对角线"/>
            <p:cNvSpPr>
              <a:spLocks noChangeArrowheads="1"/>
            </p:cNvSpPr>
            <p:nvPr/>
          </p:nvSpPr>
          <p:spPr bwMode="auto">
            <a:xfrm>
              <a:off x="3379" y="2387"/>
              <a:ext cx="1588" cy="1221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950"/>
            </a:p>
          </p:txBody>
        </p:sp>
        <p:sp>
          <p:nvSpPr>
            <p:cNvPr id="28715" name="Line 54"/>
            <p:cNvSpPr>
              <a:spLocks noChangeShapeType="1"/>
            </p:cNvSpPr>
            <p:nvPr/>
          </p:nvSpPr>
          <p:spPr bwMode="auto">
            <a:xfrm>
              <a:off x="3334" y="2387"/>
              <a:ext cx="163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8716" name="Line 55"/>
            <p:cNvSpPr>
              <a:spLocks noChangeShapeType="1"/>
            </p:cNvSpPr>
            <p:nvPr/>
          </p:nvSpPr>
          <p:spPr bwMode="auto">
            <a:xfrm>
              <a:off x="4967" y="2387"/>
              <a:ext cx="0" cy="113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350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178065" y="3468598"/>
            <a:ext cx="2268141" cy="1190625"/>
            <a:chOff x="3288" y="3065"/>
            <a:chExt cx="1905" cy="1000"/>
          </a:xfrm>
        </p:grpSpPr>
        <p:sp>
          <p:nvSpPr>
            <p:cNvPr id="28711" name="Rectangle 50" descr="宽上对角线"/>
            <p:cNvSpPr>
              <a:spLocks noChangeArrowheads="1"/>
            </p:cNvSpPr>
            <p:nvPr/>
          </p:nvSpPr>
          <p:spPr bwMode="auto">
            <a:xfrm>
              <a:off x="5015" y="3065"/>
              <a:ext cx="155" cy="330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950"/>
            </a:p>
          </p:txBody>
        </p:sp>
        <p:sp>
          <p:nvSpPr>
            <p:cNvPr id="28712" name="Line 51"/>
            <p:cNvSpPr>
              <a:spLocks noChangeShapeType="1"/>
            </p:cNvSpPr>
            <p:nvPr/>
          </p:nvSpPr>
          <p:spPr bwMode="auto">
            <a:xfrm>
              <a:off x="3288" y="3067"/>
              <a:ext cx="1905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8713" name="Line 52"/>
            <p:cNvSpPr>
              <a:spLocks noChangeShapeType="1"/>
            </p:cNvSpPr>
            <p:nvPr/>
          </p:nvSpPr>
          <p:spPr bwMode="auto">
            <a:xfrm>
              <a:off x="5193" y="3067"/>
              <a:ext cx="0" cy="99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350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004197" y="2842022"/>
            <a:ext cx="1243013" cy="1889522"/>
            <a:chOff x="3288" y="2523"/>
            <a:chExt cx="1044" cy="1587"/>
          </a:xfrm>
        </p:grpSpPr>
        <p:sp>
          <p:nvSpPr>
            <p:cNvPr id="28707" name="Rectangle 42" descr="宽上对角线"/>
            <p:cNvSpPr>
              <a:spLocks noChangeArrowheads="1"/>
            </p:cNvSpPr>
            <p:nvPr/>
          </p:nvSpPr>
          <p:spPr bwMode="auto">
            <a:xfrm>
              <a:off x="3560" y="2523"/>
              <a:ext cx="768" cy="1563"/>
            </a:xfrm>
            <a:prstGeom prst="rect">
              <a:avLst/>
            </a:prstGeom>
            <a:pattFill prst="wdUpDiag">
              <a:fgClr>
                <a:srgbClr val="FF00FF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950"/>
            </a:p>
          </p:txBody>
        </p:sp>
        <p:grpSp>
          <p:nvGrpSpPr>
            <p:cNvPr id="28708" name="Group 48"/>
            <p:cNvGrpSpPr>
              <a:grpSpLocks/>
            </p:cNvGrpSpPr>
            <p:nvPr/>
          </p:nvGrpSpPr>
          <p:grpSpPr bwMode="auto">
            <a:xfrm>
              <a:off x="3288" y="2523"/>
              <a:ext cx="1044" cy="1587"/>
              <a:chOff x="3288" y="2523"/>
              <a:chExt cx="1044" cy="1587"/>
            </a:xfrm>
          </p:grpSpPr>
          <p:sp>
            <p:nvSpPr>
              <p:cNvPr id="28709" name="Line 46"/>
              <p:cNvSpPr>
                <a:spLocks noChangeShapeType="1"/>
              </p:cNvSpPr>
              <p:nvPr/>
            </p:nvSpPr>
            <p:spPr bwMode="auto">
              <a:xfrm>
                <a:off x="3288" y="2523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8710" name="Line 47"/>
              <p:cNvSpPr>
                <a:spLocks noChangeShapeType="1"/>
              </p:cNvSpPr>
              <p:nvPr/>
            </p:nvSpPr>
            <p:spPr bwMode="auto">
              <a:xfrm>
                <a:off x="4332" y="2523"/>
                <a:ext cx="0" cy="1587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328048" y="2463404"/>
            <a:ext cx="2302187" cy="1817279"/>
            <a:chOff x="3312" y="766"/>
            <a:chExt cx="2191" cy="2219"/>
          </a:xfrm>
        </p:grpSpPr>
        <p:grpSp>
          <p:nvGrpSpPr>
            <p:cNvPr id="28692" name="Group 16"/>
            <p:cNvGrpSpPr>
              <a:grpSpLocks/>
            </p:cNvGrpSpPr>
            <p:nvPr/>
          </p:nvGrpSpPr>
          <p:grpSpPr bwMode="auto">
            <a:xfrm>
              <a:off x="3312" y="766"/>
              <a:ext cx="2191" cy="2207"/>
              <a:chOff x="3307" y="771"/>
              <a:chExt cx="2191" cy="2207"/>
            </a:xfrm>
          </p:grpSpPr>
          <p:sp>
            <p:nvSpPr>
              <p:cNvPr id="28696" name="Text Box 17"/>
              <p:cNvSpPr txBox="1">
                <a:spLocks noChangeArrowheads="1"/>
              </p:cNvSpPr>
              <p:nvPr/>
            </p:nvSpPr>
            <p:spPr bwMode="auto">
              <a:xfrm>
                <a:off x="4761" y="1294"/>
                <a:ext cx="659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950" b="0" i="1"/>
                  <a:t>y=x</a:t>
                </a:r>
              </a:p>
            </p:txBody>
          </p:sp>
          <p:grpSp>
            <p:nvGrpSpPr>
              <p:cNvPr id="28697" name="Group 18"/>
              <p:cNvGrpSpPr>
                <a:grpSpLocks/>
              </p:cNvGrpSpPr>
              <p:nvPr/>
            </p:nvGrpSpPr>
            <p:grpSpPr bwMode="auto">
              <a:xfrm>
                <a:off x="3307" y="771"/>
                <a:ext cx="2191" cy="2207"/>
                <a:chOff x="3307" y="771"/>
                <a:chExt cx="2191" cy="2207"/>
              </a:xfrm>
            </p:grpSpPr>
            <p:sp>
              <p:nvSpPr>
                <p:cNvPr id="28698" name="Line 19"/>
                <p:cNvSpPr>
                  <a:spLocks noChangeShapeType="1"/>
                </p:cNvSpPr>
                <p:nvPr/>
              </p:nvSpPr>
              <p:spPr bwMode="auto">
                <a:xfrm>
                  <a:off x="3307" y="2515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  <p:sp>
              <p:nvSpPr>
                <p:cNvPr id="2869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739" y="883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  <p:sp>
              <p:nvSpPr>
                <p:cNvPr id="2870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451" y="1555"/>
                  <a:ext cx="1248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  <p:sp>
              <p:nvSpPr>
                <p:cNvPr id="28701" name="Line 22"/>
                <p:cNvSpPr>
                  <a:spLocks noChangeShapeType="1"/>
                </p:cNvSpPr>
                <p:nvPr/>
              </p:nvSpPr>
              <p:spPr bwMode="auto">
                <a:xfrm>
                  <a:off x="3739" y="1699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  <p:sp>
              <p:nvSpPr>
                <p:cNvPr id="2870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523" y="1543"/>
                  <a:ext cx="295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1950" b="0"/>
                    <a:t>1</a:t>
                  </a:r>
                </a:p>
              </p:txBody>
            </p:sp>
            <p:sp>
              <p:nvSpPr>
                <p:cNvPr id="28703" name="AutoShape 24" descr="深色横线"/>
                <p:cNvSpPr>
                  <a:spLocks noChangeArrowheads="1"/>
                </p:cNvSpPr>
                <p:nvPr/>
              </p:nvSpPr>
              <p:spPr bwMode="auto">
                <a:xfrm flipV="1">
                  <a:off x="3761" y="1721"/>
                  <a:ext cx="768" cy="768"/>
                </a:xfrm>
                <a:prstGeom prst="rtTriangle">
                  <a:avLst/>
                </a:prstGeom>
                <a:pattFill prst="dkHorz">
                  <a:fgClr>
                    <a:srgbClr val="FFFF99">
                      <a:alpha val="54901"/>
                    </a:srgbClr>
                  </a:fgClr>
                  <a:bgClr>
                    <a:schemeClr val="bg1">
                      <a:alpha val="54901"/>
                    </a:schemeClr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 sz="1950"/>
                </a:p>
              </p:txBody>
            </p:sp>
            <p:sp>
              <p:nvSpPr>
                <p:cNvPr id="2870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519" y="2249"/>
                  <a:ext cx="295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zh-CN" altLang="en-US" sz="1950" b="0"/>
                    <a:t>0</a:t>
                  </a:r>
                </a:p>
              </p:txBody>
            </p:sp>
            <p:sp>
              <p:nvSpPr>
                <p:cNvPr id="2870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217" y="2499"/>
                  <a:ext cx="281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1950" b="0" i="1"/>
                    <a:t>x</a:t>
                  </a:r>
                </a:p>
              </p:txBody>
            </p:sp>
            <p:sp>
              <p:nvSpPr>
                <p:cNvPr id="2870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97" y="771"/>
                  <a:ext cx="281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1950" b="0" i="1"/>
                    <a:t>y</a:t>
                  </a:r>
                </a:p>
              </p:txBody>
            </p:sp>
          </p:grpSp>
        </p:grpSp>
        <p:grpSp>
          <p:nvGrpSpPr>
            <p:cNvPr id="28693" name="Group 28"/>
            <p:cNvGrpSpPr>
              <a:grpSpLocks/>
            </p:cNvGrpSpPr>
            <p:nvPr/>
          </p:nvGrpSpPr>
          <p:grpSpPr bwMode="auto">
            <a:xfrm>
              <a:off x="4406" y="1702"/>
              <a:ext cx="295" cy="1283"/>
              <a:chOff x="4406" y="1702"/>
              <a:chExt cx="295" cy="1283"/>
            </a:xfrm>
          </p:grpSpPr>
          <p:sp>
            <p:nvSpPr>
              <p:cNvPr id="28694" name="Line 29"/>
              <p:cNvSpPr>
                <a:spLocks noChangeShapeType="1"/>
              </p:cNvSpPr>
              <p:nvPr/>
            </p:nvSpPr>
            <p:spPr bwMode="auto">
              <a:xfrm>
                <a:off x="4551" y="1702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8695" name="Text Box 30"/>
              <p:cNvSpPr txBox="1">
                <a:spLocks noChangeArrowheads="1"/>
              </p:cNvSpPr>
              <p:nvPr/>
            </p:nvSpPr>
            <p:spPr bwMode="auto">
              <a:xfrm>
                <a:off x="4406" y="2506"/>
                <a:ext cx="29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1950" b="0"/>
                  <a:t>1</a:t>
                </a:r>
              </a:p>
            </p:txBody>
          </p:sp>
        </p:grpSp>
      </p:grp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1385887" y="1783940"/>
            <a:ext cx="244810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 b="0" dirty="0"/>
              <a:t>当</a:t>
            </a:r>
            <a:r>
              <a:rPr lang="en-US" altLang="zh-CN" sz="1950" b="0" i="1" dirty="0"/>
              <a:t>x </a:t>
            </a:r>
            <a:r>
              <a:rPr lang="zh-CN" altLang="en-US" sz="1950" b="0" dirty="0">
                <a:sym typeface="Symbol" panose="05050102010706020507" pitchFamily="18" charset="2"/>
              </a:rPr>
              <a:t></a:t>
            </a:r>
            <a:r>
              <a:rPr lang="en-US" altLang="zh-CN" sz="1950" b="0" i="1" dirty="0"/>
              <a:t> </a:t>
            </a:r>
            <a:r>
              <a:rPr lang="en-US" altLang="zh-CN" sz="1950" b="0" dirty="0"/>
              <a:t>1, </a:t>
            </a:r>
            <a:r>
              <a:rPr lang="zh-CN" altLang="en-US" sz="1950" b="0" dirty="0"/>
              <a:t>0 </a:t>
            </a:r>
            <a:r>
              <a:rPr lang="zh-CN" altLang="en-US" sz="1950" b="0" dirty="0">
                <a:sym typeface="Symbol" panose="05050102010706020507" pitchFamily="18" charset="2"/>
              </a:rPr>
              <a:t> </a:t>
            </a:r>
            <a:r>
              <a:rPr lang="en-US" altLang="zh-CN" sz="1950" b="0" i="1" dirty="0"/>
              <a:t>y </a:t>
            </a:r>
            <a:r>
              <a:rPr lang="zh-CN" altLang="en-US" sz="1950" b="0" dirty="0">
                <a:sym typeface="Symbol" panose="05050102010706020507" pitchFamily="18" charset="2"/>
              </a:rPr>
              <a:t>&lt;</a:t>
            </a:r>
            <a:r>
              <a:rPr lang="en-US" altLang="zh-CN" sz="1950" b="0" dirty="0"/>
              <a:t> 1</a:t>
            </a:r>
            <a:r>
              <a:rPr lang="zh-CN" altLang="en-US" sz="1950" b="0" dirty="0"/>
              <a:t>时，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1494235" y="2163210"/>
            <a:ext cx="2559844" cy="564356"/>
            <a:chOff x="309" y="2928"/>
            <a:chExt cx="2150" cy="474"/>
          </a:xfrm>
        </p:grpSpPr>
        <p:graphicFrame>
          <p:nvGraphicFramePr>
            <p:cNvPr id="28677" name="Object 34"/>
            <p:cNvGraphicFramePr>
              <a:graphicFrameLocks noChangeAspect="1"/>
            </p:cNvGraphicFramePr>
            <p:nvPr/>
          </p:nvGraphicFramePr>
          <p:xfrm>
            <a:off x="763" y="2928"/>
            <a:ext cx="1696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5" name="Equation" r:id="rId3" imgW="2565360" imgH="698400" progId="Equation.DSMT4">
                    <p:embed/>
                  </p:oleObj>
                </mc:Choice>
                <mc:Fallback>
                  <p:oleObj name="Equation" r:id="rId3" imgW="256536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2928"/>
                          <a:ext cx="1696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35"/>
            <p:cNvGraphicFramePr>
              <a:graphicFrameLocks noChangeAspect="1"/>
            </p:cNvGraphicFramePr>
            <p:nvPr/>
          </p:nvGraphicFramePr>
          <p:xfrm>
            <a:off x="309" y="3022"/>
            <a:ext cx="62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name="Equation" r:id="rId5" imgW="495000" imgH="203040" progId="Equation.DSMT4">
                    <p:embed/>
                  </p:oleObj>
                </mc:Choice>
                <mc:Fallback>
                  <p:oleObj name="Equation" r:id="rId5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" y="3022"/>
                          <a:ext cx="62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84" name="Text Box 36"/>
          <p:cNvSpPr txBox="1">
            <a:spLocks noChangeArrowheads="1"/>
          </p:cNvSpPr>
          <p:nvPr/>
        </p:nvSpPr>
        <p:spPr bwMode="auto">
          <a:xfrm>
            <a:off x="1385887" y="2795816"/>
            <a:ext cx="2376488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 b="0" dirty="0"/>
              <a:t>当 </a:t>
            </a:r>
            <a:r>
              <a:rPr lang="en-US" altLang="zh-CN" sz="1950" b="0" i="1" dirty="0"/>
              <a:t>x </a:t>
            </a:r>
            <a:r>
              <a:rPr lang="zh-CN" altLang="en-US" sz="1950" b="0" dirty="0">
                <a:sym typeface="Symbol" panose="05050102010706020507" pitchFamily="18" charset="2"/>
              </a:rPr>
              <a:t></a:t>
            </a:r>
            <a:r>
              <a:rPr lang="en-US" altLang="zh-CN" sz="1950" b="0" i="1" dirty="0"/>
              <a:t> </a:t>
            </a:r>
            <a:r>
              <a:rPr lang="en-US" altLang="zh-CN" sz="1950" b="0" dirty="0"/>
              <a:t>1, </a:t>
            </a:r>
            <a:r>
              <a:rPr lang="en-US" altLang="zh-CN" sz="1950" b="0" i="1" dirty="0"/>
              <a:t>y </a:t>
            </a:r>
            <a:r>
              <a:rPr lang="zh-CN" altLang="en-US" sz="1950" b="0" dirty="0">
                <a:sym typeface="Symbol" panose="05050102010706020507" pitchFamily="18" charset="2"/>
              </a:rPr>
              <a:t></a:t>
            </a:r>
            <a:r>
              <a:rPr lang="en-US" altLang="zh-CN" sz="1950" b="0" dirty="0"/>
              <a:t> 1 </a:t>
            </a:r>
            <a:r>
              <a:rPr lang="zh-CN" altLang="en-US" sz="1950" b="0" dirty="0"/>
              <a:t>时，</a:t>
            </a:r>
          </a:p>
        </p:txBody>
      </p:sp>
      <p:graphicFrame>
        <p:nvGraphicFramePr>
          <p:cNvPr id="7888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00778"/>
              </p:ext>
            </p:extLst>
          </p:nvPr>
        </p:nvGraphicFramePr>
        <p:xfrm>
          <a:off x="2574131" y="3228013"/>
          <a:ext cx="1296591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31" y="3228013"/>
                        <a:ext cx="1296591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1389460" y="700009"/>
            <a:ext cx="238879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/>
              <a:t>当</a:t>
            </a:r>
            <a:r>
              <a:rPr lang="zh-CN" altLang="en-US" sz="1950" b="0"/>
              <a:t>0 </a:t>
            </a:r>
            <a:r>
              <a:rPr lang="zh-CN" altLang="en-US" sz="1950" b="0">
                <a:sym typeface="Symbol" panose="05050102010706020507" pitchFamily="18" charset="2"/>
              </a:rPr>
              <a:t></a:t>
            </a:r>
            <a:r>
              <a:rPr lang="zh-CN" altLang="en-US" sz="1950" b="0"/>
              <a:t> </a:t>
            </a:r>
            <a:r>
              <a:rPr lang="en-US" altLang="zh-CN" sz="1950" b="0" i="1"/>
              <a:t>x </a:t>
            </a:r>
            <a:r>
              <a:rPr lang="zh-CN" altLang="en-US" sz="1950" b="0">
                <a:sym typeface="Symbol" panose="05050102010706020507" pitchFamily="18" charset="2"/>
              </a:rPr>
              <a:t>&lt;</a:t>
            </a:r>
            <a:r>
              <a:rPr lang="en-US" altLang="zh-CN" sz="1950" b="0"/>
              <a:t>1,</a:t>
            </a:r>
            <a:r>
              <a:rPr lang="zh-CN" altLang="en-US" sz="1950" b="0"/>
              <a:t> </a:t>
            </a:r>
            <a:r>
              <a:rPr lang="en-US" altLang="zh-CN" sz="1950" b="0" i="1"/>
              <a:t>y </a:t>
            </a:r>
            <a:r>
              <a:rPr lang="zh-CN" altLang="en-US" sz="1950" b="0">
                <a:sym typeface="Symbol" panose="05050102010706020507" pitchFamily="18" charset="2"/>
              </a:rPr>
              <a:t></a:t>
            </a:r>
            <a:r>
              <a:rPr lang="en-US" altLang="zh-CN" sz="1950" b="0"/>
              <a:t> 1</a:t>
            </a:r>
            <a:r>
              <a:rPr lang="zh-CN" altLang="en-US" sz="1950"/>
              <a:t>时</a:t>
            </a:r>
            <a:r>
              <a:rPr lang="zh-CN" altLang="en-US" sz="1950" b="0"/>
              <a:t>，</a:t>
            </a:r>
          </a:p>
        </p:txBody>
      </p:sp>
      <p:graphicFrame>
        <p:nvGraphicFramePr>
          <p:cNvPr id="7888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60685"/>
              </p:ext>
            </p:extLst>
          </p:nvPr>
        </p:nvGraphicFramePr>
        <p:xfrm>
          <a:off x="1494235" y="1196040"/>
          <a:ext cx="2376488" cy="54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9" imgW="3340080" imgH="698400" progId="Equation.DSMT4">
                  <p:embed/>
                </p:oleObj>
              </mc:Choice>
              <mc:Fallback>
                <p:oleObj name="Equation" r:id="rId9" imgW="3340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235" y="1196040"/>
                        <a:ext cx="2376488" cy="544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3800475" y="1322246"/>
            <a:ext cx="990977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950" b="0" i="1"/>
              <a:t>=</a:t>
            </a:r>
            <a:r>
              <a:rPr lang="en-US" altLang="zh-CN" sz="1950" b="0"/>
              <a:t>2</a:t>
            </a:r>
            <a:r>
              <a:rPr lang="en-US" altLang="zh-CN" sz="1950" b="0" i="1"/>
              <a:t>x</a:t>
            </a:r>
            <a:r>
              <a:rPr lang="en-US" altLang="zh-CN" sz="1950" b="0" baseline="30000"/>
              <a:t>2</a:t>
            </a:r>
            <a:r>
              <a:rPr lang="en-US" altLang="zh-CN" sz="1950" b="0"/>
              <a:t>–</a:t>
            </a:r>
            <a:r>
              <a:rPr lang="en-US" altLang="zh-CN" sz="1950" b="0" i="1"/>
              <a:t>x</a:t>
            </a:r>
            <a:r>
              <a:rPr lang="en-US" altLang="zh-CN" sz="1950" b="0" baseline="30000"/>
              <a:t>4</a:t>
            </a:r>
            <a:endParaRPr lang="zh-CN" altLang="en-US" sz="1950" b="0" baseline="30000"/>
          </a:p>
        </p:txBody>
      </p:sp>
      <p:sp>
        <p:nvSpPr>
          <p:cNvPr id="78907" name="Rectangle 59"/>
          <p:cNvSpPr>
            <a:spLocks noChangeArrowheads="1"/>
          </p:cNvSpPr>
          <p:nvPr/>
        </p:nvSpPr>
        <p:spPr bwMode="auto">
          <a:xfrm>
            <a:off x="4076700" y="2287035"/>
            <a:ext cx="54694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950" b="0" i="1"/>
              <a:t>=y</a:t>
            </a:r>
            <a:r>
              <a:rPr lang="en-US" altLang="zh-CN" sz="1950" b="0" baseline="30000"/>
              <a:t>4</a:t>
            </a:r>
            <a:endParaRPr lang="zh-CN" altLang="en-US" sz="1950" b="0" baseline="300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0B202B-017B-4328-9126-C20A1C98DC56}" type="datetime1">
              <a:rPr lang="zh-CN" altLang="en-US" smtClean="0"/>
              <a:t>2023/10/23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78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0" grpId="0" autoUpdateAnimBg="0"/>
      <p:bldP spid="78884" grpId="0" autoUpdateAnimBg="0"/>
      <p:bldP spid="78886" grpId="0" autoUpdateAnimBg="0"/>
      <p:bldP spid="78906" grpId="0"/>
      <p:bldP spid="789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19954" y="1677478"/>
            <a:ext cx="6055519" cy="2897981"/>
            <a:chOff x="516" y="28"/>
            <a:chExt cx="5086" cy="2434"/>
          </a:xfrm>
        </p:grpSpPr>
        <p:sp>
          <p:nvSpPr>
            <p:cNvPr id="84996" name="Text Box 3"/>
            <p:cNvSpPr txBox="1">
              <a:spLocks noChangeArrowheads="1"/>
            </p:cNvSpPr>
            <p:nvPr/>
          </p:nvSpPr>
          <p:spPr bwMode="auto">
            <a:xfrm>
              <a:off x="516" y="1107"/>
              <a:ext cx="8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950" b="0" i="1"/>
                <a:t>F </a:t>
              </a:r>
              <a:r>
                <a:rPr lang="en-US" altLang="zh-CN" sz="1950" b="0"/>
                <a:t>(</a:t>
              </a:r>
              <a:r>
                <a:rPr lang="en-US" altLang="zh-CN" sz="1950" b="0" i="1"/>
                <a:t>x,y</a:t>
              </a:r>
              <a:r>
                <a:rPr lang="en-US" altLang="zh-CN" sz="1950" b="0"/>
                <a:t>) =</a:t>
              </a:r>
            </a:p>
          </p:txBody>
        </p:sp>
        <p:sp>
          <p:nvSpPr>
            <p:cNvPr id="84997" name="AutoShape 4"/>
            <p:cNvSpPr>
              <a:spLocks/>
            </p:cNvSpPr>
            <p:nvPr/>
          </p:nvSpPr>
          <p:spPr bwMode="auto">
            <a:xfrm>
              <a:off x="1429" y="28"/>
              <a:ext cx="296" cy="2434"/>
            </a:xfrm>
            <a:prstGeom prst="leftBrace">
              <a:avLst>
                <a:gd name="adj1" fmla="val 68525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1950"/>
            </a:p>
          </p:txBody>
        </p:sp>
        <p:sp>
          <p:nvSpPr>
            <p:cNvPr id="84998" name="Text Box 5"/>
            <p:cNvSpPr txBox="1">
              <a:spLocks noChangeArrowheads="1"/>
            </p:cNvSpPr>
            <p:nvPr/>
          </p:nvSpPr>
          <p:spPr bwMode="auto">
            <a:xfrm>
              <a:off x="1983" y="74"/>
              <a:ext cx="21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950" b="0"/>
                <a:t>0,             </a:t>
              </a:r>
              <a:r>
                <a:rPr lang="en-US" altLang="zh-CN" sz="1950" b="0" i="1"/>
                <a:t>x &lt; </a:t>
              </a:r>
              <a:r>
                <a:rPr lang="en-US" altLang="zh-CN" sz="1950" b="0"/>
                <a:t>0 </a:t>
              </a:r>
              <a:r>
                <a:rPr lang="zh-CN" altLang="en-US" sz="1950" b="0"/>
                <a:t>或 </a:t>
              </a:r>
              <a:r>
                <a:rPr lang="en-US" altLang="zh-CN" sz="1950" b="0" i="1"/>
                <a:t>y </a:t>
              </a:r>
              <a:r>
                <a:rPr lang="en-US" altLang="zh-CN" sz="1950" b="0"/>
                <a:t>&lt; 0</a:t>
              </a:r>
            </a:p>
          </p:txBody>
        </p:sp>
        <p:sp>
          <p:nvSpPr>
            <p:cNvPr id="84999" name="Text Box 6"/>
            <p:cNvSpPr txBox="1">
              <a:spLocks noChangeArrowheads="1"/>
            </p:cNvSpPr>
            <p:nvPr/>
          </p:nvSpPr>
          <p:spPr bwMode="auto">
            <a:xfrm>
              <a:off x="1983" y="482"/>
              <a:ext cx="36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950" b="0" i="1"/>
                <a:t>y</a:t>
              </a:r>
              <a:r>
                <a:rPr lang="en-US" altLang="zh-CN" sz="1950" b="0" baseline="30000"/>
                <a:t>4</a:t>
              </a:r>
              <a:r>
                <a:rPr lang="en-US" altLang="zh-CN" sz="1950" b="0"/>
                <a:t> ,           0 </a:t>
              </a:r>
              <a:r>
                <a:rPr lang="en-US" altLang="zh-CN" sz="1950" b="0">
                  <a:sym typeface="Symbol" panose="05050102010706020507" pitchFamily="18" charset="2"/>
                </a:rPr>
                <a:t></a:t>
              </a:r>
              <a:r>
                <a:rPr lang="en-US" altLang="zh-CN" sz="1950" b="0"/>
                <a:t> </a:t>
              </a:r>
              <a:r>
                <a:rPr lang="en-US" altLang="zh-CN" sz="1950" b="0" i="1"/>
                <a:t>x </a:t>
              </a:r>
              <a:r>
                <a:rPr lang="zh-CN" altLang="en-US" sz="1950" b="0">
                  <a:sym typeface="Symbol" panose="05050102010706020507" pitchFamily="18" charset="2"/>
                </a:rPr>
                <a:t>&lt;</a:t>
              </a:r>
              <a:r>
                <a:rPr lang="en-US" altLang="zh-CN" sz="1950" b="0"/>
                <a:t>1</a:t>
              </a:r>
              <a:r>
                <a:rPr lang="en-US" altLang="zh-CN" sz="1950" b="0">
                  <a:sym typeface="Symbol" panose="05050102010706020507" pitchFamily="18" charset="2"/>
                </a:rPr>
                <a:t>,</a:t>
              </a:r>
              <a:r>
                <a:rPr lang="zh-CN" altLang="en-US" sz="1950" b="0"/>
                <a:t> 0 </a:t>
              </a:r>
              <a:r>
                <a:rPr lang="zh-CN" altLang="en-US" sz="1950" b="0">
                  <a:sym typeface="Symbol" panose="05050102010706020507" pitchFamily="18" charset="2"/>
                </a:rPr>
                <a:t> </a:t>
              </a:r>
              <a:r>
                <a:rPr lang="en-US" altLang="zh-CN" sz="1950" b="0" i="1"/>
                <a:t>y </a:t>
              </a:r>
              <a:r>
                <a:rPr lang="zh-CN" altLang="en-US" sz="1950" b="0">
                  <a:sym typeface="Symbol" panose="05050102010706020507" pitchFamily="18" charset="2"/>
                </a:rPr>
                <a:t>&lt;</a:t>
              </a:r>
              <a:r>
                <a:rPr lang="en-US" altLang="zh-CN" sz="1950" b="0"/>
                <a:t> </a:t>
              </a:r>
              <a:r>
                <a:rPr lang="en-US" altLang="zh-CN" sz="1950" b="0" i="1"/>
                <a:t>x</a:t>
              </a:r>
              <a:r>
                <a:rPr lang="en-US" altLang="zh-CN" sz="1950" b="0"/>
                <a:t> </a:t>
              </a:r>
              <a:r>
                <a:rPr lang="zh-CN" altLang="en-US" sz="1950" b="0"/>
                <a:t>，</a:t>
              </a:r>
            </a:p>
          </p:txBody>
        </p:sp>
        <p:sp>
          <p:nvSpPr>
            <p:cNvPr id="85000" name="Text Box 7"/>
            <p:cNvSpPr txBox="1">
              <a:spLocks noChangeArrowheads="1"/>
            </p:cNvSpPr>
            <p:nvPr/>
          </p:nvSpPr>
          <p:spPr bwMode="auto">
            <a:xfrm>
              <a:off x="1983" y="835"/>
              <a:ext cx="31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950" b="0"/>
                <a:t>2</a:t>
              </a:r>
              <a:r>
                <a:rPr lang="en-US" altLang="zh-CN" sz="1950" b="0" i="1"/>
                <a:t>x</a:t>
              </a:r>
              <a:r>
                <a:rPr lang="en-US" altLang="zh-CN" sz="1950" b="0" baseline="30000"/>
                <a:t>2</a:t>
              </a:r>
              <a:r>
                <a:rPr lang="en-US" altLang="zh-CN" sz="1950" b="0" i="1"/>
                <a:t>y</a:t>
              </a:r>
              <a:r>
                <a:rPr lang="en-US" altLang="zh-CN" sz="1950" b="0" baseline="30000"/>
                <a:t>2</a:t>
              </a:r>
              <a:r>
                <a:rPr lang="en-US" altLang="zh-CN" sz="1950" b="0"/>
                <a:t>–</a:t>
              </a:r>
              <a:r>
                <a:rPr lang="en-US" altLang="zh-CN" sz="1950" b="0" i="1"/>
                <a:t>y</a:t>
              </a:r>
              <a:r>
                <a:rPr lang="en-US" altLang="zh-CN" sz="1950" b="0" baseline="30000"/>
                <a:t>4</a:t>
              </a:r>
              <a:r>
                <a:rPr lang="en-US" altLang="zh-CN" sz="1950" b="0"/>
                <a:t>, </a:t>
              </a:r>
              <a:r>
                <a:rPr lang="en-US" altLang="zh-CN" sz="1950" b="0" i="1"/>
                <a:t> </a:t>
              </a:r>
              <a:r>
                <a:rPr lang="en-US" altLang="zh-CN" sz="1950" b="0"/>
                <a:t>0 </a:t>
              </a:r>
              <a:r>
                <a:rPr lang="en-US" altLang="zh-CN" sz="1950" b="0">
                  <a:sym typeface="Symbol" panose="05050102010706020507" pitchFamily="18" charset="2"/>
                </a:rPr>
                <a:t></a:t>
              </a:r>
              <a:r>
                <a:rPr lang="en-US" altLang="zh-CN" sz="1950" b="0"/>
                <a:t> </a:t>
              </a:r>
              <a:r>
                <a:rPr lang="en-US" altLang="zh-CN" sz="1950" b="0" i="1"/>
                <a:t>x </a:t>
              </a:r>
              <a:r>
                <a:rPr lang="zh-CN" altLang="en-US" sz="1950" b="0">
                  <a:sym typeface="Symbol" panose="05050102010706020507" pitchFamily="18" charset="2"/>
                </a:rPr>
                <a:t>&lt;</a:t>
              </a:r>
              <a:r>
                <a:rPr lang="en-US" altLang="zh-CN" sz="1950" b="0"/>
                <a:t>1,</a:t>
              </a:r>
              <a:r>
                <a:rPr lang="zh-CN" altLang="en-US" sz="1950" b="0"/>
                <a:t>  </a:t>
              </a:r>
              <a:r>
                <a:rPr lang="en-US" altLang="zh-CN" sz="1950" b="0" i="1"/>
                <a:t>x</a:t>
              </a:r>
              <a:r>
                <a:rPr lang="en-US" altLang="zh-CN" sz="1950" b="0"/>
                <a:t> </a:t>
              </a:r>
              <a:r>
                <a:rPr lang="zh-CN" altLang="en-US" sz="1950" b="0">
                  <a:sym typeface="Symbol" panose="05050102010706020507" pitchFamily="18" charset="2"/>
                </a:rPr>
                <a:t></a:t>
              </a:r>
              <a:r>
                <a:rPr lang="en-US" altLang="zh-CN" sz="1950" b="0">
                  <a:sym typeface="Symbol" panose="05050102010706020507" pitchFamily="18" charset="2"/>
                </a:rPr>
                <a:t> </a:t>
              </a:r>
              <a:r>
                <a:rPr lang="en-US" altLang="zh-CN" sz="1950" b="0" i="1"/>
                <a:t>y </a:t>
              </a:r>
              <a:r>
                <a:rPr lang="zh-CN" altLang="en-US" sz="1950" b="0">
                  <a:sym typeface="Symbol" panose="05050102010706020507" pitchFamily="18" charset="2"/>
                </a:rPr>
                <a:t>&lt;</a:t>
              </a:r>
              <a:r>
                <a:rPr lang="en-US" altLang="zh-CN" sz="1950" b="0"/>
                <a:t>1</a:t>
              </a:r>
              <a:r>
                <a:rPr lang="zh-CN" altLang="en-US" sz="1950" b="0"/>
                <a:t>，</a:t>
              </a:r>
            </a:p>
          </p:txBody>
        </p:sp>
        <p:sp>
          <p:nvSpPr>
            <p:cNvPr id="85001" name="Text Box 8"/>
            <p:cNvSpPr txBox="1">
              <a:spLocks noChangeArrowheads="1"/>
            </p:cNvSpPr>
            <p:nvPr/>
          </p:nvSpPr>
          <p:spPr bwMode="auto">
            <a:xfrm>
              <a:off x="1983" y="1298"/>
              <a:ext cx="2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950" b="0"/>
                <a:t>2</a:t>
              </a:r>
              <a:r>
                <a:rPr lang="en-US" altLang="zh-CN" sz="1950" b="0" i="1"/>
                <a:t>x</a:t>
              </a:r>
              <a:r>
                <a:rPr lang="en-US" altLang="zh-CN" sz="1950" b="0" baseline="30000"/>
                <a:t>2</a:t>
              </a:r>
              <a:r>
                <a:rPr lang="en-US" altLang="zh-CN" sz="1950" b="0"/>
                <a:t>–</a:t>
              </a:r>
              <a:r>
                <a:rPr lang="en-US" altLang="zh-CN" sz="1950" b="0" i="1"/>
                <a:t>x</a:t>
              </a:r>
              <a:r>
                <a:rPr lang="en-US" altLang="zh-CN" sz="1950" b="0" baseline="30000"/>
                <a:t>4</a:t>
              </a:r>
              <a:r>
                <a:rPr lang="zh-CN" altLang="en-US" sz="1950" b="0"/>
                <a:t> ,    0 </a:t>
              </a:r>
              <a:r>
                <a:rPr lang="zh-CN" altLang="en-US" sz="1950" b="0">
                  <a:sym typeface="Symbol" panose="05050102010706020507" pitchFamily="18" charset="2"/>
                </a:rPr>
                <a:t></a:t>
              </a:r>
              <a:r>
                <a:rPr lang="zh-CN" altLang="en-US" sz="1950" b="0"/>
                <a:t> </a:t>
              </a:r>
              <a:r>
                <a:rPr lang="en-US" altLang="zh-CN" sz="1950" b="0" i="1"/>
                <a:t>x </a:t>
              </a:r>
              <a:r>
                <a:rPr lang="zh-CN" altLang="en-US" sz="1950" b="0">
                  <a:sym typeface="Symbol" panose="05050102010706020507" pitchFamily="18" charset="2"/>
                </a:rPr>
                <a:t>&lt;</a:t>
              </a:r>
              <a:r>
                <a:rPr lang="en-US" altLang="zh-CN" sz="1950" b="0"/>
                <a:t>1,</a:t>
              </a:r>
              <a:r>
                <a:rPr lang="zh-CN" altLang="en-US" sz="1950" b="0"/>
                <a:t> </a:t>
              </a:r>
              <a:r>
                <a:rPr lang="en-US" altLang="zh-CN" sz="1950" b="0" i="1"/>
                <a:t>y </a:t>
              </a:r>
              <a:r>
                <a:rPr lang="zh-CN" altLang="en-US" sz="1950" b="0">
                  <a:sym typeface="Symbol" panose="05050102010706020507" pitchFamily="18" charset="2"/>
                </a:rPr>
                <a:t></a:t>
              </a:r>
              <a:r>
                <a:rPr lang="en-US" altLang="zh-CN" sz="1950" b="0"/>
                <a:t> 1</a:t>
              </a:r>
              <a:r>
                <a:rPr lang="zh-CN" altLang="en-US" sz="1950" b="0"/>
                <a:t>，</a:t>
              </a:r>
            </a:p>
          </p:txBody>
        </p:sp>
        <p:sp>
          <p:nvSpPr>
            <p:cNvPr id="85002" name="Text Box 9"/>
            <p:cNvSpPr txBox="1">
              <a:spLocks noChangeArrowheads="1"/>
            </p:cNvSpPr>
            <p:nvPr/>
          </p:nvSpPr>
          <p:spPr bwMode="auto">
            <a:xfrm>
              <a:off x="1983" y="1652"/>
              <a:ext cx="25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950" b="0" i="1"/>
                <a:t>y</a:t>
              </a:r>
              <a:r>
                <a:rPr lang="en-US" altLang="zh-CN" sz="1950" b="0" baseline="30000"/>
                <a:t>4</a:t>
              </a:r>
              <a:r>
                <a:rPr lang="en-US" altLang="zh-CN" sz="1950" b="0" i="1"/>
                <a:t> ,            x </a:t>
              </a:r>
              <a:r>
                <a:rPr lang="zh-CN" altLang="en-US" sz="1950" b="0">
                  <a:sym typeface="Symbol" panose="05050102010706020507" pitchFamily="18" charset="2"/>
                </a:rPr>
                <a:t></a:t>
              </a:r>
              <a:r>
                <a:rPr lang="en-US" altLang="zh-CN" sz="1950" b="0" i="1"/>
                <a:t> </a:t>
              </a:r>
              <a:r>
                <a:rPr lang="en-US" altLang="zh-CN" sz="1950" b="0"/>
                <a:t>1,</a:t>
              </a:r>
              <a:r>
                <a:rPr lang="zh-CN" altLang="en-US" sz="1950" b="0"/>
                <a:t> 0 </a:t>
              </a:r>
              <a:r>
                <a:rPr lang="zh-CN" altLang="en-US" sz="1950" b="0">
                  <a:sym typeface="Symbol" panose="05050102010706020507" pitchFamily="18" charset="2"/>
                </a:rPr>
                <a:t> </a:t>
              </a:r>
              <a:r>
                <a:rPr lang="en-US" altLang="zh-CN" sz="1950" b="0" i="1"/>
                <a:t>y </a:t>
              </a:r>
              <a:r>
                <a:rPr lang="zh-CN" altLang="en-US" sz="1950" b="0">
                  <a:sym typeface="Symbol" panose="05050102010706020507" pitchFamily="18" charset="2"/>
                </a:rPr>
                <a:t>&lt;</a:t>
              </a:r>
              <a:r>
                <a:rPr lang="en-US" altLang="zh-CN" sz="1950" b="0"/>
                <a:t> 1</a:t>
              </a:r>
              <a:r>
                <a:rPr lang="zh-CN" altLang="en-US" sz="1950" b="0"/>
                <a:t>，</a:t>
              </a:r>
            </a:p>
          </p:txBody>
        </p:sp>
        <p:sp>
          <p:nvSpPr>
            <p:cNvPr id="85003" name="Text Box 10"/>
            <p:cNvSpPr txBox="1">
              <a:spLocks noChangeArrowheads="1"/>
            </p:cNvSpPr>
            <p:nvPr/>
          </p:nvSpPr>
          <p:spPr bwMode="auto">
            <a:xfrm>
              <a:off x="2006" y="2060"/>
              <a:ext cx="2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950" b="0"/>
                <a:t>1,              </a:t>
              </a:r>
              <a:r>
                <a:rPr lang="en-US" altLang="zh-CN" sz="1950" b="0" i="1"/>
                <a:t>x </a:t>
              </a:r>
              <a:r>
                <a:rPr lang="zh-CN" altLang="en-US" sz="1950" b="0">
                  <a:sym typeface="Symbol" panose="05050102010706020507" pitchFamily="18" charset="2"/>
                </a:rPr>
                <a:t></a:t>
              </a:r>
              <a:r>
                <a:rPr lang="en-US" altLang="zh-CN" sz="1950" b="0" i="1"/>
                <a:t> </a:t>
              </a:r>
              <a:r>
                <a:rPr lang="en-US" altLang="zh-CN" sz="1950" b="0"/>
                <a:t>1,</a:t>
              </a:r>
              <a:r>
                <a:rPr lang="en-US" altLang="zh-CN" sz="1950" b="0" i="1"/>
                <a:t> y </a:t>
              </a:r>
              <a:r>
                <a:rPr lang="zh-CN" altLang="en-US" sz="1950" b="0">
                  <a:sym typeface="Symbol" panose="05050102010706020507" pitchFamily="18" charset="2"/>
                </a:rPr>
                <a:t></a:t>
              </a:r>
              <a:r>
                <a:rPr lang="en-US" altLang="zh-CN" sz="1950" b="0"/>
                <a:t> 1</a:t>
              </a:r>
              <a:r>
                <a:rPr lang="zh-CN" altLang="en-US" sz="1950" b="0"/>
                <a:t>，</a:t>
              </a:r>
            </a:p>
          </p:txBody>
        </p:sp>
      </p:grpSp>
      <p:sp>
        <p:nvSpPr>
          <p:cNvPr id="84995" name="Rectangle 15"/>
          <p:cNvSpPr>
            <a:spLocks noChangeArrowheads="1"/>
          </p:cNvSpPr>
          <p:nvPr/>
        </p:nvSpPr>
        <p:spPr bwMode="auto">
          <a:xfrm>
            <a:off x="1277541" y="848803"/>
            <a:ext cx="270298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950" dirty="0"/>
              <a:t>联合分布函数</a:t>
            </a:r>
            <a:r>
              <a:rPr lang="en-US" altLang="zh-CN" sz="1950" i="1" dirty="0"/>
              <a:t>F</a:t>
            </a:r>
            <a:r>
              <a:rPr lang="en-US" altLang="zh-CN" sz="1950" dirty="0"/>
              <a:t> (</a:t>
            </a:r>
            <a:r>
              <a:rPr lang="en-US" altLang="zh-CN" sz="1950" i="1" dirty="0"/>
              <a:t>x, y</a:t>
            </a:r>
            <a:r>
              <a:rPr lang="en-US" altLang="zh-CN" sz="1950" dirty="0"/>
              <a:t>)</a:t>
            </a:r>
            <a:r>
              <a:rPr lang="zh-CN" altLang="en-US" sz="1950" dirty="0"/>
              <a:t>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ED8967-28D4-4A53-B250-0A23BA811745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日期占位符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1CA7849-FE2C-4F7C-A0F4-C6E9EB9A9B0F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4450AF1-FD74-4E05-A367-A95F3DB2AC35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28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27025" y="1337196"/>
            <a:ext cx="8207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C00000"/>
                </a:solidFill>
              </a:rPr>
              <a:t>例1</a:t>
            </a:r>
            <a:r>
              <a:rPr lang="en-US" altLang="zh-CN" dirty="0" smtClean="0">
                <a:solidFill>
                  <a:srgbClr val="C00000"/>
                </a:solidFill>
              </a:rPr>
              <a:t>2 </a:t>
            </a:r>
            <a:r>
              <a:rPr lang="zh-CN" altLang="en-US" dirty="0" smtClean="0">
                <a:solidFill>
                  <a:srgbClr val="663300"/>
                </a:solidFill>
              </a:rPr>
              <a:t>设随机变量</a:t>
            </a:r>
            <a:r>
              <a:rPr lang="en-US" altLang="zh-CN" i="1" dirty="0" smtClean="0">
                <a:solidFill>
                  <a:srgbClr val="663300"/>
                </a:solidFill>
              </a:rPr>
              <a:t>X</a:t>
            </a:r>
            <a:r>
              <a:rPr lang="zh-CN" altLang="en-US" dirty="0" smtClean="0">
                <a:solidFill>
                  <a:srgbClr val="663300"/>
                </a:solidFill>
              </a:rPr>
              <a:t>的概率密度函数为</a:t>
            </a:r>
            <a:endParaRPr lang="zh-CN" altLang="en-US" dirty="0">
              <a:solidFill>
                <a:srgbClr val="663300"/>
              </a:solidFill>
            </a:endParaRP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88277"/>
              </p:ext>
            </p:extLst>
          </p:nvPr>
        </p:nvGraphicFramePr>
        <p:xfrm>
          <a:off x="2411414" y="1924175"/>
          <a:ext cx="3889375" cy="119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4" imgW="2209680" imgH="863640" progId="Equation.DSMT4">
                  <p:embed/>
                </p:oleObj>
              </mc:Choice>
              <mc:Fallback>
                <p:oleObj name="Equation" r:id="rId4" imgW="2209680" imgH="863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4" y="1924175"/>
                        <a:ext cx="3889375" cy="1197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52400" y="3335065"/>
            <a:ext cx="868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3300"/>
                </a:solidFill>
              </a:rPr>
              <a:t>F(</a:t>
            </a:r>
            <a:r>
              <a:rPr lang="en-US" altLang="zh-CN" i="1" dirty="0">
                <a:solidFill>
                  <a:srgbClr val="663300"/>
                </a:solidFill>
              </a:rPr>
              <a:t>x</a:t>
            </a:r>
            <a:r>
              <a:rPr lang="en-US" altLang="zh-CN" dirty="0">
                <a:solidFill>
                  <a:srgbClr val="663300"/>
                </a:solidFill>
              </a:rPr>
              <a:t>)</a:t>
            </a:r>
            <a:r>
              <a:rPr lang="zh-CN" altLang="en-US" dirty="0">
                <a:solidFill>
                  <a:srgbClr val="663300"/>
                </a:solidFill>
              </a:rPr>
              <a:t>是</a:t>
            </a:r>
            <a:r>
              <a:rPr lang="en-US" altLang="zh-CN" dirty="0">
                <a:solidFill>
                  <a:srgbClr val="663300"/>
                </a:solidFill>
              </a:rPr>
              <a:t>X</a:t>
            </a:r>
            <a:r>
              <a:rPr lang="zh-CN" altLang="en-US" dirty="0">
                <a:solidFill>
                  <a:srgbClr val="663300"/>
                </a:solidFill>
              </a:rPr>
              <a:t>的分布函数</a:t>
            </a:r>
            <a:r>
              <a:rPr lang="en-US" altLang="zh-CN" dirty="0">
                <a:solidFill>
                  <a:srgbClr val="663300"/>
                </a:solidFill>
              </a:rPr>
              <a:t>,</a:t>
            </a:r>
            <a:r>
              <a:rPr lang="zh-CN" altLang="en-US" dirty="0">
                <a:solidFill>
                  <a:srgbClr val="663300"/>
                </a:solidFill>
              </a:rPr>
              <a:t>求</a:t>
            </a:r>
            <a:r>
              <a:rPr lang="en-US" altLang="zh-CN" dirty="0">
                <a:solidFill>
                  <a:srgbClr val="663300"/>
                </a:solidFill>
              </a:rPr>
              <a:t>Y=F(X)</a:t>
            </a:r>
            <a:r>
              <a:rPr lang="zh-CN" altLang="en-US" dirty="0">
                <a:solidFill>
                  <a:srgbClr val="663300"/>
                </a:solidFill>
              </a:rPr>
              <a:t>的分布函数</a:t>
            </a:r>
            <a:r>
              <a:rPr lang="en-US" altLang="zh-CN" dirty="0">
                <a:solidFill>
                  <a:srgbClr val="663300"/>
                </a:solidFill>
              </a:rPr>
              <a:t>.</a:t>
            </a:r>
            <a:endParaRPr lang="en-US" altLang="zh-CN" i="1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11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日期占位符 8"/>
          <p:cNvSpPr>
            <a:spLocks noGrp="1"/>
          </p:cNvSpPr>
          <p:nvPr>
            <p:ph type="dt" sz="half" idx="10"/>
          </p:nvPr>
        </p:nvSpPr>
        <p:spPr>
          <a:xfrm>
            <a:off x="228600" y="4767263"/>
            <a:ext cx="16002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2AFDFCC-9198-4914-B27A-7F07D1AF7AF1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719D47E-3DCD-4B7A-AA1E-9F3AD3B629A6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29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52400" y="622320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      </a:t>
            </a:r>
            <a:r>
              <a:rPr lang="zh-CN" altLang="en-US" sz="2400" dirty="0">
                <a:solidFill>
                  <a:srgbClr val="C00000"/>
                </a:solidFill>
              </a:rPr>
              <a:t>例13  </a:t>
            </a:r>
            <a:r>
              <a:rPr lang="zh-CN" altLang="en-US" sz="2400" dirty="0">
                <a:solidFill>
                  <a:srgbClr val="663300"/>
                </a:solidFill>
              </a:rPr>
              <a:t>设</a:t>
            </a:r>
            <a:r>
              <a:rPr lang="en-US" altLang="zh-CN" sz="2400" i="1" dirty="0">
                <a:solidFill>
                  <a:srgbClr val="663300"/>
                </a:solidFill>
              </a:rPr>
              <a:t>X </a:t>
            </a:r>
            <a:r>
              <a:rPr lang="zh-CN" altLang="en-US" sz="2400" dirty="0">
                <a:solidFill>
                  <a:srgbClr val="663300"/>
                </a:solidFill>
              </a:rPr>
              <a:t>和</a:t>
            </a:r>
            <a:r>
              <a:rPr lang="en-US" altLang="zh-CN" sz="2400" i="1" dirty="0">
                <a:solidFill>
                  <a:srgbClr val="663300"/>
                </a:solidFill>
              </a:rPr>
              <a:t>Y</a:t>
            </a:r>
            <a:r>
              <a:rPr lang="en-US" altLang="zh-CN" sz="2400" dirty="0">
                <a:solidFill>
                  <a:srgbClr val="663300"/>
                </a:solidFill>
              </a:rPr>
              <a:t> </a:t>
            </a:r>
            <a:r>
              <a:rPr lang="zh-CN" altLang="en-US" sz="2400" dirty="0">
                <a:solidFill>
                  <a:srgbClr val="663300"/>
                </a:solidFill>
              </a:rPr>
              <a:t>是相互独立的随机变量, </a:t>
            </a:r>
            <a:r>
              <a:rPr lang="en-US" altLang="zh-CN" sz="2400" i="1" dirty="0" smtClean="0">
                <a:solidFill>
                  <a:srgbClr val="663300"/>
                </a:solidFill>
              </a:rPr>
              <a:t>X </a:t>
            </a:r>
            <a:r>
              <a:rPr lang="zh-CN" altLang="en-US" sz="2400" dirty="0">
                <a:solidFill>
                  <a:srgbClr val="663300"/>
                </a:solidFill>
              </a:rPr>
              <a:t>在[0,1]上服从均匀分布, </a:t>
            </a:r>
            <a:r>
              <a:rPr lang="en-US" altLang="zh-CN" sz="2400" i="1" dirty="0">
                <a:solidFill>
                  <a:srgbClr val="663300"/>
                </a:solidFill>
              </a:rPr>
              <a:t>Y </a:t>
            </a:r>
            <a:r>
              <a:rPr lang="zh-CN" altLang="en-US" sz="2400" dirty="0">
                <a:solidFill>
                  <a:srgbClr val="663300"/>
                </a:solidFill>
              </a:rPr>
              <a:t>的概率密度为</a:t>
            </a:r>
            <a:endParaRPr lang="zh-CN" altLang="en-US" sz="2400" i="1" dirty="0">
              <a:solidFill>
                <a:srgbClr val="663300"/>
              </a:solidFill>
            </a:endParaRP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2413020" y="1185344"/>
          <a:ext cx="3721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4" imgW="4901760" imgH="1955880" progId="Equation.3">
                  <p:embed/>
                </p:oleObj>
              </mc:Choice>
              <mc:Fallback>
                <p:oleObj name="Equation" r:id="rId4" imgW="4901760" imgH="1955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20" y="1185344"/>
                        <a:ext cx="37211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45543" y="2377027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      ① 求</a:t>
            </a:r>
            <a:r>
              <a:rPr lang="en-US" altLang="zh-CN" sz="2400" i="1" dirty="0">
                <a:solidFill>
                  <a:srgbClr val="663300"/>
                </a:solidFill>
              </a:rPr>
              <a:t>X</a:t>
            </a:r>
            <a:r>
              <a:rPr lang="en-US" altLang="zh-CN" sz="2400" dirty="0">
                <a:solidFill>
                  <a:srgbClr val="663300"/>
                </a:solidFill>
              </a:rPr>
              <a:t> </a:t>
            </a:r>
            <a:r>
              <a:rPr lang="zh-CN" altLang="en-US" sz="2400" dirty="0">
                <a:solidFill>
                  <a:srgbClr val="663300"/>
                </a:solidFill>
              </a:rPr>
              <a:t>与</a:t>
            </a:r>
            <a:r>
              <a:rPr lang="en-US" altLang="zh-CN" sz="2400" i="1" dirty="0">
                <a:solidFill>
                  <a:srgbClr val="663300"/>
                </a:solidFill>
              </a:rPr>
              <a:t>Y </a:t>
            </a:r>
            <a:r>
              <a:rPr lang="zh-CN" altLang="en-US" sz="2400" dirty="0">
                <a:solidFill>
                  <a:srgbClr val="663300"/>
                </a:solidFill>
              </a:rPr>
              <a:t>的联合概率密度; </a:t>
            </a:r>
            <a:endParaRPr lang="en-US" altLang="zh-CN" sz="2400" dirty="0" smtClean="0">
              <a:solidFill>
                <a:srgbClr val="663300"/>
              </a:solidFill>
            </a:endParaRPr>
          </a:p>
          <a:p>
            <a:pPr algn="l" eaLnBrk="1" hangingPunct="1"/>
            <a:r>
              <a:rPr lang="en-US" altLang="zh-CN" sz="2400" dirty="0" smtClean="0">
                <a:solidFill>
                  <a:srgbClr val="663300"/>
                </a:solidFill>
              </a:rPr>
              <a:t>      </a:t>
            </a:r>
            <a:r>
              <a:rPr lang="zh-CN" altLang="en-US" sz="2400" dirty="0" smtClean="0">
                <a:solidFill>
                  <a:srgbClr val="663300"/>
                </a:solidFill>
              </a:rPr>
              <a:t>② </a:t>
            </a:r>
            <a:r>
              <a:rPr lang="zh-CN" altLang="en-US" sz="2400" dirty="0">
                <a:solidFill>
                  <a:srgbClr val="663300"/>
                </a:solidFill>
              </a:rPr>
              <a:t>设有</a:t>
            </a:r>
            <a:r>
              <a:rPr lang="en-US" altLang="zh-CN" sz="2400" i="1" dirty="0">
                <a:solidFill>
                  <a:srgbClr val="663300"/>
                </a:solidFill>
              </a:rPr>
              <a:t>a</a:t>
            </a:r>
            <a:r>
              <a:rPr lang="en-US" altLang="zh-CN" sz="2400" dirty="0">
                <a:solidFill>
                  <a:srgbClr val="663300"/>
                </a:solidFill>
              </a:rPr>
              <a:t> </a:t>
            </a:r>
            <a:r>
              <a:rPr lang="zh-CN" altLang="en-US" sz="2400" dirty="0">
                <a:solidFill>
                  <a:srgbClr val="663300"/>
                </a:solidFill>
              </a:rPr>
              <a:t>的二次方程</a:t>
            </a:r>
            <a:r>
              <a:rPr lang="en-US" altLang="zh-CN" sz="2400" i="1" dirty="0">
                <a:solidFill>
                  <a:srgbClr val="663300"/>
                </a:solidFill>
              </a:rPr>
              <a:t>a</a:t>
            </a:r>
            <a:r>
              <a:rPr lang="en-US" altLang="zh-CN" sz="2400" baseline="30000" dirty="0">
                <a:solidFill>
                  <a:srgbClr val="663300"/>
                </a:solidFill>
              </a:rPr>
              <a:t>2 </a:t>
            </a:r>
            <a:r>
              <a:rPr lang="en-US" altLang="zh-CN" sz="2400" dirty="0">
                <a:solidFill>
                  <a:srgbClr val="663300"/>
                </a:solidFill>
              </a:rPr>
              <a:t>+ 2</a:t>
            </a:r>
            <a:r>
              <a:rPr lang="en-US" altLang="zh-CN" sz="2400" i="1" dirty="0">
                <a:solidFill>
                  <a:srgbClr val="663300"/>
                </a:solidFill>
              </a:rPr>
              <a:t>Xa</a:t>
            </a:r>
            <a:r>
              <a:rPr lang="en-US" altLang="zh-CN" sz="2400" dirty="0">
                <a:solidFill>
                  <a:srgbClr val="663300"/>
                </a:solidFill>
              </a:rPr>
              <a:t> + </a:t>
            </a:r>
            <a:r>
              <a:rPr lang="en-US" altLang="zh-CN" sz="2400" i="1" dirty="0">
                <a:solidFill>
                  <a:srgbClr val="663300"/>
                </a:solidFill>
              </a:rPr>
              <a:t>Y </a:t>
            </a:r>
            <a:r>
              <a:rPr lang="en-US" altLang="zh-CN" sz="2400" dirty="0">
                <a:solidFill>
                  <a:srgbClr val="663300"/>
                </a:solidFill>
              </a:rPr>
              <a:t>= 0, </a:t>
            </a:r>
            <a:r>
              <a:rPr lang="zh-CN" altLang="en-US" sz="2400" dirty="0">
                <a:solidFill>
                  <a:srgbClr val="663300"/>
                </a:solidFill>
              </a:rPr>
              <a:t>求方程有实根的概率.</a:t>
            </a:r>
            <a:endParaRPr lang="zh-CN" altLang="en-US" sz="2400" i="1" dirty="0">
              <a:solidFill>
                <a:srgbClr val="663300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68857" y="3291427"/>
            <a:ext cx="754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C00000"/>
                </a:solidFill>
              </a:rPr>
              <a:t>例14 </a:t>
            </a:r>
            <a:r>
              <a:rPr lang="zh-CN" altLang="en-US" sz="2400" dirty="0">
                <a:solidFill>
                  <a:srgbClr val="663300"/>
                </a:solidFill>
              </a:rPr>
              <a:t>设随机变量( </a:t>
            </a:r>
            <a:r>
              <a:rPr lang="en-US" altLang="zh-CN" sz="2400" i="1" dirty="0">
                <a:solidFill>
                  <a:srgbClr val="663300"/>
                </a:solidFill>
              </a:rPr>
              <a:t>X</a:t>
            </a:r>
            <a:r>
              <a:rPr lang="en-US" altLang="zh-CN" sz="2400" dirty="0">
                <a:solidFill>
                  <a:srgbClr val="663300"/>
                </a:solidFill>
              </a:rPr>
              <a:t>,</a:t>
            </a:r>
            <a:r>
              <a:rPr lang="en-US" altLang="zh-CN" sz="2400" i="1" dirty="0">
                <a:solidFill>
                  <a:srgbClr val="663300"/>
                </a:solidFill>
              </a:rPr>
              <a:t>Y</a:t>
            </a:r>
            <a:r>
              <a:rPr lang="en-US" altLang="zh-CN" sz="2400" dirty="0">
                <a:solidFill>
                  <a:srgbClr val="663300"/>
                </a:solidFill>
              </a:rPr>
              <a:t> )</a:t>
            </a:r>
            <a:r>
              <a:rPr lang="zh-CN" altLang="en-US" sz="2400" dirty="0">
                <a:solidFill>
                  <a:srgbClr val="663300"/>
                </a:solidFill>
              </a:rPr>
              <a:t>的概率密度为</a:t>
            </a:r>
            <a:endParaRPr lang="zh-CN" altLang="en-US" sz="2400" i="1" dirty="0">
              <a:solidFill>
                <a:srgbClr val="663300"/>
              </a:solidFill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125151" y="3776144"/>
          <a:ext cx="572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6" imgW="7568280" imgH="1320840" progId="Equation.3">
                  <p:embed/>
                </p:oleObj>
              </mc:Choice>
              <mc:Fallback>
                <p:oleObj name="Equation" r:id="rId6" imgW="7568280" imgH="1320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151" y="3776144"/>
                        <a:ext cx="57277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58816" y="4512740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663300"/>
                </a:solidFill>
              </a:rPr>
              <a:t>求</a:t>
            </a:r>
            <a:r>
              <a:rPr lang="en-US" altLang="zh-CN" sz="2400" i="1" dirty="0">
                <a:solidFill>
                  <a:srgbClr val="663300"/>
                </a:solidFill>
              </a:rPr>
              <a:t>Z </a:t>
            </a:r>
            <a:r>
              <a:rPr lang="en-US" altLang="zh-CN" sz="2400" dirty="0">
                <a:solidFill>
                  <a:srgbClr val="663300"/>
                </a:solidFill>
              </a:rPr>
              <a:t>= </a:t>
            </a:r>
            <a:r>
              <a:rPr lang="en-US" altLang="zh-CN" sz="2400" i="1" dirty="0">
                <a:solidFill>
                  <a:srgbClr val="663300"/>
                </a:solidFill>
              </a:rPr>
              <a:t>X</a:t>
            </a:r>
            <a:r>
              <a:rPr lang="en-US" altLang="zh-CN" sz="2400" dirty="0">
                <a:solidFill>
                  <a:srgbClr val="663300"/>
                </a:solidFill>
              </a:rPr>
              <a:t>-</a:t>
            </a:r>
            <a:r>
              <a:rPr lang="en-US" altLang="zh-CN" sz="2400" i="1" dirty="0">
                <a:solidFill>
                  <a:srgbClr val="663300"/>
                </a:solidFill>
              </a:rPr>
              <a:t>Y </a:t>
            </a:r>
            <a:r>
              <a:rPr lang="zh-CN" altLang="en-US" sz="2400" dirty="0">
                <a:solidFill>
                  <a:srgbClr val="663300"/>
                </a:solidFill>
              </a:rPr>
              <a:t>的概率密度函数.</a:t>
            </a:r>
          </a:p>
        </p:txBody>
      </p:sp>
    </p:spTree>
    <p:extLst>
      <p:ext uri="{BB962C8B-B14F-4D97-AF65-F5344CB8AC3E}">
        <p14:creationId xmlns:p14="http://schemas.microsoft.com/office/powerpoint/2010/main" val="2842156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日期占位符 12"/>
          <p:cNvSpPr>
            <a:spLocks noGrp="1"/>
          </p:cNvSpPr>
          <p:nvPr>
            <p:ph type="dt" sz="half" idx="10"/>
          </p:nvPr>
        </p:nvSpPr>
        <p:spPr>
          <a:xfrm>
            <a:off x="228600" y="4786313"/>
            <a:ext cx="16002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8EF70B1-493F-46A1-A800-717A29C5B2F5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C75BEC3-B9D3-420E-B858-8BDE5B1C87A5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3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287397" y="2250281"/>
            <a:ext cx="7467600" cy="434579"/>
          </a:xfrm>
        </p:spPr>
        <p:txBody>
          <a:bodyPr>
            <a:noAutofit/>
          </a:bodyPr>
          <a:lstStyle/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 smtClean="0">
                <a:latin typeface="Arial" charset="0"/>
                <a:ea typeface="隶书" pitchFamily="49" charset="-122"/>
              </a:rPr>
              <a:t>4. </a:t>
            </a:r>
            <a:r>
              <a:rPr lang="zh-CN" altLang="en-US" sz="2800" b="1" dirty="0" smtClean="0">
                <a:latin typeface="Arial" charset="0"/>
              </a:rPr>
              <a:t>二维随机变量及其联合分布函数；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737118" y="40815"/>
            <a:ext cx="525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一般要学会做三类习题：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7719" y="733622"/>
            <a:ext cx="9056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C00000"/>
                </a:solidFill>
                <a:latin typeface="Arial" charset="0"/>
              </a:rPr>
              <a:t>①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利用某些已知条件求出随机变量的分布律</a:t>
            </a:r>
            <a:r>
              <a:rPr lang="zh-CN" altLang="en-US" sz="2800" dirty="0" smtClean="0">
                <a:solidFill>
                  <a:schemeClr val="tx1"/>
                </a:solidFill>
                <a:latin typeface="Arial" charset="0"/>
              </a:rPr>
              <a:t>或密度函数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；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17720" y="1197884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C00000"/>
                </a:solidFill>
                <a:latin typeface="Arial" charset="0"/>
              </a:rPr>
              <a:t>②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利用分布律或分布函数，求出某些事件的概率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;</a:t>
            </a:r>
            <a:endParaRPr lang="zh-CN" alt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17720" y="1658897"/>
            <a:ext cx="883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C00000"/>
                </a:solidFill>
                <a:latin typeface="Arial" charset="0"/>
              </a:rPr>
              <a:t>③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利用分布律或密度函数，求出分布函数。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41636" y="2621354"/>
            <a:ext cx="731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二维离散型随机变量及其联合分布律；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41636" y="2993258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Arial" charset="0"/>
              </a:rPr>
              <a:t>二维连续型随机变量及其联合概率密度。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76502" y="3467876"/>
            <a:ext cx="800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二维随机变量的边缘分布和条件分布。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76502" y="3941745"/>
            <a:ext cx="586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6. 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随机变量的相互独立性。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76502" y="4439426"/>
            <a:ext cx="518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7. 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</a:rPr>
              <a:t>随机变量函数的分布。</a:t>
            </a:r>
          </a:p>
        </p:txBody>
      </p:sp>
    </p:spTree>
    <p:extLst>
      <p:ext uri="{BB962C8B-B14F-4D97-AF65-F5344CB8AC3E}">
        <p14:creationId xmlns:p14="http://schemas.microsoft.com/office/powerpoint/2010/main" val="2309296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 autoUpdateAnimBg="0"/>
      <p:bldP spid="29703" grpId="0" autoUpdateAnimBg="0"/>
      <p:bldP spid="29704" grpId="0" autoUpdateAnimBg="0"/>
      <p:bldP spid="29707" grpId="0" autoUpdateAnimBg="0"/>
      <p:bldP spid="29708" grpId="0" autoUpdateAnimBg="0"/>
      <p:bldP spid="29710" grpId="0" autoUpdateAnimBg="0"/>
      <p:bldP spid="29711" grpId="0" autoUpdateAnimBg="0"/>
      <p:bldP spid="29712" grpId="0" autoUpdateAnimBg="0"/>
      <p:bldP spid="29713" grpId="0" autoUpdateAnimBg="0"/>
      <p:bldP spid="2971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AD6642-5DA2-4375-BAEB-D6496A9D0C1D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5464" y="712883"/>
            <a:ext cx="9127069" cy="13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例</a:t>
            </a:r>
            <a:r>
              <a:rPr lang="zh-CN" altLang="en-US" sz="2800" dirty="0" smtClean="0">
                <a:solidFill>
                  <a:srgbClr val="C00000"/>
                </a:solidFill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5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 smtClean="0">
                <a:solidFill>
                  <a:srgbClr val="663300"/>
                </a:solidFill>
              </a:rPr>
              <a:t>已知</a:t>
            </a:r>
            <a:r>
              <a:rPr lang="zh-CN" altLang="en-US" sz="2800" dirty="0">
                <a:solidFill>
                  <a:srgbClr val="663300"/>
                </a:solidFill>
              </a:rPr>
              <a:t>二维</a:t>
            </a:r>
            <a:r>
              <a:rPr lang="zh-CN" altLang="en-US" sz="2800" dirty="0" smtClean="0">
                <a:solidFill>
                  <a:srgbClr val="663300"/>
                </a:solidFill>
              </a:rPr>
              <a:t>随机变量</a:t>
            </a:r>
            <a:r>
              <a:rPr lang="en-US" altLang="zh-CN" sz="2800" dirty="0" smtClean="0">
                <a:solidFill>
                  <a:srgbClr val="663300"/>
                </a:solidFill>
              </a:rPr>
              <a:t>(</a:t>
            </a:r>
            <a:r>
              <a:rPr lang="en-US" altLang="zh-CN" sz="2800" b="0" dirty="0" smtClean="0">
                <a:solidFill>
                  <a:srgbClr val="663300"/>
                </a:solidFill>
              </a:rPr>
              <a:t>X,Y)</a:t>
            </a:r>
            <a:r>
              <a:rPr lang="zh-CN" altLang="en-US" sz="2800" dirty="0" smtClean="0">
                <a:solidFill>
                  <a:srgbClr val="663300"/>
                </a:solidFill>
              </a:rPr>
              <a:t>服从区域</a:t>
            </a:r>
            <a:r>
              <a:rPr lang="en-US" altLang="zh-CN" sz="2800" dirty="0" smtClean="0">
                <a:solidFill>
                  <a:srgbClr val="663300"/>
                </a:solidFill>
              </a:rPr>
              <a:t>G</a:t>
            </a:r>
            <a:r>
              <a:rPr lang="zh-CN" altLang="en-US" sz="2800" dirty="0" smtClean="0">
                <a:solidFill>
                  <a:srgbClr val="663300"/>
                </a:solidFill>
              </a:rPr>
              <a:t>上的均匀分布，</a:t>
            </a:r>
            <a:endParaRPr lang="en-US" altLang="zh-CN" sz="2800" dirty="0" smtClean="0">
              <a:solidFill>
                <a:srgbClr val="663300"/>
              </a:solidFill>
            </a:endParaRPr>
          </a:p>
          <a:p>
            <a:pPr algn="l" eaLnBrk="1" hangingPunct="1"/>
            <a:endParaRPr lang="en-US" altLang="zh-CN" sz="4000" baseline="-25000" dirty="0" smtClean="0">
              <a:solidFill>
                <a:srgbClr val="663300"/>
              </a:solidFill>
            </a:endParaRPr>
          </a:p>
          <a:p>
            <a:pPr algn="l" eaLnBrk="1" hangingPunct="1"/>
            <a:r>
              <a:rPr lang="zh-CN" altLang="en-US" sz="4000" baseline="-25000" dirty="0" smtClean="0">
                <a:solidFill>
                  <a:srgbClr val="663300"/>
                </a:solidFill>
              </a:rPr>
              <a:t>其中区域</a:t>
            </a:r>
            <a:r>
              <a:rPr lang="en-US" altLang="zh-CN" sz="4000" baseline="-25000" dirty="0" smtClean="0">
                <a:solidFill>
                  <a:srgbClr val="663300"/>
                </a:solidFill>
              </a:rPr>
              <a:t>G</a:t>
            </a:r>
            <a:r>
              <a:rPr lang="zh-CN" altLang="en-US" sz="4000" baseline="-25000" dirty="0" smtClean="0">
                <a:solidFill>
                  <a:srgbClr val="663300"/>
                </a:solidFill>
              </a:rPr>
              <a:t>是由</a:t>
            </a:r>
            <a:r>
              <a:rPr lang="en-US" altLang="zh-CN" sz="4000" i="1" baseline="-25000" dirty="0" smtClean="0">
                <a:solidFill>
                  <a:srgbClr val="663300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663300"/>
                </a:solidFill>
              </a:rPr>
              <a:t>-</a:t>
            </a:r>
            <a:r>
              <a:rPr lang="en-US" altLang="zh-CN" sz="4000" i="1" baseline="-25000" dirty="0" smtClean="0">
                <a:solidFill>
                  <a:srgbClr val="663300"/>
                </a:solidFill>
              </a:rPr>
              <a:t>y</a:t>
            </a:r>
            <a:r>
              <a:rPr lang="en-US" altLang="zh-CN" sz="4000" baseline="-25000" dirty="0" smtClean="0">
                <a:solidFill>
                  <a:srgbClr val="663300"/>
                </a:solidFill>
              </a:rPr>
              <a:t>=0,</a:t>
            </a:r>
            <a:r>
              <a:rPr lang="en-US" altLang="zh-CN" sz="4000" i="1" baseline="-25000" dirty="0" smtClean="0">
                <a:solidFill>
                  <a:srgbClr val="663300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663300"/>
                </a:solidFill>
              </a:rPr>
              <a:t>+</a:t>
            </a:r>
            <a:r>
              <a:rPr lang="en-US" altLang="zh-CN" sz="4000" i="1" baseline="-25000" dirty="0" smtClean="0">
                <a:solidFill>
                  <a:srgbClr val="663300"/>
                </a:solidFill>
              </a:rPr>
              <a:t>y</a:t>
            </a:r>
            <a:r>
              <a:rPr lang="en-US" altLang="zh-CN" sz="4000" baseline="-25000" dirty="0" smtClean="0">
                <a:solidFill>
                  <a:srgbClr val="663300"/>
                </a:solidFill>
              </a:rPr>
              <a:t>=2,</a:t>
            </a:r>
            <a:r>
              <a:rPr lang="zh-CN" altLang="en-US" sz="4000" baseline="-25000" dirty="0" smtClean="0">
                <a:solidFill>
                  <a:srgbClr val="663300"/>
                </a:solidFill>
              </a:rPr>
              <a:t>与</a:t>
            </a:r>
            <a:r>
              <a:rPr lang="en-US" altLang="zh-CN" sz="4000" baseline="-25000" dirty="0" smtClean="0">
                <a:solidFill>
                  <a:srgbClr val="663300"/>
                </a:solidFill>
              </a:rPr>
              <a:t>y=0</a:t>
            </a:r>
            <a:r>
              <a:rPr lang="zh-CN" altLang="en-US" sz="4000" baseline="-25000" dirty="0" smtClean="0">
                <a:solidFill>
                  <a:srgbClr val="663300"/>
                </a:solidFill>
              </a:rPr>
              <a:t>所围成的三角形区域。</a:t>
            </a:r>
            <a:endParaRPr lang="en-US" altLang="zh-CN" sz="4000" baseline="-25000" dirty="0" smtClean="0">
              <a:solidFill>
                <a:srgbClr val="6633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3021" y="2947314"/>
            <a:ext cx="7119257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baseline="-25000" dirty="0">
                <a:solidFill>
                  <a:srgbClr val="663300"/>
                </a:solidFill>
              </a:rPr>
              <a:t>求（</a:t>
            </a:r>
            <a:r>
              <a:rPr lang="en-US" altLang="zh-CN" sz="4000" b="1" baseline="-25000" dirty="0">
                <a:solidFill>
                  <a:srgbClr val="663300"/>
                </a:solidFill>
              </a:rPr>
              <a:t>1</a:t>
            </a:r>
            <a:r>
              <a:rPr lang="zh-CN" altLang="en-US" sz="4000" b="1" baseline="-25000" dirty="0">
                <a:solidFill>
                  <a:srgbClr val="663300"/>
                </a:solidFill>
              </a:rPr>
              <a:t>）</a:t>
            </a:r>
            <a:r>
              <a:rPr lang="en-US" altLang="zh-CN" sz="4000" b="1" baseline="-25000" dirty="0">
                <a:solidFill>
                  <a:srgbClr val="663300"/>
                </a:solidFill>
              </a:rPr>
              <a:t>X</a:t>
            </a:r>
            <a:r>
              <a:rPr lang="zh-CN" altLang="en-US" sz="4000" b="1" baseline="-25000" dirty="0">
                <a:solidFill>
                  <a:srgbClr val="663300"/>
                </a:solidFill>
              </a:rPr>
              <a:t>的概率密度；（</a:t>
            </a:r>
            <a:r>
              <a:rPr lang="en-US" altLang="zh-CN" sz="4000" b="1" baseline="-25000" dirty="0">
                <a:solidFill>
                  <a:srgbClr val="663300"/>
                </a:solidFill>
              </a:rPr>
              <a:t>2</a:t>
            </a:r>
            <a:r>
              <a:rPr lang="zh-CN" altLang="en-US" sz="4000" b="1" baseline="-25000" dirty="0">
                <a:solidFill>
                  <a:srgbClr val="663300"/>
                </a:solidFill>
              </a:rPr>
              <a:t>）</a:t>
            </a:r>
            <a:r>
              <a:rPr lang="en-US" altLang="zh-CN" sz="4000" b="1" baseline="-25000" dirty="0">
                <a:solidFill>
                  <a:srgbClr val="663300"/>
                </a:solidFill>
              </a:rPr>
              <a:t>X</a:t>
            </a:r>
            <a:r>
              <a:rPr lang="zh-CN" altLang="en-US" sz="4000" b="1" baseline="-25000" dirty="0">
                <a:solidFill>
                  <a:srgbClr val="663300"/>
                </a:solidFill>
              </a:rPr>
              <a:t>的条件概率密度</a:t>
            </a:r>
            <a:r>
              <a:rPr lang="en-US" altLang="zh-CN" sz="4000" b="1" baseline="-25000" dirty="0">
                <a:solidFill>
                  <a:srgbClr val="66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25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0" name="日期占位符 8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D330B22-6E0C-412F-A6A8-AFD13BCC6B1F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CF3CEE2-A494-45E4-BC2B-1F698A5B734E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31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35464" y="712883"/>
            <a:ext cx="9127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例</a:t>
            </a:r>
            <a:r>
              <a:rPr lang="zh-CN" altLang="en-US" sz="2800" dirty="0" smtClean="0">
                <a:solidFill>
                  <a:srgbClr val="C00000"/>
                </a:solidFill>
              </a:rPr>
              <a:t>1</a:t>
            </a:r>
            <a:r>
              <a:rPr lang="en-US" altLang="zh-CN" sz="2800" dirty="0" smtClean="0">
                <a:solidFill>
                  <a:srgbClr val="C00000"/>
                </a:solidFill>
              </a:rPr>
              <a:t>6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>
                <a:solidFill>
                  <a:srgbClr val="663300"/>
                </a:solidFill>
              </a:rPr>
              <a:t>已知随机变量</a:t>
            </a:r>
            <a:r>
              <a:rPr lang="en-US" altLang="zh-CN" sz="2800" i="1" dirty="0">
                <a:solidFill>
                  <a:srgbClr val="663300"/>
                </a:solidFill>
              </a:rPr>
              <a:t>X</a:t>
            </a:r>
            <a:r>
              <a:rPr lang="en-US" altLang="zh-CN" sz="2800" baseline="-25000" dirty="0">
                <a:solidFill>
                  <a:srgbClr val="663300"/>
                </a:solidFill>
              </a:rPr>
              <a:t>1</a:t>
            </a:r>
            <a:r>
              <a:rPr lang="zh-CN" altLang="en-US" sz="2800" dirty="0">
                <a:solidFill>
                  <a:srgbClr val="663300"/>
                </a:solidFill>
              </a:rPr>
              <a:t>和</a:t>
            </a:r>
            <a:r>
              <a:rPr lang="en-US" altLang="zh-CN" sz="2800" i="1" dirty="0">
                <a:solidFill>
                  <a:srgbClr val="663300"/>
                </a:solidFill>
              </a:rPr>
              <a:t>X</a:t>
            </a:r>
            <a:r>
              <a:rPr lang="en-US" altLang="zh-CN" sz="2800" baseline="-25000" dirty="0">
                <a:solidFill>
                  <a:srgbClr val="663300"/>
                </a:solidFill>
              </a:rPr>
              <a:t>2</a:t>
            </a:r>
            <a:r>
              <a:rPr lang="zh-CN" altLang="en-US" sz="2800" dirty="0">
                <a:solidFill>
                  <a:srgbClr val="663300"/>
                </a:solidFill>
              </a:rPr>
              <a:t>的分布</a:t>
            </a:r>
            <a:r>
              <a:rPr lang="zh-CN" altLang="en-US" sz="2800" dirty="0" smtClean="0">
                <a:solidFill>
                  <a:srgbClr val="663300"/>
                </a:solidFill>
              </a:rPr>
              <a:t>律如下</a:t>
            </a:r>
            <a:r>
              <a:rPr lang="en-US" altLang="zh-CN" sz="2800" dirty="0" smtClean="0">
                <a:solidFill>
                  <a:srgbClr val="663300"/>
                </a:solidFill>
              </a:rPr>
              <a:t>,</a:t>
            </a:r>
            <a:r>
              <a:rPr lang="zh-CN" altLang="en-US" sz="2800" dirty="0" smtClean="0">
                <a:solidFill>
                  <a:srgbClr val="663300"/>
                </a:solidFill>
              </a:rPr>
              <a:t>且</a:t>
            </a:r>
            <a:r>
              <a:rPr lang="en-US" altLang="zh-CN" sz="2800" dirty="0" smtClean="0">
                <a:solidFill>
                  <a:srgbClr val="663300"/>
                </a:solidFill>
              </a:rPr>
              <a:t>P{</a:t>
            </a:r>
            <a:r>
              <a:rPr lang="en-US" altLang="zh-CN" sz="2800" i="1" dirty="0" smtClean="0">
                <a:solidFill>
                  <a:srgbClr val="663300"/>
                </a:solidFill>
              </a:rPr>
              <a:t>X</a:t>
            </a:r>
            <a:r>
              <a:rPr lang="en-US" altLang="zh-CN" sz="2800" baseline="-25000" dirty="0" smtClean="0">
                <a:solidFill>
                  <a:srgbClr val="663300"/>
                </a:solidFill>
              </a:rPr>
              <a:t>1</a:t>
            </a:r>
            <a:r>
              <a:rPr lang="en-US" altLang="zh-CN" sz="2800" i="1" dirty="0" smtClean="0">
                <a:solidFill>
                  <a:srgbClr val="663300"/>
                </a:solidFill>
              </a:rPr>
              <a:t>X</a:t>
            </a:r>
            <a:r>
              <a:rPr lang="en-US" altLang="zh-CN" sz="2800" baseline="-25000" dirty="0" smtClean="0">
                <a:solidFill>
                  <a:srgbClr val="663300"/>
                </a:solidFill>
              </a:rPr>
              <a:t>2</a:t>
            </a:r>
            <a:r>
              <a:rPr lang="en-US" altLang="zh-CN" sz="2800" dirty="0" smtClean="0">
                <a:solidFill>
                  <a:srgbClr val="663300"/>
                </a:solidFill>
              </a:rPr>
              <a:t>=0</a:t>
            </a:r>
            <a:r>
              <a:rPr lang="en-US" altLang="zh-CN" sz="2800" dirty="0">
                <a:solidFill>
                  <a:srgbClr val="663300"/>
                </a:solidFill>
              </a:rPr>
              <a:t>}=1.</a:t>
            </a:r>
            <a:endParaRPr lang="en-US" altLang="zh-CN" sz="2800" i="1" baseline="-25000" dirty="0">
              <a:solidFill>
                <a:srgbClr val="663300"/>
              </a:solidFill>
            </a:endParaRPr>
          </a:p>
        </p:txBody>
      </p:sp>
      <p:graphicFrame>
        <p:nvGraphicFramePr>
          <p:cNvPr id="41013" name="Group 53"/>
          <p:cNvGraphicFramePr>
            <a:graphicFrameLocks noGrp="1"/>
          </p:cNvGraphicFramePr>
          <p:nvPr/>
        </p:nvGraphicFramePr>
        <p:xfrm>
          <a:off x="1312334" y="1458398"/>
          <a:ext cx="6096000" cy="97155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022" name="Group 62"/>
          <p:cNvGraphicFramePr>
            <a:graphicFrameLocks noGrp="1"/>
          </p:cNvGraphicFramePr>
          <p:nvPr/>
        </p:nvGraphicFramePr>
        <p:xfrm>
          <a:off x="1371600" y="2647962"/>
          <a:ext cx="4495800" cy="971550"/>
        </p:xfrm>
        <a:graphic>
          <a:graphicData uri="http://schemas.openxmlformats.org/drawingml/2006/table">
            <a:tbl>
              <a:tblPr/>
              <a:tblGrid>
                <a:gridCol w="1447800"/>
                <a:gridCol w="1524000"/>
                <a:gridCol w="15240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7" name="Text Box 66"/>
          <p:cNvSpPr txBox="1">
            <a:spLocks noChangeArrowheads="1"/>
          </p:cNvSpPr>
          <p:nvPr/>
        </p:nvSpPr>
        <p:spPr bwMode="auto">
          <a:xfrm>
            <a:off x="1182953" y="374917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663300"/>
                </a:solidFill>
              </a:rPr>
              <a:t>① 求</a:t>
            </a:r>
            <a:r>
              <a:rPr lang="en-US" altLang="zh-CN" sz="2800" i="1" dirty="0">
                <a:solidFill>
                  <a:srgbClr val="663300"/>
                </a:solidFill>
              </a:rPr>
              <a:t>X</a:t>
            </a:r>
            <a:r>
              <a:rPr lang="en-US" altLang="zh-CN" sz="2800" baseline="-25000" dirty="0">
                <a:solidFill>
                  <a:srgbClr val="663300"/>
                </a:solidFill>
              </a:rPr>
              <a:t>1 </a:t>
            </a:r>
            <a:r>
              <a:rPr lang="zh-CN" altLang="en-US" sz="2800" dirty="0">
                <a:solidFill>
                  <a:srgbClr val="663300"/>
                </a:solidFill>
              </a:rPr>
              <a:t>和</a:t>
            </a:r>
            <a:r>
              <a:rPr lang="en-US" altLang="zh-CN" sz="2800" i="1" dirty="0">
                <a:solidFill>
                  <a:srgbClr val="663300"/>
                </a:solidFill>
              </a:rPr>
              <a:t>X</a:t>
            </a:r>
            <a:r>
              <a:rPr lang="en-US" altLang="zh-CN" sz="2800" baseline="-25000" dirty="0">
                <a:solidFill>
                  <a:srgbClr val="663300"/>
                </a:solidFill>
              </a:rPr>
              <a:t>2</a:t>
            </a:r>
            <a:r>
              <a:rPr lang="en-US" altLang="zh-CN" sz="2800" i="1" baseline="-25000" dirty="0">
                <a:solidFill>
                  <a:srgbClr val="663300"/>
                </a:solidFill>
              </a:rPr>
              <a:t> </a:t>
            </a:r>
            <a:r>
              <a:rPr lang="zh-CN" altLang="en-US" sz="2800" dirty="0">
                <a:solidFill>
                  <a:srgbClr val="663300"/>
                </a:solidFill>
              </a:rPr>
              <a:t>的联合分布；</a:t>
            </a:r>
          </a:p>
        </p:txBody>
      </p:sp>
      <p:sp>
        <p:nvSpPr>
          <p:cNvPr id="24608" name="Text Box 67"/>
          <p:cNvSpPr txBox="1">
            <a:spLocks noChangeArrowheads="1"/>
          </p:cNvSpPr>
          <p:nvPr/>
        </p:nvSpPr>
        <p:spPr bwMode="auto">
          <a:xfrm>
            <a:off x="5292587" y="3727176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663300"/>
                </a:solidFill>
              </a:rPr>
              <a:t>② 问</a:t>
            </a:r>
            <a:r>
              <a:rPr lang="en-US" altLang="zh-CN" sz="2800" i="1" dirty="0">
                <a:solidFill>
                  <a:srgbClr val="663300"/>
                </a:solidFill>
              </a:rPr>
              <a:t>X</a:t>
            </a:r>
            <a:r>
              <a:rPr lang="en-US" altLang="zh-CN" sz="2800" baseline="-25000" dirty="0">
                <a:solidFill>
                  <a:srgbClr val="663300"/>
                </a:solidFill>
              </a:rPr>
              <a:t>1</a:t>
            </a:r>
            <a:r>
              <a:rPr lang="en-US" altLang="zh-CN" sz="2800" dirty="0">
                <a:solidFill>
                  <a:srgbClr val="663300"/>
                </a:solidFill>
              </a:rPr>
              <a:t>、</a:t>
            </a:r>
            <a:r>
              <a:rPr lang="en-US" altLang="zh-CN" sz="2800" i="1" dirty="0">
                <a:solidFill>
                  <a:srgbClr val="663300"/>
                </a:solidFill>
              </a:rPr>
              <a:t>X</a:t>
            </a:r>
            <a:r>
              <a:rPr lang="en-US" altLang="zh-CN" sz="2800" baseline="-25000" dirty="0">
                <a:solidFill>
                  <a:srgbClr val="663300"/>
                </a:solidFill>
              </a:rPr>
              <a:t>2</a:t>
            </a:r>
            <a:r>
              <a:rPr lang="zh-CN" altLang="en-US" sz="2800" dirty="0">
                <a:solidFill>
                  <a:srgbClr val="663300"/>
                </a:solidFill>
              </a:rPr>
              <a:t>是否独立。</a:t>
            </a:r>
            <a:endParaRPr lang="zh-CN" altLang="en-US" sz="2800" i="1" dirty="0">
              <a:solidFill>
                <a:srgbClr val="663300"/>
              </a:solidFill>
            </a:endParaRPr>
          </a:p>
        </p:txBody>
      </p:sp>
      <p:sp>
        <p:nvSpPr>
          <p:cNvPr id="24609" name="Text Box 68"/>
          <p:cNvSpPr txBox="1">
            <a:spLocks noChangeArrowheads="1"/>
          </p:cNvSpPr>
          <p:nvPr/>
        </p:nvSpPr>
        <p:spPr bwMode="auto">
          <a:xfrm>
            <a:off x="608278" y="4261915"/>
            <a:ext cx="8748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/>
              <a:t>   </a:t>
            </a:r>
            <a:r>
              <a:rPr lang="zh-CN" altLang="en-US" sz="2800" dirty="0">
                <a:solidFill>
                  <a:srgbClr val="990000"/>
                </a:solidFill>
              </a:rPr>
              <a:t>注</a:t>
            </a:r>
            <a:r>
              <a:rPr lang="en-US" altLang="zh-CN" sz="2800" dirty="0">
                <a:solidFill>
                  <a:srgbClr val="990000"/>
                </a:solidFill>
              </a:rPr>
              <a:t>:</a:t>
            </a:r>
            <a:r>
              <a:rPr lang="zh-CN" altLang="en-US" sz="2800" dirty="0">
                <a:solidFill>
                  <a:srgbClr val="990000"/>
                </a:solidFill>
              </a:rPr>
              <a:t>此题是研究生入学试题</a:t>
            </a:r>
            <a:r>
              <a:rPr lang="en-US" altLang="zh-CN" sz="2800" dirty="0">
                <a:solidFill>
                  <a:srgbClr val="99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686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BE6B6-1C1B-4976-8519-BC64DF4E7485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16181" y="862146"/>
                <a:ext cx="7499169" cy="1394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1. </a:t>
                </a:r>
                <a:r>
                  <a:rPr lang="zh-CN" altLang="en-US" sz="2000" b="1" dirty="0" smtClean="0"/>
                  <a:t>设二维随机变量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b="1" dirty="0" smtClean="0"/>
                  <a:t>联合概率密度：</a:t>
                </a:r>
                <a:endParaRPr lang="en-US" altLang="zh-CN" sz="20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 smtClean="0"/>
              </a:p>
              <a:p>
                <a:r>
                  <a:rPr lang="zh-CN" altLang="en-US" sz="2000" b="1" dirty="0" smtClean="0"/>
                  <a:t>则</a:t>
                </a:r>
                <a:r>
                  <a:rPr lang="en-US" altLang="zh-CN" sz="2000" b="1" dirty="0" smtClean="0"/>
                  <a:t>P(X+Y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)=?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81" y="862146"/>
                <a:ext cx="7499169" cy="1394421"/>
              </a:xfrm>
              <a:prstGeom prst="rect">
                <a:avLst/>
              </a:prstGeom>
              <a:blipFill rotWithShape="0">
                <a:blip r:embed="rId2"/>
                <a:stretch>
                  <a:fillRect l="-894" t="-3493" b="-6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24890" y="2455817"/>
                <a:ext cx="7248020" cy="89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/>
                  <a:t>2. </a:t>
                </a:r>
                <a:r>
                  <a:rPr lang="zh-CN" altLang="en-US" sz="2000" b="1" dirty="0" smtClean="0"/>
                  <a:t>连续型随机变量</a:t>
                </a:r>
                <a:r>
                  <a:rPr lang="en-US" altLang="zh-CN" sz="2000" b="1" dirty="0" smtClean="0"/>
                  <a:t>X</a:t>
                </a:r>
                <a:r>
                  <a:rPr lang="zh-CN" altLang="en-US" sz="2000" b="1" dirty="0" smtClean="0"/>
                  <a:t>的分布函数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&lt;?,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≥?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" y="2455817"/>
                <a:ext cx="7248020" cy="891719"/>
              </a:xfrm>
              <a:prstGeom prst="rect">
                <a:avLst/>
              </a:prstGeom>
              <a:blipFill rotWithShape="0">
                <a:blip r:embed="rId3"/>
                <a:stretch>
                  <a:fillRect l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71130" y="3465991"/>
                <a:ext cx="7201780" cy="1539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/>
                  <a:t>3. </a:t>
                </a:r>
                <a:r>
                  <a:rPr lang="zh-CN" altLang="en-US" sz="2000" b="1" dirty="0" smtClean="0"/>
                  <a:t>设随机变量</a:t>
                </a:r>
                <a:r>
                  <a:rPr lang="en-US" altLang="zh-CN" sz="2000" b="1" dirty="0" smtClean="0"/>
                  <a:t>X</a:t>
                </a:r>
                <a:r>
                  <a:rPr lang="zh-CN" altLang="en-US" sz="2000" b="1" dirty="0" smtClean="0"/>
                  <a:t>的分布函数为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000" b="1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altLang="zh-CN" sz="2000" b="1" dirty="0" smtClean="0"/>
              </a:p>
              <a:p>
                <a:r>
                  <a:rPr lang="zh-CN" altLang="en-US" sz="2000" b="1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zh-CN" sz="2000" b="1" dirty="0" smtClean="0"/>
                  <a:t> 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30" y="3465991"/>
                <a:ext cx="7201780" cy="1539780"/>
              </a:xfrm>
              <a:prstGeom prst="rect">
                <a:avLst/>
              </a:prstGeom>
              <a:blipFill rotWithShape="0">
                <a:blip r:embed="rId4"/>
                <a:stretch>
                  <a:fillRect l="-931" b="-5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01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日期占位符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4B64901-B159-4924-9633-5577BF016F5D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56716A1-76EF-4329-9E17-8D1F520AF68B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5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0802" y="630778"/>
            <a:ext cx="9144000" cy="1521616"/>
            <a:chOff x="32" y="288"/>
            <a:chExt cx="5760" cy="1278"/>
          </a:xfrm>
        </p:grpSpPr>
        <p:sp>
          <p:nvSpPr>
            <p:cNvPr id="5135" name="Text Box 19"/>
            <p:cNvSpPr txBox="1">
              <a:spLocks noChangeArrowheads="1"/>
            </p:cNvSpPr>
            <p:nvPr/>
          </p:nvSpPr>
          <p:spPr bwMode="auto">
            <a:xfrm>
              <a:off x="32" y="288"/>
              <a:ext cx="576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rgbClr val="663300"/>
                  </a:solidFill>
                </a:rPr>
                <a:t> </a:t>
              </a:r>
              <a:r>
                <a:rPr lang="zh-CN" altLang="en-US" sz="2800" dirty="0" smtClean="0">
                  <a:solidFill>
                    <a:srgbClr val="C00000"/>
                  </a:solidFill>
                </a:rPr>
                <a:t>例</a:t>
              </a:r>
              <a:r>
                <a:rPr lang="zh-CN" altLang="en-US" sz="2800" dirty="0">
                  <a:solidFill>
                    <a:srgbClr val="C00000"/>
                  </a:solidFill>
                </a:rPr>
                <a:t>1.</a:t>
              </a:r>
              <a:r>
                <a:rPr lang="zh-CN" altLang="en-US" sz="2800" dirty="0">
                  <a:solidFill>
                    <a:srgbClr val="663300"/>
                  </a:solidFill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</a:rPr>
                <a:t>设随机变量 </a:t>
              </a:r>
              <a:r>
                <a:rPr lang="en-US" altLang="zh-CN" sz="2800" i="1" dirty="0">
                  <a:solidFill>
                    <a:schemeClr val="tx1"/>
                  </a:solidFill>
                </a:rPr>
                <a:t>X </a:t>
              </a:r>
              <a:r>
                <a:rPr lang="zh-CN" altLang="en-US" sz="2800" dirty="0">
                  <a:solidFill>
                    <a:schemeClr val="tx1"/>
                  </a:solidFill>
                </a:rPr>
                <a:t>服从参数为(2, </a:t>
              </a:r>
              <a:r>
                <a:rPr lang="en-US" altLang="zh-CN" sz="2800" i="1" dirty="0">
                  <a:solidFill>
                    <a:schemeClr val="tx1"/>
                  </a:solidFill>
                </a:rPr>
                <a:t>p</a:t>
              </a:r>
              <a:r>
                <a:rPr lang="en-US" altLang="zh-CN" sz="2800" dirty="0">
                  <a:solidFill>
                    <a:schemeClr val="tx1"/>
                  </a:solidFill>
                </a:rPr>
                <a:t>)</a:t>
              </a:r>
              <a:r>
                <a:rPr lang="zh-CN" altLang="en-US" sz="2800" dirty="0">
                  <a:solidFill>
                    <a:schemeClr val="tx1"/>
                  </a:solidFill>
                </a:rPr>
                <a:t>的二项分布</a:t>
              </a:r>
              <a:r>
                <a:rPr lang="zh-CN" altLang="en-US" sz="2800" dirty="0" smtClean="0">
                  <a:solidFill>
                    <a:schemeClr val="tx1"/>
                  </a:solidFill>
                </a:rPr>
                <a:t>，随机变量</a:t>
              </a:r>
              <a:r>
                <a:rPr lang="en-US" altLang="zh-CN" sz="2800" i="1" dirty="0">
                  <a:solidFill>
                    <a:schemeClr val="tx1"/>
                  </a:solidFill>
                </a:rPr>
                <a:t>Y </a:t>
              </a:r>
              <a:r>
                <a:rPr lang="zh-CN" altLang="en-US" sz="2800" dirty="0">
                  <a:solidFill>
                    <a:schemeClr val="tx1"/>
                  </a:solidFill>
                </a:rPr>
                <a:t>服从参数为(3, </a:t>
              </a:r>
              <a:r>
                <a:rPr lang="en-US" altLang="zh-CN" sz="2800" i="1" dirty="0">
                  <a:solidFill>
                    <a:schemeClr val="tx1"/>
                  </a:solidFill>
                </a:rPr>
                <a:t>p</a:t>
              </a:r>
              <a:r>
                <a:rPr lang="en-US" altLang="zh-CN" sz="2800" dirty="0">
                  <a:solidFill>
                    <a:schemeClr val="tx1"/>
                  </a:solidFill>
                </a:rPr>
                <a:t>)</a:t>
              </a:r>
              <a:r>
                <a:rPr lang="zh-CN" altLang="en-US" sz="2800" dirty="0">
                  <a:solidFill>
                    <a:schemeClr val="tx1"/>
                  </a:solidFill>
                </a:rPr>
                <a:t>的二项分布。若</a:t>
              </a:r>
            </a:p>
          </p:txBody>
        </p:sp>
        <p:graphicFrame>
          <p:nvGraphicFramePr>
            <p:cNvPr id="513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4081294"/>
                </p:ext>
              </p:extLst>
            </p:nvPr>
          </p:nvGraphicFramePr>
          <p:xfrm>
            <a:off x="1071" y="1006"/>
            <a:ext cx="127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" name="Equation" r:id="rId4" imgW="2628720" imgH="1117440" progId="Equation.DSMT4">
                    <p:embed/>
                  </p:oleObj>
                </mc:Choice>
                <mc:Fallback>
                  <p:oleObj name="Equation" r:id="rId4" imgW="2628720" imgH="111744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1006"/>
                          <a:ext cx="1272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Text Box 21"/>
            <p:cNvSpPr txBox="1">
              <a:spLocks noChangeArrowheads="1"/>
            </p:cNvSpPr>
            <p:nvPr/>
          </p:nvSpPr>
          <p:spPr bwMode="auto">
            <a:xfrm>
              <a:off x="2349" y="1008"/>
              <a:ext cx="72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tx1"/>
                  </a:solidFill>
                  <a:latin typeface="Arial" charset="0"/>
                </a:rPr>
                <a:t>，则</a:t>
              </a:r>
            </a:p>
          </p:txBody>
        </p:sp>
        <p:graphicFrame>
          <p:nvGraphicFramePr>
            <p:cNvPr id="513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36982"/>
                </p:ext>
              </p:extLst>
            </p:nvPr>
          </p:nvGraphicFramePr>
          <p:xfrm>
            <a:off x="2947" y="1134"/>
            <a:ext cx="1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Equation" r:id="rId6" imgW="2526840" imgH="507960" progId="Equation.3">
                    <p:embed/>
                  </p:oleObj>
                </mc:Choice>
                <mc:Fallback>
                  <p:oleObj name="Equation" r:id="rId6" imgW="2526840" imgH="50796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1134"/>
                          <a:ext cx="1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57200" y="2082151"/>
            <a:ext cx="1593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990000"/>
                </a:solidFill>
                <a:latin typeface="Arial" charset="0"/>
              </a:rPr>
              <a:t>解：</a:t>
            </a:r>
          </a:p>
        </p:txBody>
      </p:sp>
      <p:graphicFrame>
        <p:nvGraphicFramePr>
          <p:cNvPr id="184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33421"/>
              </p:ext>
            </p:extLst>
          </p:nvPr>
        </p:nvGraphicFramePr>
        <p:xfrm>
          <a:off x="1543861" y="2150536"/>
          <a:ext cx="2446629" cy="43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8" imgW="927000" imgH="203040" progId="Equation.DSMT4">
                  <p:embed/>
                </p:oleObj>
              </mc:Choice>
              <mc:Fallback>
                <p:oleObj name="Equation" r:id="rId8" imgW="927000" imgH="2030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61" y="2150536"/>
                        <a:ext cx="2446629" cy="433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609600" y="2761207"/>
          <a:ext cx="3035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10" imgW="3987360" imgH="596880" progId="Equation.3">
                  <p:embed/>
                </p:oleObj>
              </mc:Choice>
              <mc:Fallback>
                <p:oleObj name="Equation" r:id="rId10" imgW="3987360" imgH="5968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61207"/>
                        <a:ext cx="30353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3613150" y="2810948"/>
          <a:ext cx="2273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12" imgW="2971440" imgH="482760" progId="Equation.3">
                  <p:embed/>
                </p:oleObj>
              </mc:Choice>
              <mc:Fallback>
                <p:oleObj name="Equation" r:id="rId12" imgW="2971440" imgH="48276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810948"/>
                        <a:ext cx="2273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5981700" y="2601398"/>
          <a:ext cx="2019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14" imgW="2628720" imgH="1219320" progId="Equation.3">
                  <p:embed/>
                </p:oleObj>
              </mc:Choice>
              <mc:Fallback>
                <p:oleObj name="Equation" r:id="rId14" imgW="2628720" imgH="121932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601398"/>
                        <a:ext cx="2019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1337726" y="3238515"/>
          <a:ext cx="346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16" imgW="4558680" imgH="1219320" progId="Equation.3">
                  <p:embed/>
                </p:oleObj>
              </mc:Choice>
              <mc:Fallback>
                <p:oleObj name="Equation" r:id="rId16" imgW="4558680" imgH="121932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726" y="3238515"/>
                        <a:ext cx="3467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549275" y="3945478"/>
            <a:ext cx="114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  <a:latin typeface="Arial" charset="0"/>
              </a:rPr>
              <a:t>从而</a:t>
            </a:r>
          </a:p>
        </p:txBody>
      </p:sp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1692275" y="3914790"/>
          <a:ext cx="2087563" cy="7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18" imgW="1143000" imgH="507960" progId="Equation.DSMT4">
                  <p:embed/>
                </p:oleObj>
              </mc:Choice>
              <mc:Fallback>
                <p:oleObj name="Equation" r:id="rId18" imgW="1143000" imgH="5079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14790"/>
                        <a:ext cx="2087563" cy="7119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685800" y="4612228"/>
          <a:ext cx="3657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20" imgW="4812840" imgH="482760" progId="Equation.3">
                  <p:embed/>
                </p:oleObj>
              </mc:Choice>
              <mc:Fallback>
                <p:oleObj name="Equation" r:id="rId20" imgW="4812840" imgH="48276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12228"/>
                        <a:ext cx="3657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4457700" y="4428079"/>
          <a:ext cx="316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22" imgW="4152240" imgH="1219320" progId="Equation.3">
                  <p:embed/>
                </p:oleObj>
              </mc:Choice>
              <mc:Fallback>
                <p:oleObj name="Equation" r:id="rId22" imgW="4152240" imgH="121932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428079"/>
                        <a:ext cx="3162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73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6" grpId="0" autoUpdateAnimBg="0"/>
      <p:bldP spid="184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日期占位符 1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CEA2382-5885-42FF-BC54-CCF057C439F3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AEA4381-8991-4AA2-8981-A36525598143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6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9831" y="807127"/>
            <a:ext cx="900006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663300"/>
                </a:solidFill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</a:rPr>
              <a:t>例2.</a:t>
            </a:r>
            <a:r>
              <a:rPr lang="zh-CN" altLang="en-US" sz="2800" dirty="0">
                <a:solidFill>
                  <a:srgbClr val="6633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假定某街道有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个设有红绿灯的路口，各路口各种颜色的灯相互独立，红绿灯显示的时间比为1:2。今有一汽车沿该街道行驶，若以 </a:t>
            </a:r>
            <a:r>
              <a:rPr lang="en-US" altLang="zh-CN" sz="2800" i="1" dirty="0">
                <a:solidFill>
                  <a:schemeClr val="tx1"/>
                </a:solidFill>
              </a:rPr>
              <a:t>X</a:t>
            </a:r>
            <a:r>
              <a:rPr lang="zh-CN" altLang="en-US" sz="2800" dirty="0">
                <a:solidFill>
                  <a:schemeClr val="tx1"/>
                </a:solidFill>
              </a:rPr>
              <a:t>表示该汽车首次遇到红灯之前已通过的路口数，试求 </a:t>
            </a:r>
            <a:r>
              <a:rPr lang="en-US" altLang="zh-CN" sz="2800" i="1" dirty="0">
                <a:solidFill>
                  <a:schemeClr val="tx1"/>
                </a:solidFill>
              </a:rPr>
              <a:t>X </a:t>
            </a:r>
            <a:r>
              <a:rPr lang="zh-CN" altLang="en-US" sz="2800" dirty="0">
                <a:solidFill>
                  <a:schemeClr val="tx1"/>
                </a:solidFill>
              </a:rPr>
              <a:t>的分布律。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0" y="2557213"/>
            <a:ext cx="9042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3300"/>
                </a:solidFill>
              </a:rPr>
              <a:t>     分析: 根据题意 </a:t>
            </a:r>
            <a:r>
              <a:rPr lang="en-US" altLang="zh-CN" i="1" dirty="0">
                <a:solidFill>
                  <a:srgbClr val="663300"/>
                </a:solidFill>
              </a:rPr>
              <a:t>X </a:t>
            </a:r>
            <a:r>
              <a:rPr lang="zh-CN" altLang="en-US" dirty="0">
                <a:solidFill>
                  <a:srgbClr val="663300"/>
                </a:solidFill>
              </a:rPr>
              <a:t>所有可能的取值为0, 1, 2, </a:t>
            </a:r>
            <a:r>
              <a:rPr lang="zh-CN" altLang="en-US" sz="2400" b="0" dirty="0">
                <a:solidFill>
                  <a:srgbClr val="663300"/>
                </a:solidFill>
                <a:cs typeface="Times New Roman" pitchFamily="18" charset="0"/>
              </a:rPr>
              <a:t>•••</a:t>
            </a:r>
            <a:r>
              <a:rPr lang="zh-CN" altLang="en-US" dirty="0">
                <a:solidFill>
                  <a:srgbClr val="663300"/>
                </a:solidFill>
                <a:sym typeface="MT Extra" pitchFamily="18" charset="2"/>
              </a:rPr>
              <a:t>, </a:t>
            </a:r>
            <a:r>
              <a:rPr lang="en-US" altLang="zh-CN" i="1" dirty="0">
                <a:solidFill>
                  <a:srgbClr val="663300"/>
                </a:solidFill>
                <a:sym typeface="MT Extra" pitchFamily="18" charset="2"/>
              </a:rPr>
              <a:t>n</a:t>
            </a:r>
            <a:r>
              <a:rPr lang="en-US" altLang="zh-CN" dirty="0">
                <a:solidFill>
                  <a:srgbClr val="663300"/>
                </a:solidFill>
                <a:sym typeface="MT Extra" pitchFamily="18" charset="2"/>
              </a:rPr>
              <a:t>, </a:t>
            </a:r>
            <a:r>
              <a:rPr lang="zh-CN" altLang="en-US" dirty="0">
                <a:solidFill>
                  <a:srgbClr val="663300"/>
                </a:solidFill>
                <a:sym typeface="MT Extra" pitchFamily="18" charset="2"/>
              </a:rPr>
              <a:t>而在每个路口遇到绿灯的概率为2/3, 并且在不同路口出现红灯或绿灯是相互独立的, 因此它与几何分布的随机变量相似。只是当 </a:t>
            </a:r>
            <a:r>
              <a:rPr lang="en-US" altLang="zh-CN" i="1" dirty="0">
                <a:solidFill>
                  <a:srgbClr val="663300"/>
                </a:solidFill>
                <a:sym typeface="MT Extra" pitchFamily="18" charset="2"/>
              </a:rPr>
              <a:t>X</a:t>
            </a:r>
            <a:r>
              <a:rPr lang="en-US" altLang="zh-CN" dirty="0">
                <a:solidFill>
                  <a:srgbClr val="663300"/>
                </a:solidFill>
                <a:sym typeface="MT Extra" pitchFamily="18" charset="2"/>
              </a:rPr>
              <a:t>= </a:t>
            </a:r>
            <a:r>
              <a:rPr lang="en-US" altLang="zh-CN" i="1" dirty="0">
                <a:solidFill>
                  <a:srgbClr val="663300"/>
                </a:solidFill>
                <a:sym typeface="MT Extra" pitchFamily="18" charset="2"/>
              </a:rPr>
              <a:t>n </a:t>
            </a:r>
            <a:r>
              <a:rPr lang="zh-CN" altLang="en-US" dirty="0">
                <a:solidFill>
                  <a:srgbClr val="663300"/>
                </a:solidFill>
                <a:sym typeface="MT Extra" pitchFamily="18" charset="2"/>
              </a:rPr>
              <a:t>时, 表示该汽车在每个路口所遇到的都是绿灯。</a:t>
            </a:r>
            <a:endParaRPr lang="zh-CN" altLang="en-US" dirty="0">
              <a:solidFill>
                <a:srgbClr val="663300"/>
              </a:solidFill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81000" y="2527314"/>
            <a:ext cx="160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990000"/>
                </a:solidFill>
                <a:latin typeface="Arial" charset="0"/>
              </a:rPr>
              <a:t>解:</a:t>
            </a:r>
            <a:endParaRPr lang="zh-CN" altLang="en-US" dirty="0">
              <a:latin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2535781"/>
            <a:ext cx="8763000" cy="1041798"/>
            <a:chOff x="0" y="1824"/>
            <a:chExt cx="5520" cy="875"/>
          </a:xfrm>
        </p:grpSpPr>
        <p:graphicFrame>
          <p:nvGraphicFramePr>
            <p:cNvPr id="6156" name="Object 19"/>
            <p:cNvGraphicFramePr>
              <a:graphicFrameLocks noChangeAspect="1"/>
            </p:cNvGraphicFramePr>
            <p:nvPr/>
          </p:nvGraphicFramePr>
          <p:xfrm>
            <a:off x="1296" y="1943"/>
            <a:ext cx="7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Equation" r:id="rId4" imgW="1599840" imgH="507960" progId="Equation.3">
                    <p:embed/>
                  </p:oleObj>
                </mc:Choice>
                <mc:Fallback>
                  <p:oleObj name="Equation" r:id="rId4" imgW="1599840" imgH="5079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943"/>
                          <a:ext cx="78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Text Box 20"/>
            <p:cNvSpPr txBox="1">
              <a:spLocks noChangeArrowheads="1"/>
            </p:cNvSpPr>
            <p:nvPr/>
          </p:nvSpPr>
          <p:spPr bwMode="auto">
            <a:xfrm>
              <a:off x="2064" y="1824"/>
              <a:ext cx="345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rgbClr val="663300"/>
                  </a:solidFill>
                </a:rPr>
                <a:t>表示汽车在前</a:t>
              </a:r>
              <a:r>
                <a:rPr lang="en-US" altLang="zh-CN" i="1" dirty="0">
                  <a:solidFill>
                    <a:srgbClr val="663300"/>
                  </a:solidFill>
                </a:rPr>
                <a:t>k</a:t>
              </a:r>
              <a:r>
                <a:rPr lang="zh-CN" altLang="en-US" dirty="0">
                  <a:solidFill>
                    <a:srgbClr val="663300"/>
                  </a:solidFill>
                </a:rPr>
                <a:t>个路口均遇到</a:t>
              </a:r>
            </a:p>
          </p:txBody>
        </p:sp>
        <p:sp>
          <p:nvSpPr>
            <p:cNvPr id="6158" name="Text Box 21"/>
            <p:cNvSpPr txBox="1">
              <a:spLocks noChangeArrowheads="1"/>
            </p:cNvSpPr>
            <p:nvPr/>
          </p:nvSpPr>
          <p:spPr bwMode="auto">
            <a:xfrm>
              <a:off x="0" y="2208"/>
              <a:ext cx="470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663300"/>
                  </a:solidFill>
                </a:rPr>
                <a:t>绿灯，而在第</a:t>
              </a:r>
              <a:r>
                <a:rPr lang="en-US" altLang="zh-CN" i="1">
                  <a:solidFill>
                    <a:srgbClr val="663300"/>
                  </a:solidFill>
                </a:rPr>
                <a:t>k</a:t>
              </a:r>
              <a:r>
                <a:rPr lang="en-US" altLang="zh-CN">
                  <a:solidFill>
                    <a:srgbClr val="663300"/>
                  </a:solidFill>
                </a:rPr>
                <a:t>+1</a:t>
              </a:r>
              <a:r>
                <a:rPr lang="zh-CN" altLang="en-US">
                  <a:solidFill>
                    <a:srgbClr val="663300"/>
                  </a:solidFill>
                </a:rPr>
                <a:t>个路口遇到红灯，所以</a:t>
              </a:r>
            </a:p>
          </p:txBody>
        </p:sp>
        <p:sp>
          <p:nvSpPr>
            <p:cNvPr id="6159" name="Text Box 22"/>
            <p:cNvSpPr txBox="1">
              <a:spLocks noChangeArrowheads="1"/>
            </p:cNvSpPr>
            <p:nvPr/>
          </p:nvSpPr>
          <p:spPr bwMode="auto">
            <a:xfrm>
              <a:off x="672" y="1824"/>
              <a:ext cx="100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663300"/>
                  </a:solidFill>
                  <a:latin typeface="Arial" charset="0"/>
                </a:rPr>
                <a:t>事件</a:t>
              </a:r>
            </a:p>
          </p:txBody>
        </p:sp>
      </p:grpSp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15995"/>
              </p:ext>
            </p:extLst>
          </p:nvPr>
        </p:nvGraphicFramePr>
        <p:xfrm>
          <a:off x="1143000" y="3480875"/>
          <a:ext cx="33655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6" imgW="4419000" imgH="1409760" progId="Equation.3">
                  <p:embed/>
                </p:oleObj>
              </mc:Choice>
              <mc:Fallback>
                <p:oleObj name="Equation" r:id="rId6" imgW="4419000" imgH="14097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80875"/>
                        <a:ext cx="33655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4932364" y="3652588"/>
          <a:ext cx="3311525" cy="41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8" imgW="1549080" imgH="203040" progId="Equation.DSMT4">
                  <p:embed/>
                </p:oleObj>
              </mc:Choice>
              <mc:Fallback>
                <p:oleObj name="Equation" r:id="rId8" imgW="154908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4" y="3652588"/>
                        <a:ext cx="3311525" cy="417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69654" y="4451361"/>
            <a:ext cx="68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3300"/>
                </a:solidFill>
                <a:latin typeface="Arial" charset="0"/>
              </a:rPr>
              <a:t>而</a:t>
            </a:r>
          </a:p>
        </p:txBody>
      </p:sp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1210733" y="4283085"/>
          <a:ext cx="29083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0" imgW="3809520" imgH="1409760" progId="Equation.3">
                  <p:embed/>
                </p:oleObj>
              </mc:Choice>
              <mc:Fallback>
                <p:oleObj name="Equation" r:id="rId10" imgW="3809520" imgH="14097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733" y="4283085"/>
                        <a:ext cx="29083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940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 autoUpdateAnimBg="0"/>
      <p:bldP spid="10256" grpId="0" autoUpdateAnimBg="0"/>
      <p:bldP spid="10257" grpId="0" autoUpdateAnimBg="0"/>
      <p:bldP spid="102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0569C03-E824-4701-A113-DE30462DC48B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7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7177" name="日期占位符 1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3D40082-D8AA-41E6-AEB2-362D6C56FE2D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887749" y="749165"/>
            <a:ext cx="678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评注：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本题求解的一种常见错误是：</a:t>
            </a:r>
          </a:p>
        </p:txBody>
      </p:sp>
      <p:graphicFrame>
        <p:nvGraphicFramePr>
          <p:cNvPr id="11485" name="Object 2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65833"/>
              </p:ext>
            </p:extLst>
          </p:nvPr>
        </p:nvGraphicFramePr>
        <p:xfrm>
          <a:off x="1676400" y="1506684"/>
          <a:ext cx="3060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4" imgW="3060700" imgH="495300" progId="Equation.DSMT4">
                  <p:embed/>
                </p:oleObj>
              </mc:Choice>
              <mc:Fallback>
                <p:oleObj name="Equation" r:id="rId4" imgW="3060700" imgH="4953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06684"/>
                        <a:ext cx="30607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6" name="Object 2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37661"/>
              </p:ext>
            </p:extLst>
          </p:nvPr>
        </p:nvGraphicFramePr>
        <p:xfrm>
          <a:off x="5523582" y="1500344"/>
          <a:ext cx="1964856" cy="34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6" imgW="863280" imgH="203040" progId="Equation.DSMT4">
                  <p:embed/>
                </p:oleObj>
              </mc:Choice>
              <mc:Fallback>
                <p:oleObj name="Equation" r:id="rId6" imgW="863280" imgH="2030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582" y="1500344"/>
                        <a:ext cx="1964856" cy="346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900113" y="1978696"/>
            <a:ext cx="83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而</a:t>
            </a:r>
          </a:p>
        </p:txBody>
      </p:sp>
      <p:graphicFrame>
        <p:nvGraphicFramePr>
          <p:cNvPr id="11488" name="Object 224"/>
          <p:cNvGraphicFramePr>
            <a:graphicFrameLocks noChangeAspect="1"/>
          </p:cNvGraphicFramePr>
          <p:nvPr/>
        </p:nvGraphicFramePr>
        <p:xfrm>
          <a:off x="343962" y="2326352"/>
          <a:ext cx="8420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8" imgW="8420100" imgH="1930400" progId="Equation.DSMT4">
                  <p:embed/>
                </p:oleObj>
              </mc:Choice>
              <mc:Fallback>
                <p:oleObj name="Equation" r:id="rId8" imgW="8420100" imgH="1930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62" y="2326352"/>
                        <a:ext cx="8420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8"/>
          <p:cNvGrpSpPr>
            <a:grpSpLocks/>
          </p:cNvGrpSpPr>
          <p:nvPr/>
        </p:nvGrpSpPr>
        <p:grpSpPr bwMode="auto">
          <a:xfrm>
            <a:off x="243779" y="3715920"/>
            <a:ext cx="7935133" cy="1296583"/>
            <a:chOff x="43" y="3504"/>
            <a:chExt cx="4596" cy="1089"/>
          </a:xfrm>
        </p:grpSpPr>
        <p:sp>
          <p:nvSpPr>
            <p:cNvPr id="7178" name="Text Box 225"/>
            <p:cNvSpPr txBox="1">
              <a:spLocks noChangeArrowheads="1"/>
            </p:cNvSpPr>
            <p:nvPr/>
          </p:nvSpPr>
          <p:spPr bwMode="auto">
            <a:xfrm>
              <a:off x="48" y="3504"/>
              <a:ext cx="4128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Arial" charset="0"/>
                </a:rPr>
                <a:t>可见, 为验证分布律是否正确, 判断</a:t>
              </a:r>
            </a:p>
          </p:txBody>
        </p:sp>
        <p:graphicFrame>
          <p:nvGraphicFramePr>
            <p:cNvPr id="7179" name="Object 226"/>
            <p:cNvGraphicFramePr>
              <a:graphicFrameLocks noChangeAspect="1"/>
            </p:cNvGraphicFramePr>
            <p:nvPr/>
          </p:nvGraphicFramePr>
          <p:xfrm>
            <a:off x="3727" y="3674"/>
            <a:ext cx="91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Equation" r:id="rId10" imgW="1866600" imgH="965160" progId="Equation.3">
                    <p:embed/>
                  </p:oleObj>
                </mc:Choice>
                <mc:Fallback>
                  <p:oleObj name="Equation" r:id="rId10" imgW="1866600" imgH="9651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3674"/>
                          <a:ext cx="912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227"/>
            <p:cNvSpPr txBox="1">
              <a:spLocks noChangeArrowheads="1"/>
            </p:cNvSpPr>
            <p:nvPr/>
          </p:nvSpPr>
          <p:spPr bwMode="auto">
            <a:xfrm>
              <a:off x="43" y="3975"/>
              <a:ext cx="4176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Arial" charset="0"/>
                </a:rPr>
                <a:t>是说明结果有误的一种简便方法。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261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E5AE3-0303-43FC-8659-CFD74F363C04}" type="datetime1">
              <a:rPr lang="zh-CN" altLang="en-US" smtClean="0"/>
              <a:t>2023/10/23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5067" y="120936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历史上的一道试题：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6811" y="1887793"/>
                <a:ext cx="8655446" cy="156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某射手共</a:t>
                </a:r>
                <a:r>
                  <a:rPr lang="en-US" altLang="zh-CN" sz="28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发子弹，其射击命中率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CN" alt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独立射击，</a:t>
                </a:r>
                <a:endParaRPr lang="en-US" altLang="zh-CN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直到击中目标为止，求射手耗费子弹数</a:t>
                </a:r>
                <a:r>
                  <a:rPr lang="en-US" altLang="zh-CN" sz="28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8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的分布律及其</a:t>
                </a:r>
                <a:endParaRPr lang="en-US" altLang="zh-CN" sz="2800" dirty="0" smtClean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分布函数。</a:t>
                </a:r>
                <a:endPara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1" y="1887793"/>
                <a:ext cx="8655446" cy="1564659"/>
              </a:xfrm>
              <a:prstGeom prst="rect">
                <a:avLst/>
              </a:prstGeom>
              <a:blipFill rotWithShape="0">
                <a:blip r:embed="rId2"/>
                <a:stretch>
                  <a:fillRect l="-1479" t="-391" r="-493" b="-10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45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F70BDCA-C54F-42EA-AC62-539A81461B56}" type="slidenum">
              <a:rPr kumimoji="0" lang="zh-CN" altLang="en-US" sz="1600" smtClean="0">
                <a:solidFill>
                  <a:schemeClr val="tx1"/>
                </a:solidFill>
              </a:rPr>
              <a:pPr eaLnBrk="1" hangingPunct="1"/>
              <a:t>9</a:t>
            </a:fld>
            <a:endParaRPr kumimoji="0"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8200" name="日期占位符 1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C3B997-213D-4461-91D4-8DDF429BB944}" type="datetime1">
              <a:rPr kumimoji="0" lang="zh-CN" altLang="en-US" sz="1400" b="0" smtClean="0">
                <a:solidFill>
                  <a:schemeClr val="tx1"/>
                </a:solidFill>
              </a:rPr>
              <a:t>2023/10/23</a:t>
            </a:fld>
            <a:endParaRPr kumimoji="0" lang="en-US" altLang="zh-CN" sz="1400" b="0" smtClean="0">
              <a:solidFill>
                <a:schemeClr val="tx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387" y="833942"/>
            <a:ext cx="9144000" cy="2449116"/>
            <a:chOff x="-48" y="96"/>
            <a:chExt cx="5760" cy="2057"/>
          </a:xfrm>
        </p:grpSpPr>
        <p:sp>
          <p:nvSpPr>
            <p:cNvPr id="8201" name="Text Box 4"/>
            <p:cNvSpPr txBox="1">
              <a:spLocks noChangeArrowheads="1"/>
            </p:cNvSpPr>
            <p:nvPr/>
          </p:nvSpPr>
          <p:spPr bwMode="auto">
            <a:xfrm>
              <a:off x="96" y="96"/>
              <a:ext cx="556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例3.设随机变量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的绝对值不大于1, 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P(</a:t>
              </a:r>
              <a:r>
                <a:rPr lang="en-US" altLang="zh-CN" i="1" dirty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宋体" pitchFamily="2" charset="-122"/>
                </a:rPr>
                <a:t>-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1)=1/8,</a:t>
              </a:r>
            </a:p>
          </p:txBody>
        </p:sp>
        <p:sp>
          <p:nvSpPr>
            <p:cNvPr id="8202" name="Text Box 5"/>
            <p:cNvSpPr txBox="1">
              <a:spLocks noChangeArrowheads="1"/>
            </p:cNvSpPr>
            <p:nvPr/>
          </p:nvSpPr>
          <p:spPr bwMode="auto">
            <a:xfrm>
              <a:off x="0" y="480"/>
              <a:ext cx="230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</a:rPr>
                <a:t>P(</a:t>
              </a:r>
              <a:r>
                <a:rPr lang="en-US" altLang="zh-CN" i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</a:rPr>
                <a:t>=1)=1/4,</a:t>
              </a:r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</a:rPr>
                <a:t>在事件</a:t>
              </a:r>
            </a:p>
          </p:txBody>
        </p:sp>
        <p:graphicFrame>
          <p:nvGraphicFramePr>
            <p:cNvPr id="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655471"/>
                </p:ext>
              </p:extLst>
            </p:nvPr>
          </p:nvGraphicFramePr>
          <p:xfrm>
            <a:off x="2232" y="617"/>
            <a:ext cx="12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4" imgW="2590560" imgH="507960" progId="Equation.3">
                    <p:embed/>
                  </p:oleObj>
                </mc:Choice>
                <mc:Fallback>
                  <p:oleObj name="Equation" r:id="rId4" imgW="2590560" imgH="50796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617"/>
                          <a:ext cx="12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Text Box 7"/>
            <p:cNvSpPr txBox="1">
              <a:spLocks noChangeArrowheads="1"/>
            </p:cNvSpPr>
            <p:nvPr/>
          </p:nvSpPr>
          <p:spPr bwMode="auto">
            <a:xfrm>
              <a:off x="3504" y="451"/>
              <a:ext cx="201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</a:rPr>
                <a:t>出现的条件下, </a:t>
              </a:r>
              <a:r>
                <a:rPr lang="en-US" altLang="zh-CN" i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8205" name="Text Box 9"/>
            <p:cNvSpPr txBox="1">
              <a:spLocks noChangeArrowheads="1"/>
            </p:cNvSpPr>
            <p:nvPr/>
          </p:nvSpPr>
          <p:spPr bwMode="auto">
            <a:xfrm>
              <a:off x="-48" y="864"/>
              <a:ext cx="576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</a:rPr>
                <a:t>在(</a:t>
              </a:r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  <a:latin typeface="宋体" pitchFamily="2" charset="-122"/>
                </a:rPr>
                <a:t>-</a:t>
              </a:r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</a:rPr>
                <a:t>1,1)内任何子区间上取值的条件概率与该子区</a:t>
              </a:r>
            </a:p>
          </p:txBody>
        </p:sp>
        <p:sp>
          <p:nvSpPr>
            <p:cNvPr id="8206" name="Text Box 10"/>
            <p:cNvSpPr txBox="1">
              <a:spLocks noChangeArrowheads="1"/>
            </p:cNvSpPr>
            <p:nvPr/>
          </p:nvSpPr>
          <p:spPr bwMode="auto">
            <a:xfrm>
              <a:off x="0" y="1248"/>
              <a:ext cx="5568" cy="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defRPr kumimoji="1" sz="3200" b="1">
                  <a:solidFill>
                    <a:schemeClr val="folHlink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Arial" charset="0"/>
                </a:rPr>
                <a:t>间的长度成正比。试求 </a:t>
              </a:r>
              <a:r>
                <a:rPr lang="en-US" altLang="zh-CN" i="1" dirty="0">
                  <a:solidFill>
                    <a:schemeClr val="accent1">
                      <a:lumMod val="50000"/>
                    </a:schemeClr>
                  </a:solidFill>
                </a:rPr>
                <a:t>X 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的分布函数，</a:t>
              </a:r>
              <a:r>
                <a:rPr lang="en-US" altLang="zh-CN" i="1" dirty="0">
                  <a:solidFill>
                    <a:schemeClr val="accent1">
                      <a:lumMod val="50000"/>
                    </a:schemeClr>
                  </a:solidFill>
                </a:rPr>
                <a:t>X 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取负值的概率。</a:t>
              </a:r>
              <a:endParaRPr lang="zh-CN" altLang="en-US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49296" y="3188998"/>
            <a:ext cx="8763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3300"/>
                </a:solidFill>
                <a:latin typeface="Arial" charset="0"/>
              </a:rPr>
              <a:t>分析：本题给的随机变量 </a:t>
            </a:r>
            <a:r>
              <a:rPr lang="en-US" altLang="zh-CN" i="1">
                <a:solidFill>
                  <a:srgbClr val="663300"/>
                </a:solidFill>
              </a:rPr>
              <a:t>X </a:t>
            </a:r>
            <a:r>
              <a:rPr lang="zh-CN" altLang="en-US">
                <a:solidFill>
                  <a:srgbClr val="663300"/>
                </a:solidFill>
              </a:rPr>
              <a:t>在</a:t>
            </a:r>
            <a:r>
              <a:rPr lang="zh-CN" altLang="en-US">
                <a:solidFill>
                  <a:srgbClr val="663300"/>
                </a:solidFill>
                <a:latin typeface="宋体" pitchFamily="2" charset="-122"/>
              </a:rPr>
              <a:t>-</a:t>
            </a:r>
            <a:r>
              <a:rPr lang="zh-CN" altLang="en-US">
                <a:solidFill>
                  <a:srgbClr val="663300"/>
                </a:solidFill>
              </a:rPr>
              <a:t>1和1两点具有正概率, 从该角度看它是离散型的; 而在区间(</a:t>
            </a:r>
            <a:r>
              <a:rPr lang="zh-CN" altLang="en-US">
                <a:solidFill>
                  <a:srgbClr val="663300"/>
                </a:solidFill>
                <a:latin typeface="宋体" pitchFamily="2" charset="-122"/>
              </a:rPr>
              <a:t>-</a:t>
            </a:r>
            <a:r>
              <a:rPr lang="zh-CN" altLang="en-US">
                <a:solidFill>
                  <a:srgbClr val="663300"/>
                </a:solidFill>
              </a:rPr>
              <a:t>1, 1)内又服从均匀分布, 又像是连续的。所以它既非离散也非连续。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25496" y="3177091"/>
            <a:ext cx="2667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defRPr kumimoji="1" sz="3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解:</a:t>
            </a:r>
            <a:r>
              <a:rPr lang="zh-CN" altLang="en-US" dirty="0">
                <a:solidFill>
                  <a:srgbClr val="663300"/>
                </a:solidFill>
                <a:latin typeface="Arial" charset="0"/>
              </a:rPr>
              <a:t> 根据假设</a:t>
            </a: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296052"/>
              </p:ext>
            </p:extLst>
          </p:nvPr>
        </p:nvGraphicFramePr>
        <p:xfrm>
          <a:off x="1254196" y="3519992"/>
          <a:ext cx="693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6" imgW="9181080" imgH="1219320" progId="Equation.3">
                  <p:embed/>
                </p:oleObj>
              </mc:Choice>
              <mc:Fallback>
                <p:oleObj name="Equation" r:id="rId6" imgW="9181080" imgH="12193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96" y="3519992"/>
                        <a:ext cx="6934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089262"/>
              </p:ext>
            </p:extLst>
          </p:nvPr>
        </p:nvGraphicFramePr>
        <p:xfrm>
          <a:off x="1254196" y="4415342"/>
          <a:ext cx="674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8" imgW="8926920" imgH="482760" progId="Equation.3">
                  <p:embed/>
                </p:oleObj>
              </mc:Choice>
              <mc:Fallback>
                <p:oleObj name="Equation" r:id="rId8" imgW="8926920" imgH="4827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96" y="4415342"/>
                        <a:ext cx="674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04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autoUpdateAnimBg="0"/>
      <p:bldP spid="8208" grpId="0" autoUpdateAnimBg="0"/>
    </p:bldLst>
  </p:timing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1718</Words>
  <Application>Microsoft Office PowerPoint</Application>
  <PresentationFormat>全屏显示(16:9)</PresentationFormat>
  <Paragraphs>275</Paragraphs>
  <Slides>31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等线</vt:lpstr>
      <vt:lpstr>等线 Light</vt:lpstr>
      <vt:lpstr>黑体</vt:lpstr>
      <vt:lpstr>楷体_GB2312</vt:lpstr>
      <vt:lpstr>隶书</vt:lpstr>
      <vt:lpstr>宋体</vt:lpstr>
      <vt:lpstr>Arial</vt:lpstr>
      <vt:lpstr>Calibri</vt:lpstr>
      <vt:lpstr>Calibri Light</vt:lpstr>
      <vt:lpstr>Cambria Math</vt:lpstr>
      <vt:lpstr>MT Extra</vt:lpstr>
      <vt:lpstr>Symbol</vt:lpstr>
      <vt:lpstr>Times New Roman</vt:lpstr>
      <vt:lpstr>Wingdings</vt:lpstr>
      <vt:lpstr>1_Office 主题</vt:lpstr>
      <vt:lpstr>Equation</vt:lpstr>
      <vt:lpstr>PowerPoint 演示文稿</vt:lpstr>
      <vt:lpstr>PowerPoint 演示文稿</vt:lpstr>
      <vt:lpstr>4. 二维随机变量及其联合分布函数；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uestc</dc:creator>
  <cp:lastModifiedBy>admin</cp:lastModifiedBy>
  <cp:revision>221</cp:revision>
  <dcterms:created xsi:type="dcterms:W3CDTF">2015-11-30T11:20:00Z</dcterms:created>
  <dcterms:modified xsi:type="dcterms:W3CDTF">2023-10-23T14:34:33Z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