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4" r:id="rId1"/>
  </p:sldMasterIdLst>
  <p:notesMasterIdLst>
    <p:notesMasterId r:id="rId10"/>
  </p:notesMasterIdLst>
  <p:sldIdLst>
    <p:sldId id="434" r:id="rId2"/>
    <p:sldId id="468" r:id="rId3"/>
    <p:sldId id="436" r:id="rId4"/>
    <p:sldId id="440" r:id="rId5"/>
    <p:sldId id="437" r:id="rId6"/>
    <p:sldId id="438" r:id="rId7"/>
    <p:sldId id="439" r:id="rId8"/>
    <p:sldId id="441" r:id="rId9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0000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0000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0000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0000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33CC"/>
    <a:srgbClr val="00FFFF"/>
    <a:srgbClr val="33CCCC"/>
    <a:srgbClr val="FFFFCC"/>
    <a:srgbClr val="CC0099"/>
    <a:srgbClr val="3333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1" autoAdjust="0"/>
    <p:restoredTop sz="94684" autoAdjust="0"/>
  </p:normalViewPr>
  <p:slideViewPr>
    <p:cSldViewPr>
      <p:cViewPr varScale="1">
        <p:scale>
          <a:sx n="74" d="100"/>
          <a:sy n="74" d="100"/>
        </p:scale>
        <p:origin x="1224" y="66"/>
      </p:cViewPr>
      <p:guideLst>
        <p:guide orient="horz" pos="2160"/>
        <p:guide pos="2880"/>
      </p:guideLst>
    </p:cSldViewPr>
  </p:slideViewPr>
  <p:outlineViewPr>
    <p:cViewPr>
      <p:scale>
        <a:sx n="40" d="100"/>
        <a:sy n="4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1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C5BE7B9-8C8D-467A-818E-0C9277F2C2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6BA3B-54AF-4775-92E9-3096332E2B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4585928"/>
      </p:ext>
    </p:extLst>
  </p:cSld>
  <p:clrMapOvr>
    <a:masterClrMapping/>
  </p:clrMapOvr>
  <p:transition spd="med">
    <p:cover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BE441-BC85-46C7-B050-3E8825D37A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82463"/>
      </p:ext>
    </p:extLst>
  </p:cSld>
  <p:clrMapOvr>
    <a:masterClrMapping/>
  </p:clrMapOvr>
  <p:transition spd="med"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425C9-7128-4704-B410-E421AAD894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0830991"/>
      </p:ext>
    </p:extLst>
  </p:cSld>
  <p:clrMapOvr>
    <a:masterClrMapping/>
  </p:clrMapOvr>
  <p:transition spd="med"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09A39-D220-4B13-A40D-0724F04471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2960375"/>
      </p:ext>
    </p:extLst>
  </p:cSld>
  <p:clrMapOvr>
    <a:masterClrMapping/>
  </p:clrMapOvr>
  <p:transition spd="med">
    <p:cover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3D9E6-9A8E-443A-B7F5-F04A169508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3886893"/>
      </p:ext>
    </p:extLst>
  </p:cSld>
  <p:clrMapOvr>
    <a:masterClrMapping/>
  </p:clrMapOvr>
  <p:transition spd="med">
    <p:cover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5BC69-14DF-49D3-9EE0-ADE2339D34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490142"/>
      </p:ext>
    </p:extLst>
  </p:cSld>
  <p:clrMapOvr>
    <a:masterClrMapping/>
  </p:clrMapOvr>
  <p:transition spd="med"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24741-1C7C-44BD-B52A-D6C9E4D435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2206781"/>
      </p:ext>
    </p:extLst>
  </p:cSld>
  <p:clrMapOvr>
    <a:masterClrMapping/>
  </p:clrMapOvr>
  <p:transition spd="med">
    <p:cover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DFD0B-7F7C-40B8-AA02-BE4F6BF627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1366865"/>
      </p:ext>
    </p:extLst>
  </p:cSld>
  <p:clrMapOvr>
    <a:masterClrMapping/>
  </p:clrMapOvr>
  <p:transition spd="med">
    <p:cover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D00DD-E2E9-4CE1-BD84-6DA086C6E1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3734001"/>
      </p:ext>
    </p:extLst>
  </p:cSld>
  <p:clrMapOvr>
    <a:masterClrMapping/>
  </p:clrMapOvr>
  <p:transition spd="med">
    <p:cover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8B334-81F5-40FC-9C48-885DD11415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3197657"/>
      </p:ext>
    </p:extLst>
  </p:cSld>
  <p:clrMapOvr>
    <a:masterClrMapping/>
  </p:clrMapOvr>
  <p:transition spd="med">
    <p:cover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B51E2-F61C-4876-A1DA-34F406A2AF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8937444"/>
      </p:ext>
    </p:extLst>
  </p:cSld>
  <p:clrMapOvr>
    <a:masterClrMapping/>
  </p:clrMapOvr>
  <p:transition spd="med">
    <p:cover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47"/>
            </a:gs>
            <a:gs pos="50000">
              <a:srgbClr val="000099"/>
            </a:gs>
            <a:gs pos="100000">
              <a:srgbClr val="000047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DAF43547-1080-4833-A0D6-B7B9F09857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190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</p:sldLayoutIdLst>
  <p:transition spd="med">
    <p:cover dir="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700808"/>
            <a:ext cx="8856984" cy="3265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sz="2000" b="0" dirty="0" smtClean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假定</a:t>
            </a:r>
            <a:r>
              <a:rPr lang="zh-CN" altLang="en-US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有一理想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MOS</a:t>
            </a:r>
            <a:r>
              <a:rPr lang="zh-CN" altLang="en-US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电容器，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T=300K</a:t>
            </a:r>
            <a:r>
              <a:rPr lang="zh-CN" altLang="en-US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，</a:t>
            </a:r>
            <a:r>
              <a:rPr lang="en-US" altLang="zh-CN" sz="2000" b="0" dirty="0" err="1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T</a:t>
            </a:r>
            <a:r>
              <a:rPr lang="en-US" altLang="zh-CN" sz="2000" b="0" baseline="-25000" dirty="0" err="1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ox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=0.1</a:t>
            </a:r>
            <a:r>
              <a:rPr lang="zh-CN" altLang="en-US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微米（二氧化硅，相对介电常数为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3.9</a:t>
            </a:r>
            <a:r>
              <a:rPr lang="zh-CN" altLang="en-US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），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Si</a:t>
            </a:r>
            <a:r>
              <a:rPr lang="zh-CN" altLang="en-US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的掺杂浓度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N</a:t>
            </a:r>
            <a:r>
              <a:rPr lang="en-US" altLang="zh-CN" sz="2000" b="0" baseline="-2500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A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=10</a:t>
            </a:r>
            <a:r>
              <a:rPr lang="en-US" altLang="zh-CN" sz="2000" b="0" baseline="3000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15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/cm</a:t>
            </a:r>
            <a:r>
              <a:rPr lang="en-US" altLang="zh-CN" sz="2000" b="0" baseline="3000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3</a:t>
            </a:r>
            <a:r>
              <a:rPr lang="zh-CN" altLang="en-US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，不考虑金属半导体功函数差以及氧化层电荷，</a:t>
            </a:r>
            <a:r>
              <a:rPr lang="en-US" altLang="zh-CN" sz="2000" b="0" dirty="0" err="1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n</a:t>
            </a:r>
            <a:r>
              <a:rPr lang="en-US" altLang="zh-CN" sz="2000" b="0" baseline="-25000" dirty="0" err="1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=1 *10</a:t>
            </a:r>
            <a:r>
              <a:rPr lang="en-US" altLang="zh-CN" sz="2000" b="0" baseline="3000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10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/cm</a:t>
            </a:r>
            <a:r>
              <a:rPr lang="en-US" altLang="zh-CN" sz="2000" b="0" baseline="3000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3</a:t>
            </a:r>
            <a:r>
              <a:rPr lang="zh-CN" altLang="en-US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，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Si</a:t>
            </a:r>
            <a:r>
              <a:rPr lang="zh-CN" altLang="en-US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相对介电常数为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11.8</a:t>
            </a:r>
            <a:r>
              <a:rPr lang="zh-CN" altLang="en-US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。试计算：</a:t>
            </a:r>
          </a:p>
          <a:p>
            <a:pPr lvl="0" eaLnBrk="1" hangingPunct="1">
              <a:lnSpc>
                <a:spcPct val="150000"/>
              </a:lnSpc>
            </a:pPr>
            <a:r>
              <a:rPr lang="en-US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a</a:t>
            </a:r>
            <a:r>
              <a:rPr lang="zh-CN" altLang="en-US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：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P</a:t>
            </a:r>
            <a:r>
              <a:rPr lang="zh-CN" altLang="en-US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型衬底费米势</a:t>
            </a:r>
          </a:p>
          <a:p>
            <a:pPr lvl="0" eaLnBrk="1" hangingPunct="1">
              <a:lnSpc>
                <a:spcPct val="150000"/>
              </a:lnSpc>
            </a:pPr>
            <a:r>
              <a:rPr lang="en-US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b</a:t>
            </a:r>
            <a:r>
              <a:rPr lang="zh-CN" altLang="en-US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：当表面势</a:t>
            </a:r>
            <a:r>
              <a:rPr lang="el-GR" altLang="zh-CN" sz="2000" b="0" i="1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Φ</a:t>
            </a:r>
            <a:r>
              <a:rPr lang="en-US" altLang="zh-CN" sz="2000" b="0" i="1" baseline="-2500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=</a:t>
            </a:r>
            <a:r>
              <a:rPr lang="el-GR" altLang="zh-CN" sz="2000" b="0" i="1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Φ</a:t>
            </a:r>
            <a:r>
              <a:rPr lang="en-US" altLang="zh-CN" sz="2000" b="0" i="1" baseline="-2500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FP</a:t>
            </a:r>
            <a:r>
              <a:rPr lang="zh-CN" altLang="en-US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时的耗尽区宽度</a:t>
            </a:r>
          </a:p>
          <a:p>
            <a:pPr lvl="0" eaLnBrk="1" hangingPunct="1">
              <a:lnSpc>
                <a:spcPct val="150000"/>
              </a:lnSpc>
            </a:pPr>
            <a:r>
              <a:rPr lang="en-US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c</a:t>
            </a:r>
            <a:r>
              <a:rPr lang="zh-CN" altLang="en-US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： </a:t>
            </a:r>
            <a:r>
              <a:rPr lang="el-GR" altLang="zh-CN" sz="2000" b="0" i="1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Φ</a:t>
            </a:r>
            <a:r>
              <a:rPr lang="en-US" altLang="zh-CN" sz="2000" b="0" i="1" baseline="-2500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=</a:t>
            </a:r>
            <a:r>
              <a:rPr lang="el-GR" altLang="zh-CN" sz="2000" b="0" i="1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Φ</a:t>
            </a:r>
            <a:r>
              <a:rPr lang="en-US" altLang="zh-CN" sz="2000" b="0" i="1" baseline="-2500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FP</a:t>
            </a:r>
            <a:r>
              <a:rPr lang="zh-CN" altLang="en-US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时在表面处的电场强度</a:t>
            </a:r>
          </a:p>
          <a:p>
            <a:pPr lvl="0" eaLnBrk="1" hangingPunct="1">
              <a:lnSpc>
                <a:spcPct val="150000"/>
              </a:lnSpc>
            </a:pPr>
            <a:r>
              <a:rPr lang="en-US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d</a:t>
            </a:r>
            <a:r>
              <a:rPr lang="zh-CN" altLang="en-US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： </a:t>
            </a:r>
            <a:r>
              <a:rPr lang="el-GR" altLang="zh-CN" sz="2000" b="0" i="1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Φ</a:t>
            </a:r>
            <a:r>
              <a:rPr lang="en-US" altLang="zh-CN" sz="2000" b="0" i="1" baseline="-2500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s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=</a:t>
            </a:r>
            <a:r>
              <a:rPr lang="el-GR" altLang="zh-CN" sz="2000" b="0" i="1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Φ</a:t>
            </a:r>
            <a:r>
              <a:rPr lang="en-US" altLang="zh-CN" sz="2000" b="0" i="1" baseline="-2500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FP</a:t>
            </a:r>
            <a:r>
              <a:rPr lang="zh-CN" altLang="en-US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时的栅压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000" b="0" baseline="-2500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G</a:t>
            </a:r>
            <a:endParaRPr lang="en-US" altLang="zh-CN" sz="2000" b="0" dirty="0">
              <a:solidFill>
                <a:schemeClr val="tx1"/>
              </a:solidFill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6346" y="404664"/>
            <a:ext cx="8712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0" indent="-266700"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3200" kern="100" dirty="0">
                <a:solidFill>
                  <a:srgbClr val="0000FF"/>
                </a:solidFill>
                <a:latin typeface="Times New Roman" panose="02020603050405020304" pitchFamily="18" charset="0"/>
              </a:rPr>
              <a:t>微电子器件</a:t>
            </a:r>
            <a:r>
              <a:rPr lang="en-US" altLang="zh-CN" sz="3200" kern="100" dirty="0">
                <a:solidFill>
                  <a:srgbClr val="0000FF"/>
                </a:solidFill>
                <a:latin typeface="Times New Roman" panose="02020603050405020304" pitchFamily="18" charset="0"/>
              </a:rPr>
              <a:t>_</a:t>
            </a:r>
            <a:r>
              <a:rPr lang="zh-CN" altLang="en-US" sz="3200" kern="100" dirty="0">
                <a:solidFill>
                  <a:srgbClr val="0000FF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3200" kern="100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3200" kern="100" dirty="0">
                <a:solidFill>
                  <a:srgbClr val="0000FF"/>
                </a:solidFill>
                <a:latin typeface="Times New Roman" panose="02020603050405020304" pitchFamily="18" charset="0"/>
              </a:rPr>
              <a:t>章</a:t>
            </a:r>
            <a:r>
              <a:rPr lang="en-US" altLang="zh-CN" sz="3200" kern="100" dirty="0">
                <a:solidFill>
                  <a:srgbClr val="0000FF"/>
                </a:solidFill>
                <a:latin typeface="Times New Roman" panose="02020603050405020304" pitchFamily="18" charset="0"/>
              </a:rPr>
              <a:t>_</a:t>
            </a:r>
            <a:r>
              <a:rPr lang="zh-CN" altLang="en-US" sz="3200" kern="100" dirty="0">
                <a:solidFill>
                  <a:srgbClr val="0000FF"/>
                </a:solidFill>
                <a:latin typeface="Times New Roman" panose="02020603050405020304" pitchFamily="18" charset="0"/>
              </a:rPr>
              <a:t>补充作业</a:t>
            </a:r>
            <a:r>
              <a:rPr lang="en-US" altLang="zh-CN" sz="3200" kern="100" dirty="0">
                <a:solidFill>
                  <a:srgbClr val="0000FF"/>
                </a:solidFill>
                <a:latin typeface="Times New Roman" panose="02020603050405020304" pitchFamily="18" charset="0"/>
              </a:rPr>
              <a:t>_</a:t>
            </a:r>
            <a:r>
              <a:rPr lang="zh-CN" altLang="en-US" sz="3200" kern="100" dirty="0">
                <a:solidFill>
                  <a:srgbClr val="0000FF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3200" kern="1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200" kern="100" dirty="0">
                <a:solidFill>
                  <a:srgbClr val="0000FF"/>
                </a:solidFill>
                <a:latin typeface="Times New Roman" panose="02020603050405020304" pitchFamily="18" charset="0"/>
              </a:rPr>
              <a:t>题（</a:t>
            </a:r>
            <a:r>
              <a:rPr lang="zh-CN" altLang="en-US" sz="3200" kern="1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共</a:t>
            </a:r>
            <a:r>
              <a:rPr lang="en-US" altLang="zh-CN" sz="3200" kern="1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7</a:t>
            </a:r>
            <a:r>
              <a:rPr lang="zh-CN" altLang="en-US" sz="3200" kern="1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题</a:t>
            </a:r>
            <a:r>
              <a:rPr lang="zh-CN" altLang="en-US" sz="3200" kern="100" dirty="0">
                <a:solidFill>
                  <a:srgbClr val="0000FF"/>
                </a:solidFill>
                <a:latin typeface="Times New Roman" panose="02020603050405020304" pitchFamily="18" charset="0"/>
              </a:rPr>
              <a:t>）</a:t>
            </a:r>
            <a:endParaRPr lang="en-US" altLang="zh-CN" sz="2000" kern="1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682079"/>
      </p:ext>
    </p:extLst>
  </p:cSld>
  <p:clrMapOvr>
    <a:masterClrMapping/>
  </p:clrMapOvr>
  <p:transition spd="med">
    <p:cover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680621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一</a:t>
            </a:r>
            <a:r>
              <a:rPr kumimoji="1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个多晶硅栅</a:t>
            </a:r>
            <a:r>
              <a:rPr kumimoji="1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n</a:t>
            </a:r>
            <a:r>
              <a:rPr kumimoji="1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沟道</a:t>
            </a:r>
            <a:r>
              <a:rPr kumimoji="1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MOSFET</a:t>
            </a:r>
            <a:r>
              <a:rPr kumimoji="1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，衬底掺杂浓度</a:t>
            </a:r>
            <a:r>
              <a:rPr kumimoji="1" lang="en-US" altLang="zh-CN" sz="2000" b="0" i="1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N</a:t>
            </a:r>
            <a:r>
              <a:rPr kumimoji="1" lang="en-US" altLang="zh-CN" sz="2000" b="0" i="1" u="none" strike="noStrike" kern="1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A</a:t>
            </a:r>
            <a:r>
              <a:rPr kumimoji="1" lang="en-US" alt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=1.0</a:t>
            </a:r>
            <a:r>
              <a:rPr kumimoji="1" lang="en-US" alt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</a:t>
            </a:r>
            <a:r>
              <a:rPr kumimoji="1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10</a:t>
            </a:r>
            <a:r>
              <a:rPr kumimoji="1" lang="en-US" altLang="zh-CN" sz="2000" b="0" i="0" u="none" strike="noStrike" kern="1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17</a:t>
            </a:r>
            <a:r>
              <a:rPr kumimoji="1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cm</a:t>
            </a:r>
            <a:r>
              <a:rPr kumimoji="1" lang="en-US" altLang="zh-CN" sz="2000" b="0" i="0" u="none" strike="noStrike" kern="1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-3</a:t>
            </a:r>
            <a:r>
              <a:rPr kumimoji="1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，多晶</a:t>
            </a:r>
            <a:r>
              <a:rPr kumimoji="1" lang="zh-CN" alt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硅栅</a:t>
            </a:r>
            <a:r>
              <a:rPr kumimoji="1" lang="zh-CN" altLang="en-US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掺杂浓度</a:t>
            </a:r>
            <a:r>
              <a:rPr kumimoji="1" lang="en-US" altLang="zh-CN" sz="2000" b="0" i="1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N</a:t>
            </a:r>
            <a:r>
              <a:rPr kumimoji="1" lang="en-US" altLang="zh-CN" sz="2000" b="0" i="1" u="none" strike="noStrike" kern="1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D</a:t>
            </a:r>
            <a:r>
              <a:rPr kumimoji="1" lang="en-US" alt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=1.0</a:t>
            </a:r>
            <a:r>
              <a:rPr kumimoji="1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</a:t>
            </a:r>
            <a:r>
              <a:rPr kumimoji="1" lang="en-US" alt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10</a:t>
            </a:r>
            <a:r>
              <a:rPr kumimoji="1" lang="en-US" altLang="zh-CN" sz="2000" b="0" i="0" u="none" strike="noStrike" kern="10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18</a:t>
            </a:r>
            <a:r>
              <a:rPr kumimoji="1" lang="en-US" alt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cm</a:t>
            </a:r>
            <a:r>
              <a:rPr kumimoji="1" lang="en-US" altLang="zh-CN" sz="2000" b="0" i="0" u="none" strike="noStrike" kern="10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-3 </a:t>
            </a:r>
            <a:r>
              <a:rPr kumimoji="1" lang="zh-CN" altLang="en-US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（不考虑禁带宽度变窄效应），</a:t>
            </a:r>
            <a:r>
              <a:rPr kumimoji="1" lang="en-US" altLang="zh-CN" sz="2000" b="0" i="1" u="none" strike="noStrike" kern="1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t</a:t>
            </a:r>
            <a:r>
              <a:rPr kumimoji="1" lang="en-US" altLang="zh-CN" sz="2000" b="0" i="1" u="none" strike="noStrike" kern="10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ox</a:t>
            </a:r>
            <a:r>
              <a:rPr kumimoji="1" lang="en-US" alt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=6nm</a:t>
            </a:r>
            <a:r>
              <a:rPr kumimoji="1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，栅氧化层内的电荷面密度</a:t>
            </a:r>
            <a:r>
              <a:rPr kumimoji="1" lang="en-US" altLang="zh-CN" sz="2000" b="0" i="1" u="none" strike="noStrike" kern="1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Q</a:t>
            </a:r>
            <a:r>
              <a:rPr kumimoji="1" lang="en-US" altLang="zh-CN" sz="2000" b="0" i="1" u="none" strike="noStrike" kern="10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ox</a:t>
            </a:r>
            <a:r>
              <a:rPr kumimoji="1" lang="en-US" alt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=0</a:t>
            </a:r>
            <a:r>
              <a:rPr kumimoji="1" lang="zh-CN" alt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。</a:t>
            </a:r>
            <a:r>
              <a:rPr kumimoji="1" lang="zh-CN" altLang="en-US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假设</a:t>
            </a:r>
            <a:r>
              <a:rPr kumimoji="1" lang="zh-CN" alt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硅</a:t>
            </a:r>
            <a:r>
              <a:rPr kumimoji="1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和多晶硅的电子亲和势</a:t>
            </a:r>
            <a:r>
              <a:rPr kumimoji="1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</a:t>
            </a:r>
            <a:r>
              <a:rPr kumimoji="1" lang="zh-CN" alt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相等</a:t>
            </a:r>
            <a:r>
              <a:rPr kumimoji="1" lang="zh-CN" altLang="en-US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且禁带宽度相等（</a:t>
            </a:r>
            <a:r>
              <a:rPr kumimoji="1" lang="en-US" altLang="zh-CN" sz="2000" b="0" i="0" u="none" strike="noStrike" kern="1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E</a:t>
            </a:r>
            <a:r>
              <a:rPr kumimoji="1" lang="en-US" altLang="zh-CN" sz="2000" b="0" i="0" u="none" strike="noStrike" kern="1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g</a:t>
            </a:r>
            <a:r>
              <a:rPr kumimoji="1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=1.12eV</a:t>
            </a:r>
            <a:r>
              <a:rPr kumimoji="1" lang="zh-CN" altLang="en-US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），</a:t>
            </a:r>
            <a:r>
              <a:rPr kumimoji="1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n</a:t>
            </a:r>
            <a:r>
              <a:rPr kumimoji="1" lang="en-US" altLang="zh-CN" sz="2000" b="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i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=1×10</a:t>
            </a:r>
            <a:r>
              <a:rPr kumimoji="1" lang="en-US" altLang="zh-CN" sz="20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10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/cm</a:t>
            </a:r>
            <a:r>
              <a:rPr kumimoji="1" lang="en-US" altLang="zh-CN" sz="20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3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，</a:t>
            </a:r>
            <a:r>
              <a:rPr kumimoji="1" lang="en-US" altLang="zh-CN" sz="2000" b="0" i="0" u="none" strike="noStrike" kern="1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ε</a:t>
            </a:r>
            <a:r>
              <a:rPr kumimoji="1" lang="en-US" altLang="zh-CN" sz="2000" b="0" i="0" u="none" strike="noStrike" kern="10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s</a:t>
            </a:r>
            <a:r>
              <a:rPr kumimoji="1" lang="en-US" alt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(Si)=1.0×10</a:t>
            </a:r>
            <a:r>
              <a:rPr kumimoji="1" lang="en-US" altLang="zh-CN" sz="2000" b="0" i="0" u="none" strike="noStrike" kern="10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-12</a:t>
            </a:r>
            <a:r>
              <a:rPr kumimoji="1" lang="en-US" alt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 F/cm</a:t>
            </a:r>
            <a:r>
              <a:rPr kumimoji="1" lang="zh-CN" altLang="en-US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，</a:t>
            </a:r>
            <a:r>
              <a:rPr kumimoji="1" lang="en-US" altLang="zh-CN" sz="2000" b="0" i="0" u="none" strike="noStrike" kern="1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ε</a:t>
            </a:r>
            <a:r>
              <a:rPr kumimoji="1" lang="en-US" altLang="zh-CN" sz="2000" b="0" i="0" u="none" strike="noStrike" kern="10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ox</a:t>
            </a:r>
            <a:r>
              <a:rPr kumimoji="1" lang="en-US" alt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(SiO</a:t>
            </a:r>
            <a:r>
              <a:rPr kumimoji="1" lang="en-US" altLang="zh-CN" sz="2000" b="0" i="0" u="none" strike="noStrike" kern="1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2</a:t>
            </a:r>
            <a:r>
              <a:rPr kumimoji="1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) = 3.453×10</a:t>
            </a:r>
            <a:r>
              <a:rPr kumimoji="1" lang="en-US" altLang="zh-CN" sz="2000" b="0" i="0" u="none" strike="noStrike" kern="1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-13</a:t>
            </a:r>
            <a:r>
              <a:rPr kumimoji="1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 F/cm </a:t>
            </a:r>
            <a:r>
              <a:rPr kumimoji="1" lang="zh-CN" alt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。</a:t>
            </a:r>
            <a:endParaRPr kumimoji="1" lang="zh-CN" altLang="zh-CN" sz="20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仿宋" panose="02010609060101010101" pitchFamily="49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（</a:t>
            </a:r>
            <a:r>
              <a:rPr kumimoji="1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1</a:t>
            </a:r>
            <a:r>
              <a:rPr kumimoji="1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）计算多晶硅栅</a:t>
            </a:r>
            <a:r>
              <a:rPr kumimoji="1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-</a:t>
            </a:r>
            <a:r>
              <a:rPr kumimoji="1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半导体功函数差</a:t>
            </a:r>
            <a:r>
              <a:rPr kumimoji="1" lang="en-US" altLang="zh-CN" sz="2000" b="0" i="1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sym typeface="Symbol" panose="05050102010706020507" pitchFamily="18" charset="2"/>
              </a:rPr>
              <a:t></a:t>
            </a:r>
            <a:r>
              <a:rPr kumimoji="1" lang="en-US" altLang="zh-CN" sz="2000" b="0" i="1" u="none" strike="noStrike" kern="1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MS</a:t>
            </a:r>
            <a:r>
              <a:rPr kumimoji="1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；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（</a:t>
            </a:r>
            <a:r>
              <a:rPr kumimoji="1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2</a:t>
            </a:r>
            <a:r>
              <a:rPr kumimoji="1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）当</a:t>
            </a:r>
            <a:r>
              <a:rPr kumimoji="1" lang="en-US" altLang="zh-CN" sz="2000" b="0" i="1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V</a:t>
            </a:r>
            <a:r>
              <a:rPr kumimoji="1" lang="en-US" altLang="zh-CN" sz="2000" b="0" i="1" u="none" strike="noStrike" kern="1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BS </a:t>
            </a:r>
            <a:r>
              <a:rPr kumimoji="1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= 0V</a:t>
            </a:r>
            <a:r>
              <a:rPr kumimoji="1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，计算该</a:t>
            </a:r>
            <a:r>
              <a:rPr kumimoji="1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MOSFET</a:t>
            </a:r>
            <a:r>
              <a:rPr kumimoji="1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的阈电压</a:t>
            </a:r>
            <a:r>
              <a:rPr kumimoji="1" lang="en-US" altLang="zh-CN" sz="2000" b="0" i="1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V</a:t>
            </a:r>
            <a:r>
              <a:rPr kumimoji="1" lang="en-US" altLang="zh-CN" sz="2000" b="0" i="1" u="none" strike="noStrike" kern="1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T</a:t>
            </a:r>
            <a:r>
              <a:rPr kumimoji="1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；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（</a:t>
            </a:r>
            <a:r>
              <a:rPr kumimoji="1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3</a:t>
            </a:r>
            <a:r>
              <a:rPr kumimoji="1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）当</a:t>
            </a:r>
            <a:r>
              <a:rPr kumimoji="1" lang="en-US" altLang="zh-CN" sz="2000" b="0" i="1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V</a:t>
            </a:r>
            <a:r>
              <a:rPr kumimoji="1" lang="en-US" altLang="zh-CN" sz="2000" b="0" i="1" u="none" strike="noStrike" kern="1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GS</a:t>
            </a:r>
            <a:r>
              <a:rPr kumimoji="1" lang="en-US" alt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=1V</a:t>
            </a:r>
            <a:r>
              <a:rPr kumimoji="1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，</a:t>
            </a:r>
            <a:r>
              <a:rPr kumimoji="1" lang="en-US" altLang="zh-CN" sz="2000" b="0" i="1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V</a:t>
            </a:r>
            <a:r>
              <a:rPr kumimoji="1" lang="en-US" altLang="zh-CN" sz="2000" b="0" i="1" u="none" strike="noStrike" kern="1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DS </a:t>
            </a:r>
            <a:r>
              <a:rPr kumimoji="1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= 1V</a:t>
            </a:r>
            <a:r>
              <a:rPr kumimoji="1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，</a:t>
            </a:r>
            <a:r>
              <a:rPr kumimoji="1" lang="en-US" altLang="zh-CN" sz="2000" b="0" i="1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Z</a:t>
            </a:r>
            <a:r>
              <a:rPr kumimoji="1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/</a:t>
            </a:r>
            <a:r>
              <a:rPr kumimoji="1" lang="en-US" altLang="zh-CN" sz="2000" b="0" i="1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L</a:t>
            </a:r>
            <a:r>
              <a:rPr kumimoji="1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=1</a:t>
            </a:r>
            <a:r>
              <a:rPr kumimoji="1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，</a:t>
            </a:r>
            <a:r>
              <a:rPr kumimoji="1" lang="en-US" altLang="zh-CN" sz="2000" b="0" i="1" u="none" strike="noStrike" kern="1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μ</a:t>
            </a:r>
            <a:r>
              <a:rPr kumimoji="1" lang="en-US" altLang="zh-CN" sz="2000" b="0" i="1" u="none" strike="noStrike" kern="10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n</a:t>
            </a:r>
            <a:r>
              <a:rPr kumimoji="1" lang="en-US" alt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=300 </a:t>
            </a:r>
            <a:r>
              <a:rPr kumimoji="1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cm</a:t>
            </a:r>
            <a:r>
              <a:rPr kumimoji="1" lang="en-US" altLang="zh-CN" sz="2000" b="0" i="0" u="none" strike="noStrike" kern="1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2</a:t>
            </a:r>
            <a:r>
              <a:rPr kumimoji="1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/Vs</a:t>
            </a:r>
            <a:r>
              <a:rPr kumimoji="1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，计算</a:t>
            </a:r>
            <a:r>
              <a:rPr kumimoji="1" lang="zh-CN" alt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该</a:t>
            </a:r>
            <a:r>
              <a:rPr kumimoji="1" lang="en-US" alt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MOSFET</a:t>
            </a:r>
            <a:r>
              <a:rPr kumimoji="1" lang="zh-CN" altLang="en-US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管</a:t>
            </a:r>
            <a:r>
              <a:rPr kumimoji="1" lang="zh-CN" alt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的</a:t>
            </a:r>
            <a:r>
              <a:rPr kumimoji="1" lang="zh-CN" alt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漏</a:t>
            </a:r>
            <a:endParaRPr kumimoji="1" lang="en-US" altLang="zh-CN" sz="2000" b="0" i="0" u="none" strike="noStrike" kern="1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仿宋" panose="02010609060101010101" pitchFamily="49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0" kern="100" dirty="0"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2000" b="0" kern="100" dirty="0" smtClean="0">
                <a:latin typeface="+mn-lt"/>
                <a:ea typeface="仿宋" panose="02010609060101010101" pitchFamily="49" charset="-122"/>
              </a:rPr>
              <a:t>         </a:t>
            </a:r>
            <a:r>
              <a:rPr kumimoji="1" lang="zh-CN" alt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极电流</a:t>
            </a:r>
            <a:r>
              <a:rPr kumimoji="1" lang="en-US" altLang="zh-CN" sz="2000" b="0" i="1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I</a:t>
            </a:r>
            <a:r>
              <a:rPr kumimoji="1" lang="en-US" altLang="zh-CN" sz="2000" b="0" i="1" u="none" strike="noStrike" kern="1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D</a:t>
            </a:r>
            <a:r>
              <a:rPr kumimoji="1" lang="zh-CN" alt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。</a:t>
            </a:r>
            <a:endParaRPr kumimoji="1" lang="zh-CN" altLang="zh-CN" sz="20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6346" y="404664"/>
            <a:ext cx="8712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marR="0" lvl="0" indent="-26670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微电子器件</a:t>
            </a:r>
            <a:r>
              <a:rPr kumimoji="1" lang="en-US" altLang="zh-CN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_</a:t>
            </a:r>
            <a:r>
              <a:rPr kumimoji="1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1" lang="en-US" altLang="zh-CN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章</a:t>
            </a:r>
            <a:r>
              <a:rPr kumimoji="1" lang="en-US" altLang="zh-CN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_</a:t>
            </a:r>
            <a:r>
              <a:rPr kumimoji="1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补充作业</a:t>
            </a:r>
            <a:r>
              <a:rPr kumimoji="1" lang="en-US" altLang="zh-CN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_</a:t>
            </a:r>
            <a:r>
              <a:rPr kumimoji="1" lang="zh-CN" altLang="en-US" sz="32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1" lang="en-US" altLang="zh-CN" sz="32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32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题</a:t>
            </a:r>
            <a:r>
              <a:rPr kumimoji="1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zh-CN" altLang="en-US" sz="32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共</a:t>
            </a:r>
            <a:r>
              <a:rPr kumimoji="1" lang="en-US" altLang="zh-CN" sz="32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zh-CN" altLang="en-US" sz="32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题</a:t>
            </a:r>
            <a:r>
              <a:rPr kumimoji="1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endParaRPr kumimoji="1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6230042"/>
      </p:ext>
    </p:extLst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196324"/>
            <a:ext cx="8784976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3300"/>
              </a:lnSpc>
              <a:defRPr/>
            </a:pPr>
            <a:r>
              <a:rPr lang="zh-CN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某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 MOSFET </a:t>
            </a:r>
            <a:r>
              <a:rPr lang="zh-CN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采用简并掺杂的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P </a:t>
            </a:r>
            <a:r>
              <a:rPr lang="zh-CN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型多晶硅作栅电极。假设多晶硅禁带宽度与硅相同，均为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 1.1eV</a:t>
            </a:r>
            <a:r>
              <a:rPr lang="zh-CN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，且多晶硅费米能级已经与价带顶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 E</a:t>
            </a:r>
            <a:r>
              <a:rPr lang="en-US" altLang="zh-CN" sz="2000" b="0" baseline="-2500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zh-CN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重合；同时假设栅氧化层中不存在电荷。不加任何栅压时，该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 MOSFET </a:t>
            </a:r>
            <a:r>
              <a:rPr lang="zh-CN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的能带图如下</a:t>
            </a:r>
            <a:r>
              <a:rPr lang="zh-CN" altLang="en-US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页</a:t>
            </a:r>
            <a:r>
              <a:rPr lang="zh-CN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图所</a:t>
            </a:r>
            <a:r>
              <a:rPr lang="zh-CN" altLang="zh-CN" sz="2000" b="0" dirty="0" smtClean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示。</a:t>
            </a:r>
            <a:r>
              <a:rPr lang="zh-CN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请问：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 </a:t>
            </a:r>
            <a:br>
              <a:rPr lang="en-US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</a:br>
            <a:r>
              <a:rPr lang="zh-CN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（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1</a:t>
            </a:r>
            <a:r>
              <a:rPr lang="zh-CN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）该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 MOSFET </a:t>
            </a:r>
            <a:r>
              <a:rPr lang="zh-CN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是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 NMOS </a:t>
            </a:r>
            <a:r>
              <a:rPr lang="zh-CN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还是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 PMOS</a:t>
            </a:r>
            <a:r>
              <a:rPr lang="zh-CN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？是增强型还是耗尽型？ 为什么？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/>
            </a:r>
            <a:br>
              <a:rPr lang="en-US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</a:br>
            <a:r>
              <a:rPr lang="zh-CN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（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2</a:t>
            </a:r>
            <a:r>
              <a:rPr lang="zh-CN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）未加任何栅压，为什么衬底表面的能级会向上弯曲？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/>
            </a:r>
            <a:br>
              <a:rPr lang="en-US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</a:br>
            <a:r>
              <a:rPr lang="zh-CN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（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3</a:t>
            </a:r>
            <a:r>
              <a:rPr lang="zh-CN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）假设外加栅压有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1/2</a:t>
            </a:r>
            <a:r>
              <a:rPr lang="zh-CN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降在氧化层，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1/2</a:t>
            </a:r>
            <a:r>
              <a:rPr lang="zh-CN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降在半导体表面。求器件的平带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 </a:t>
            </a:r>
          </a:p>
          <a:p>
            <a:pPr lvl="0">
              <a:lnSpc>
                <a:spcPts val="3300"/>
              </a:lnSpc>
              <a:defRPr/>
            </a:pPr>
            <a:r>
              <a:rPr lang="en-US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          </a:t>
            </a:r>
            <a:r>
              <a:rPr lang="zh-CN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电压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000" b="0" baseline="-2500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FB</a:t>
            </a:r>
            <a:r>
              <a:rPr lang="zh-CN" altLang="en-US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、本征电压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000" b="0" baseline="-2500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i</a:t>
            </a:r>
            <a:r>
              <a:rPr lang="zh-CN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和阈值电压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000" b="0" baseline="-2500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T</a:t>
            </a:r>
            <a:r>
              <a:rPr lang="zh-CN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。</a:t>
            </a:r>
          </a:p>
          <a:p>
            <a:pPr lvl="0">
              <a:lnSpc>
                <a:spcPts val="3300"/>
              </a:lnSpc>
              <a:defRPr/>
            </a:pPr>
            <a:r>
              <a:rPr lang="zh-CN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（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4</a:t>
            </a:r>
            <a:r>
              <a:rPr lang="zh-CN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）如果将栅电极换成简并掺杂的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 N </a:t>
            </a:r>
            <a:r>
              <a:rPr lang="zh-CN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型多晶硅，其他假设条件不变，器件</a:t>
            </a:r>
            <a:endParaRPr lang="en-US" altLang="zh-CN" sz="2000" b="0" dirty="0">
              <a:solidFill>
                <a:schemeClr val="tx1"/>
              </a:solidFill>
              <a:latin typeface="+mn-lt"/>
              <a:ea typeface="仿宋" panose="02010609060101010101" pitchFamily="49" charset="-122"/>
            </a:endParaRPr>
          </a:p>
          <a:p>
            <a:pPr lvl="0">
              <a:lnSpc>
                <a:spcPts val="3300"/>
              </a:lnSpc>
              <a:defRPr/>
            </a:pPr>
            <a:r>
              <a:rPr lang="en-US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          </a:t>
            </a:r>
            <a:r>
              <a:rPr lang="zh-CN" altLang="zh-CN" sz="2000" b="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的阈值电压变为多少？</a:t>
            </a:r>
            <a:endParaRPr lang="zh-CN" altLang="zh-CN" sz="2000" b="0" kern="100" dirty="0">
              <a:solidFill>
                <a:schemeClr val="tx1"/>
              </a:solidFill>
              <a:latin typeface="+mn-lt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6346" y="116632"/>
            <a:ext cx="8712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marR="0" lvl="0" indent="-26670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微电子器件</a:t>
            </a:r>
            <a:r>
              <a:rPr kumimoji="1" lang="en-US" altLang="zh-CN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_</a:t>
            </a:r>
            <a:r>
              <a:rPr kumimoji="1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1" lang="en-US" altLang="zh-CN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章</a:t>
            </a:r>
            <a:r>
              <a:rPr kumimoji="1" lang="en-US" altLang="zh-CN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_</a:t>
            </a:r>
            <a:r>
              <a:rPr kumimoji="1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补充作业</a:t>
            </a:r>
            <a:r>
              <a:rPr kumimoji="1" lang="en-US" altLang="zh-CN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_</a:t>
            </a:r>
            <a:r>
              <a:rPr kumimoji="1" lang="zh-CN" altLang="en-US" sz="32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1" lang="en-US" altLang="zh-CN" sz="32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32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题</a:t>
            </a:r>
            <a:r>
              <a:rPr kumimoji="1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zh-CN" altLang="en-US" sz="32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共</a:t>
            </a:r>
            <a:r>
              <a:rPr kumimoji="1" lang="en-US" altLang="zh-CN" sz="32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zh-CN" altLang="en-US" sz="32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题</a:t>
            </a:r>
            <a:r>
              <a:rPr kumimoji="1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endParaRPr kumimoji="1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999437"/>
      </p:ext>
    </p:extLst>
  </p:cSld>
  <p:clrMapOvr>
    <a:masterClrMapping/>
  </p:clrMapOvr>
  <p:transition spd="med">
    <p:cover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6346" y="404664"/>
            <a:ext cx="8712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marR="0" lvl="0" indent="-26670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微电子器件</a:t>
            </a:r>
            <a:r>
              <a:rPr kumimoji="1" lang="en-US" altLang="zh-CN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_</a:t>
            </a:r>
            <a:r>
              <a:rPr kumimoji="1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1" lang="en-US" altLang="zh-CN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章</a:t>
            </a:r>
            <a:r>
              <a:rPr kumimoji="1" lang="en-US" altLang="zh-CN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_</a:t>
            </a:r>
            <a:r>
              <a:rPr kumimoji="1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补充作业</a:t>
            </a:r>
            <a:r>
              <a:rPr kumimoji="1" lang="en-US" altLang="zh-CN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_</a:t>
            </a:r>
            <a:r>
              <a:rPr kumimoji="1" lang="zh-CN" altLang="en-US" sz="32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1" lang="en-US" altLang="zh-CN" sz="32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32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题</a:t>
            </a:r>
            <a:r>
              <a:rPr kumimoji="1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zh-CN" altLang="en-US" sz="32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共</a:t>
            </a:r>
            <a:r>
              <a:rPr kumimoji="1" lang="en-US" altLang="zh-CN" sz="32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zh-CN" altLang="en-US" sz="32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题</a:t>
            </a:r>
            <a:r>
              <a:rPr kumimoji="1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endParaRPr kumimoji="1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772816"/>
            <a:ext cx="6335486" cy="463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58567"/>
      </p:ext>
    </p:extLst>
  </p:cSld>
  <p:clrMapOvr>
    <a:masterClrMapping/>
  </p:clrMapOvr>
  <p:transition spd="med">
    <p:cover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700808"/>
            <a:ext cx="88569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6400" indent="-4064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b="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000" b="0" i="1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="0" kern="100" baseline="-250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FB 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= 0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0" i="1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="0" kern="100" baseline="-250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DS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 = 0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0" i="1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="0" kern="100" baseline="-250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BS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 = 0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，请分别画出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沟道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MOSFET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000" b="0" i="1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="0" kern="100" baseline="-250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GS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 = 0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0" i="1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="0" kern="100" baseline="-250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GS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0" i="1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="0" kern="100" baseline="-250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T</a:t>
            </a:r>
          </a:p>
          <a:p>
            <a:pPr marL="406400" indent="-4064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b="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情况</a:t>
            </a:r>
            <a:r>
              <a:rPr lang="zh-CN" altLang="zh-CN" sz="2000" b="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下</a:t>
            </a:r>
            <a:endParaRPr lang="zh-CN" altLang="zh-CN" sz="2000" b="0" kern="100" dirty="0">
              <a:latin typeface="+mn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）沿源区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沟道区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漏区方向（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="0" kern="100" baseline="300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区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- P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区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- N</a:t>
            </a:r>
            <a:r>
              <a:rPr lang="en-US" altLang="zh-CN" sz="2000" b="0" kern="100" baseline="300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区）的能带图；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）沿金属栅电极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栅介质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沟道（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M-O-S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）方向的能带图。</a:t>
            </a:r>
          </a:p>
        </p:txBody>
      </p:sp>
      <p:sp>
        <p:nvSpPr>
          <p:cNvPr id="3" name="矩形 2"/>
          <p:cNvSpPr/>
          <p:nvPr/>
        </p:nvSpPr>
        <p:spPr>
          <a:xfrm>
            <a:off x="416346" y="404664"/>
            <a:ext cx="8712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marR="0" lvl="0" indent="-26670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微电子器件</a:t>
            </a:r>
            <a:r>
              <a:rPr kumimoji="1" lang="en-US" altLang="zh-CN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_</a:t>
            </a:r>
            <a:r>
              <a:rPr kumimoji="1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1" lang="en-US" altLang="zh-CN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章</a:t>
            </a:r>
            <a:r>
              <a:rPr kumimoji="1" lang="en-US" altLang="zh-CN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_</a:t>
            </a:r>
            <a:r>
              <a:rPr kumimoji="1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补充作业</a:t>
            </a:r>
            <a:r>
              <a:rPr kumimoji="1" lang="en-US" altLang="zh-CN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_</a:t>
            </a:r>
            <a:r>
              <a:rPr kumimoji="1" lang="zh-CN" altLang="en-US" sz="32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1" lang="en-US" altLang="zh-CN" sz="32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32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题</a:t>
            </a:r>
            <a:r>
              <a:rPr kumimoji="1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zh-CN" altLang="en-US" sz="32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共</a:t>
            </a:r>
            <a:r>
              <a:rPr kumimoji="1" lang="en-US" altLang="zh-CN" sz="32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zh-CN" altLang="en-US" sz="32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题</a:t>
            </a:r>
            <a:r>
              <a:rPr kumimoji="1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endParaRPr kumimoji="1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1717186"/>
      </p:ext>
    </p:extLst>
  </p:cSld>
  <p:clrMapOvr>
    <a:masterClrMapping/>
  </p:clrMapOvr>
  <p:transition spd="med">
    <p:cover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700808"/>
            <a:ext cx="8856984" cy="1880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zh-CN" sz="2000" b="0" kern="100" dirty="0">
                <a:latin typeface="Times New Roman"/>
                <a:ea typeface="仿宋" panose="02010609060101010101" pitchFamily="49" charset="-122"/>
                <a:cs typeface="Times New Roman" panose="02020603050405020304" pitchFamily="18" charset="0"/>
              </a:rPr>
              <a:t>假设一个增强型</a:t>
            </a:r>
            <a:r>
              <a:rPr lang="en-US" altLang="zh-CN" sz="2000" b="0" kern="100" dirty="0">
                <a:latin typeface="Times New Roman"/>
                <a:ea typeface="仿宋" panose="02010609060101010101" pitchFamily="49" charset="-122"/>
                <a:cs typeface="Times New Roman" panose="02020603050405020304" pitchFamily="18" charset="0"/>
              </a:rPr>
              <a:t>NMOS</a:t>
            </a:r>
            <a:r>
              <a:rPr lang="zh-CN" altLang="zh-CN" sz="2000" b="0" kern="100" dirty="0">
                <a:latin typeface="Times New Roman"/>
                <a:ea typeface="仿宋" panose="02010609060101010101" pitchFamily="49" charset="-122"/>
                <a:cs typeface="Times New Roman" panose="02020603050405020304" pitchFamily="18" charset="0"/>
              </a:rPr>
              <a:t>器件的沟道宽度</a:t>
            </a:r>
            <a:r>
              <a:rPr lang="en-US" altLang="zh-CN" sz="2000" b="0" kern="100" dirty="0">
                <a:latin typeface="Times New Roman"/>
                <a:ea typeface="仿宋" panose="02010609060101010101" pitchFamily="49" charset="-122"/>
                <a:cs typeface="Times New Roman" panose="02020603050405020304" pitchFamily="18" charset="0"/>
              </a:rPr>
              <a:t>Z=20μm</a:t>
            </a:r>
            <a:r>
              <a:rPr lang="zh-CN" altLang="zh-CN" sz="2000" b="0" kern="100" dirty="0">
                <a:latin typeface="Times New Roman"/>
                <a:ea typeface="仿宋" panose="02010609060101010101" pitchFamily="49" charset="-122"/>
                <a:cs typeface="Times New Roman" panose="02020603050405020304" pitchFamily="18" charset="0"/>
              </a:rPr>
              <a:t>，沟道长度</a:t>
            </a:r>
            <a:r>
              <a:rPr lang="en-US" altLang="zh-CN" sz="2000" b="0" kern="100" dirty="0">
                <a:latin typeface="Times New Roman"/>
                <a:ea typeface="仿宋" panose="02010609060101010101" pitchFamily="49" charset="-122"/>
                <a:cs typeface="Times New Roman" panose="02020603050405020304" pitchFamily="18" charset="0"/>
              </a:rPr>
              <a:t>L=2μm</a:t>
            </a:r>
            <a:r>
              <a:rPr lang="zh-CN" altLang="zh-CN" sz="2000" b="0" kern="100" dirty="0">
                <a:latin typeface="Times New Roman"/>
                <a:ea typeface="仿宋" panose="02010609060101010101" pitchFamily="49" charset="-122"/>
                <a:cs typeface="Times New Roman" panose="02020603050405020304" pitchFamily="18" charset="0"/>
              </a:rPr>
              <a:t>，单位面积栅介质层电容</a:t>
            </a:r>
            <a:r>
              <a:rPr lang="en-US" altLang="zh-CN" sz="2000" b="0" kern="100" dirty="0">
                <a:latin typeface="Times New Roman"/>
                <a:ea typeface="仿宋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b="0" kern="100" baseline="-25000" dirty="0">
                <a:latin typeface="Times New Roman"/>
                <a:ea typeface="仿宋" panose="02010609060101010101" pitchFamily="49" charset="-122"/>
                <a:cs typeface="Times New Roman" panose="02020603050405020304" pitchFamily="18" charset="0"/>
              </a:rPr>
              <a:t>OX</a:t>
            </a:r>
            <a:r>
              <a:rPr lang="en-US" altLang="zh-CN" sz="2000" b="0" kern="100" dirty="0">
                <a:latin typeface="Times New Roman"/>
                <a:ea typeface="仿宋" panose="02010609060101010101" pitchFamily="49" charset="-122"/>
                <a:cs typeface="Times New Roman" panose="02020603050405020304" pitchFamily="18" charset="0"/>
              </a:rPr>
              <a:t>=2×10</a:t>
            </a:r>
            <a:r>
              <a:rPr lang="en-US" altLang="zh-CN" sz="2000" b="0" kern="100" baseline="30000" dirty="0">
                <a:latin typeface="Times New Roman"/>
                <a:ea typeface="仿宋" panose="02010609060101010101" pitchFamily="49" charset="-122"/>
                <a:cs typeface="Times New Roman" panose="02020603050405020304" pitchFamily="18" charset="0"/>
              </a:rPr>
              <a:t>-8</a:t>
            </a:r>
            <a:r>
              <a:rPr lang="en-US" altLang="zh-CN" sz="2000" b="0" kern="100" dirty="0">
                <a:latin typeface="Times New Roman"/>
                <a:ea typeface="仿宋" panose="02010609060101010101" pitchFamily="49" charset="-122"/>
                <a:cs typeface="Times New Roman" panose="02020603050405020304" pitchFamily="18" charset="0"/>
              </a:rPr>
              <a:t> F/cm</a:t>
            </a:r>
            <a:r>
              <a:rPr lang="en-US" altLang="zh-CN" sz="2000" b="0" kern="100" baseline="30000" dirty="0">
                <a:latin typeface="Times New Roman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000" b="0" kern="100" dirty="0">
                <a:latin typeface="Times New Roman"/>
                <a:ea typeface="仿宋" panose="02010609060101010101" pitchFamily="49" charset="-122"/>
                <a:cs typeface="Times New Roman" panose="02020603050405020304" pitchFamily="18" charset="0"/>
              </a:rPr>
              <a:t>。在</a:t>
            </a:r>
            <a:r>
              <a:rPr lang="en-US" altLang="zh-CN" sz="2000" b="0" kern="100" dirty="0">
                <a:latin typeface="Times New Roman"/>
                <a:ea typeface="仿宋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="0" kern="100" baseline="-25000" dirty="0">
                <a:latin typeface="Times New Roman"/>
                <a:ea typeface="仿宋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zh-CN" sz="2000" b="0" kern="100" dirty="0">
                <a:latin typeface="Times New Roman"/>
                <a:ea typeface="仿宋" panose="02010609060101010101" pitchFamily="49" charset="-122"/>
                <a:cs typeface="Times New Roman" panose="02020603050405020304" pitchFamily="18" charset="0"/>
              </a:rPr>
              <a:t>固定为</a:t>
            </a:r>
            <a:r>
              <a:rPr lang="en-US" altLang="zh-CN" sz="2000" b="0" kern="100" dirty="0">
                <a:latin typeface="Times New Roman"/>
                <a:ea typeface="仿宋" panose="02010609060101010101" pitchFamily="49" charset="-122"/>
                <a:cs typeface="Times New Roman" panose="02020603050405020304" pitchFamily="18" charset="0"/>
              </a:rPr>
              <a:t>3.0 V</a:t>
            </a:r>
            <a:r>
              <a:rPr lang="zh-CN" altLang="zh-CN" sz="2000" b="0" kern="100" dirty="0">
                <a:latin typeface="Times New Roman"/>
                <a:ea typeface="仿宋" panose="02010609060101010101" pitchFamily="49" charset="-122"/>
                <a:cs typeface="Times New Roman" panose="02020603050405020304" pitchFamily="18" charset="0"/>
              </a:rPr>
              <a:t>时测得：</a:t>
            </a:r>
            <a:r>
              <a:rPr lang="en-US" altLang="zh-CN" sz="2000" b="0" kern="100" dirty="0">
                <a:latin typeface="Times New Roman"/>
                <a:ea typeface="仿宋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="0" kern="100" baseline="-25000" dirty="0">
                <a:latin typeface="Times New Roman"/>
                <a:ea typeface="仿宋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b="0" kern="100" dirty="0">
                <a:latin typeface="Times New Roman"/>
                <a:ea typeface="仿宋" panose="02010609060101010101" pitchFamily="49" charset="-122"/>
                <a:cs typeface="Times New Roman" panose="02020603050405020304" pitchFamily="18" charset="0"/>
              </a:rPr>
              <a:t>=1.0 V</a:t>
            </a:r>
            <a:r>
              <a:rPr lang="zh-CN" altLang="zh-CN" sz="2000" b="0" kern="100" dirty="0">
                <a:latin typeface="Times New Roman"/>
                <a:ea typeface="仿宋" panose="02010609060101010101" pitchFamily="49" charset="-122"/>
                <a:cs typeface="Times New Roman" panose="02020603050405020304" pitchFamily="18" charset="0"/>
              </a:rPr>
              <a:t>时，</a:t>
            </a:r>
            <a:r>
              <a:rPr lang="en-US" altLang="zh-CN" sz="2000" b="0" kern="100" dirty="0">
                <a:latin typeface="Times New Roman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0" kern="100" baseline="-25000" dirty="0">
                <a:latin typeface="Times New Roman"/>
                <a:ea typeface="仿宋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b="0" kern="100" dirty="0">
                <a:latin typeface="Times New Roman"/>
                <a:ea typeface="仿宋" panose="02010609060101010101" pitchFamily="49" charset="-122"/>
                <a:cs typeface="Times New Roman" panose="02020603050405020304" pitchFamily="18" charset="0"/>
              </a:rPr>
              <a:t>=150 </a:t>
            </a:r>
            <a:r>
              <a:rPr lang="en-US" altLang="zh-CN" sz="2000" b="0" kern="100" dirty="0" err="1">
                <a:latin typeface="Times New Roman"/>
                <a:ea typeface="仿宋" panose="02010609060101010101" pitchFamily="49" charset="-122"/>
                <a:cs typeface="Times New Roman" panose="02020603050405020304" pitchFamily="18" charset="0"/>
              </a:rPr>
              <a:t>μA</a:t>
            </a:r>
            <a:r>
              <a:rPr lang="zh-CN" altLang="zh-CN" sz="2000" b="0" kern="100" dirty="0">
                <a:latin typeface="Times New Roman"/>
                <a:ea typeface="仿宋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000" b="0" kern="100" dirty="0">
                <a:latin typeface="Times New Roman"/>
                <a:ea typeface="仿宋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="0" kern="100" baseline="-25000" dirty="0">
                <a:latin typeface="Times New Roman"/>
                <a:ea typeface="仿宋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b="0" kern="100" dirty="0">
                <a:latin typeface="Times New Roman"/>
                <a:ea typeface="仿宋" panose="02010609060101010101" pitchFamily="49" charset="-122"/>
                <a:cs typeface="Times New Roman" panose="02020603050405020304" pitchFamily="18" charset="0"/>
              </a:rPr>
              <a:t>=2.5 V</a:t>
            </a:r>
            <a:r>
              <a:rPr lang="zh-CN" altLang="zh-CN" sz="2000" b="0" kern="100" dirty="0">
                <a:latin typeface="Times New Roman"/>
                <a:ea typeface="仿宋" panose="02010609060101010101" pitchFamily="49" charset="-122"/>
                <a:cs typeface="Times New Roman" panose="02020603050405020304" pitchFamily="18" charset="0"/>
              </a:rPr>
              <a:t>时，</a:t>
            </a:r>
            <a:r>
              <a:rPr lang="en-US" altLang="zh-CN" sz="2000" b="0" kern="100" dirty="0">
                <a:latin typeface="Times New Roman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0" kern="100" baseline="-25000" dirty="0">
                <a:latin typeface="Times New Roman"/>
                <a:ea typeface="仿宋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b="0" kern="100" dirty="0">
                <a:latin typeface="Times New Roman"/>
                <a:ea typeface="仿宋" panose="02010609060101010101" pitchFamily="49" charset="-122"/>
                <a:cs typeface="Times New Roman" panose="02020603050405020304" pitchFamily="18" charset="0"/>
              </a:rPr>
              <a:t>=200 </a:t>
            </a:r>
            <a:r>
              <a:rPr lang="en-US" altLang="zh-CN" sz="2000" b="0" kern="100" dirty="0" err="1">
                <a:latin typeface="Times New Roman"/>
                <a:ea typeface="仿宋" panose="02010609060101010101" pitchFamily="49" charset="-122"/>
                <a:cs typeface="Times New Roman" panose="02020603050405020304" pitchFamily="18" charset="0"/>
              </a:rPr>
              <a:t>μA</a:t>
            </a:r>
            <a:r>
              <a:rPr lang="zh-CN" altLang="zh-CN" sz="2000" b="0" kern="100" dirty="0">
                <a:latin typeface="Times New Roman"/>
                <a:ea typeface="仿宋" panose="02010609060101010101" pitchFamily="49" charset="-122"/>
                <a:cs typeface="Times New Roman" panose="02020603050405020304" pitchFamily="18" charset="0"/>
              </a:rPr>
              <a:t>。求该</a:t>
            </a:r>
            <a:r>
              <a:rPr lang="en-US" altLang="zh-CN" sz="2000" b="0" kern="100" dirty="0">
                <a:latin typeface="Times New Roman"/>
                <a:ea typeface="仿宋" panose="02010609060101010101" pitchFamily="49" charset="-122"/>
                <a:cs typeface="Times New Roman" panose="02020603050405020304" pitchFamily="18" charset="0"/>
              </a:rPr>
              <a:t>MOSFET</a:t>
            </a:r>
            <a:r>
              <a:rPr lang="zh-CN" altLang="zh-CN" sz="2000" b="0" kern="100" dirty="0">
                <a:latin typeface="Times New Roman"/>
                <a:ea typeface="仿宋" panose="02010609060101010101" pitchFamily="49" charset="-122"/>
                <a:cs typeface="Times New Roman" panose="02020603050405020304" pitchFamily="18" charset="0"/>
              </a:rPr>
              <a:t>的阈值电压和沟道内的电子迁移率。</a:t>
            </a:r>
          </a:p>
        </p:txBody>
      </p:sp>
      <p:sp>
        <p:nvSpPr>
          <p:cNvPr id="3" name="矩形 2"/>
          <p:cNvSpPr/>
          <p:nvPr/>
        </p:nvSpPr>
        <p:spPr>
          <a:xfrm>
            <a:off x="416346" y="404664"/>
            <a:ext cx="8712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marR="0" lvl="0" indent="-26670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微电子器件</a:t>
            </a:r>
            <a:r>
              <a:rPr kumimoji="1" lang="en-US" altLang="zh-CN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_</a:t>
            </a:r>
            <a:r>
              <a:rPr kumimoji="1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1" lang="en-US" altLang="zh-CN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章</a:t>
            </a:r>
            <a:r>
              <a:rPr kumimoji="1" lang="en-US" altLang="zh-CN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_</a:t>
            </a:r>
            <a:r>
              <a:rPr kumimoji="1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补充作业</a:t>
            </a:r>
            <a:r>
              <a:rPr kumimoji="1" lang="en-US" altLang="zh-CN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_</a:t>
            </a:r>
            <a:r>
              <a:rPr kumimoji="1" lang="zh-CN" altLang="en-US" sz="32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1" lang="en-US" altLang="zh-CN" sz="32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en-US" sz="32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题</a:t>
            </a:r>
            <a:r>
              <a:rPr kumimoji="1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zh-CN" altLang="en-US" sz="32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共</a:t>
            </a:r>
            <a:r>
              <a:rPr kumimoji="1" lang="en-US" altLang="zh-CN" sz="32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zh-CN" altLang="en-US" sz="32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题</a:t>
            </a:r>
            <a:r>
              <a:rPr kumimoji="1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endParaRPr kumimoji="1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907198"/>
      </p:ext>
    </p:extLst>
  </p:cSld>
  <p:clrMapOvr>
    <a:masterClrMapping/>
  </p:clrMapOvr>
  <p:transition spd="med">
    <p:cover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700808"/>
            <a:ext cx="88569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b="0" dirty="0" smtClean="0">
                <a:latin typeface="Times New Roman"/>
                <a:ea typeface="仿宋" panose="02010609060101010101" pitchFamily="49" charset="-122"/>
              </a:rPr>
              <a:t>某个用</a:t>
            </a:r>
            <a:r>
              <a:rPr lang="zh-CN" altLang="en-US" sz="2000" b="0" dirty="0" smtClean="0">
                <a:latin typeface="+mn-lt"/>
                <a:ea typeface="仿宋" panose="02010609060101010101" pitchFamily="49" charset="-122"/>
              </a:rPr>
              <a:t>简并</a:t>
            </a:r>
            <a:r>
              <a:rPr lang="zh-CN" altLang="en-US" sz="2000" b="0" dirty="0">
                <a:latin typeface="+mn-lt"/>
                <a:ea typeface="仿宋" panose="02010609060101010101" pitchFamily="49" charset="-122"/>
              </a:rPr>
              <a:t>掺杂的</a:t>
            </a:r>
            <a:r>
              <a:rPr lang="en-US" altLang="zh-CN" sz="2000" b="0" dirty="0">
                <a:latin typeface="+mn-lt"/>
                <a:ea typeface="仿宋" panose="02010609060101010101" pitchFamily="49" charset="-122"/>
              </a:rPr>
              <a:t>n</a:t>
            </a:r>
            <a:r>
              <a:rPr lang="zh-CN" altLang="en-US" sz="2000" b="0" dirty="0" smtClean="0">
                <a:latin typeface="+mn-lt"/>
                <a:ea typeface="仿宋" panose="02010609060101010101" pitchFamily="49" charset="-122"/>
              </a:rPr>
              <a:t>型硅栅</a:t>
            </a:r>
            <a:r>
              <a:rPr lang="zh-CN" altLang="en-US" sz="2000" b="0" dirty="0">
                <a:latin typeface="+mn-lt"/>
                <a:ea typeface="仿宋" panose="02010609060101010101" pitchFamily="49" charset="-122"/>
              </a:rPr>
              <a:t>制作的</a:t>
            </a:r>
            <a:r>
              <a:rPr lang="en-US" altLang="zh-CN" sz="2000" b="0" dirty="0">
                <a:latin typeface="+mn-lt"/>
                <a:ea typeface="仿宋" panose="02010609060101010101" pitchFamily="49" charset="-122"/>
              </a:rPr>
              <a:t>NMOS</a:t>
            </a:r>
            <a:r>
              <a:rPr lang="zh-CN" altLang="en-US" sz="2000" b="0" dirty="0" smtClean="0">
                <a:latin typeface="+mn-lt"/>
                <a:ea typeface="仿宋" panose="02010609060101010101" pitchFamily="49" charset="-122"/>
              </a:rPr>
              <a:t>管</a:t>
            </a:r>
            <a:r>
              <a:rPr lang="zh-CN" altLang="en-US" sz="2000" b="0" dirty="0" smtClean="0">
                <a:latin typeface="Times New Roman"/>
                <a:ea typeface="仿宋" panose="02010609060101010101" pitchFamily="49" charset="-122"/>
              </a:rPr>
              <a:t>，衬底</a:t>
            </a:r>
            <a:r>
              <a:rPr lang="zh-CN" altLang="en-US" sz="2000" b="0" dirty="0">
                <a:latin typeface="Times New Roman"/>
                <a:ea typeface="仿宋" panose="02010609060101010101" pitchFamily="49" charset="-122"/>
              </a:rPr>
              <a:t>和源极</a:t>
            </a:r>
            <a:r>
              <a:rPr lang="zh-CN" altLang="en-US" sz="2000" b="0" dirty="0" smtClean="0">
                <a:latin typeface="Times New Roman"/>
                <a:ea typeface="仿宋" panose="02010609060101010101" pitchFamily="49" charset="-122"/>
              </a:rPr>
              <a:t>短接。当</a:t>
            </a:r>
            <a:r>
              <a:rPr lang="zh-CN" altLang="en-US" sz="2000" b="0" dirty="0">
                <a:latin typeface="Times New Roman"/>
                <a:ea typeface="仿宋" panose="02010609060101010101" pitchFamily="49" charset="-122"/>
              </a:rPr>
              <a:t>栅上未加电压时， 衬底表面恰好强反型</a:t>
            </a:r>
            <a:r>
              <a:rPr lang="zh-CN" altLang="en-US" sz="2000" b="0" dirty="0" smtClean="0">
                <a:latin typeface="Times New Roman"/>
                <a:ea typeface="仿宋" panose="02010609060101010101" pitchFamily="49" charset="-122"/>
              </a:rPr>
              <a:t>。</a:t>
            </a:r>
            <a:r>
              <a:rPr lang="zh-CN" altLang="en-US" sz="2000" b="0" dirty="0" smtClean="0">
                <a:latin typeface="+mn-lt"/>
                <a:ea typeface="仿宋" panose="02010609060101010101" pitchFamily="49" charset="-122"/>
              </a:rPr>
              <a:t>假设</a:t>
            </a:r>
            <a:r>
              <a:rPr lang="zh-CN" altLang="en-US" sz="2000" b="0" dirty="0">
                <a:latin typeface="+mn-lt"/>
                <a:ea typeface="仿宋" panose="02010609060101010101" pitchFamily="49" charset="-122"/>
              </a:rPr>
              <a:t>接触电势差（功函数差）的</a:t>
            </a:r>
            <a:r>
              <a:rPr lang="en-US" altLang="zh-CN" sz="2000" dirty="0" smtClean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1/5</a:t>
            </a:r>
            <a:r>
              <a:rPr lang="zh-CN" altLang="en-US" sz="2000" b="0" dirty="0" smtClean="0">
                <a:latin typeface="+mn-lt"/>
                <a:ea typeface="仿宋" panose="02010609060101010101" pitchFamily="49" charset="-122"/>
              </a:rPr>
              <a:t>降</a:t>
            </a:r>
            <a:r>
              <a:rPr lang="zh-CN" altLang="en-US" sz="2000" b="0" dirty="0">
                <a:latin typeface="+mn-lt"/>
                <a:ea typeface="仿宋" panose="02010609060101010101" pitchFamily="49" charset="-122"/>
              </a:rPr>
              <a:t>在栅氧化层上</a:t>
            </a:r>
            <a:r>
              <a:rPr lang="zh-CN" altLang="en-US" sz="2000" b="0" dirty="0" smtClean="0">
                <a:latin typeface="+mn-lt"/>
                <a:ea typeface="仿宋" panose="02010609060101010101" pitchFamily="49" charset="-122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+mn-lt"/>
                <a:ea typeface="仿宋" panose="02010609060101010101" pitchFamily="49" charset="-122"/>
              </a:rPr>
              <a:t>4/5</a:t>
            </a:r>
            <a:r>
              <a:rPr lang="zh-CN" altLang="en-US" sz="2000" b="0" dirty="0" smtClean="0">
                <a:latin typeface="+mn-lt"/>
                <a:ea typeface="仿宋" panose="02010609060101010101" pitchFamily="49" charset="-122"/>
              </a:rPr>
              <a:t>降</a:t>
            </a:r>
            <a:r>
              <a:rPr lang="zh-CN" altLang="en-US" sz="2000" b="0" dirty="0">
                <a:latin typeface="+mn-lt"/>
                <a:ea typeface="仿宋" panose="02010609060101010101" pitchFamily="49" charset="-122"/>
              </a:rPr>
              <a:t>在硅衬底上，硅禁带宽度为</a:t>
            </a:r>
            <a:r>
              <a:rPr lang="en-US" altLang="zh-CN" sz="2000" b="0" dirty="0" err="1">
                <a:latin typeface="+mn-lt"/>
                <a:ea typeface="仿宋" panose="02010609060101010101" pitchFamily="49" charset="-122"/>
              </a:rPr>
              <a:t>E</a:t>
            </a:r>
            <a:r>
              <a:rPr lang="en-US" altLang="zh-CN" sz="2000" b="0" baseline="-25000" dirty="0" err="1">
                <a:latin typeface="+mn-lt"/>
                <a:ea typeface="仿宋" panose="02010609060101010101" pitchFamily="49" charset="-122"/>
              </a:rPr>
              <a:t>g</a:t>
            </a:r>
            <a:r>
              <a:rPr lang="en-US" altLang="zh-CN" sz="2000" b="0" dirty="0">
                <a:latin typeface="+mn-lt"/>
                <a:ea typeface="仿宋" panose="02010609060101010101" pitchFamily="49" charset="-122"/>
              </a:rPr>
              <a:t>=1.12eV</a:t>
            </a:r>
            <a:r>
              <a:rPr lang="zh-CN" altLang="en-US" sz="2000" b="0" dirty="0">
                <a:latin typeface="+mn-lt"/>
                <a:ea typeface="仿宋" panose="02010609060101010101" pitchFamily="49" charset="-122"/>
              </a:rPr>
              <a:t>，且不考虑栅介质层电荷</a:t>
            </a:r>
            <a:r>
              <a:rPr lang="zh-CN" altLang="en-US" sz="2000" b="0" dirty="0" smtClean="0">
                <a:latin typeface="+mn-lt"/>
                <a:ea typeface="仿宋" panose="02010609060101010101" pitchFamily="49" charset="-122"/>
              </a:rPr>
              <a:t>。试</a:t>
            </a:r>
            <a:r>
              <a:rPr lang="zh-CN" altLang="en-US" sz="2000" b="0" dirty="0">
                <a:latin typeface="+mn-lt"/>
                <a:ea typeface="仿宋" panose="02010609060101010101" pitchFamily="49" charset="-122"/>
              </a:rPr>
              <a:t>求：</a:t>
            </a:r>
            <a:br>
              <a:rPr lang="zh-CN" altLang="en-US" sz="2000" b="0" dirty="0">
                <a:latin typeface="+mn-lt"/>
                <a:ea typeface="仿宋" panose="02010609060101010101" pitchFamily="49" charset="-122"/>
              </a:rPr>
            </a:br>
            <a:r>
              <a:rPr lang="en-US" altLang="zh-CN" sz="2000" b="0" dirty="0">
                <a:latin typeface="+mn-lt"/>
                <a:ea typeface="仿宋" panose="02010609060101010101" pitchFamily="49" charset="-122"/>
              </a:rPr>
              <a:t>(1). </a:t>
            </a:r>
            <a:r>
              <a:rPr lang="zh-CN" altLang="en-US" sz="2000" b="0" dirty="0" smtClean="0">
                <a:latin typeface="+mn-lt"/>
                <a:ea typeface="仿宋" panose="02010609060101010101" pitchFamily="49" charset="-122"/>
              </a:rPr>
              <a:t>该</a:t>
            </a:r>
            <a:r>
              <a:rPr lang="en-US" altLang="zh-CN" sz="2000" b="0" dirty="0" smtClean="0">
                <a:latin typeface="+mn-lt"/>
                <a:ea typeface="仿宋" panose="02010609060101010101" pitchFamily="49" charset="-122"/>
              </a:rPr>
              <a:t>NMOS</a:t>
            </a:r>
            <a:r>
              <a:rPr lang="zh-CN" altLang="en-US" sz="2000" b="0" dirty="0" smtClean="0">
                <a:latin typeface="+mn-lt"/>
                <a:ea typeface="仿宋" panose="02010609060101010101" pitchFamily="49" charset="-122"/>
              </a:rPr>
              <a:t>管的阈值电压 </a:t>
            </a:r>
            <a:r>
              <a:rPr lang="en-US" altLang="zh-CN" sz="2000" b="0" i="1" dirty="0"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000" b="0" baseline="-25000" dirty="0">
                <a:latin typeface="+mn-lt"/>
                <a:ea typeface="仿宋" panose="02010609060101010101" pitchFamily="49" charset="-122"/>
              </a:rPr>
              <a:t>T</a:t>
            </a:r>
            <a:r>
              <a:rPr lang="zh-CN" altLang="en-US" sz="2000" b="0" dirty="0">
                <a:latin typeface="+mn-lt"/>
                <a:ea typeface="仿宋" panose="02010609060101010101" pitchFamily="49" charset="-122"/>
              </a:rPr>
              <a:t>；</a:t>
            </a:r>
            <a:br>
              <a:rPr lang="zh-CN" altLang="en-US" sz="2000" b="0" dirty="0">
                <a:latin typeface="+mn-lt"/>
                <a:ea typeface="仿宋" panose="02010609060101010101" pitchFamily="49" charset="-122"/>
              </a:rPr>
            </a:br>
            <a:r>
              <a:rPr lang="en-US" altLang="zh-CN" sz="2000" b="0" dirty="0">
                <a:latin typeface="+mn-lt"/>
                <a:ea typeface="仿宋" panose="02010609060101010101" pitchFamily="49" charset="-122"/>
              </a:rPr>
              <a:t>(2). </a:t>
            </a:r>
            <a:r>
              <a:rPr lang="zh-CN" altLang="en-US" sz="2000" b="0" dirty="0">
                <a:latin typeface="+mn-lt"/>
                <a:ea typeface="仿宋" panose="02010609060101010101" pitchFamily="49" charset="-122"/>
              </a:rPr>
              <a:t>该 </a:t>
            </a:r>
            <a:r>
              <a:rPr lang="en-US" altLang="zh-CN" sz="2000" b="0" dirty="0" smtClean="0">
                <a:latin typeface="+mn-lt"/>
                <a:ea typeface="仿宋" panose="02010609060101010101" pitchFamily="49" charset="-122"/>
              </a:rPr>
              <a:t>NMOS</a:t>
            </a:r>
            <a:r>
              <a:rPr lang="zh-CN" altLang="en-US" sz="2000" b="0" dirty="0" smtClean="0">
                <a:latin typeface="+mn-lt"/>
                <a:ea typeface="仿宋" panose="02010609060101010101" pitchFamily="49" charset="-122"/>
              </a:rPr>
              <a:t>管的</a:t>
            </a:r>
            <a:r>
              <a:rPr lang="zh-CN" altLang="en-US" sz="2000" b="0" dirty="0">
                <a:latin typeface="+mn-lt"/>
                <a:ea typeface="仿宋" panose="02010609060101010101" pitchFamily="49" charset="-122"/>
              </a:rPr>
              <a:t>衬底掺杂</a:t>
            </a:r>
            <a:r>
              <a:rPr lang="zh-CN" altLang="en-US" sz="2000" b="0" dirty="0" smtClean="0">
                <a:latin typeface="+mn-lt"/>
                <a:ea typeface="仿宋" panose="02010609060101010101" pitchFamily="49" charset="-122"/>
              </a:rPr>
              <a:t>浓度，所</a:t>
            </a:r>
            <a:r>
              <a:rPr lang="zh-CN" altLang="en-US" sz="2000" b="0" dirty="0">
                <a:latin typeface="+mn-lt"/>
                <a:ea typeface="仿宋" panose="02010609060101010101" pitchFamily="49" charset="-122"/>
              </a:rPr>
              <a:t>求出的掺杂浓度是形成耗尽型器件所需</a:t>
            </a:r>
            <a:r>
              <a:rPr lang="zh-CN" altLang="en-US" sz="2000" b="0" dirty="0" smtClean="0">
                <a:latin typeface="+mn-lt"/>
                <a:ea typeface="仿宋" panose="02010609060101010101" pitchFamily="49" charset="-122"/>
              </a:rPr>
              <a:t>的</a:t>
            </a:r>
            <a:endParaRPr lang="en-US" altLang="zh-CN" sz="2000" b="0" dirty="0" smtClean="0">
              <a:latin typeface="+mn-lt"/>
              <a:ea typeface="仿宋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b="0" dirty="0"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2000" b="0" dirty="0" smtClean="0">
                <a:latin typeface="+mn-lt"/>
                <a:ea typeface="仿宋" panose="02010609060101010101" pitchFamily="49" charset="-122"/>
              </a:rPr>
              <a:t>      </a:t>
            </a:r>
            <a:r>
              <a:rPr lang="zh-CN" altLang="en-US" sz="2000" b="0" dirty="0" smtClean="0">
                <a:latin typeface="+mn-lt"/>
                <a:ea typeface="仿宋" panose="02010609060101010101" pitchFamily="49" charset="-122"/>
              </a:rPr>
              <a:t>最小</a:t>
            </a:r>
            <a:r>
              <a:rPr lang="zh-CN" altLang="en-US" sz="2000" b="0" dirty="0">
                <a:latin typeface="+mn-lt"/>
                <a:ea typeface="仿宋" panose="02010609060101010101" pitchFamily="49" charset="-122"/>
              </a:rPr>
              <a:t>掺杂浓度还是最大掺杂浓度？</a:t>
            </a:r>
            <a:endParaRPr lang="zh-CN" altLang="zh-CN" sz="2000" b="0" kern="100" dirty="0">
              <a:latin typeface="+mn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zh-CN" altLang="zh-CN" sz="2000" b="0" kern="100" dirty="0">
              <a:latin typeface="+mn-lt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6346" y="404664"/>
            <a:ext cx="8712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marR="0" lvl="0" indent="-26670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微电子器件</a:t>
            </a:r>
            <a:r>
              <a:rPr kumimoji="1" lang="en-US" altLang="zh-CN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_</a:t>
            </a:r>
            <a:r>
              <a:rPr kumimoji="1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1" lang="en-US" altLang="zh-CN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章</a:t>
            </a:r>
            <a:r>
              <a:rPr kumimoji="1" lang="en-US" altLang="zh-CN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_</a:t>
            </a:r>
            <a:r>
              <a:rPr kumimoji="1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补充作业</a:t>
            </a:r>
            <a:r>
              <a:rPr kumimoji="1" lang="en-US" altLang="zh-CN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_</a:t>
            </a:r>
            <a:r>
              <a:rPr kumimoji="1" lang="zh-CN" altLang="en-US" sz="32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1" lang="en-US" altLang="zh-CN" sz="32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zh-CN" altLang="en-US" sz="32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题</a:t>
            </a:r>
            <a:r>
              <a:rPr kumimoji="1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zh-CN" altLang="en-US" sz="32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共</a:t>
            </a:r>
            <a:r>
              <a:rPr kumimoji="1" lang="en-US" altLang="zh-CN" sz="32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zh-CN" altLang="en-US" sz="32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题</a:t>
            </a:r>
            <a:r>
              <a:rPr kumimoji="1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endParaRPr kumimoji="1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9670396"/>
      </p:ext>
    </p:extLst>
  </p:cSld>
  <p:clrMapOvr>
    <a:masterClrMapping/>
  </p:clrMapOvr>
  <p:transition spd="med">
    <p:cover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1340768"/>
            <a:ext cx="878497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b="0" kern="100" dirty="0">
                <a:latin typeface="+mn-lt"/>
                <a:ea typeface="仿宋" panose="02010609060101010101" pitchFamily="49" charset="-122"/>
              </a:rPr>
              <a:t>早期的集成电路工艺中相邻的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</a:rPr>
              <a:t>MOSFET</a:t>
            </a:r>
            <a:r>
              <a:rPr lang="zh-CN" altLang="en-US" sz="2000" b="0" kern="100" dirty="0">
                <a:latin typeface="+mn-lt"/>
                <a:ea typeface="仿宋" panose="02010609060101010101" pitchFamily="49" charset="-122"/>
              </a:rPr>
              <a:t>是通过厚的场氧化层而实现彼此隔离的。假设有一如下图所示的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</a:rPr>
              <a:t>NMOS</a:t>
            </a:r>
            <a:r>
              <a:rPr lang="zh-CN" altLang="en-US" sz="2000" b="0" kern="100" dirty="0">
                <a:latin typeface="+mn-lt"/>
                <a:ea typeface="仿宋" panose="02010609060101010101" pitchFamily="49" charset="-122"/>
              </a:rPr>
              <a:t>管，栅氧化层厚度为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</a:rPr>
              <a:t>5nm</a:t>
            </a:r>
            <a:r>
              <a:rPr lang="zh-CN" altLang="en-US" sz="2000" b="0" kern="100" dirty="0">
                <a:latin typeface="+mn-lt"/>
                <a:ea typeface="仿宋" panose="02010609060101010101" pitchFamily="49" charset="-122"/>
              </a:rPr>
              <a:t>，场氧化层厚度为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</a:rPr>
              <a:t>0.5μm</a:t>
            </a:r>
            <a:r>
              <a:rPr lang="zh-CN" altLang="en-US" sz="2000" b="0" kern="100" dirty="0">
                <a:latin typeface="+mn-lt"/>
                <a:ea typeface="仿宋" panose="02010609060101010101" pitchFamily="49" charset="-122"/>
              </a:rPr>
              <a:t>，栅电极和互连材料均为多晶硅，和衬底材料的功函数差</a:t>
            </a:r>
            <a:r>
              <a:rPr lang="en-US" altLang="zh-CN" sz="2000" b="0" kern="100" dirty="0" err="1">
                <a:latin typeface="+mn-lt"/>
                <a:ea typeface="仿宋" panose="02010609060101010101" pitchFamily="49" charset="-122"/>
              </a:rPr>
              <a:t>φ</a:t>
            </a:r>
            <a:r>
              <a:rPr lang="en-US" altLang="zh-CN" sz="2000" b="0" kern="100" baseline="-25000" dirty="0" err="1">
                <a:latin typeface="+mn-lt"/>
                <a:ea typeface="仿宋" panose="02010609060101010101" pitchFamily="49" charset="-122"/>
              </a:rPr>
              <a:t>MS</a:t>
            </a:r>
            <a:r>
              <a:rPr lang="en-US" altLang="zh-CN" sz="2000" b="0" kern="100" dirty="0" smtClean="0">
                <a:latin typeface="+mn-lt"/>
                <a:ea typeface="仿宋" panose="02010609060101010101" pitchFamily="49" charset="-122"/>
              </a:rPr>
              <a:t>= -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</a:rPr>
              <a:t>0.4eV</a:t>
            </a:r>
            <a:r>
              <a:rPr lang="zh-CN" altLang="en-US" sz="2000" b="0" kern="100" dirty="0">
                <a:latin typeface="+mn-lt"/>
                <a:ea typeface="仿宋" panose="02010609060101010101" pitchFamily="49" charset="-122"/>
              </a:rPr>
              <a:t>，衬底硅的掺杂浓度为</a:t>
            </a:r>
            <a:r>
              <a:rPr lang="en-US" altLang="zh-CN" sz="2000" b="0" kern="100" dirty="0" smtClean="0">
                <a:latin typeface="+mn-lt"/>
                <a:ea typeface="仿宋" panose="02010609060101010101" pitchFamily="49" charset="-122"/>
              </a:rPr>
              <a:t>N</a:t>
            </a:r>
            <a:r>
              <a:rPr lang="en-US" altLang="zh-CN" sz="2000" b="0" kern="100" baseline="-25000" dirty="0" smtClean="0">
                <a:latin typeface="+mn-lt"/>
                <a:ea typeface="仿宋" panose="02010609060101010101" pitchFamily="49" charset="-122"/>
              </a:rPr>
              <a:t>A</a:t>
            </a:r>
            <a:r>
              <a:rPr lang="en-US" altLang="zh-CN" sz="2000" b="0" kern="100" dirty="0" smtClean="0">
                <a:latin typeface="+mn-lt"/>
                <a:ea typeface="仿宋" panose="02010609060101010101" pitchFamily="49" charset="-122"/>
              </a:rPr>
              <a:t>=1×10</a:t>
            </a:r>
            <a:r>
              <a:rPr lang="en-US" altLang="zh-CN" sz="2000" b="0" kern="100" baseline="30000" dirty="0" smtClean="0">
                <a:latin typeface="+mn-lt"/>
                <a:ea typeface="仿宋" panose="02010609060101010101" pitchFamily="49" charset="-122"/>
              </a:rPr>
              <a:t>16</a:t>
            </a:r>
            <a:r>
              <a:rPr lang="en-US" altLang="zh-CN" sz="2000" b="0" kern="100" dirty="0" smtClean="0">
                <a:latin typeface="+mn-lt"/>
                <a:ea typeface="仿宋" panose="02010609060101010101" pitchFamily="49" charset="-122"/>
              </a:rPr>
              <a:t>/cm</a:t>
            </a:r>
            <a:r>
              <a:rPr lang="en-US" altLang="zh-CN" sz="2000" b="0" kern="100" baseline="30000" dirty="0" smtClean="0">
                <a:latin typeface="+mn-lt"/>
                <a:ea typeface="仿宋" panose="02010609060101010101" pitchFamily="49" charset="-122"/>
              </a:rPr>
              <a:t>3</a:t>
            </a:r>
            <a:r>
              <a:rPr lang="zh-CN" altLang="en-US" sz="2000" b="0" kern="100" dirty="0" smtClean="0">
                <a:latin typeface="+mn-lt"/>
                <a:ea typeface="仿宋" panose="02010609060101010101" pitchFamily="49" charset="-122"/>
              </a:rPr>
              <a:t>，</a:t>
            </a:r>
            <a:r>
              <a:rPr lang="en-US" altLang="zh-CN" sz="2000" b="0" kern="100" dirty="0" smtClean="0">
                <a:latin typeface="+mn-lt"/>
                <a:ea typeface="仿宋" panose="02010609060101010101" pitchFamily="49" charset="-122"/>
              </a:rPr>
              <a:t>NMOS</a:t>
            </a:r>
            <a:r>
              <a:rPr lang="zh-CN" altLang="en-US" sz="2000" b="0" kern="100" dirty="0">
                <a:latin typeface="+mn-lt"/>
                <a:ea typeface="仿宋" panose="02010609060101010101" pitchFamily="49" charset="-122"/>
              </a:rPr>
              <a:t>管的阈值电压</a:t>
            </a:r>
            <a:r>
              <a:rPr lang="en-US" altLang="zh-CN" sz="2000" b="0" kern="100" dirty="0" smtClean="0"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000" b="0" kern="100" baseline="-25000" dirty="0" smtClean="0">
                <a:latin typeface="+mn-lt"/>
                <a:ea typeface="仿宋" panose="02010609060101010101" pitchFamily="49" charset="-122"/>
              </a:rPr>
              <a:t>T</a:t>
            </a:r>
            <a:r>
              <a:rPr lang="en-US" altLang="zh-CN" sz="2000" b="0" kern="100" dirty="0" smtClean="0">
                <a:latin typeface="+mn-lt"/>
                <a:ea typeface="仿宋" panose="02010609060101010101" pitchFamily="49" charset="-122"/>
              </a:rPr>
              <a:t>=0.5V</a:t>
            </a:r>
            <a:r>
              <a:rPr lang="zh-CN" altLang="en-US" sz="2000" b="0" kern="100" dirty="0" smtClean="0">
                <a:latin typeface="+mn-lt"/>
                <a:ea typeface="仿宋" panose="02010609060101010101" pitchFamily="49" charset="-122"/>
              </a:rPr>
              <a:t>。试</a:t>
            </a:r>
            <a:r>
              <a:rPr lang="zh-CN" altLang="en-US" sz="2000" b="0" kern="100" dirty="0">
                <a:latin typeface="+mn-lt"/>
                <a:ea typeface="仿宋" panose="02010609060101010101" pitchFamily="49" charset="-122"/>
              </a:rPr>
              <a:t>求互连线所能施加的最大电压</a:t>
            </a:r>
            <a:r>
              <a:rPr lang="zh-CN" altLang="en-US" sz="2000" b="0" kern="100" dirty="0" smtClean="0">
                <a:latin typeface="+mn-lt"/>
                <a:ea typeface="仿宋" panose="02010609060101010101" pitchFamily="49" charset="-122"/>
              </a:rPr>
              <a:t>。</a:t>
            </a:r>
            <a:endParaRPr kumimoji="1" lang="zh-CN" altLang="zh-CN" sz="20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6346" y="188640"/>
            <a:ext cx="8712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marR="0" lvl="0" indent="-26670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微电子器件</a:t>
            </a:r>
            <a:r>
              <a:rPr kumimoji="1" lang="en-US" altLang="zh-CN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_</a:t>
            </a:r>
            <a:r>
              <a:rPr kumimoji="1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1" lang="en-US" altLang="zh-CN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章</a:t>
            </a:r>
            <a:r>
              <a:rPr kumimoji="1" lang="en-US" altLang="zh-CN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_</a:t>
            </a:r>
            <a:r>
              <a:rPr kumimoji="1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补充作业</a:t>
            </a:r>
            <a:r>
              <a:rPr kumimoji="1" lang="en-US" altLang="zh-CN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_</a:t>
            </a:r>
            <a:r>
              <a:rPr kumimoji="1" lang="zh-CN" altLang="en-US" sz="32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1" lang="en-US" altLang="zh-CN" sz="32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zh-CN" altLang="en-US" sz="32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题</a:t>
            </a:r>
            <a:r>
              <a:rPr kumimoji="1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zh-CN" altLang="en-US" sz="32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共</a:t>
            </a:r>
            <a:r>
              <a:rPr kumimoji="1" lang="en-US" altLang="zh-CN" sz="32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zh-CN" altLang="en-US" sz="32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题</a:t>
            </a:r>
            <a:r>
              <a:rPr kumimoji="1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endParaRPr kumimoji="1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789040"/>
            <a:ext cx="7875875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67889"/>
      </p:ext>
    </p:extLst>
  </p:cSld>
  <p:clrMapOvr>
    <a:masterClrMapping/>
  </p:clrMapOvr>
  <p:transition spd="med">
    <p:cover dir="d"/>
  </p:transition>
</p:sld>
</file>

<file path=ppt/theme/theme1.xml><?xml version="1.0" encoding="utf-8"?>
<a:theme xmlns:a="http://schemas.openxmlformats.org/drawingml/2006/main" name="默认设计模板">
  <a:themeElements>
    <a:clrScheme name="默认设计模板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D:\Microsoft Office\Templates\Presentation Designs\Lock And Key.pot</Template>
  <TotalTime>9238</TotalTime>
  <Words>871</Words>
  <Application>Microsoft Office PowerPoint</Application>
  <PresentationFormat>全屏显示(4:3)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仿宋</vt:lpstr>
      <vt:lpstr>宋体</vt:lpstr>
      <vt:lpstr>Symbol</vt:lpstr>
      <vt:lpstr>Tahoma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320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PowerPoint演示文稿</dc:title>
  <dc:creator>ZQZ</dc:creator>
  <cp:lastModifiedBy>JIANGUO ZHANG</cp:lastModifiedBy>
  <cp:revision>1320</cp:revision>
  <dcterms:created xsi:type="dcterms:W3CDTF">1997-10-01T02:22:15Z</dcterms:created>
  <dcterms:modified xsi:type="dcterms:W3CDTF">2024-06-07T06:05:00Z</dcterms:modified>
</cp:coreProperties>
</file>