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4" r:id="rId1"/>
  </p:sldMasterIdLst>
  <p:notesMasterIdLst>
    <p:notesMasterId r:id="rId9"/>
  </p:notesMasterIdLst>
  <p:sldIdLst>
    <p:sldId id="433" r:id="rId2"/>
    <p:sldId id="434" r:id="rId3"/>
    <p:sldId id="437" r:id="rId4"/>
    <p:sldId id="436" r:id="rId5"/>
    <p:sldId id="435" r:id="rId6"/>
    <p:sldId id="432" r:id="rId7"/>
    <p:sldId id="438" r:id="rId8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0000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CC"/>
    <a:srgbClr val="00FFFF"/>
    <a:srgbClr val="33CCCC"/>
    <a:srgbClr val="FFFFCC"/>
    <a:srgbClr val="0000FF"/>
    <a:srgbClr val="CC0099"/>
    <a:srgbClr val="3333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1" autoAdjust="0"/>
    <p:restoredTop sz="94684" autoAdjust="0"/>
  </p:normalViewPr>
  <p:slideViewPr>
    <p:cSldViewPr>
      <p:cViewPr varScale="1">
        <p:scale>
          <a:sx n="73" d="100"/>
          <a:sy n="73" d="100"/>
        </p:scale>
        <p:origin x="1254" y="60"/>
      </p:cViewPr>
      <p:guideLst>
        <p:guide orient="horz" pos="2160"/>
        <p:guide pos="2880"/>
      </p:guideLst>
    </p:cSldViewPr>
  </p:slideViewPr>
  <p:outlineViewPr>
    <p:cViewPr>
      <p:scale>
        <a:sx n="40" d="100"/>
        <a:sy n="4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b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C5BE7B9-8C8D-467A-818E-0C9277F2C2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D6BA3B-54AF-4775-92E9-3096332E2B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585928"/>
      </p:ext>
    </p:extLst>
  </p:cSld>
  <p:clrMapOvr>
    <a:masterClrMapping/>
  </p:clrMapOvr>
  <p:transition spd="med">
    <p:cover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BE441-BC85-46C7-B050-3E8825D37A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2463"/>
      </p:ext>
    </p:extLst>
  </p:cSld>
  <p:clrMapOvr>
    <a:masterClrMapping/>
  </p:clrMapOvr>
  <p:transition spd="med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425C9-7128-4704-B410-E421AAD894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0830991"/>
      </p:ext>
    </p:extLst>
  </p:cSld>
  <p:clrMapOvr>
    <a:masterClrMapping/>
  </p:clrMapOvr>
  <p:transition spd="med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09A39-D220-4B13-A40D-0724F044711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960375"/>
      </p:ext>
    </p:extLst>
  </p:cSld>
  <p:clrMapOvr>
    <a:masterClrMapping/>
  </p:clrMapOvr>
  <p:transition spd="med">
    <p:cover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3D9E6-9A8E-443A-B7F5-F04A169508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3886893"/>
      </p:ext>
    </p:extLst>
  </p:cSld>
  <p:clrMapOvr>
    <a:masterClrMapping/>
  </p:clrMapOvr>
  <p:transition spd="med">
    <p:cover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5BC69-14DF-49D3-9EE0-ADE2339D34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490142"/>
      </p:ext>
    </p:extLst>
  </p:cSld>
  <p:clrMapOvr>
    <a:masterClrMapping/>
  </p:clrMapOvr>
  <p:transition spd="med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24741-1C7C-44BD-B52A-D6C9E4D435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2206781"/>
      </p:ext>
    </p:extLst>
  </p:cSld>
  <p:clrMapOvr>
    <a:masterClrMapping/>
  </p:clrMapOvr>
  <p:transition spd="med">
    <p:cover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DFD0B-7F7C-40B8-AA02-BE4F6BF627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366865"/>
      </p:ext>
    </p:extLst>
  </p:cSld>
  <p:clrMapOvr>
    <a:masterClrMapping/>
  </p:clrMapOvr>
  <p:transition spd="med">
    <p:cover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FD00DD-E2E9-4CE1-BD84-6DA086C6E1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3734001"/>
      </p:ext>
    </p:extLst>
  </p:cSld>
  <p:clrMapOvr>
    <a:masterClrMapping/>
  </p:clrMapOvr>
  <p:transition spd="med">
    <p:cover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8B334-81F5-40FC-9C48-885DD11415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3197657"/>
      </p:ext>
    </p:extLst>
  </p:cSld>
  <p:clrMapOvr>
    <a:masterClrMapping/>
  </p:clrMapOvr>
  <p:transition spd="med">
    <p:cover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B51E2-F61C-4876-A1DA-34F406A2AF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8937444"/>
      </p:ext>
    </p:extLst>
  </p:cSld>
  <p:clrMapOvr>
    <a:masterClrMapping/>
  </p:clrMapOvr>
  <p:transition spd="med">
    <p:cover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00047"/>
            </a:gs>
            <a:gs pos="50000">
              <a:srgbClr val="000099"/>
            </a:gs>
            <a:gs pos="100000">
              <a:srgbClr val="000047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 smtClean="0"/>
            </a:lvl1pPr>
          </a:lstStyle>
          <a:p>
            <a:pPr>
              <a:defRPr/>
            </a:pPr>
            <a:fld id="{DAF43547-1080-4833-A0D6-B7B9F09857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190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5" r:id="rId1"/>
    <p:sldLayoutId id="2147484026" r:id="rId2"/>
    <p:sldLayoutId id="2147484027" r:id="rId3"/>
    <p:sldLayoutId id="2147484028" r:id="rId4"/>
    <p:sldLayoutId id="2147484029" r:id="rId5"/>
    <p:sldLayoutId id="2147484030" r:id="rId6"/>
    <p:sldLayoutId id="2147484031" r:id="rId7"/>
    <p:sldLayoutId id="2147484032" r:id="rId8"/>
    <p:sldLayoutId id="2147484033" r:id="rId9"/>
    <p:sldLayoutId id="2147484034" r:id="rId10"/>
    <p:sldLayoutId id="2147484035" r:id="rId11"/>
  </p:sldLayoutIdLst>
  <p:transition spd="med">
    <p:cover dir="d"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79512" y="116632"/>
            <a:ext cx="8784976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-2667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微电子器件第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次测试第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endParaRPr kumimoji="1" lang="en-US" altLang="zh-CN" sz="3200" b="1" i="0" u="none" strike="noStrike" kern="1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66700" marR="0" lvl="0" indent="-2667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000" b="1" i="0" u="none" strike="noStrike" kern="1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现有一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硅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PN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</a:t>
            </a: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区一侧为均匀掺杂，杂质浓度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1×10</a:t>
            </a:r>
            <a:r>
              <a:rPr lang="en-US" altLang="zh-CN" sz="2000" kern="10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cm</a:t>
            </a:r>
            <a:r>
              <a:rPr lang="en-US" altLang="zh-CN" sz="2000" kern="10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-3</a:t>
            </a: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区一侧为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线性缓变</a:t>
            </a:r>
            <a:r>
              <a:rPr lang="zh-CN" altLang="en-US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区（掺杂浓度从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开始增加）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杂质浓度梯度</a:t>
            </a:r>
            <a:r>
              <a:rPr lang="en-US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α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8.5×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000" kern="10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cm</a:t>
            </a:r>
            <a:r>
              <a:rPr lang="en-US" altLang="zh-CN" sz="2000" kern="10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-4</a:t>
            </a: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。硅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介电常数</a:t>
            </a:r>
            <a:r>
              <a:rPr lang="en-US" altLang="zh-CN" sz="2000" kern="100" dirty="0" err="1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ε</a:t>
            </a:r>
            <a:r>
              <a:rPr lang="en-US" altLang="zh-CN" sz="2000" kern="100" baseline="-25000" dirty="0" err="1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si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=1.045×10</a:t>
            </a:r>
            <a:r>
              <a:rPr lang="en-US" altLang="zh-CN" sz="2000" kern="10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-12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F/cm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本征载流子浓度为</a:t>
            </a:r>
            <a:r>
              <a:rPr lang="en-US" altLang="zh-CN" sz="2000" kern="100" dirty="0" err="1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-25000" dirty="0" err="1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=1.5×10</a:t>
            </a:r>
            <a:r>
              <a:rPr lang="en-US" altLang="zh-CN" sz="2000" kern="10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/cm</a:t>
            </a:r>
            <a:r>
              <a:rPr lang="en-US" altLang="zh-CN" sz="2000" kern="10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在零</a:t>
            </a: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偏压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下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型</a:t>
            </a: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一侧的耗尽层宽度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1.0μm</a:t>
            </a: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。试求：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zh-CN" sz="20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零偏时总的耗尽层宽度；</a:t>
            </a:r>
            <a:endParaRPr lang="zh-CN" altLang="zh-CN" sz="2000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零偏时</a:t>
            </a:r>
            <a:r>
              <a:rPr lang="en-US" altLang="zh-CN" sz="20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区和</a:t>
            </a:r>
            <a:r>
              <a:rPr lang="en-US" altLang="zh-CN" sz="20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区耗尽层的电场强度分布函数</a:t>
            </a:r>
            <a:r>
              <a:rPr lang="zh-CN" altLang="zh-CN" sz="20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lang="zh-CN" altLang="zh-CN" sz="2000" kern="10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用两种方法计算内建电势</a:t>
            </a:r>
            <a:r>
              <a:rPr lang="zh-CN" altLang="en-US" sz="20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（公式法和电场积分法</a:t>
            </a:r>
            <a:r>
              <a:rPr lang="zh-CN" altLang="en-US" sz="2000" kern="10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）；</a:t>
            </a: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零偏时的</a:t>
            </a:r>
            <a:r>
              <a:rPr lang="zh-CN" altLang="zh-CN" sz="20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最大电场强度</a:t>
            </a:r>
            <a:r>
              <a:rPr lang="zh-CN" altLang="en-US" sz="2000" kern="100" dirty="0" smtClean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000" kern="100" dirty="0" smtClean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0"/>
              </a:spcAft>
              <a:buFont typeface="+mj-lt"/>
              <a:buAutoNum type="arabicPeriod"/>
            </a:pPr>
            <a:r>
              <a:rPr lang="zh-CN" altLang="en-US" sz="2000" kern="100" dirty="0" smtClean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外加反向偏压</a:t>
            </a:r>
            <a:r>
              <a:rPr lang="en-US" altLang="zh-CN" sz="2000" kern="100" dirty="0" smtClean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-8V</a:t>
            </a:r>
            <a:r>
              <a:rPr lang="zh-CN" altLang="en-US" sz="2000" kern="100" dirty="0" smtClean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时的最大电场强度。</a:t>
            </a:r>
            <a:endParaRPr lang="zh-CN" altLang="zh-CN" sz="2000" kern="10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63395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671" y="243408"/>
            <a:ext cx="4672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32226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530" y="171400"/>
            <a:ext cx="47849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13559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974" y="171400"/>
            <a:ext cx="4830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06902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7592"/>
            <a:ext cx="9144000" cy="424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102478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51520" y="357619"/>
            <a:ext cx="8712968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0" lvl="0" indent="-26670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微电子器件第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次测试第</a:t>
            </a:r>
            <a:r>
              <a:rPr kumimoji="1" lang="en-US" altLang="zh-CN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3200" b="1" i="0" u="none" strike="noStrike" kern="1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题</a:t>
            </a:r>
            <a:endParaRPr kumimoji="1" lang="en-US" altLang="zh-CN" sz="3200" b="1" i="0" u="none" strike="noStrike" kern="1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66700" marR="0" lvl="0" indent="-2667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266700" lvl="0" indent="-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某硅</a:t>
            </a:r>
            <a:r>
              <a:rPr lang="zh-CN" altLang="en-US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突变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PN</a:t>
            </a: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结的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-25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=1.5×10</a:t>
            </a:r>
            <a:r>
              <a:rPr lang="en-US" altLang="zh-CN" sz="2000" kern="10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15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cm</a:t>
            </a:r>
            <a:r>
              <a:rPr lang="en-US" altLang="zh-CN" sz="2000" kern="10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-3</a:t>
            </a: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-25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=1.5×10</a:t>
            </a:r>
            <a:r>
              <a:rPr lang="en-US" altLang="zh-CN" sz="2000" kern="10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18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cm</a:t>
            </a:r>
            <a:r>
              <a:rPr lang="en-US" altLang="zh-CN" sz="2000" kern="10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-3</a:t>
            </a: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（假定</a:t>
            </a:r>
            <a:r>
              <a:rPr lang="en-US" altLang="zh-CN" sz="2000" kern="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</a:t>
            </a:r>
            <a:r>
              <a:rPr lang="zh-CN" altLang="en-US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中性区宽</a:t>
            </a:r>
            <a:endParaRPr lang="en-US" altLang="zh-CN" sz="2000" kern="0" dirty="0" smtClean="0"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lvl="0" indent="-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en-US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度为</a:t>
            </a:r>
            <a:r>
              <a:rPr lang="en-US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5μm</a:t>
            </a:r>
            <a:r>
              <a:rPr lang="zh-CN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</a:t>
            </a:r>
            <a:r>
              <a:rPr lang="zh-CN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中性区</a:t>
            </a:r>
            <a:r>
              <a:rPr lang="zh-CN" altLang="en-US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宽度为</a:t>
            </a:r>
            <a:r>
              <a:rPr lang="en-US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20μm</a:t>
            </a:r>
            <a:r>
              <a:rPr lang="zh-CN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1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q=1.6×10</a:t>
            </a:r>
            <a:r>
              <a:rPr lang="en-US" altLang="zh-CN" sz="2000" kern="100" baseline="300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-19</a:t>
            </a:r>
            <a:r>
              <a:rPr lang="en-US" altLang="zh-CN" sz="2000" kern="100" dirty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C</a:t>
            </a:r>
            <a:r>
              <a:rPr lang="zh-CN" altLang="en-US" sz="2000" kern="100" dirty="0" smtClean="0">
                <a:solidFill>
                  <a:schemeClr val="tx1"/>
                </a:solidFill>
                <a:latin typeface="+mn-lt"/>
                <a:ea typeface="仿宋" panose="02010609060101010101" pitchFamily="49" charset="-122"/>
              </a:rPr>
              <a:t>，</a:t>
            </a:r>
            <a:r>
              <a:rPr lang="en-US" altLang="zh-CN" sz="2000" kern="100" dirty="0" err="1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100" baseline="-25000" dirty="0" err="1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=1.5×10</a:t>
            </a:r>
            <a:r>
              <a:rPr lang="en-US" altLang="zh-CN" sz="2000" kern="10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），</a:t>
            </a:r>
            <a:r>
              <a:rPr lang="en-US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PN</a:t>
            </a:r>
          </a:p>
          <a:p>
            <a:pPr marL="266700" indent="-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结结面为一</a:t>
            </a:r>
            <a:r>
              <a:rPr lang="en-US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4μm×5μm</a:t>
            </a:r>
            <a:r>
              <a:rPr lang="zh-CN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矩形，空穴扩散系数</a:t>
            </a:r>
            <a:r>
              <a:rPr lang="en-US" altLang="zh-CN" sz="2000" kern="0" dirty="0" err="1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kern="0" baseline="-25000" dirty="0" err="1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10cm</a:t>
            </a:r>
            <a:r>
              <a:rPr lang="en-US" altLang="zh-CN" sz="2000" kern="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kern="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，电子扩散系数</a:t>
            </a:r>
            <a:endParaRPr lang="en-US" altLang="zh-CN" sz="2000" kern="0" dirty="0" smtClean="0"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indent="-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zh-CN" sz="2000" kern="0" dirty="0" err="1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en-US" altLang="zh-CN" sz="2000" kern="0" baseline="-25000" dirty="0" err="1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kern="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16 </a:t>
            </a:r>
            <a:r>
              <a:rPr lang="en-US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cm</a:t>
            </a:r>
            <a:r>
              <a:rPr lang="en-US" altLang="zh-CN" sz="2000" kern="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000" kern="0" baseline="300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zh-CN" altLang="zh-CN" sz="2000" kern="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0" dirty="0" err="1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sz="2000" kern="0" baseline="-25000" dirty="0" err="1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000" kern="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=100 ns</a:t>
            </a:r>
            <a:r>
              <a:rPr lang="zh-CN" altLang="zh-CN" sz="2000" kern="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kern="0" dirty="0" err="1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τ</a:t>
            </a:r>
            <a:r>
              <a:rPr lang="en-US" altLang="zh-CN" sz="2000" kern="0" baseline="-25000" dirty="0" err="1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kern="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= 1 </a:t>
            </a:r>
            <a:r>
              <a:rPr lang="en-US" altLang="zh-CN" sz="2000" kern="0" dirty="0" err="1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μs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。当外加正向电压</a:t>
            </a: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0.728V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（不考势</a:t>
            </a:r>
            <a:endParaRPr lang="en-US" altLang="zh-CN" sz="2000" kern="100" dirty="0" smtClean="0"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266700" indent="-266700" algn="just">
              <a:lnSpc>
                <a:spcPct val="150000"/>
              </a:lnSpc>
              <a:spcAft>
                <a:spcPts val="0"/>
              </a:spcAft>
              <a:defRPr/>
            </a:pP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垒区复合）</a:t>
            </a:r>
            <a:r>
              <a:rPr lang="zh-CN" altLang="zh-CN" sz="2000" kern="100" dirty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时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试求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区和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区的转折电压，并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求</a:t>
            </a:r>
            <a:r>
              <a:rPr lang="zh-CN" altLang="en-US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此时</a:t>
            </a:r>
            <a:r>
              <a:rPr lang="en-US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PN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结</a:t>
            </a:r>
            <a:r>
              <a:rPr lang="zh-CN" altLang="en-US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总的</a:t>
            </a:r>
            <a:r>
              <a:rPr lang="zh-CN" altLang="zh-CN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正向电流</a:t>
            </a:r>
            <a:r>
              <a:rPr lang="zh-CN" altLang="en-US" sz="2000" kern="100" dirty="0" smtClean="0">
                <a:latin typeface="+mn-lt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kern="100" dirty="0">
              <a:latin typeface="+mn-lt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520358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9377" y="171400"/>
            <a:ext cx="47852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0351"/>
      </p:ext>
    </p:extLst>
  </p:cSld>
  <p:clrMapOvr>
    <a:masterClrMapping/>
  </p:clrMapOvr>
  <p:transition spd="med"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D:\Microsoft Office\Templates\Presentation Designs\Lock And Key.pot</Template>
  <TotalTime>8939</TotalTime>
  <Words>229</Words>
  <Application>Microsoft Office PowerPoint</Application>
  <PresentationFormat>全屏显示(4:3)</PresentationFormat>
  <Paragraphs>15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仿宋</vt:lpstr>
      <vt:lpstr>宋体</vt:lpstr>
      <vt:lpstr>Tahoma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320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PowerPoint演示文稿</dc:title>
  <dc:creator>ZQZ</dc:creator>
  <cp:lastModifiedBy>JIANGUO ZHANG</cp:lastModifiedBy>
  <cp:revision>1241</cp:revision>
  <dcterms:created xsi:type="dcterms:W3CDTF">1997-10-01T02:22:15Z</dcterms:created>
  <dcterms:modified xsi:type="dcterms:W3CDTF">2024-03-26T23:37:49Z</dcterms:modified>
</cp:coreProperties>
</file>