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18"/>
  </p:notesMasterIdLst>
  <p:sldIdLst>
    <p:sldId id="433" r:id="rId2"/>
    <p:sldId id="435" r:id="rId3"/>
    <p:sldId id="446" r:id="rId4"/>
    <p:sldId id="445" r:id="rId5"/>
    <p:sldId id="438" r:id="rId6"/>
    <p:sldId id="452" r:id="rId7"/>
    <p:sldId id="448" r:id="rId8"/>
    <p:sldId id="449" r:id="rId9"/>
    <p:sldId id="450" r:id="rId10"/>
    <p:sldId id="432" r:id="rId11"/>
    <p:sldId id="447" r:id="rId12"/>
    <p:sldId id="439" r:id="rId13"/>
    <p:sldId id="440" r:id="rId14"/>
    <p:sldId id="437" r:id="rId15"/>
    <p:sldId id="443" r:id="rId16"/>
    <p:sldId id="444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FF33CC"/>
    <a:srgbClr val="00FFFF"/>
    <a:srgbClr val="33CCCC"/>
    <a:srgbClr val="FFFFCC"/>
    <a:srgbClr val="0000FF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1" autoAdjust="0"/>
    <p:restoredTop sz="94684" autoAdjust="0"/>
  </p:normalViewPr>
  <p:slideViewPr>
    <p:cSldViewPr>
      <p:cViewPr varScale="1">
        <p:scale>
          <a:sx n="74" d="100"/>
          <a:sy n="74" d="100"/>
        </p:scale>
        <p:origin x="1224" y="66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5BE7B9-8C8D-467A-818E-0C9277F2C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BA3B-54AF-4775-92E9-3096332E2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585928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BE441-BC85-46C7-B050-3E8825D37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2463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425C9-7128-4704-B410-E421AAD89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830991"/>
      </p:ext>
    </p:extLst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9A39-D220-4B13-A40D-0724F0447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0375"/>
      </p:ext>
    </p:extLst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3D9E6-9A8E-443A-B7F5-F04A16950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86893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BC69-14DF-49D3-9EE0-ADE2339D3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90142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4741-1C7C-44BD-B52A-D6C9E4D4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206781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FD0B-7F7C-40B8-AA02-BE4F6BF62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366865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00DD-E2E9-4CE1-BD84-6DA086C6E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734001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8B334-81F5-40FC-9C48-885DD1141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197657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B51E2-F61C-4876-A1DA-34F406A2A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937444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50000">
              <a:srgbClr val="000099"/>
            </a:gs>
            <a:gs pos="100000">
              <a:srgbClr val="00004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DAF43547-1080-4833-A0D6-B7B9F0985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 spd="med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08" y="188640"/>
            <a:ext cx="89644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次测试第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题（共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某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P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+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IN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-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+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本征层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层厚度为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5μm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 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-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厚度为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20μm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-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掺杂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浓度</a:t>
            </a:r>
            <a:endParaRPr lang="en-US" altLang="zh-CN" sz="2000" b="0" kern="10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-25000" dirty="0" smtClean="0">
                <a:latin typeface="+mn-lt"/>
                <a:ea typeface="仿宋" panose="02010609060101010101" pitchFamily="49" charset="-122"/>
              </a:rPr>
              <a:t>D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=5×10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14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/cm</a:t>
            </a:r>
            <a:r>
              <a:rPr lang="en-US" altLang="zh-CN" sz="2000" b="0" kern="100" baseline="30000" dirty="0" smtClean="0">
                <a:latin typeface="+mn-lt"/>
                <a:ea typeface="仿宋" panose="02010609060101010101" pitchFamily="49" charset="-122"/>
              </a:rPr>
              <a:t>3</a:t>
            </a:r>
            <a:r>
              <a:rPr lang="zh-CN" altLang="en-US" sz="2000" b="0" kern="100" dirty="0">
                <a:latin typeface="Times New Roman"/>
                <a:ea typeface="仿宋" panose="02010609060101010101" pitchFamily="49" charset="-122"/>
              </a:rPr>
              <a:t>，</a:t>
            </a:r>
            <a:r>
              <a:rPr lang="zh-CN" altLang="en-US" sz="2000" b="0" kern="100" dirty="0" smtClean="0">
                <a:latin typeface="Times New Roman"/>
                <a:ea typeface="仿宋" panose="02010609060101010101" pitchFamily="49" charset="-122"/>
              </a:rPr>
              <a:t>硅</a:t>
            </a:r>
            <a:r>
              <a:rPr lang="zh-CN" altLang="en-US" sz="2000" b="0" kern="100" dirty="0">
                <a:latin typeface="Times New Roman"/>
                <a:ea typeface="仿宋" panose="02010609060101010101" pitchFamily="49" charset="-122"/>
              </a:rPr>
              <a:t>介电常数</a:t>
            </a:r>
            <a:r>
              <a:rPr lang="el-GR" altLang="zh-CN" sz="2000" b="0" kern="100" dirty="0">
                <a:latin typeface="Times New Roman"/>
                <a:ea typeface="仿宋" panose="02010609060101010101" pitchFamily="49" charset="-122"/>
              </a:rPr>
              <a:t>ε</a:t>
            </a:r>
            <a:r>
              <a:rPr lang="en-US" altLang="zh-CN" sz="2000" b="0" kern="100" baseline="-25000" dirty="0" smtClean="0">
                <a:latin typeface="Times New Roman"/>
                <a:ea typeface="仿宋" panose="02010609060101010101" pitchFamily="49" charset="-122"/>
              </a:rPr>
              <a:t>Si</a:t>
            </a:r>
            <a:r>
              <a:rPr lang="zh-CN" altLang="en-US" sz="2000" b="0" kern="100" dirty="0" smtClean="0">
                <a:latin typeface="Times New Roman"/>
                <a:ea typeface="仿宋" panose="02010609060101010101" pitchFamily="49" charset="-122"/>
              </a:rPr>
              <a:t>为</a:t>
            </a:r>
            <a:r>
              <a:rPr lang="en-US" altLang="zh-CN" sz="2000" b="0" kern="100" dirty="0" smtClean="0">
                <a:latin typeface="Times New Roman"/>
                <a:ea typeface="仿宋" panose="02010609060101010101" pitchFamily="49" charset="-122"/>
              </a:rPr>
              <a:t>1×10</a:t>
            </a:r>
            <a:r>
              <a:rPr lang="en-US" altLang="zh-CN" sz="2000" b="0" kern="100" baseline="30000" dirty="0" smtClean="0">
                <a:latin typeface="Times New Roman"/>
                <a:ea typeface="仿宋" panose="02010609060101010101" pitchFamily="49" charset="-122"/>
              </a:rPr>
              <a:t>-12</a:t>
            </a:r>
            <a:r>
              <a:rPr lang="en-US" altLang="zh-CN" sz="2000" b="0" kern="100" dirty="0" smtClean="0">
                <a:latin typeface="Times New Roman"/>
                <a:ea typeface="仿宋" panose="02010609060101010101" pitchFamily="49" charset="-122"/>
              </a:rPr>
              <a:t>F/cm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分别施加反向电压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endParaRPr lang="en-US" altLang="zh-CN" sz="2000" b="0" kern="10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320V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kern="100" dirty="0" smtClean="0">
                <a:latin typeface="+mn-lt"/>
                <a:ea typeface="仿宋" panose="02010609060101010101" pitchFamily="49" charset="-122"/>
              </a:rPr>
              <a:t>80V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</a:rPr>
              <a:t>（不考虑</a:t>
            </a:r>
            <a:r>
              <a:rPr lang="en-US" altLang="zh-CN" sz="2000" b="0" kern="100" dirty="0" smtClean="0">
                <a:latin typeface="Times New Roman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 smtClean="0">
                <a:latin typeface="Times New Roman"/>
                <a:ea typeface="仿宋" panose="02010609060101010101" pitchFamily="49" charset="-122"/>
              </a:rPr>
              <a:t>-</a:t>
            </a:r>
            <a:r>
              <a:rPr lang="en-US" altLang="zh-CN" sz="2000" b="0" kern="100" dirty="0" smtClean="0">
                <a:latin typeface="Times New Roman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>
                <a:latin typeface="Times New Roman"/>
                <a:ea typeface="仿宋" panose="02010609060101010101" pitchFamily="49" charset="-122"/>
              </a:rPr>
              <a:t>+</a:t>
            </a:r>
            <a:r>
              <a:rPr lang="zh-CN" altLang="en-US" sz="2000" b="0" kern="100" dirty="0" smtClean="0">
                <a:latin typeface="+mn-lt"/>
                <a:ea typeface="仿宋" panose="02010609060101010101" pitchFamily="49" charset="-122"/>
              </a:rPr>
              <a:t>结）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请问这两种情况下最大电场强度分别为多少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000" b="0" kern="10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写出这两种情况下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区的电场强度分布函数（坐标原点取在本征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I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层和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</a:rPr>
              <a:t>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000" b="0" kern="10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b="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交界处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）（内建电势</a:t>
            </a:r>
            <a:r>
              <a:rPr lang="en-US" altLang="zh-CN" sz="2000" b="0" kern="100" dirty="0" err="1">
                <a:latin typeface="+mn-lt"/>
                <a:ea typeface="仿宋" panose="02010609060101010101" pitchFamily="49" charset="-122"/>
              </a:rPr>
              <a:t>V</a:t>
            </a:r>
            <a:r>
              <a:rPr lang="en-US" altLang="zh-CN" sz="2000" b="0" kern="100" baseline="-25000" dirty="0" err="1">
                <a:latin typeface="+mn-lt"/>
                <a:ea typeface="仿宋" panose="02010609060101010101" pitchFamily="49" charset="-122"/>
              </a:rPr>
              <a:t>bi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相对于反偏电压可忽略不计）。</a:t>
            </a:r>
            <a:endParaRPr lang="zh-CN" altLang="zh-CN" sz="2000" b="0" kern="100" dirty="0">
              <a:effectLst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3395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7504" y="-1350"/>
                <a:ext cx="8928992" cy="5588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6700" lvl="0" indent="-266700" algn="ctr">
                  <a:lnSpc>
                    <a:spcPct val="150000"/>
                  </a:lnSpc>
                  <a:spcAft>
                    <a:spcPts val="0"/>
                  </a:spcAft>
                  <a:defRPr/>
                </a:pPr>
                <a:r>
                  <a:rPr kumimoji="1" lang="zh-CN" altLang="en-US" sz="32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微电子器件第</a:t>
                </a:r>
                <a:r>
                  <a:rPr kumimoji="1" lang="en-US" altLang="zh-CN" sz="32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1" lang="zh-CN" altLang="en-US" sz="32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次测试第</a:t>
                </a:r>
                <a:r>
                  <a:rPr kumimoji="1" lang="en-US" altLang="zh-CN" sz="3200" b="1" i="0" u="none" strike="noStrike" kern="100" cap="none" spc="0" normalizeH="0" baseline="0" noProof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r>
                  <a:rPr lang="zh-CN" altLang="en-US" sz="3200" kern="1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题</a:t>
                </a:r>
                <a:r>
                  <a:rPr lang="zh-CN" altLang="en-US" sz="3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（</a:t>
                </a:r>
                <a:r>
                  <a:rPr lang="zh-CN" altLang="en-US" sz="3200" kern="1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共</a:t>
                </a:r>
                <a:r>
                  <a:rPr lang="en-US" altLang="zh-CN" sz="3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3200" kern="10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题</a:t>
                </a:r>
                <a:r>
                  <a:rPr lang="zh-CN" altLang="en-US" sz="3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）</a:t>
                </a:r>
                <a:endParaRPr kumimoji="1" lang="en-US" altLang="zh-CN" sz="3200" b="1" i="0" u="none" strike="noStrike" kern="1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266700" marR="0" lvl="0" indent="-26670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000" kern="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某硅单边突变（即耗尽区宽度主要由低掺杂区宽度决定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PN</a:t>
                </a:r>
                <a:r>
                  <a:rPr lang="en-US" altLang="zh-CN" sz="2000" b="0" kern="100" baseline="300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结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二极管。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已知热电压为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26mV</a:t>
                </a:r>
                <a:r>
                  <a:rPr lang="zh-CN" altLang="en-US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q=1.6×10</a:t>
                </a:r>
                <a:r>
                  <a:rPr lang="en-US" altLang="zh-CN" sz="2000" b="0" kern="100" baseline="30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-19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b="0" kern="100" dirty="0" smtClean="0">
                    <a:latin typeface="Times New Roman"/>
                    <a:ea typeface="仿宋" panose="02010609060101010101" pitchFamily="49" charset="-122"/>
                  </a:rPr>
                  <a:t>硅</a:t>
                </a:r>
                <a:r>
                  <a:rPr lang="zh-CN" altLang="en-US" sz="2000" b="0" kern="100" dirty="0">
                    <a:latin typeface="Times New Roman"/>
                    <a:ea typeface="仿宋" panose="02010609060101010101" pitchFamily="49" charset="-122"/>
                  </a:rPr>
                  <a:t>介电常数</a:t>
                </a:r>
                <a:r>
                  <a:rPr lang="el-GR" altLang="zh-CN" sz="2000" b="0" kern="100" dirty="0">
                    <a:latin typeface="Times New Roman"/>
                    <a:ea typeface="仿宋" panose="02010609060101010101" pitchFamily="49" charset="-122"/>
                  </a:rPr>
                  <a:t>ε</a:t>
                </a:r>
                <a:r>
                  <a:rPr lang="en-US" altLang="zh-CN" sz="2000" b="0" kern="100" baseline="-25000" dirty="0">
                    <a:latin typeface="Times New Roman"/>
                    <a:ea typeface="仿宋" panose="02010609060101010101" pitchFamily="49" charset="-122"/>
                  </a:rPr>
                  <a:t>Si</a:t>
                </a:r>
                <a:r>
                  <a:rPr lang="zh-CN" altLang="en-US" sz="2000" b="0" kern="100" dirty="0">
                    <a:latin typeface="Times New Roman"/>
                    <a:ea typeface="仿宋" panose="02010609060101010101" pitchFamily="49" charset="-122"/>
                  </a:rPr>
                  <a:t>为</a:t>
                </a:r>
                <a:r>
                  <a:rPr lang="en-US" altLang="zh-CN" sz="2000" b="0" kern="100" dirty="0" smtClean="0">
                    <a:latin typeface="Times New Roman"/>
                    <a:ea typeface="仿宋" panose="02010609060101010101" pitchFamily="49" charset="-122"/>
                  </a:rPr>
                  <a:t>1×10</a:t>
                </a:r>
                <a:r>
                  <a:rPr lang="en-US" altLang="zh-CN" sz="2000" b="0" kern="100" baseline="30000" dirty="0" smtClean="0">
                    <a:latin typeface="Times New Roman"/>
                    <a:ea typeface="仿宋" panose="02010609060101010101" pitchFamily="49" charset="-122"/>
                  </a:rPr>
                  <a:t>-12</a:t>
                </a:r>
                <a:r>
                  <a:rPr lang="en-US" altLang="zh-CN" sz="2000" b="0" kern="100" dirty="0" smtClean="0">
                    <a:latin typeface="Times New Roman"/>
                    <a:ea typeface="仿宋" panose="02010609060101010101" pitchFamily="49" charset="-122"/>
                  </a:rPr>
                  <a:t>F/cm</a:t>
                </a:r>
                <a:r>
                  <a:rPr lang="zh-CN" altLang="en-US" sz="2000" b="0" kern="100" dirty="0" smtClean="0">
                    <a:latin typeface="Times New Roman"/>
                    <a:ea typeface="仿宋" panose="02010609060101010101" pitchFamily="49" charset="-122"/>
                  </a:rPr>
                  <a:t>，</a:t>
                </a:r>
                <a:r>
                  <a:rPr lang="en-US" altLang="zh-CN" sz="2000" b="0" kern="100" dirty="0" smtClean="0">
                    <a:latin typeface="Times New Roman"/>
                    <a:ea typeface="仿宋" panose="02010609060101010101" pitchFamily="49" charset="-122"/>
                  </a:rPr>
                  <a:t> </a:t>
                </a:r>
                <a:r>
                  <a:rPr lang="en-US" altLang="zh-CN" sz="2000" b="0" kern="100" dirty="0" err="1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0" kern="100" baseline="-25000" dirty="0" err="1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=1.0×10</a:t>
                </a:r>
                <a:r>
                  <a:rPr lang="en-US" altLang="zh-CN" sz="2000" b="0" kern="100" baseline="30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/cm</a:t>
                </a:r>
                <a:r>
                  <a:rPr lang="en-US" altLang="zh-CN" sz="2000" b="0" kern="100" baseline="30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实验测量该二极管的单位面积势垒电容的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b="0" kern="100" baseline="-25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~V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特性，得到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zh-CN" sz="2000" b="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b="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zh-CN" sz="2000" b="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单位：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kern="1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000" b="0" kern="100" baseline="300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16</m:t>
                    </m:r>
                    <m:r>
                      <m:rPr>
                        <m:nor/>
                      </m:rPr>
                      <a:rPr lang="en-US" altLang="zh-CN" sz="2000" b="0" kern="1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000" b="0" i="1" kern="100" baseline="300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b="0" kern="100" baseline="300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000" b="0" kern="1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cm</m:t>
                    </m:r>
                    <m:r>
                      <m:rPr>
                        <m:nor/>
                      </m:rPr>
                      <a:rPr lang="en-US" altLang="zh-CN" sz="2000" b="0" kern="100" baseline="30000">
                        <a:latin typeface="+mn-lt"/>
                        <a:ea typeface="仿宋" panose="02010609060101010101" pitchFamily="49" charset="-122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）与外加反向电压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的关系，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如</a:t>
                </a:r>
                <a:r>
                  <a:rPr lang="zh-CN" altLang="en-US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下页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图</a:t>
                </a:r>
                <a:r>
                  <a:rPr lang="zh-CN" altLang="en-US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片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所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示。发现：当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2.4V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时纵轴高度为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79.2V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时纵轴高度为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100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，继续增大反向电压时发现曲线保持水平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。试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Calibri" panose="020F0502020204030204" pitchFamily="34" charset="0"/>
                  <a:buAutoNum type="arabicParenBoth"/>
                </a:pP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该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PN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结的内建电势</a:t>
                </a:r>
                <a:r>
                  <a:rPr lang="en-US" altLang="zh-CN" sz="2000" b="0" kern="100" dirty="0" err="1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="0" kern="100" baseline="-25000" dirty="0" err="1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bi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zh-CN" altLang="zh-CN" sz="2000" b="0" kern="100" dirty="0">
                  <a:latin typeface="+mn-lt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Calibri" panose="020F0502020204030204" pitchFamily="34" charset="0"/>
                  <a:buAutoNum type="arabicParenBoth"/>
                </a:pP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该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PN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结的掺杂浓度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0" kern="100" baseline="-25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0" kern="100" baseline="-250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b="0" kern="100" dirty="0" smtClean="0">
                  <a:latin typeface="+mn-lt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0"/>
                  </a:spcAft>
                  <a:buFont typeface="Calibri" panose="020F0502020204030204" pitchFamily="34" charset="0"/>
                  <a:buAutoNum type="arabicParenBoth"/>
                </a:pP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硅材料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雪崩击穿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临界电场为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</a:rPr>
                  <a:t>3.2×10</a:t>
                </a:r>
                <a:r>
                  <a:rPr lang="en-US" altLang="zh-CN" sz="2000" b="0" kern="100" baseline="30000" dirty="0">
                    <a:latin typeface="+mn-lt"/>
                    <a:ea typeface="仿宋" panose="02010609060101010101" pitchFamily="49" charset="-122"/>
                  </a:rPr>
                  <a:t>5</a:t>
                </a:r>
                <a:r>
                  <a:rPr lang="en-US" altLang="zh-CN" sz="2000" b="0" kern="100" dirty="0">
                    <a:latin typeface="+mn-lt"/>
                    <a:ea typeface="仿宋" panose="02010609060101010101" pitchFamily="49" charset="-122"/>
                  </a:rPr>
                  <a:t>V/cm</a:t>
                </a:r>
                <a:r>
                  <a:rPr lang="zh-CN" altLang="zh-CN" sz="2000" b="0" kern="100" dirty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，试求此二极管</a:t>
                </a:r>
                <a:r>
                  <a:rPr lang="zh-CN" altLang="zh-CN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击穿电压</a:t>
                </a:r>
                <a:r>
                  <a:rPr lang="zh-CN" altLang="en-US" sz="2000" b="0" kern="100" dirty="0" smtClean="0">
                    <a:latin typeface="+mn-lt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000" b="0" kern="100" dirty="0">
                  <a:latin typeface="+mn-lt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-1350"/>
                <a:ext cx="8928992" cy="5588646"/>
              </a:xfrm>
              <a:prstGeom prst="rect">
                <a:avLst/>
              </a:prstGeom>
              <a:blipFill>
                <a:blip r:embed="rId2"/>
                <a:stretch>
                  <a:fillRect l="-4577" r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20358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48680"/>
            <a:ext cx="7069385" cy="54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625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:\Work\教学\理论教学\2023微电子器件\课件\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2390"/>
            <a:ext cx="5400600" cy="6655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0149674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764704"/>
            <a:ext cx="7281727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65319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325" y="404664"/>
            <a:ext cx="8892480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0" indent="-266700" algn="ctr">
              <a:spcAft>
                <a:spcPts val="0"/>
              </a:spcAft>
              <a:defRPr/>
            </a:pP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微电子器件第</a:t>
            </a:r>
            <a:r>
              <a:rPr lang="en-US" altLang="zh-CN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次测试</a:t>
            </a:r>
            <a:r>
              <a:rPr lang="zh-CN" altLang="en-US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kern="1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题</a:t>
            </a:r>
            <a:r>
              <a:rPr lang="zh-CN" altLang="en-US" sz="3200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200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共</a:t>
            </a:r>
            <a:r>
              <a:rPr lang="en-US" altLang="zh-CN" sz="3200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200" kern="1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题</a:t>
            </a:r>
            <a:r>
              <a:rPr lang="zh-CN" altLang="en-US" sz="3200" kern="100" dirty="0">
                <a:solidFill>
                  <a:schemeClr val="accent2"/>
                </a:solidFill>
                <a:latin typeface="Times New Roman" panose="02020603050405020304" pitchFamily="18" charset="0"/>
              </a:rPr>
              <a:t>）</a:t>
            </a:r>
            <a:endParaRPr lang="zh-CN" altLang="en-US" sz="3200" kern="1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单边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硅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掺杂浓度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3.0×10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区掺杂浓度为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1.0×10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kumimoji="1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已知热电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压为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26mV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q=1.6×10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-19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C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i="0" u="none" strike="noStrike" kern="1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=1.0×10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/cm</a:t>
            </a:r>
            <a:r>
              <a:rPr kumimoji="1" lang="en-US" altLang="zh-CN" sz="2000" b="0" i="0" u="none" strike="noStrike" kern="1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3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，硅介电常数</a:t>
            </a:r>
            <a:r>
              <a:rPr kumimoji="1" lang="el-GR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ε</a:t>
            </a:r>
            <a:r>
              <a:rPr kumimoji="1" lang="en-US" altLang="zh-CN" sz="2000" b="0" i="0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Si</a:t>
            </a: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为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1×10</a:t>
            </a:r>
            <a:r>
              <a:rPr kumimoji="1" lang="en-US" altLang="zh-CN" sz="2000" b="0" i="0" u="none" strike="noStrike" kern="10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-12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F/cm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区少子扩散长度为</a:t>
            </a:r>
            <a:r>
              <a:rPr kumimoji="1" lang="en-US" altLang="zh-CN" sz="2000" b="0" i="1" u="none" strike="noStrike" kern="1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000" b="0" i="0" u="none" strike="noStrike" kern="1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=10μm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</a:rPr>
              <a:t>，</a:t>
            </a:r>
            <a:r>
              <a:rPr kumimoji="1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结面为</a:t>
            </a:r>
            <a:r>
              <a:rPr kumimoji="1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20μm×50μm</a:t>
            </a:r>
            <a:r>
              <a:rPr kumimoji="1" lang="zh-CN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矩形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试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求如下几种情况下存储在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区中性区的非平衡少子电荷量：</a:t>
            </a:r>
            <a:endParaRPr kumimoji="1" lang="en-US" altLang="zh-CN" sz="2000" b="0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、偏压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0.52V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区中性区宽度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b="0" i="0" u="none" strike="noStrike" kern="1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40μm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偏压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0.52V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区中性区宽度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b="0" i="0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1μm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偏压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0.78V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区中性区宽度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b="0" i="0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40μm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偏压</a:t>
            </a:r>
            <a:r>
              <a:rPr kumimoji="1" lang="en-US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0.78V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区中性区宽度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b="0" i="0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1μm</a:t>
            </a:r>
            <a:r>
              <a:rPr kumimoji="1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marR="0" lvl="0" indent="-266700" algn="just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879544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66" y="0"/>
            <a:ext cx="4702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0335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01" y="0"/>
            <a:ext cx="468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54189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4664"/>
            <a:ext cx="7560840" cy="61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26444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060848"/>
            <a:ext cx="7134578" cy="3888432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71600" y="404664"/>
            <a:ext cx="4896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而根据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区泊松方程有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808518"/>
              </p:ext>
            </p:extLst>
          </p:nvPr>
        </p:nvGraphicFramePr>
        <p:xfrm>
          <a:off x="1073150" y="1052513"/>
          <a:ext cx="65627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3784320" imgH="457200" progId="Equation.DSMT4">
                  <p:embed/>
                </p:oleObj>
              </mc:Choice>
              <mc:Fallback>
                <p:oleObj name="Equation" r:id="rId4" imgW="378432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052513"/>
                        <a:ext cx="6562725" cy="792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84918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8640"/>
            <a:ext cx="7480501" cy="2160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5648192" cy="17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71345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36712"/>
            <a:ext cx="6912768" cy="47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7346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571987" cy="20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207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008" y="188640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次测试第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题（共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题）</a:t>
            </a: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某突变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结，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区长度为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30μm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，掺杂浓度为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，雪崩击穿的临界击穿电场为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=2×10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V/cm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，雪崩击穿电压为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200V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，试求：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求该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结发生雪崩击穿时的耗尽区宽度；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当该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区右侧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15μm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被掺杂浓度远大于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区所替代，此时该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结的雪崩击穿电压变为多少？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当该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区右侧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20μm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被掺杂浓度为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0.5N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区所替代，此时该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NN-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结的雪崩击穿电压变为多少？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当该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区全部被掺杂浓度为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0.5N</a:t>
            </a:r>
            <a:r>
              <a:rPr lang="en-US" altLang="zh-CN" sz="2000" b="0" kern="100" baseline="-25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区所替代（长度仍为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30μm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），此时该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kern="100" baseline="300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结还能发生雪崩击穿吗？如果能，试计算相应的雪崩击穿电压；如果不能，试计算该</a:t>
            </a:r>
            <a:r>
              <a:rPr lang="en-US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zh-CN" sz="2000" b="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结所能施加的最大电压。</a:t>
            </a:r>
            <a:endParaRPr lang="zh-CN" altLang="zh-CN" sz="2000" b="0" kern="100" dirty="0">
              <a:effectLst/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60629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495238" cy="483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0844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8000"/>
            <a:ext cx="7395429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53806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Designs\Lock And Key.pot</Template>
  <TotalTime>9001</TotalTime>
  <Words>602</Words>
  <Application>Microsoft Office PowerPoint</Application>
  <PresentationFormat>全屏显示(4:3)</PresentationFormat>
  <Paragraphs>31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</vt:lpstr>
      <vt:lpstr>宋体</vt:lpstr>
      <vt:lpstr>Arial</vt:lpstr>
      <vt:lpstr>Calibri</vt:lpstr>
      <vt:lpstr>Cambria Math</vt:lpstr>
      <vt:lpstr>Tahoma</vt:lpstr>
      <vt:lpstr>Times New Roman</vt:lpstr>
      <vt:lpstr>默认设计模板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PowerPoint演示文稿</dc:title>
  <dc:creator>ZQZ</dc:creator>
  <cp:lastModifiedBy>JIANGUO ZHANG</cp:lastModifiedBy>
  <cp:revision>1279</cp:revision>
  <dcterms:created xsi:type="dcterms:W3CDTF">1997-10-01T02:22:15Z</dcterms:created>
  <dcterms:modified xsi:type="dcterms:W3CDTF">2024-04-12T08:09:15Z</dcterms:modified>
</cp:coreProperties>
</file>