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6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8.bin"/><Relationship Id="rId5" Type="http://schemas.openxmlformats.org/officeDocument/2006/relationships/tags" Target="../tags/tag63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Object 2"/>
          <p:cNvGraphicFramePr>
            <a:graphicFrameLocks noGrp="1" noChangeAspect="1"/>
          </p:cNvGraphicFramePr>
          <p:nvPr>
            <p:ph/>
          </p:nvPr>
        </p:nvGraphicFramePr>
        <p:xfrm>
          <a:off x="2135188" y="1925638"/>
          <a:ext cx="7789862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419600" imgH="2032000" progId="Equation.DSMT4">
                  <p:embed/>
                </p:oleObj>
              </mc:Choice>
              <mc:Fallback>
                <p:oleObj name="" r:id="rId1" imgW="4419600" imgH="2032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925638"/>
                        <a:ext cx="7789862" cy="3581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Rectangle 20"/>
          <p:cNvSpPr/>
          <p:nvPr/>
        </p:nvSpPr>
        <p:spPr>
          <a:xfrm>
            <a:off x="1169988" y="864553"/>
            <a:ext cx="612140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第九章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0"/>
          <p:cNvSpPr/>
          <p:nvPr/>
        </p:nvSpPr>
        <p:spPr>
          <a:xfrm>
            <a:off x="1169988" y="864553"/>
            <a:ext cx="612140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第十章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6385" name="Object 2"/>
          <p:cNvGraphicFramePr>
            <a:graphicFrameLocks noGrp="1" noChangeAspect="1"/>
          </p:cNvGraphicFramePr>
          <p:nvPr>
            <p:custDataLst>
              <p:tags r:id="rId1"/>
            </p:custDataLst>
          </p:nvPr>
        </p:nvGraphicFramePr>
        <p:xfrm>
          <a:off x="1535430" y="1633220"/>
          <a:ext cx="8456613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4127500" imgH="1752600" progId="Equation.3">
                  <p:embed/>
                </p:oleObj>
              </mc:Choice>
              <mc:Fallback>
                <p:oleObj name="" r:id="rId2" imgW="4127500" imgH="1752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5430" y="1633220"/>
                        <a:ext cx="8456613" cy="3590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9" name="Object 2"/>
          <p:cNvGraphicFramePr>
            <a:graphicFrameLocks noGrp="1" noChangeAspect="1"/>
          </p:cNvGraphicFramePr>
          <p:nvPr>
            <p:ph/>
          </p:nvPr>
        </p:nvGraphicFramePr>
        <p:xfrm>
          <a:off x="2120900" y="1063625"/>
          <a:ext cx="83439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445000" imgH="1524000" progId="Equation.DSMT4">
                  <p:embed/>
                </p:oleObj>
              </mc:Choice>
              <mc:Fallback>
                <p:oleObj name="" r:id="rId1" imgW="4445000" imgH="152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0900" y="1063625"/>
                        <a:ext cx="8343900" cy="2860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0" name="Group 28"/>
          <p:cNvGrpSpPr/>
          <p:nvPr/>
        </p:nvGrpSpPr>
        <p:grpSpPr>
          <a:xfrm>
            <a:off x="3074988" y="4403725"/>
            <a:ext cx="6396037" cy="1584325"/>
            <a:chOff x="702" y="2705"/>
            <a:chExt cx="3403" cy="861"/>
          </a:xfrm>
        </p:grpSpPr>
        <p:sp>
          <p:nvSpPr>
            <p:cNvPr id="17411" name="Line 4"/>
            <p:cNvSpPr/>
            <p:nvPr/>
          </p:nvSpPr>
          <p:spPr>
            <a:xfrm flipV="1">
              <a:off x="1064" y="2840"/>
              <a:ext cx="1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12" name="Oval 5"/>
            <p:cNvSpPr/>
            <p:nvPr/>
          </p:nvSpPr>
          <p:spPr>
            <a:xfrm>
              <a:off x="2427" y="2750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7413" name="Line 6"/>
            <p:cNvSpPr/>
            <p:nvPr/>
          </p:nvSpPr>
          <p:spPr>
            <a:xfrm>
              <a:off x="2608" y="2840"/>
              <a:ext cx="113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14" name="Rectangle 8"/>
            <p:cNvSpPr/>
            <p:nvPr/>
          </p:nvSpPr>
          <p:spPr>
            <a:xfrm>
              <a:off x="3016" y="3249"/>
              <a:ext cx="457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h</a:t>
              </a:r>
              <a:r>
                <a:rPr lang="en-US" altLang="zh-CN" baseline="-25000" dirty="0">
                  <a:latin typeface="Times New Roman" panose="02020603050405020304" pitchFamily="18" charset="0"/>
                  <a:ea typeface="隶书" pitchFamily="49" charset="-12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[n]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7415" name="Rectangle 10"/>
            <p:cNvSpPr/>
            <p:nvPr/>
          </p:nvSpPr>
          <p:spPr>
            <a:xfrm>
              <a:off x="702" y="2705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i="1" dirty="0">
                  <a:latin typeface="Times New Roman" panose="02020603050405020304" pitchFamily="18" charset="0"/>
                  <a:ea typeface="隶书" pitchFamily="49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[n]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7416" name="Rectangle 11"/>
            <p:cNvSpPr/>
            <p:nvPr/>
          </p:nvSpPr>
          <p:spPr>
            <a:xfrm>
              <a:off x="3787" y="2705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i="1" dirty="0">
                  <a:latin typeface="Times New Roman" panose="02020603050405020304" pitchFamily="18" charset="0"/>
                  <a:ea typeface="隶书" pitchFamily="49" charset="-122"/>
                </a:rPr>
                <a:t>y</a:t>
              </a:r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[</a:t>
              </a:r>
              <a:r>
                <a:rPr lang="en-US" altLang="zh-CN" i="1" dirty="0">
                  <a:latin typeface="Times New Roman" panose="02020603050405020304" pitchFamily="18" charset="0"/>
                  <a:ea typeface="隶书" pitchFamily="49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]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7417" name="Line 13"/>
            <p:cNvSpPr/>
            <p:nvPr/>
          </p:nvSpPr>
          <p:spPr>
            <a:xfrm flipH="1">
              <a:off x="2608" y="343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18" name="Oval 16"/>
            <p:cNvSpPr/>
            <p:nvPr/>
          </p:nvSpPr>
          <p:spPr>
            <a:xfrm>
              <a:off x="2426" y="3340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7419" name="Line 18"/>
            <p:cNvSpPr/>
            <p:nvPr/>
          </p:nvSpPr>
          <p:spPr>
            <a:xfrm flipV="1">
              <a:off x="1292" y="2841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0" name="Line 21"/>
            <p:cNvSpPr/>
            <p:nvPr/>
          </p:nvSpPr>
          <p:spPr>
            <a:xfrm flipV="1">
              <a:off x="1292" y="3430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21" name="Rectangle 22"/>
            <p:cNvSpPr/>
            <p:nvPr/>
          </p:nvSpPr>
          <p:spPr>
            <a:xfrm>
              <a:off x="1610" y="3294"/>
              <a:ext cx="408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h</a:t>
              </a:r>
              <a:r>
                <a:rPr lang="en-US" altLang="zh-CN" baseline="-25000" dirty="0">
                  <a:latin typeface="Times New Roman" panose="02020603050405020304" pitchFamily="18" charset="0"/>
                  <a:ea typeface="隶书" pitchFamily="49" charset="-12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[n]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7422" name="Line 23"/>
            <p:cNvSpPr/>
            <p:nvPr/>
          </p:nvSpPr>
          <p:spPr>
            <a:xfrm flipV="1">
              <a:off x="2018" y="343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23" name="Line 24"/>
            <p:cNvSpPr/>
            <p:nvPr/>
          </p:nvSpPr>
          <p:spPr>
            <a:xfrm flipV="1">
              <a:off x="2517" y="2932"/>
              <a:ext cx="0" cy="4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24" name="Line 25"/>
            <p:cNvSpPr/>
            <p:nvPr/>
          </p:nvSpPr>
          <p:spPr>
            <a:xfrm>
              <a:off x="3515" y="2841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5" name="Line 26"/>
            <p:cNvSpPr/>
            <p:nvPr/>
          </p:nvSpPr>
          <p:spPr>
            <a:xfrm flipH="1">
              <a:off x="3379" y="3385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26" name="Text Box 27"/>
            <p:cNvSpPr txBox="1"/>
            <p:nvPr/>
          </p:nvSpPr>
          <p:spPr>
            <a:xfrm>
              <a:off x="2154" y="3199"/>
              <a:ext cx="272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隶书" pitchFamily="49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3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946275" y="1265238"/>
          <a:ext cx="8188325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05300" imgH="2235200" progId="Equation.DSMT4">
                  <p:embed/>
                </p:oleObj>
              </mc:Choice>
              <mc:Fallback>
                <p:oleObj name="" r:id="rId1" imgW="4305300" imgH="2235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6275" y="1265238"/>
                        <a:ext cx="8188325" cy="4251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7" name="Object 2"/>
          <p:cNvGraphicFramePr>
            <a:graphicFrameLocks noGrp="1" noChangeAspect="1"/>
          </p:cNvGraphicFramePr>
          <p:nvPr>
            <p:ph/>
          </p:nvPr>
        </p:nvGraphicFramePr>
        <p:xfrm>
          <a:off x="2132013" y="1449388"/>
          <a:ext cx="7853362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216400" imgH="1548765" progId="Equation.DSMT4">
                  <p:embed/>
                </p:oleObj>
              </mc:Choice>
              <mc:Fallback>
                <p:oleObj name="" r:id="rId1" imgW="4216400" imgH="15487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2013" y="1449388"/>
                        <a:ext cx="7853362" cy="2886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2"/>
          <p:cNvGraphicFramePr>
            <a:graphicFrameLocks noGrp="1" noChangeAspect="1"/>
          </p:cNvGraphicFramePr>
          <p:nvPr>
            <p:ph/>
          </p:nvPr>
        </p:nvGraphicFramePr>
        <p:xfrm>
          <a:off x="2112963" y="1141413"/>
          <a:ext cx="782002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089400" imgH="1574800" progId="Equation.DSMT4">
                  <p:embed/>
                </p:oleObj>
              </mc:Choice>
              <mc:Fallback>
                <p:oleObj name="" r:id="rId1" imgW="4089400" imgH="1574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2963" y="1141413"/>
                        <a:ext cx="7820025" cy="3011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2" name="Group 3"/>
          <p:cNvGrpSpPr/>
          <p:nvPr/>
        </p:nvGrpSpPr>
        <p:grpSpPr>
          <a:xfrm>
            <a:off x="6980238" y="4221163"/>
            <a:ext cx="2354262" cy="1782762"/>
            <a:chOff x="3437" y="2659"/>
            <a:chExt cx="1483" cy="1123"/>
          </a:xfrm>
        </p:grpSpPr>
        <p:sp>
          <p:nvSpPr>
            <p:cNvPr id="20483" name="Text Box 4"/>
            <p:cNvSpPr txBox="1"/>
            <p:nvPr/>
          </p:nvSpPr>
          <p:spPr>
            <a:xfrm>
              <a:off x="3437" y="3502"/>
              <a:ext cx="1483" cy="2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4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Figure: pole-zero pattern</a:t>
              </a:r>
              <a:endParaRPr lang="en-US" altLang="zh-CN" sz="14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84" name="Line 5"/>
            <p:cNvSpPr/>
            <p:nvPr/>
          </p:nvSpPr>
          <p:spPr>
            <a:xfrm>
              <a:off x="3458" y="3062"/>
              <a:ext cx="127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485" name="Line 6"/>
            <p:cNvSpPr/>
            <p:nvPr/>
          </p:nvSpPr>
          <p:spPr>
            <a:xfrm flipV="1">
              <a:off x="4014" y="2659"/>
              <a:ext cx="0" cy="8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20486" name="Group 7"/>
            <p:cNvGrpSpPr/>
            <p:nvPr/>
          </p:nvGrpSpPr>
          <p:grpSpPr>
            <a:xfrm>
              <a:off x="4252" y="3022"/>
              <a:ext cx="80" cy="77"/>
              <a:chOff x="7974" y="2220"/>
              <a:chExt cx="170" cy="170"/>
            </a:xfrm>
          </p:grpSpPr>
          <p:sp>
            <p:nvSpPr>
              <p:cNvPr id="20487" name="Line 8"/>
              <p:cNvSpPr/>
              <p:nvPr/>
            </p:nvSpPr>
            <p:spPr>
              <a:xfrm flipH="1">
                <a:off x="7974" y="2220"/>
                <a:ext cx="170" cy="17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488" name="Line 9"/>
              <p:cNvSpPr/>
              <p:nvPr/>
            </p:nvSpPr>
            <p:spPr>
              <a:xfrm>
                <a:off x="7974" y="2220"/>
                <a:ext cx="170" cy="17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489" name="Group 10"/>
            <p:cNvGrpSpPr/>
            <p:nvPr/>
          </p:nvGrpSpPr>
          <p:grpSpPr>
            <a:xfrm>
              <a:off x="4430" y="3022"/>
              <a:ext cx="80" cy="77"/>
              <a:chOff x="7974" y="2220"/>
              <a:chExt cx="170" cy="170"/>
            </a:xfrm>
          </p:grpSpPr>
          <p:sp>
            <p:nvSpPr>
              <p:cNvPr id="20490" name="Line 11"/>
              <p:cNvSpPr/>
              <p:nvPr/>
            </p:nvSpPr>
            <p:spPr>
              <a:xfrm flipH="1">
                <a:off x="7974" y="2220"/>
                <a:ext cx="170" cy="17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491" name="Line 12"/>
              <p:cNvSpPr/>
              <p:nvPr/>
            </p:nvSpPr>
            <p:spPr>
              <a:xfrm>
                <a:off x="7974" y="2220"/>
                <a:ext cx="170" cy="17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0492" name="Oval 13"/>
            <p:cNvSpPr/>
            <p:nvPr/>
          </p:nvSpPr>
          <p:spPr>
            <a:xfrm>
              <a:off x="3969" y="3022"/>
              <a:ext cx="53" cy="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0493" name="Text Box 15"/>
            <p:cNvSpPr txBox="1"/>
            <p:nvPr/>
          </p:nvSpPr>
          <p:spPr>
            <a:xfrm>
              <a:off x="4105" y="3113"/>
              <a:ext cx="27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000" b="0" dirty="0">
                  <a:latin typeface="Arial" panose="020B0604020202020204" pitchFamily="34" charset="0"/>
                  <a:ea typeface="SimSun" panose="02010600030101010101" pitchFamily="2" charset="-122"/>
                </a:rPr>
                <a:t>1/3</a:t>
              </a:r>
              <a:endParaRPr lang="en-US" altLang="zh-CN" sz="10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94" name="Text Box 16"/>
            <p:cNvSpPr txBox="1"/>
            <p:nvPr/>
          </p:nvSpPr>
          <p:spPr>
            <a:xfrm>
              <a:off x="3840" y="3056"/>
              <a:ext cx="181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400" b="0" dirty="0">
                  <a:latin typeface="Arial" panose="020B0604020202020204" pitchFamily="34" charset="0"/>
                  <a:ea typeface="SimSun" panose="02010600030101010101" pitchFamily="2" charset="-122"/>
                </a:rPr>
                <a:t>0</a:t>
              </a:r>
              <a:endParaRPr lang="en-US" altLang="zh-CN" sz="14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95" name="Text Box 17"/>
            <p:cNvSpPr txBox="1"/>
            <p:nvPr/>
          </p:nvSpPr>
          <p:spPr>
            <a:xfrm>
              <a:off x="4377" y="3113"/>
              <a:ext cx="22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000" b="0" dirty="0">
                  <a:latin typeface="Arial" panose="020B0604020202020204" pitchFamily="34" charset="0"/>
                  <a:ea typeface="SimSun" panose="02010600030101010101" pitchFamily="2" charset="-122"/>
                </a:rPr>
                <a:t>1/2</a:t>
              </a:r>
              <a:endParaRPr lang="en-US" altLang="zh-CN" sz="10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5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106613" y="1412875"/>
          <a:ext cx="81216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499100" imgH="1371600" progId="Equation.DSMT4">
                  <p:embed/>
                </p:oleObj>
              </mc:Choice>
              <mc:Fallback>
                <p:oleObj name="" r:id="rId1" imgW="5499100" imgH="1371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6613" y="1412875"/>
                        <a:ext cx="8121650" cy="202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6" name="Group 5"/>
          <p:cNvGrpSpPr/>
          <p:nvPr/>
        </p:nvGrpSpPr>
        <p:grpSpPr>
          <a:xfrm>
            <a:off x="3216275" y="4076700"/>
            <a:ext cx="4984750" cy="1655763"/>
            <a:chOff x="1156" y="2795"/>
            <a:chExt cx="3140" cy="1043"/>
          </a:xfrm>
        </p:grpSpPr>
        <p:sp>
          <p:nvSpPr>
            <p:cNvPr id="21507" name="Line 6"/>
            <p:cNvSpPr/>
            <p:nvPr/>
          </p:nvSpPr>
          <p:spPr>
            <a:xfrm>
              <a:off x="1519" y="2976"/>
              <a:ext cx="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08" name="Oval 7"/>
            <p:cNvSpPr/>
            <p:nvPr/>
          </p:nvSpPr>
          <p:spPr>
            <a:xfrm>
              <a:off x="1926" y="2856"/>
              <a:ext cx="212" cy="24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0" dirty="0">
                  <a:latin typeface="Arial" panose="020B0604020202020204" pitchFamily="34" charset="0"/>
                  <a:ea typeface="SimSun" panose="02010600030101010101" pitchFamily="2" charset="-122"/>
                </a:rPr>
                <a:t>+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09" name="Line 8"/>
            <p:cNvSpPr/>
            <p:nvPr/>
          </p:nvSpPr>
          <p:spPr>
            <a:xfrm flipV="1">
              <a:off x="3576" y="2976"/>
              <a:ext cx="34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0" name="Line 9"/>
            <p:cNvSpPr/>
            <p:nvPr/>
          </p:nvSpPr>
          <p:spPr>
            <a:xfrm>
              <a:off x="2138" y="2976"/>
              <a:ext cx="85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1" name="Rectangle 10"/>
            <p:cNvSpPr/>
            <p:nvPr/>
          </p:nvSpPr>
          <p:spPr>
            <a:xfrm>
              <a:off x="2653" y="3158"/>
              <a:ext cx="266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0" dirty="0">
                  <a:latin typeface="Arial" panose="020B0604020202020204" pitchFamily="34" charset="0"/>
                  <a:ea typeface="SimSun" panose="02010600030101010101" pitchFamily="2" charset="-122"/>
                </a:rPr>
                <a:t>1/z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2" name="Line 11"/>
            <p:cNvSpPr/>
            <p:nvPr/>
          </p:nvSpPr>
          <p:spPr>
            <a:xfrm>
              <a:off x="2937" y="2977"/>
              <a:ext cx="4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3" name="Rectangle 12"/>
            <p:cNvSpPr/>
            <p:nvPr/>
          </p:nvSpPr>
          <p:spPr>
            <a:xfrm>
              <a:off x="1156" y="2795"/>
              <a:ext cx="373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1800" b="0" dirty="0">
                  <a:latin typeface="Arial" panose="020B0604020202020204" pitchFamily="34" charset="0"/>
                  <a:ea typeface="SimSun" panose="02010600030101010101" pitchFamily="2" charset="-122"/>
                </a:rPr>
                <a:t>[n]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4" name="Rectangle 13"/>
            <p:cNvSpPr/>
            <p:nvPr/>
          </p:nvSpPr>
          <p:spPr>
            <a:xfrm>
              <a:off x="3923" y="2795"/>
              <a:ext cx="373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r>
                <a:rPr lang="en-US" altLang="zh-CN" sz="1800" b="0" dirty="0">
                  <a:latin typeface="Arial" panose="020B0604020202020204" pitchFamily="34" charset="0"/>
                  <a:ea typeface="SimSun" panose="02010600030101010101" pitchFamily="2" charset="-122"/>
                </a:rPr>
                <a:t>[</a:t>
              </a:r>
              <a:r>
                <a:rPr lang="en-US" altLang="zh-CN" sz="1800" b="0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]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5" name="Line 14"/>
            <p:cNvSpPr/>
            <p:nvPr/>
          </p:nvSpPr>
          <p:spPr>
            <a:xfrm>
              <a:off x="2789" y="343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6" name="Line 15"/>
            <p:cNvSpPr/>
            <p:nvPr/>
          </p:nvSpPr>
          <p:spPr>
            <a:xfrm flipH="1">
              <a:off x="2018" y="3566"/>
              <a:ext cx="14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1517" name="Line 16"/>
            <p:cNvSpPr/>
            <p:nvPr/>
          </p:nvSpPr>
          <p:spPr>
            <a:xfrm flipH="1" flipV="1">
              <a:off x="2018" y="3113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8" name="Rectangle 17"/>
            <p:cNvSpPr/>
            <p:nvPr/>
          </p:nvSpPr>
          <p:spPr>
            <a:xfrm>
              <a:off x="2200" y="3475"/>
              <a:ext cx="373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-k/4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9" name="Oval 18"/>
            <p:cNvSpPr/>
            <p:nvPr/>
          </p:nvSpPr>
          <p:spPr>
            <a:xfrm>
              <a:off x="3363" y="2857"/>
              <a:ext cx="212" cy="24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0" dirty="0">
                  <a:latin typeface="Arial" panose="020B0604020202020204" pitchFamily="34" charset="0"/>
                  <a:ea typeface="SimSun" panose="02010600030101010101" pitchFamily="2" charset="-122"/>
                </a:rPr>
                <a:t>+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20" name="Line 19"/>
            <p:cNvSpPr/>
            <p:nvPr/>
          </p:nvSpPr>
          <p:spPr>
            <a:xfrm>
              <a:off x="2789" y="2976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21" name="Line 20"/>
            <p:cNvSpPr/>
            <p:nvPr/>
          </p:nvSpPr>
          <p:spPr>
            <a:xfrm flipH="1" flipV="1">
              <a:off x="3470" y="3113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22" name="Rectangle 21"/>
            <p:cNvSpPr/>
            <p:nvPr/>
          </p:nvSpPr>
          <p:spPr>
            <a:xfrm>
              <a:off x="2925" y="3475"/>
              <a:ext cx="373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-k/3</a:t>
              </a:r>
              <a:endParaRPr lang="en-US" altLang="zh-CN" sz="1800" b="0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9" name="Object 2"/>
          <p:cNvGraphicFramePr>
            <a:graphicFrameLocks noGrp="1" noChangeAspect="1"/>
          </p:cNvGraphicFramePr>
          <p:nvPr>
            <p:ph/>
          </p:nvPr>
        </p:nvGraphicFramePr>
        <p:xfrm>
          <a:off x="2208213" y="1108075"/>
          <a:ext cx="7775575" cy="496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898900" imgH="2489200" progId="Equation.DSMT4">
                  <p:embed/>
                </p:oleObj>
              </mc:Choice>
              <mc:Fallback>
                <p:oleObj name="" r:id="rId1" imgW="3898900" imgH="2489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108075"/>
                        <a:ext cx="7775575" cy="49641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Object 2"/>
          <p:cNvGraphicFramePr>
            <a:graphicFrameLocks noGrp="1" noChangeAspect="1"/>
          </p:cNvGraphicFramePr>
          <p:nvPr>
            <p:ph/>
          </p:nvPr>
        </p:nvGraphicFramePr>
        <p:xfrm>
          <a:off x="2927350" y="1628775"/>
          <a:ext cx="50800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866900" imgH="609600" progId="Equation.3">
                  <p:embed/>
                </p:oleObj>
              </mc:Choice>
              <mc:Fallback>
                <p:oleObj name="" r:id="rId1" imgW="1866900" imgH="609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628775"/>
                        <a:ext cx="5080000" cy="1585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Rectangle 3"/>
          <p:cNvSpPr/>
          <p:nvPr/>
        </p:nvSpPr>
        <p:spPr>
          <a:xfrm>
            <a:off x="2279650" y="836613"/>
            <a:ext cx="165735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Solution</a:t>
            </a:r>
            <a:endParaRPr lang="en-US" altLang="zh-CN" sz="3200" dirty="0">
              <a:solidFill>
                <a:srgbClr val="CC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2806700" y="3573463"/>
          <a:ext cx="5322888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917065" imgH="761365" progId="Equation.DSMT4">
                  <p:embed/>
                </p:oleObj>
              </mc:Choice>
              <mc:Fallback>
                <p:oleObj name="" r:id="rId3" imgW="1917065" imgH="7613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6700" y="3573463"/>
                        <a:ext cx="5322888" cy="211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Object 2"/>
          <p:cNvGraphicFramePr>
            <a:graphicFrameLocks noGrp="1" noChangeAspect="1"/>
          </p:cNvGraphicFramePr>
          <p:nvPr>
            <p:ph/>
          </p:nvPr>
        </p:nvGraphicFramePr>
        <p:xfrm>
          <a:off x="2460625" y="908050"/>
          <a:ext cx="496093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564130" imgH="862965" progId="Equation.DSMT4">
                  <p:embed/>
                </p:oleObj>
              </mc:Choice>
              <mc:Fallback>
                <p:oleObj name="" r:id="rId1" imgW="2564130" imgH="8629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0625" y="908050"/>
                        <a:ext cx="4960938" cy="1670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19363" y="3213100"/>
          <a:ext cx="39655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497965" imgH="660400" progId="Equation.DSMT4">
                  <p:embed/>
                </p:oleObj>
              </mc:Choice>
              <mc:Fallback>
                <p:oleObj name="" r:id="rId3" imgW="1497965" imgH="660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9363" y="3213100"/>
                        <a:ext cx="3965575" cy="167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1" name="Object 2"/>
          <p:cNvGraphicFramePr>
            <a:graphicFrameLocks noGrp="1" noChangeAspect="1"/>
          </p:cNvGraphicFramePr>
          <p:nvPr>
            <p:ph/>
          </p:nvPr>
        </p:nvGraphicFramePr>
        <p:xfrm>
          <a:off x="2566988" y="908050"/>
          <a:ext cx="519747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107565" imgH="584200" progId="Equation.DSMT4">
                  <p:embed/>
                </p:oleObj>
              </mc:Choice>
              <mc:Fallback>
                <p:oleObj name="" r:id="rId1" imgW="2107565" imgH="584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908050"/>
                        <a:ext cx="5197475" cy="1439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566988" y="2636838"/>
          <a:ext cx="534035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235200" imgH="1422400" progId="Equation.DSMT4">
                  <p:embed/>
                </p:oleObj>
              </mc:Choice>
              <mc:Fallback>
                <p:oleObj name="" r:id="rId3" imgW="2235200" imgH="1422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2636838"/>
                        <a:ext cx="5340350" cy="339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1" name="Object 27"/>
          <p:cNvGraphicFramePr>
            <a:graphicFrameLocks noGrp="1" noChangeAspect="1"/>
          </p:cNvGraphicFramePr>
          <p:nvPr>
            <p:ph/>
          </p:nvPr>
        </p:nvGraphicFramePr>
        <p:xfrm>
          <a:off x="1847850" y="1011238"/>
          <a:ext cx="882015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4699000" imgH="1524000" progId="Equation.DSMT4">
                  <p:embed/>
                </p:oleObj>
              </mc:Choice>
              <mc:Fallback>
                <p:oleObj name="" r:id="rId1" imgW="4699000" imgH="15240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1011238"/>
                        <a:ext cx="8820150" cy="2860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2" name="Group 63"/>
          <p:cNvGrpSpPr/>
          <p:nvPr/>
        </p:nvGrpSpPr>
        <p:grpSpPr>
          <a:xfrm>
            <a:off x="2782888" y="4149725"/>
            <a:ext cx="5545137" cy="1871663"/>
            <a:chOff x="793" y="2614"/>
            <a:chExt cx="2995" cy="1179"/>
          </a:xfrm>
        </p:grpSpPr>
        <p:sp>
          <p:nvSpPr>
            <p:cNvPr id="25603" name="Line 45"/>
            <p:cNvSpPr/>
            <p:nvPr/>
          </p:nvSpPr>
          <p:spPr>
            <a:xfrm>
              <a:off x="793" y="2704"/>
              <a:ext cx="6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04" name="Oval 46"/>
            <p:cNvSpPr/>
            <p:nvPr/>
          </p:nvSpPr>
          <p:spPr>
            <a:xfrm>
              <a:off x="1474" y="2614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+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5605" name="Line 47"/>
            <p:cNvSpPr/>
            <p:nvPr/>
          </p:nvSpPr>
          <p:spPr>
            <a:xfrm>
              <a:off x="3016" y="3249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06" name="Line 48"/>
            <p:cNvSpPr/>
            <p:nvPr/>
          </p:nvSpPr>
          <p:spPr>
            <a:xfrm>
              <a:off x="1655" y="270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7" name="Line 49"/>
            <p:cNvSpPr/>
            <p:nvPr/>
          </p:nvSpPr>
          <p:spPr>
            <a:xfrm>
              <a:off x="2426" y="2704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08" name="Rectangle 50"/>
            <p:cNvSpPr/>
            <p:nvPr/>
          </p:nvSpPr>
          <p:spPr>
            <a:xfrm>
              <a:off x="2336" y="2886"/>
              <a:ext cx="324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1/s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5609" name="Line 51"/>
            <p:cNvSpPr/>
            <p:nvPr/>
          </p:nvSpPr>
          <p:spPr>
            <a:xfrm>
              <a:off x="2426" y="3158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10" name="Rectangle 53"/>
            <p:cNvSpPr/>
            <p:nvPr/>
          </p:nvSpPr>
          <p:spPr>
            <a:xfrm>
              <a:off x="2336" y="3385"/>
              <a:ext cx="324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1/s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5611" name="Line 54"/>
            <p:cNvSpPr/>
            <p:nvPr/>
          </p:nvSpPr>
          <p:spPr>
            <a:xfrm>
              <a:off x="2426" y="3249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12" name="Rectangle 55"/>
            <p:cNvSpPr/>
            <p:nvPr/>
          </p:nvSpPr>
          <p:spPr>
            <a:xfrm>
              <a:off x="2789" y="3113"/>
              <a:ext cx="226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5613" name="Line 56"/>
            <p:cNvSpPr/>
            <p:nvPr/>
          </p:nvSpPr>
          <p:spPr>
            <a:xfrm flipH="1">
              <a:off x="1927" y="3793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14" name="Line 57"/>
            <p:cNvSpPr/>
            <p:nvPr/>
          </p:nvSpPr>
          <p:spPr>
            <a:xfrm>
              <a:off x="2426" y="3657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Line 58"/>
            <p:cNvSpPr/>
            <p:nvPr/>
          </p:nvSpPr>
          <p:spPr>
            <a:xfrm flipH="1">
              <a:off x="1565" y="3793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Line 59"/>
            <p:cNvSpPr/>
            <p:nvPr/>
          </p:nvSpPr>
          <p:spPr>
            <a:xfrm flipV="1">
              <a:off x="1565" y="2795"/>
              <a:ext cx="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17" name="Rectangle 60"/>
            <p:cNvSpPr/>
            <p:nvPr/>
          </p:nvSpPr>
          <p:spPr>
            <a:xfrm>
              <a:off x="793" y="2750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x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(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t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5618" name="Rectangle 61"/>
            <p:cNvSpPr/>
            <p:nvPr/>
          </p:nvSpPr>
          <p:spPr>
            <a:xfrm>
              <a:off x="3470" y="3113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y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(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t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)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5619" name="Rectangle 62"/>
            <p:cNvSpPr/>
            <p:nvPr/>
          </p:nvSpPr>
          <p:spPr>
            <a:xfrm>
              <a:off x="1791" y="3475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- 4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82615" y="43586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Object 3"/>
          <p:cNvGraphicFramePr>
            <a:graphicFrameLocks noChangeAspect="1"/>
          </p:cNvGraphicFramePr>
          <p:nvPr/>
        </p:nvGraphicFramePr>
        <p:xfrm>
          <a:off x="2998788" y="2060575"/>
          <a:ext cx="51117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234565" imgH="584200" progId="Equation.DSMT4">
                  <p:embed/>
                </p:oleObj>
              </mc:Choice>
              <mc:Fallback>
                <p:oleObj name="" r:id="rId1" imgW="2234565" imgH="584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8788" y="2060575"/>
                        <a:ext cx="5111750" cy="1335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863725" y="1081088"/>
          <a:ext cx="85534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546600" imgH="660400" progId="Equation.DSMT4">
                  <p:embed/>
                </p:oleObj>
              </mc:Choice>
              <mc:Fallback>
                <p:oleObj name="" r:id="rId1" imgW="4546600" imgH="6604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3725" y="1081088"/>
                        <a:ext cx="8553450" cy="1243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6" name="Group 4"/>
          <p:cNvGrpSpPr/>
          <p:nvPr/>
        </p:nvGrpSpPr>
        <p:grpSpPr>
          <a:xfrm>
            <a:off x="2279650" y="3141663"/>
            <a:ext cx="6697663" cy="1655762"/>
            <a:chOff x="521" y="2750"/>
            <a:chExt cx="4219" cy="1043"/>
          </a:xfrm>
        </p:grpSpPr>
        <p:sp>
          <p:nvSpPr>
            <p:cNvPr id="26627" name="Line 5"/>
            <p:cNvSpPr/>
            <p:nvPr/>
          </p:nvSpPr>
          <p:spPr>
            <a:xfrm>
              <a:off x="793" y="2885"/>
              <a:ext cx="4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28" name="Oval 6"/>
            <p:cNvSpPr/>
            <p:nvPr/>
          </p:nvSpPr>
          <p:spPr>
            <a:xfrm>
              <a:off x="1247" y="2795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+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29" name="Line 7"/>
            <p:cNvSpPr/>
            <p:nvPr/>
          </p:nvSpPr>
          <p:spPr>
            <a:xfrm>
              <a:off x="3606" y="2886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0" name="Line 8"/>
            <p:cNvSpPr/>
            <p:nvPr/>
          </p:nvSpPr>
          <p:spPr>
            <a:xfrm>
              <a:off x="1882" y="2886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1" name="Rectangle 9"/>
            <p:cNvSpPr/>
            <p:nvPr/>
          </p:nvSpPr>
          <p:spPr>
            <a:xfrm>
              <a:off x="2245" y="2795"/>
              <a:ext cx="226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1/s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32" name="Rectangle 10"/>
            <p:cNvSpPr/>
            <p:nvPr/>
          </p:nvSpPr>
          <p:spPr>
            <a:xfrm>
              <a:off x="3379" y="2750"/>
              <a:ext cx="226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1/s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33" name="Line 11"/>
            <p:cNvSpPr/>
            <p:nvPr/>
          </p:nvSpPr>
          <p:spPr>
            <a:xfrm>
              <a:off x="2562" y="2886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4" name="Line 12"/>
            <p:cNvSpPr/>
            <p:nvPr/>
          </p:nvSpPr>
          <p:spPr>
            <a:xfrm flipH="1" flipV="1">
              <a:off x="1292" y="3748"/>
              <a:ext cx="29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5" name="Line 13"/>
            <p:cNvSpPr/>
            <p:nvPr/>
          </p:nvSpPr>
          <p:spPr>
            <a:xfrm flipH="1" flipV="1">
              <a:off x="1791" y="2976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6" name="Rectangle 14"/>
            <p:cNvSpPr/>
            <p:nvPr/>
          </p:nvSpPr>
          <p:spPr>
            <a:xfrm>
              <a:off x="521" y="2750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)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37" name="Rectangle 15"/>
            <p:cNvSpPr/>
            <p:nvPr/>
          </p:nvSpPr>
          <p:spPr>
            <a:xfrm>
              <a:off x="4422" y="2750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)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38" name="Rectangle 16"/>
            <p:cNvSpPr/>
            <p:nvPr/>
          </p:nvSpPr>
          <p:spPr>
            <a:xfrm>
              <a:off x="2426" y="3521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K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39" name="Line 17"/>
            <p:cNvSpPr/>
            <p:nvPr/>
          </p:nvSpPr>
          <p:spPr>
            <a:xfrm>
              <a:off x="2743" y="2886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Line 18"/>
            <p:cNvSpPr/>
            <p:nvPr/>
          </p:nvSpPr>
          <p:spPr>
            <a:xfrm>
              <a:off x="4195" y="2886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Line 19"/>
            <p:cNvSpPr/>
            <p:nvPr/>
          </p:nvSpPr>
          <p:spPr>
            <a:xfrm>
              <a:off x="2743" y="3294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2" name="Line 20"/>
            <p:cNvSpPr/>
            <p:nvPr/>
          </p:nvSpPr>
          <p:spPr>
            <a:xfrm flipH="1" flipV="1">
              <a:off x="1292" y="2976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43" name="Rectangle 21"/>
            <p:cNvSpPr/>
            <p:nvPr/>
          </p:nvSpPr>
          <p:spPr>
            <a:xfrm>
              <a:off x="2199" y="3158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-3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44" name="Line 22"/>
            <p:cNvSpPr/>
            <p:nvPr/>
          </p:nvSpPr>
          <p:spPr>
            <a:xfrm flipV="1">
              <a:off x="3016" y="2976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45" name="Line 23"/>
            <p:cNvSpPr/>
            <p:nvPr/>
          </p:nvSpPr>
          <p:spPr>
            <a:xfrm>
              <a:off x="3151" y="2886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Line 24"/>
            <p:cNvSpPr/>
            <p:nvPr/>
          </p:nvSpPr>
          <p:spPr>
            <a:xfrm>
              <a:off x="3833" y="2886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47" name="Oval 25"/>
            <p:cNvSpPr/>
            <p:nvPr/>
          </p:nvSpPr>
          <p:spPr>
            <a:xfrm>
              <a:off x="2925" y="2795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+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48" name="Line 26"/>
            <p:cNvSpPr/>
            <p:nvPr/>
          </p:nvSpPr>
          <p:spPr>
            <a:xfrm>
              <a:off x="3107" y="288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49" name="Line 27"/>
            <p:cNvSpPr/>
            <p:nvPr/>
          </p:nvSpPr>
          <p:spPr>
            <a:xfrm>
              <a:off x="3016" y="3385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0" name="Line 28"/>
            <p:cNvSpPr/>
            <p:nvPr/>
          </p:nvSpPr>
          <p:spPr>
            <a:xfrm>
              <a:off x="1429" y="288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51" name="Oval 29"/>
            <p:cNvSpPr/>
            <p:nvPr/>
          </p:nvSpPr>
          <p:spPr>
            <a:xfrm>
              <a:off x="1701" y="2795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+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652" name="Line 30"/>
            <p:cNvSpPr/>
            <p:nvPr/>
          </p:nvSpPr>
          <p:spPr>
            <a:xfrm flipH="1">
              <a:off x="1791" y="3385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3" name="Rectangle 31"/>
            <p:cNvSpPr/>
            <p:nvPr/>
          </p:nvSpPr>
          <p:spPr>
            <a:xfrm>
              <a:off x="3243" y="3158"/>
              <a:ext cx="31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-2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Object 3"/>
          <p:cNvGraphicFramePr>
            <a:graphicFrameLocks noGrp="1" noChangeAspect="1"/>
          </p:cNvGraphicFramePr>
          <p:nvPr>
            <p:ph/>
          </p:nvPr>
        </p:nvGraphicFramePr>
        <p:xfrm>
          <a:off x="1992313" y="1285875"/>
          <a:ext cx="8424862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216400" imgH="1930400" progId="Equation.DSMT4">
                  <p:embed/>
                </p:oleObj>
              </mc:Choice>
              <mc:Fallback>
                <p:oleObj name="" r:id="rId1" imgW="4216400" imgH="19304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1285875"/>
                        <a:ext cx="8424862" cy="3857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3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703388" y="1125538"/>
          <a:ext cx="8732837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4406900" imgH="1117600" progId="Equation.DSMT4">
                  <p:embed/>
                </p:oleObj>
              </mc:Choice>
              <mc:Fallback>
                <p:oleObj name="" r:id="rId1" imgW="4406900" imgH="1117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388" y="1125538"/>
                        <a:ext cx="8732837" cy="22145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Text Box 5"/>
          <p:cNvSpPr txBox="1"/>
          <p:nvPr/>
        </p:nvSpPr>
        <p:spPr>
          <a:xfrm>
            <a:off x="7899400" y="3500438"/>
            <a:ext cx="652463" cy="444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jω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8675" name="Text Box 6"/>
          <p:cNvSpPr txBox="1"/>
          <p:nvPr/>
        </p:nvSpPr>
        <p:spPr>
          <a:xfrm>
            <a:off x="6551613" y="5573713"/>
            <a:ext cx="2855912" cy="5921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just" eaLnBrk="0" hangingPunct="0"/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Figure: pole-zero pattern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8676" name="Line 7"/>
          <p:cNvSpPr/>
          <p:nvPr/>
        </p:nvSpPr>
        <p:spPr>
          <a:xfrm>
            <a:off x="6592888" y="4641850"/>
            <a:ext cx="2447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77" name="Line 8"/>
          <p:cNvSpPr/>
          <p:nvPr/>
        </p:nvSpPr>
        <p:spPr>
          <a:xfrm flipV="1">
            <a:off x="7899400" y="3754438"/>
            <a:ext cx="0" cy="17764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8678" name="Group 9"/>
          <p:cNvGrpSpPr/>
          <p:nvPr/>
        </p:nvGrpSpPr>
        <p:grpSpPr>
          <a:xfrm>
            <a:off x="7032625" y="4562475"/>
            <a:ext cx="153988" cy="161925"/>
            <a:chOff x="7974" y="2220"/>
            <a:chExt cx="170" cy="170"/>
          </a:xfrm>
        </p:grpSpPr>
        <p:sp>
          <p:nvSpPr>
            <p:cNvPr id="28679" name="Line 10"/>
            <p:cNvSpPr/>
            <p:nvPr/>
          </p:nvSpPr>
          <p:spPr>
            <a:xfrm flipH="1">
              <a:off x="7974" y="2220"/>
              <a:ext cx="170" cy="17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0" name="Line 11"/>
            <p:cNvSpPr/>
            <p:nvPr/>
          </p:nvSpPr>
          <p:spPr>
            <a:xfrm>
              <a:off x="7974" y="2220"/>
              <a:ext cx="170" cy="17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681" name="Group 12"/>
          <p:cNvGrpSpPr/>
          <p:nvPr/>
        </p:nvGrpSpPr>
        <p:grpSpPr>
          <a:xfrm>
            <a:off x="7464425" y="4005263"/>
            <a:ext cx="153988" cy="161925"/>
            <a:chOff x="7974" y="2220"/>
            <a:chExt cx="170" cy="170"/>
          </a:xfrm>
        </p:grpSpPr>
        <p:sp>
          <p:nvSpPr>
            <p:cNvPr id="28682" name="Line 13"/>
            <p:cNvSpPr/>
            <p:nvPr/>
          </p:nvSpPr>
          <p:spPr>
            <a:xfrm flipH="1">
              <a:off x="7974" y="2220"/>
              <a:ext cx="170" cy="17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3" name="Line 14"/>
            <p:cNvSpPr/>
            <p:nvPr/>
          </p:nvSpPr>
          <p:spPr>
            <a:xfrm>
              <a:off x="7974" y="2220"/>
              <a:ext cx="170" cy="17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684" name="Oval 15"/>
          <p:cNvSpPr/>
          <p:nvPr/>
        </p:nvSpPr>
        <p:spPr>
          <a:xfrm>
            <a:off x="8759825" y="4581525"/>
            <a:ext cx="101600" cy="106363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28685" name="Object 16"/>
          <p:cNvGraphicFramePr>
            <a:graphicFrameLocks noChangeAspect="1"/>
          </p:cNvGraphicFramePr>
          <p:nvPr/>
        </p:nvGraphicFramePr>
        <p:xfrm>
          <a:off x="6888163" y="4797425"/>
          <a:ext cx="252412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77800" imgH="139700" progId="Equation.DSMT4">
                  <p:embed/>
                </p:oleObj>
              </mc:Choice>
              <mc:Fallback>
                <p:oleObj name="" r:id="rId3" imgW="177800" imgH="139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8163" y="4797425"/>
                        <a:ext cx="252412" cy="207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7"/>
          <p:cNvGraphicFramePr>
            <a:graphicFrameLocks noChangeAspect="1"/>
          </p:cNvGraphicFramePr>
          <p:nvPr/>
        </p:nvGraphicFramePr>
        <p:xfrm>
          <a:off x="7391400" y="4797425"/>
          <a:ext cx="252413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77800" imgH="139700" progId="Equation.DSMT4">
                  <p:embed/>
                </p:oleObj>
              </mc:Choice>
              <mc:Fallback>
                <p:oleObj name="" r:id="rId5" imgW="177800" imgH="139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4797425"/>
                        <a:ext cx="252413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8"/>
          <p:cNvGraphicFramePr>
            <a:graphicFrameLocks noChangeAspect="1"/>
          </p:cNvGraphicFramePr>
          <p:nvPr/>
        </p:nvGraphicFramePr>
        <p:xfrm>
          <a:off x="8723313" y="4705350"/>
          <a:ext cx="1809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127000" imgH="165100" progId="Equation.DSMT4">
                  <p:embed/>
                </p:oleObj>
              </mc:Choice>
              <mc:Fallback>
                <p:oleObj name="" r:id="rId7" imgW="127000" imgH="1651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23313" y="4705350"/>
                        <a:ext cx="180975" cy="24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9"/>
          <p:cNvGraphicFramePr>
            <a:graphicFrameLocks noChangeAspect="1"/>
          </p:cNvGraphicFramePr>
          <p:nvPr/>
        </p:nvGraphicFramePr>
        <p:xfrm>
          <a:off x="9045575" y="4562475"/>
          <a:ext cx="19843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39700" imgH="127000" progId="Equation.DSMT4">
                  <p:embed/>
                </p:oleObj>
              </mc:Choice>
              <mc:Fallback>
                <p:oleObj name="" r:id="rId9" imgW="139700" imgH="127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5575" y="4562475"/>
                        <a:ext cx="198438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Oval 15"/>
          <p:cNvSpPr/>
          <p:nvPr/>
        </p:nvSpPr>
        <p:spPr>
          <a:xfrm>
            <a:off x="7824788" y="4581525"/>
            <a:ext cx="101600" cy="106363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pSp>
        <p:nvGrpSpPr>
          <p:cNvPr id="28690" name="Group 12"/>
          <p:cNvGrpSpPr/>
          <p:nvPr/>
        </p:nvGrpSpPr>
        <p:grpSpPr>
          <a:xfrm>
            <a:off x="7391400" y="5229225"/>
            <a:ext cx="153988" cy="161925"/>
            <a:chOff x="7974" y="2220"/>
            <a:chExt cx="170" cy="170"/>
          </a:xfrm>
        </p:grpSpPr>
        <p:sp>
          <p:nvSpPr>
            <p:cNvPr id="28691" name="Line 13"/>
            <p:cNvSpPr/>
            <p:nvPr/>
          </p:nvSpPr>
          <p:spPr>
            <a:xfrm flipH="1">
              <a:off x="7974" y="2220"/>
              <a:ext cx="170" cy="17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2" name="Line 14"/>
            <p:cNvSpPr/>
            <p:nvPr/>
          </p:nvSpPr>
          <p:spPr>
            <a:xfrm>
              <a:off x="7974" y="2220"/>
              <a:ext cx="170" cy="17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28693" name="Object 16"/>
          <p:cNvGraphicFramePr>
            <a:graphicFrameLocks noChangeAspect="1"/>
          </p:cNvGraphicFramePr>
          <p:nvPr/>
        </p:nvGraphicFramePr>
        <p:xfrm>
          <a:off x="7931150" y="3933825"/>
          <a:ext cx="25241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177800" imgH="177800" progId="Equation.DSMT4">
                  <p:embed/>
                </p:oleObj>
              </mc:Choice>
              <mc:Fallback>
                <p:oleObj name="" r:id="rId11" imgW="177800" imgH="177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31150" y="3933825"/>
                        <a:ext cx="252413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16"/>
          <p:cNvGraphicFramePr>
            <a:graphicFrameLocks noChangeAspect="1"/>
          </p:cNvGraphicFramePr>
          <p:nvPr/>
        </p:nvGraphicFramePr>
        <p:xfrm>
          <a:off x="7842250" y="5200650"/>
          <a:ext cx="36036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53365" imgH="177800" progId="Equation.DSMT4">
                  <p:embed/>
                </p:oleObj>
              </mc:Choice>
              <mc:Fallback>
                <p:oleObj name="" r:id="rId13" imgW="253365" imgH="177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2250" y="5200650"/>
                        <a:ext cx="360363" cy="265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1" name="Object 2"/>
          <p:cNvGraphicFramePr>
            <a:graphicFrameLocks noGrp="1" noChangeAspect="1"/>
          </p:cNvGraphicFramePr>
          <p:nvPr>
            <p:ph/>
          </p:nvPr>
        </p:nvGraphicFramePr>
        <p:xfrm>
          <a:off x="1774825" y="1530350"/>
          <a:ext cx="8893175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4025900" imgH="1574800" progId="Equation.DSMT4">
                  <p:embed/>
                </p:oleObj>
              </mc:Choice>
              <mc:Fallback>
                <p:oleObj name="" r:id="rId1" imgW="4025900" imgH="1574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4825" y="1530350"/>
                        <a:ext cx="8893175" cy="3478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9" name="Object 2"/>
          <p:cNvGraphicFramePr>
            <a:graphicFrameLocks noGrp="1" noChangeAspect="1"/>
          </p:cNvGraphicFramePr>
          <p:nvPr>
            <p:ph/>
          </p:nvPr>
        </p:nvGraphicFramePr>
        <p:xfrm>
          <a:off x="3071813" y="1709738"/>
          <a:ext cx="4821237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273300" imgH="1600200" progId="Equation.DSMT4">
                  <p:embed/>
                </p:oleObj>
              </mc:Choice>
              <mc:Fallback>
                <p:oleObj name="" r:id="rId1" imgW="2273300" imgH="1600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709738"/>
                        <a:ext cx="4821237" cy="3394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3"/>
          <p:cNvSpPr/>
          <p:nvPr/>
        </p:nvSpPr>
        <p:spPr>
          <a:xfrm>
            <a:off x="313055" y="836613"/>
            <a:ext cx="316865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Solution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3" name="Object 2"/>
          <p:cNvGraphicFramePr>
            <a:graphicFrameLocks noGrp="1" noChangeAspect="1"/>
          </p:cNvGraphicFramePr>
          <p:nvPr>
            <p:ph/>
          </p:nvPr>
        </p:nvGraphicFramePr>
        <p:xfrm>
          <a:off x="2495550" y="1052513"/>
          <a:ext cx="54991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362200" imgH="838200" progId="Equation.DSMT4">
                  <p:embed/>
                </p:oleObj>
              </mc:Choice>
              <mc:Fallback>
                <p:oleObj name="" r:id="rId1" imgW="2362200" imgH="838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1052513"/>
                        <a:ext cx="5499100" cy="1951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998788" y="3533775"/>
          <a:ext cx="57642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108200" imgH="393700" progId="Equation.DSMT4">
                  <p:embed/>
                </p:oleObj>
              </mc:Choice>
              <mc:Fallback>
                <p:oleObj name="" r:id="rId3" imgW="2108200" imgH="393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788" y="3533775"/>
                        <a:ext cx="5764212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7" name="Object 2"/>
          <p:cNvGraphicFramePr>
            <a:graphicFrameLocks noGrp="1" noChangeAspect="1"/>
          </p:cNvGraphicFramePr>
          <p:nvPr>
            <p:ph/>
          </p:nvPr>
        </p:nvGraphicFramePr>
        <p:xfrm>
          <a:off x="2513013" y="908050"/>
          <a:ext cx="700881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463800" imgH="419100" progId="Equation.DSMT4">
                  <p:embed/>
                </p:oleObj>
              </mc:Choice>
              <mc:Fallback>
                <p:oleObj name="" r:id="rId1" imgW="2463800" imgH="4191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3013" y="908050"/>
                        <a:ext cx="7008812" cy="1192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478088" y="2600325"/>
          <a:ext cx="67484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476500" imgH="393700" progId="Equation.DSMT4">
                  <p:embed/>
                </p:oleObj>
              </mc:Choice>
              <mc:Fallback>
                <p:oleObj name="" r:id="rId3" imgW="2476500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88" y="2600325"/>
                        <a:ext cx="6748462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566035" y="4087178"/>
          <a:ext cx="63404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2286000" imgH="393700" progId="Equation.DSMT4">
                  <p:embed/>
                </p:oleObj>
              </mc:Choice>
              <mc:Fallback>
                <p:oleObj name="" r:id="rId6" imgW="228600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6035" y="4087178"/>
                        <a:ext cx="6340475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MTJmZjVhYmIyODJkNTZmM2Q3YTY2YWI3MTRhYjI0YT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82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20</vt:i4>
      </vt:variant>
    </vt:vector>
  </HeadingPairs>
  <TitlesOfParts>
    <vt:vector size="62" baseType="lpstr">
      <vt:lpstr>Arial</vt:lpstr>
      <vt:lpstr>SimSun</vt:lpstr>
      <vt:lpstr>Wingdings</vt:lpstr>
      <vt:lpstr>Wingdings</vt:lpstr>
      <vt:lpstr>Times New Roman</vt:lpstr>
      <vt:lpstr>隶书</vt:lpstr>
      <vt:lpstr>Microsoft YaHei</vt:lpstr>
      <vt:lpstr>Arial Unicode MS</vt:lpstr>
      <vt:lpstr>Calibri</vt:lpstr>
      <vt:lpstr>WPS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山海</cp:lastModifiedBy>
  <cp:revision>156</cp:revision>
  <dcterms:created xsi:type="dcterms:W3CDTF">2019-06-19T02:08:00Z</dcterms:created>
  <dcterms:modified xsi:type="dcterms:W3CDTF">2023-08-16T04:05:02Z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0B827586A25E454F8E9D2F6A9BFFBBF0_13</vt:lpwstr>
  </property>
</Properties>
</file>