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24"/>
  </p:notesMasterIdLst>
  <p:sldIdLst>
    <p:sldId id="566" r:id="rId4"/>
    <p:sldId id="567" r:id="rId5"/>
    <p:sldId id="568" r:id="rId6"/>
    <p:sldId id="569" r:id="rId7"/>
    <p:sldId id="571" r:id="rId8"/>
    <p:sldId id="573" r:id="rId9"/>
    <p:sldId id="572" r:id="rId10"/>
    <p:sldId id="575" r:id="rId11"/>
    <p:sldId id="574" r:id="rId12"/>
    <p:sldId id="576" r:id="rId13"/>
    <p:sldId id="579" r:id="rId14"/>
    <p:sldId id="577" r:id="rId15"/>
    <p:sldId id="578" r:id="rId16"/>
    <p:sldId id="580" r:id="rId17"/>
    <p:sldId id="581" r:id="rId18"/>
    <p:sldId id="582" r:id="rId19"/>
    <p:sldId id="584" r:id="rId20"/>
    <p:sldId id="583" r:id="rId21"/>
    <p:sldId id="585" r:id="rId22"/>
    <p:sldId id="586" r:id="rId23"/>
  </p:sldIdLst>
  <p:sldSz cx="9144000" cy="6858000" type="screen4x3"/>
  <p:notesSz cx="6858000" cy="9144000"/>
  <p:custDataLst>
    <p:tags r:id="rId28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99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827"/>
    <p:restoredTop sz="94736"/>
  </p:normalViewPr>
  <p:slideViewPr>
    <p:cSldViewPr showGuides="1">
      <p:cViewPr varScale="1">
        <p:scale>
          <a:sx n="104" d="100"/>
          <a:sy n="104" d="100"/>
        </p:scale>
        <p:origin x="141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gs" Target="tags/tag28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.emf"/><Relationship Id="rId4" Type="http://schemas.openxmlformats.org/officeDocument/2006/relationships/image" Target="../media/image10.emf"/><Relationship Id="rId3" Type="http://schemas.openxmlformats.org/officeDocument/2006/relationships/image" Target="../media/image9.w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29.e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0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AA8B10-9114-4998-AEAE-5598C37269C3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76F265-AB5F-4A93-B74D-BD1B61B8856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76F265-AB5F-4A93-B74D-BD1B61B8856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76F265-AB5F-4A93-B74D-BD1B61B8856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768350"/>
            <a:ext cx="7772400" cy="53276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665163" y="63674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noProof="1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03563" y="6367463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noProof="1"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32563" y="63674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noProof="1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687D12-66E1-49DE-9E9F-24AE5B63DDC8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9D6B78-53E9-4E5D-BF9B-34FEF29EEA0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9D6B78-53E9-4E5D-BF9B-34FEF29EEA0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9D6B78-53E9-4E5D-BF9B-34FEF29EEA0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9D6B78-53E9-4E5D-BF9B-34FEF29EEA0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edg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9D6B78-53E9-4E5D-BF9B-34FEF29EEA0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edg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9D6B78-53E9-4E5D-BF9B-34FEF29EEA0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edg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9D6B78-53E9-4E5D-BF9B-34FEF29EEA0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76F265-AB5F-4A93-B74D-BD1B61B8856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edg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9D6B78-53E9-4E5D-BF9B-34FEF29EEA0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edg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9D6B78-53E9-4E5D-BF9B-34FEF29EEA0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edg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9D6B78-53E9-4E5D-BF9B-34FEF29EEA0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edg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9D6B78-53E9-4E5D-BF9B-34FEF29EEA0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edg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768350"/>
            <a:ext cx="7772400" cy="53276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665163" y="63674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noProof="1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03563" y="6367463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noProof="1"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32563" y="63674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noProof="1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A0881C-50D6-4E63-AC74-777C6B9E06B4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76F265-AB5F-4A93-B74D-BD1B61B8856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76F265-AB5F-4A93-B74D-BD1B61B8856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76F265-AB5F-4A93-B74D-BD1B61B8856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76F265-AB5F-4A93-B74D-BD1B61B8856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76F265-AB5F-4A93-B74D-BD1B61B8856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76F265-AB5F-4A93-B74D-BD1B61B8856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76F265-AB5F-4A93-B74D-BD1B61B8856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76F265-AB5F-4A93-B74D-BD1B61B8856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edge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9D6B78-53E9-4E5D-BF9B-34FEF29EEA0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spd="slow">
    <p:wedge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oleObject" Target="../embeddings/oleObject2.bin"/><Relationship Id="rId7" Type="http://schemas.openxmlformats.org/officeDocument/2006/relationships/image" Target="../media/image7.emf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8" Type="http://schemas.openxmlformats.org/officeDocument/2006/relationships/vmlDrawing" Target="../drawings/vmlDrawing1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1.emf"/><Relationship Id="rId15" Type="http://schemas.openxmlformats.org/officeDocument/2006/relationships/oleObject" Target="../embeddings/oleObject5.bin"/><Relationship Id="rId14" Type="http://schemas.openxmlformats.org/officeDocument/2006/relationships/tags" Target="../tags/tag1.xml"/><Relationship Id="rId13" Type="http://schemas.openxmlformats.org/officeDocument/2006/relationships/image" Target="../media/image10.emf"/><Relationship Id="rId12" Type="http://schemas.openxmlformats.org/officeDocument/2006/relationships/oleObject" Target="../embeddings/oleObject4.bin"/><Relationship Id="rId11" Type="http://schemas.openxmlformats.org/officeDocument/2006/relationships/image" Target="../media/image9.wmf"/><Relationship Id="rId10" Type="http://schemas.openxmlformats.org/officeDocument/2006/relationships/oleObject" Target="../embeddings/oleObject3.bin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image" Target="../media/image29.e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6.wmf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1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.wmf"/><Relationship Id="rId1" Type="http://schemas.openxmlformats.org/officeDocument/2006/relationships/oleObject" Target="../embeddings/oleObject2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31.wmf"/><Relationship Id="rId1" Type="http://schemas.openxmlformats.org/officeDocument/2006/relationships/oleObject" Target="../embeddings/oleObject25.bin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0.vml"/><Relationship Id="rId6" Type="http://schemas.openxmlformats.org/officeDocument/2006/relationships/slideLayout" Target="../slideLayouts/slideLayout19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7.bin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19.x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28.bin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19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9.bin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tags" Target="../tags/tag2.xml"/><Relationship Id="rId7" Type="http://schemas.openxmlformats.org/officeDocument/2006/relationships/image" Target="../media/image12.emf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5" Type="http://schemas.openxmlformats.org/officeDocument/2006/relationships/vmlDrawing" Target="../drawings/vmlDrawing2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4.emf"/><Relationship Id="rId12" Type="http://schemas.openxmlformats.org/officeDocument/2006/relationships/oleObject" Target="../embeddings/oleObject8.bin"/><Relationship Id="rId11" Type="http://schemas.openxmlformats.org/officeDocument/2006/relationships/tags" Target="../tags/tag3.xml"/><Relationship Id="rId10" Type="http://schemas.openxmlformats.org/officeDocument/2006/relationships/image" Target="../media/image13.emf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6.wmf"/><Relationship Id="rId16" Type="http://schemas.openxmlformats.org/officeDocument/2006/relationships/vmlDrawing" Target="../drawings/vmlDrawing4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3.wmf"/><Relationship Id="rId2" Type="http://schemas.openxmlformats.org/officeDocument/2006/relationships/oleObject" Target="../embeddings/oleObject17.bin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9.bin"/><Relationship Id="rId4" Type="http://schemas.openxmlformats.org/officeDocument/2006/relationships/tags" Target="../tags/tag8.xml"/><Relationship Id="rId3" Type="http://schemas.openxmlformats.org/officeDocument/2006/relationships/image" Target="../media/image24.wmf"/><Relationship Id="rId2" Type="http://schemas.openxmlformats.org/officeDocument/2006/relationships/oleObject" Target="../embeddings/oleObject18.bin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6" name="Group 43"/>
          <p:cNvGrpSpPr/>
          <p:nvPr/>
        </p:nvGrpSpPr>
        <p:grpSpPr>
          <a:xfrm>
            <a:off x="0" y="117475"/>
            <a:ext cx="9144000" cy="492125"/>
            <a:chOff x="0" y="170"/>
            <a:chExt cx="5760" cy="310"/>
          </a:xfrm>
        </p:grpSpPr>
        <p:sp>
          <p:nvSpPr>
            <p:cNvPr id="6153" name="Line 44"/>
            <p:cNvSpPr/>
            <p:nvPr/>
          </p:nvSpPr>
          <p:spPr>
            <a:xfrm>
              <a:off x="0" y="480"/>
              <a:ext cx="5760" cy="0"/>
            </a:xfrm>
            <a:prstGeom prst="line">
              <a:avLst/>
            </a:prstGeom>
            <a:ln w="9525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54" name="Text Box 45"/>
            <p:cNvSpPr txBox="1"/>
            <p:nvPr/>
          </p:nvSpPr>
          <p:spPr>
            <a:xfrm>
              <a:off x="182" y="170"/>
              <a:ext cx="400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第一章知识点</a:t>
              </a:r>
              <a:r>
                <a:rPr lang="en-US" altLang="zh-CN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                                                   </a:t>
              </a:r>
              <a:endPara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27038" y="679450"/>
            <a:ext cx="791845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90000"/>
              <a:buBlip>
                <a:blip r:embed="rId1"/>
              </a:buBlip>
              <a:defRPr kumimoji="1" sz="32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 1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、      的性质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Blip>
                <a:blip r:embed="rId1"/>
              </a:buBlip>
              <a:defRPr/>
            </a:pP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6148" name="Object 3"/>
          <p:cNvGraphicFramePr>
            <a:graphicFrameLocks noChangeAspect="1"/>
          </p:cNvGraphicFramePr>
          <p:nvPr/>
        </p:nvGraphicFramePr>
        <p:xfrm>
          <a:off x="1403350" y="744538"/>
          <a:ext cx="6985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6" imgW="200025" imgH="104775" progId="Equation.3">
                  <p:embed/>
                </p:oleObj>
              </mc:Choice>
              <mc:Fallback>
                <p:oleObj name="" r:id="rId6" imgW="200025" imgH="104775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03350" y="744538"/>
                        <a:ext cx="698500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971550" y="3910013"/>
          <a:ext cx="302418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8" imgW="923925" imgH="333375" progId="Equation.DSMT4">
                  <p:embed/>
                </p:oleObj>
              </mc:Choice>
              <mc:Fallback>
                <p:oleObj name="" r:id="rId8" imgW="923925" imgH="333375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71550" y="3910013"/>
                        <a:ext cx="3024188" cy="94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1042988" y="5013325"/>
          <a:ext cx="458787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0" imgW="1688465" imgH="330200" progId="Equation.DSMT4">
                  <p:embed/>
                </p:oleObj>
              </mc:Choice>
              <mc:Fallback>
                <p:oleObj name="" r:id="rId10" imgW="1688465" imgH="3302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42988" y="5013325"/>
                        <a:ext cx="4587875" cy="1031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5108575" y="4111625"/>
          <a:ext cx="250507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2" imgW="762000" imgH="171450" progId="Equation.DSMT4">
                  <p:embed/>
                </p:oleObj>
              </mc:Choice>
              <mc:Fallback>
                <p:oleObj name="" r:id="rId12" imgW="762000" imgH="17145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3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08575" y="4111625"/>
                        <a:ext cx="2505075" cy="52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971550" y="1570038"/>
          <a:ext cx="4968875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5" imgW="1685925" imgH="1019175" progId="Equation.3">
                  <p:embed/>
                </p:oleObj>
              </mc:Choice>
              <mc:Fallback>
                <p:oleObj name="" r:id="rId15" imgW="1685925" imgH="1019175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71550" y="1570038"/>
                        <a:ext cx="4968875" cy="2270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331913" y="1916113"/>
          <a:ext cx="45307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1701800" imgH="431800" progId="Equation.3">
                  <p:embed/>
                </p:oleObj>
              </mc:Choice>
              <mc:Fallback>
                <p:oleObj name="" r:id="rId1" imgW="1701800" imgH="4318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1913" y="1916113"/>
                        <a:ext cx="4530725" cy="9525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1692275" y="3000375"/>
          <a:ext cx="43148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1371600" imgH="406400" progId="Equation.3">
                  <p:embed/>
                </p:oleObj>
              </mc:Choice>
              <mc:Fallback>
                <p:oleObj name="" r:id="rId3" imgW="1371600" imgH="4064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2275" y="3000375"/>
                        <a:ext cx="4314825" cy="9652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692275" y="4016375"/>
          <a:ext cx="5840413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5" imgW="1676400" imgH="431800" progId="Equation.3">
                  <p:embed/>
                </p:oleObj>
              </mc:Choice>
              <mc:Fallback>
                <p:oleObj name="" r:id="rId5" imgW="1676400" imgH="4318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2275" y="4016375"/>
                        <a:ext cx="5840413" cy="113823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Line 5"/>
          <p:cNvSpPr/>
          <p:nvPr/>
        </p:nvSpPr>
        <p:spPr>
          <a:xfrm>
            <a:off x="827088" y="4437063"/>
            <a:ext cx="609600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5366" name="AutoShape 6"/>
          <p:cNvSpPr/>
          <p:nvPr/>
        </p:nvSpPr>
        <p:spPr>
          <a:xfrm>
            <a:off x="576263" y="681038"/>
            <a:ext cx="6956425" cy="647700"/>
          </a:xfrm>
          <a:prstGeom prst="roundRect">
            <a:avLst>
              <a:gd name="adj" fmla="val 21667"/>
            </a:avLst>
          </a:prstGeom>
          <a:noFill/>
          <a:ln w="9525">
            <a:noFill/>
          </a:ln>
        </p:spPr>
        <p:txBody>
          <a:bodyPr lIns="0" tIns="0" rIns="0" bIns="0" anchor="b" anchorCtr="0"/>
          <a:p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一、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 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用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FS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、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FT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方法分析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LTI system</a:t>
            </a:r>
            <a:endParaRPr lang="en-US" altLang="zh-CN" sz="3200" dirty="0">
              <a:solidFill>
                <a:srgbClr val="0000FF"/>
              </a:solidFill>
              <a:latin typeface="Times New Roman" panose="02020603050405020304" pitchFamily="18" charset="0"/>
              <a:ea typeface="隶书" pitchFamily="49" charset="-122"/>
            </a:endParaRPr>
          </a:p>
        </p:txBody>
      </p:sp>
      <p:graphicFrame>
        <p:nvGraphicFramePr>
          <p:cNvPr id="163849" name="Object 9"/>
          <p:cNvGraphicFramePr>
            <a:graphicFrameLocks noChangeAspect="1"/>
          </p:cNvGraphicFramePr>
          <p:nvPr/>
        </p:nvGraphicFramePr>
        <p:xfrm>
          <a:off x="2555875" y="5373688"/>
          <a:ext cx="3336925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7" imgW="1257300" imgH="266700" progId="Equation.DSMT4">
                  <p:embed/>
                </p:oleObj>
              </mc:Choice>
              <mc:Fallback>
                <p:oleObj name="" r:id="rId7" imgW="1257300" imgH="2667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55875" y="5373688"/>
                        <a:ext cx="3336925" cy="795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8" name="Group 43"/>
          <p:cNvGrpSpPr/>
          <p:nvPr/>
        </p:nvGrpSpPr>
        <p:grpSpPr>
          <a:xfrm>
            <a:off x="0" y="117475"/>
            <a:ext cx="9144000" cy="492125"/>
            <a:chOff x="0" y="170"/>
            <a:chExt cx="5760" cy="310"/>
          </a:xfrm>
        </p:grpSpPr>
        <p:sp>
          <p:nvSpPr>
            <p:cNvPr id="15370" name="Line 44"/>
            <p:cNvSpPr/>
            <p:nvPr>
              <p:custDataLst>
                <p:tags r:id="rId9"/>
              </p:custDataLst>
            </p:nvPr>
          </p:nvSpPr>
          <p:spPr>
            <a:xfrm>
              <a:off x="0" y="480"/>
              <a:ext cx="5760" cy="0"/>
            </a:xfrm>
            <a:prstGeom prst="line">
              <a:avLst/>
            </a:prstGeom>
            <a:ln w="9525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1" name="Text Box 45"/>
            <p:cNvSpPr txBox="1"/>
            <p:nvPr>
              <p:custDataLst>
                <p:tags r:id="rId10"/>
              </p:custDataLst>
            </p:nvPr>
          </p:nvSpPr>
          <p:spPr>
            <a:xfrm>
              <a:off x="182" y="170"/>
              <a:ext cx="439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第三、四章知识点</a:t>
              </a:r>
              <a:r>
                <a:rPr lang="en-US" altLang="zh-CN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                                                   </a:t>
              </a:r>
              <a:endPara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5369" name="AutoShape 6"/>
          <p:cNvSpPr/>
          <p:nvPr/>
        </p:nvSpPr>
        <p:spPr>
          <a:xfrm>
            <a:off x="746125" y="1268413"/>
            <a:ext cx="6956425" cy="647700"/>
          </a:xfrm>
          <a:prstGeom prst="roundRect">
            <a:avLst>
              <a:gd name="adj" fmla="val 21667"/>
            </a:avLst>
          </a:prstGeom>
          <a:noFill/>
          <a:ln w="9525">
            <a:noFill/>
          </a:ln>
        </p:spPr>
        <p:txBody>
          <a:bodyPr lIns="0" tIns="0" rIns="0" bIns="0" anchor="b" anchorCtr="0"/>
          <a:p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1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、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 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输入为下面三种周期信号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  <a:ea typeface="隶书" pitchFamily="49" charset="-122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6387" name="Line 44"/>
          <p:cNvSpPr/>
          <p:nvPr/>
        </p:nvSpPr>
        <p:spPr>
          <a:xfrm>
            <a:off x="0" y="-152400"/>
            <a:ext cx="9144000" cy="0"/>
          </a:xfrm>
          <a:prstGeom prst="line">
            <a:avLst/>
          </a:prstGeom>
          <a:ln w="9525" cap="flat" cmpd="sng">
            <a:solidFill>
              <a:srgbClr val="0000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88" name="Rectangle 3"/>
          <p:cNvSpPr txBox="1"/>
          <p:nvPr/>
        </p:nvSpPr>
        <p:spPr>
          <a:xfrm>
            <a:off x="611188" y="908050"/>
            <a:ext cx="6408737" cy="6810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1" hangingPunct="1">
              <a:spcBef>
                <a:spcPct val="20000"/>
              </a:spcBef>
              <a:buChar char="•"/>
            </a:pP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三种周期信号的</a:t>
            </a:r>
            <a:r>
              <a:rPr lang="en-US" altLang="zh-CN" sz="2800" b="1" dirty="0">
                <a:solidFill>
                  <a:srgbClr val="0000FF"/>
                </a:solidFill>
                <a:latin typeface="Arial" panose="020B0604020202020204" pitchFamily="34" charset="0"/>
              </a:rPr>
              <a:t>FS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系数</a:t>
            </a:r>
            <a:r>
              <a:rPr lang="en-US" altLang="zh-CN" sz="2800" b="1" dirty="0">
                <a:solidFill>
                  <a:srgbClr val="0000FF"/>
                </a:solidFill>
                <a:latin typeface="Arial" panose="020B0604020202020204" pitchFamily="34" charset="0"/>
              </a:rPr>
              <a:t>:</a:t>
            </a:r>
            <a:endParaRPr lang="en-US" altLang="zh-CN" sz="28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6389" name="Object 4"/>
          <p:cNvGraphicFramePr>
            <a:graphicFrameLocks noChangeAspect="1"/>
          </p:cNvGraphicFramePr>
          <p:nvPr/>
        </p:nvGraphicFramePr>
        <p:xfrm>
          <a:off x="835025" y="1700213"/>
          <a:ext cx="7851775" cy="409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162300" imgH="1651000" progId="Equation.DSMT4">
                  <p:embed/>
                </p:oleObj>
              </mc:Choice>
              <mc:Fallback>
                <p:oleObj name="" r:id="rId1" imgW="3162300" imgH="16510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5025" y="1700213"/>
                        <a:ext cx="7851775" cy="4095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Line 8"/>
          <p:cNvSpPr/>
          <p:nvPr/>
        </p:nvSpPr>
        <p:spPr>
          <a:xfrm>
            <a:off x="0" y="609600"/>
            <a:ext cx="9144000" cy="0"/>
          </a:xfrm>
          <a:prstGeom prst="line">
            <a:avLst/>
          </a:prstGeom>
          <a:ln w="9525" cap="flat" cmpd="sng">
            <a:solidFill>
              <a:srgbClr val="000099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684213" y="1052513"/>
            <a:ext cx="7772400" cy="647700"/>
          </a:xfrm>
          <a:ln/>
        </p:spPr>
        <p:txBody>
          <a:bodyPr vert="horz" wrap="square" lIns="91440" tIns="45720" rIns="91440" bIns="45720" anchor="b" anchorCtr="0"/>
          <a:p>
            <a:pPr algn="l"/>
            <a:r>
              <a:rPr lang="zh-CN" altLang="en-US" sz="3200" dirty="0">
                <a:solidFill>
                  <a:srgbClr val="0000FF"/>
                </a:solidFill>
              </a:rPr>
              <a:t>步骤：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17411" name="Text Box 3"/>
          <p:cNvSpPr txBox="1"/>
          <p:nvPr/>
        </p:nvSpPr>
        <p:spPr>
          <a:xfrm>
            <a:off x="395288" y="1916113"/>
            <a:ext cx="8424862" cy="3279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.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由</a:t>
            </a:r>
            <a:r>
              <a:rPr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x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(</a:t>
            </a:r>
            <a:r>
              <a:rPr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t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)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求出基波角频率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  <a:sym typeface="Symbol" panose="05050102010706020507" pitchFamily="18" charset="2"/>
              </a:rPr>
              <a:t>0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和傅里叶级数系数</a:t>
            </a:r>
            <a:r>
              <a:rPr lang="en-US" altLang="zh-CN" sz="3200" i="1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</a:rPr>
              <a:t>a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</a:rPr>
              <a:t>k</a:t>
            </a:r>
            <a:endParaRPr lang="en-US" altLang="zh-CN" sz="3200" baseline="-25000" dirty="0">
              <a:solidFill>
                <a:srgbClr val="FF0000"/>
              </a:solidFill>
              <a:latin typeface="Times New Roman" panose="02020603050405020304" pitchFamily="18" charset="0"/>
              <a:ea typeface="隶书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. 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求出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H(j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  <a:sym typeface="Symbol" panose="05050102010706020507" pitchFamily="18" charset="2"/>
              </a:rPr>
              <a:t>)</a:t>
            </a:r>
            <a:endParaRPr lang="en-US" altLang="zh-CN" sz="3200" dirty="0">
              <a:solidFill>
                <a:srgbClr val="0000FF"/>
              </a:solidFill>
              <a:latin typeface="Times New Roman" panose="02020603050405020304" pitchFamily="18" charset="0"/>
              <a:ea typeface="隶书" pitchFamily="49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  <a:sym typeface="Symbol" panose="05050102010706020507" pitchFamily="18" charset="2"/>
              </a:rPr>
              <a:t>.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  <a:sym typeface="Symbol" panose="05050102010706020507" pitchFamily="18" charset="2"/>
              </a:rPr>
              <a:t>求出所有的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</a:rPr>
              <a:t>H(jk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  <a:sym typeface="Symbol" panose="05050102010706020507" pitchFamily="18" charset="2"/>
              </a:rPr>
              <a:t>0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  <a:sym typeface="Symbol" panose="05050102010706020507" pitchFamily="18" charset="2"/>
              </a:rPr>
              <a:t>)</a:t>
            </a:r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  <a:ea typeface="隶书" pitchFamily="49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  <a:sym typeface="Symbol" panose="05050102010706020507" pitchFamily="18" charset="2"/>
              </a:rPr>
              <a:t>.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写出</a:t>
            </a:r>
            <a:r>
              <a:rPr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y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(</a:t>
            </a:r>
            <a:r>
              <a:rPr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t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)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ea typeface="隶书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sz="3200" baseline="-25000" dirty="0">
              <a:solidFill>
                <a:srgbClr val="000000"/>
              </a:solidFill>
              <a:latin typeface="Times New Roman" panose="02020603050405020304" pitchFamily="18" charset="0"/>
              <a:ea typeface="隶书" pitchFamily="49" charset="-122"/>
            </a:endParaRPr>
          </a:p>
        </p:txBody>
      </p:sp>
      <p:sp>
        <p:nvSpPr>
          <p:cNvPr id="17412" name="Line 8"/>
          <p:cNvSpPr/>
          <p:nvPr/>
        </p:nvSpPr>
        <p:spPr>
          <a:xfrm>
            <a:off x="0" y="609600"/>
            <a:ext cx="9144000" cy="0"/>
          </a:xfrm>
          <a:prstGeom prst="line">
            <a:avLst/>
          </a:prstGeom>
          <a:ln w="9525" cap="flat" cmpd="sng">
            <a:solidFill>
              <a:srgbClr val="000099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539750" y="908050"/>
            <a:ext cx="8207375" cy="698500"/>
          </a:xfrm>
          <a:ln/>
        </p:spPr>
        <p:txBody>
          <a:bodyPr vert="horz" wrap="square" lIns="91440" tIns="45720" rIns="91440" bIns="45720" anchor="b" anchorCtr="0"/>
          <a:p>
            <a:pPr algn="l"/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3200" dirty="0">
                <a:solidFill>
                  <a:srgbClr val="0000FF"/>
                </a:solidFill>
              </a:rPr>
              <a:t> </a:t>
            </a:r>
            <a:r>
              <a:rPr lang="en-US" altLang="zh-CN" sz="32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3200" dirty="0">
                <a:solidFill>
                  <a:srgbClr val="0000FF"/>
                </a:solidFill>
              </a:rPr>
              <a:t>为其他周期信号或非周期信号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18435" name="Text Box 3"/>
          <p:cNvSpPr txBox="1"/>
          <p:nvPr/>
        </p:nvSpPr>
        <p:spPr>
          <a:xfrm>
            <a:off x="430213" y="1916113"/>
            <a:ext cx="8424862" cy="37703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r>
              <a:rPr lang="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. </a:t>
            </a:r>
            <a:r>
              <a:rPr lang="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  <a:sym typeface="+mn-ea"/>
              </a:rPr>
              <a:t>求出</a:t>
            </a:r>
            <a:r>
              <a:rPr lang="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  <a:sym typeface="+mn-ea"/>
              </a:rPr>
              <a:t>X(j</a:t>
            </a:r>
            <a:r>
              <a:rPr lang="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  <a:sym typeface="Symbol" panose="05050102010706020507" pitchFamily="18" charset="2"/>
              </a:rPr>
              <a:t></a:t>
            </a:r>
            <a:r>
              <a:rPr lang="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  <a:sym typeface="+mn-ea"/>
              </a:rPr>
              <a:t>): </a:t>
            </a:r>
            <a:r>
              <a:rPr lang="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  <a:sym typeface="+mn-ea"/>
              </a:rPr>
              <a:t>若</a:t>
            </a:r>
            <a:r>
              <a:rPr lang="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x(t)</a:t>
            </a:r>
            <a:r>
              <a:rPr lang="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为周期信号则表示成非周期信号与冲激串的卷积再求解</a:t>
            </a:r>
            <a:r>
              <a:rPr lang="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 </a:t>
            </a:r>
            <a:endParaRPr lang="" altLang="zh-CN" sz="3200" dirty="0">
              <a:solidFill>
                <a:srgbClr val="000000"/>
              </a:solidFill>
              <a:latin typeface="Times New Roman" panose="02020603050405020304" pitchFamily="18" charset="0"/>
              <a:ea typeface="隶书" pitchFamily="49" charset="-122"/>
            </a:endParaRPr>
          </a:p>
          <a:p>
            <a:pPr>
              <a:spcBef>
                <a:spcPct val="50000"/>
              </a:spcBef>
              <a:buNone/>
            </a:pPr>
            <a:r>
              <a:rPr lang="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. </a:t>
            </a:r>
            <a:r>
              <a:rPr lang="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求出</a:t>
            </a:r>
            <a:r>
              <a:rPr lang="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H(j</a:t>
            </a:r>
            <a:r>
              <a:rPr lang="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  <a:sym typeface="Symbol" panose="05050102010706020507" pitchFamily="18" charset="2"/>
              </a:rPr>
              <a:t>)</a:t>
            </a:r>
            <a:endParaRPr lang="" altLang="zh-CN" sz="3200" dirty="0">
              <a:solidFill>
                <a:srgbClr val="0000FF"/>
              </a:solidFill>
              <a:latin typeface="Times New Roman" panose="02020603050405020304" pitchFamily="18" charset="0"/>
              <a:ea typeface="隶书" pitchFamily="49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r>
              <a:rPr lang="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  <a:sym typeface="Symbol" panose="05050102010706020507" pitchFamily="18" charset="2"/>
              </a:rPr>
              <a:t>. </a:t>
            </a:r>
            <a:r>
              <a:rPr lang="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  <a:sym typeface="Symbol" panose="05050102010706020507" pitchFamily="18" charset="2"/>
              </a:rPr>
              <a:t>Y</a:t>
            </a:r>
            <a:r>
              <a:rPr lang="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</a:rPr>
              <a:t>(j</a:t>
            </a:r>
            <a:r>
              <a:rPr lang="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  <a:sym typeface="Symbol" panose="05050102010706020507" pitchFamily="18" charset="2"/>
              </a:rPr>
              <a:t>)=</a:t>
            </a:r>
            <a:r>
              <a:rPr lang="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  <a:sym typeface="+mn-ea"/>
              </a:rPr>
              <a:t>X(j</a:t>
            </a:r>
            <a:r>
              <a:rPr lang="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  <a:sym typeface="Symbol" panose="05050102010706020507" pitchFamily="18" charset="2"/>
              </a:rPr>
              <a:t></a:t>
            </a:r>
            <a:r>
              <a:rPr lang="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  <a:sym typeface="+mn-ea"/>
              </a:rPr>
              <a:t>)</a:t>
            </a:r>
            <a:r>
              <a:rPr lang="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  <a:sym typeface="+mn-ea"/>
              </a:rPr>
              <a:t>H(j</a:t>
            </a:r>
            <a:r>
              <a:rPr lang="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  <a:sym typeface="Symbol" panose="05050102010706020507" pitchFamily="18" charset="2"/>
              </a:rPr>
              <a:t>)</a:t>
            </a:r>
            <a:endParaRPr lang="" altLang="zh-CN" sz="3200" dirty="0">
              <a:solidFill>
                <a:srgbClr val="0000FF"/>
              </a:solidFill>
              <a:latin typeface="Times New Roman" panose="02020603050405020304" pitchFamily="18" charset="0"/>
              <a:ea typeface="隶书" pitchFamily="49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None/>
            </a:pPr>
            <a:r>
              <a:rPr lang="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  <a:sym typeface="Symbol" panose="05050102010706020507" pitchFamily="18" charset="2"/>
              </a:rPr>
              <a:t>. </a:t>
            </a:r>
            <a:r>
              <a:rPr lang="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y</a:t>
            </a:r>
            <a:r>
              <a:rPr lang="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(</a:t>
            </a:r>
            <a:r>
              <a:rPr lang="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t</a:t>
            </a:r>
            <a:r>
              <a:rPr lang="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)=F</a:t>
            </a:r>
            <a:r>
              <a:rPr lang="" altLang="zh-CN" sz="3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(-1)</a:t>
            </a:r>
            <a:r>
              <a:rPr lang="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{</a:t>
            </a:r>
            <a:r>
              <a:rPr lang="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  <a:sym typeface="Symbol" panose="05050102010706020507" pitchFamily="18" charset="2"/>
              </a:rPr>
              <a:t>Y</a:t>
            </a:r>
            <a:r>
              <a:rPr lang="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  <a:sym typeface="+mn-ea"/>
              </a:rPr>
              <a:t>(j</a:t>
            </a:r>
            <a:r>
              <a:rPr lang="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  <a:sym typeface="Symbol" panose="05050102010706020507" pitchFamily="18" charset="2"/>
              </a:rPr>
              <a:t>)</a:t>
            </a:r>
            <a:r>
              <a:rPr lang="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}</a:t>
            </a:r>
            <a:endParaRPr lang="" altLang="zh-CN" sz="3200" dirty="0">
              <a:solidFill>
                <a:srgbClr val="000000"/>
              </a:solidFill>
              <a:latin typeface="Times New Roman" panose="02020603050405020304" pitchFamily="18" charset="0"/>
              <a:ea typeface="隶书" pitchFamily="49" charset="-122"/>
            </a:endParaRPr>
          </a:p>
          <a:p>
            <a:pPr>
              <a:spcBef>
                <a:spcPct val="50000"/>
              </a:spcBef>
              <a:buNone/>
            </a:pPr>
            <a:endParaRPr lang="" altLang="en-US" sz="3200" baseline="-25000" dirty="0">
              <a:solidFill>
                <a:srgbClr val="000000"/>
              </a:solidFill>
              <a:latin typeface="Times New Roman" panose="02020603050405020304" pitchFamily="18" charset="0"/>
              <a:ea typeface="隶书" pitchFamily="49" charset="-122"/>
            </a:endParaRPr>
          </a:p>
        </p:txBody>
      </p:sp>
      <p:sp>
        <p:nvSpPr>
          <p:cNvPr id="18436" name="Line 8"/>
          <p:cNvSpPr/>
          <p:nvPr/>
        </p:nvSpPr>
        <p:spPr>
          <a:xfrm>
            <a:off x="0" y="609600"/>
            <a:ext cx="9144000" cy="0"/>
          </a:xfrm>
          <a:prstGeom prst="line">
            <a:avLst/>
          </a:prstGeom>
          <a:ln w="9525" cap="flat" cmpd="sng">
            <a:solidFill>
              <a:srgbClr val="000099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algn="l"/>
            <a:r>
              <a:rPr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36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6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3600" dirty="0">
                <a:solidFill>
                  <a:srgbClr val="0000FF"/>
                </a:solidFill>
              </a:rPr>
              <a:t>为三角函数组合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  <p:sp>
        <p:nvSpPr>
          <p:cNvPr id="19459" name="Text Box 3"/>
          <p:cNvSpPr txBox="1"/>
          <p:nvPr/>
        </p:nvSpPr>
        <p:spPr>
          <a:xfrm>
            <a:off x="395288" y="1557338"/>
            <a:ext cx="5256212" cy="4264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.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求出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H(j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  <a:sym typeface="Symbol" panose="05050102010706020507" pitchFamily="18" charset="2"/>
              </a:rPr>
              <a:t>)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  <a:sym typeface="Symbol" panose="05050102010706020507" pitchFamily="18" charset="2"/>
              </a:rPr>
              <a:t>或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  <a:sym typeface="Symbol" panose="05050102010706020507" pitchFamily="18" charset="2"/>
              </a:rPr>
              <a:t>H(s)</a:t>
            </a:r>
            <a:endParaRPr lang="zh-CN" altLang="en-US" sz="3200" baseline="-25000" dirty="0">
              <a:solidFill>
                <a:srgbClr val="0000FF"/>
              </a:solidFill>
              <a:latin typeface="Times New Roman" panose="02020603050405020304" pitchFamily="18" charset="0"/>
              <a:ea typeface="隶书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.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由欧拉公式将</a:t>
            </a:r>
            <a:r>
              <a:rPr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x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(</a:t>
            </a:r>
            <a:r>
              <a:rPr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t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)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中频率在通带内的信号表示成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</a:rPr>
              <a:t>复指数信号和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ea typeface="隶书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.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求出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</a:rPr>
              <a:t>H(j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  <a:sym typeface="Symbol" panose="05050102010706020507" pitchFamily="18" charset="2"/>
              </a:rPr>
              <a:t>k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  <a:sym typeface="Symbol" panose="05050102010706020507" pitchFamily="18" charset="2"/>
              </a:rPr>
              <a:t>)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  <a:sym typeface="Symbol" panose="05050102010706020507" pitchFamily="18" charset="2"/>
              </a:rPr>
              <a:t> 或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</a:rPr>
              <a:t>H(s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</a:rPr>
              <a:t>k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  <a:sym typeface="Symbol" panose="05050102010706020507" pitchFamily="18" charset="2"/>
              </a:rPr>
              <a:t>)</a:t>
            </a:r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  <a:ea typeface="隶书" pitchFamily="49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  <a:sym typeface="Symbol" panose="05050102010706020507" pitchFamily="18" charset="2"/>
              </a:rPr>
              <a:t>.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写出</a:t>
            </a:r>
            <a:r>
              <a:rPr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y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(</a:t>
            </a:r>
            <a:r>
              <a:rPr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t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)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ea typeface="隶书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sz="3200" baseline="-25000" dirty="0">
              <a:solidFill>
                <a:srgbClr val="000000"/>
              </a:solidFill>
              <a:latin typeface="Times New Roman" panose="02020603050405020304" pitchFamily="18" charset="0"/>
              <a:ea typeface="隶书" pitchFamily="49" charset="-122"/>
            </a:endParaRPr>
          </a:p>
        </p:txBody>
      </p:sp>
      <p:graphicFrame>
        <p:nvGraphicFramePr>
          <p:cNvPr id="1946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195513" y="4797425"/>
          <a:ext cx="29527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396365" imgH="444500" progId="Equation.3">
                  <p:embed/>
                </p:oleObj>
              </mc:Choice>
              <mc:Fallback>
                <p:oleObj name="" r:id="rId1" imgW="1396365" imgH="4445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195513" y="4797425"/>
                        <a:ext cx="2952750" cy="939800"/>
                      </a:xfrm>
                      <a:prstGeom prst="rect">
                        <a:avLst/>
                      </a:prstGeom>
                      <a:solidFill>
                        <a:srgbClr val="CCFFCC">
                          <a:alpha val="100000"/>
                        </a:srgbClr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5694363" y="2492375"/>
          <a:ext cx="2339975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1104900" imgH="444500" progId="Equation.3">
                  <p:embed/>
                </p:oleObj>
              </mc:Choice>
              <mc:Fallback>
                <p:oleObj name="" r:id="rId3" imgW="1104900" imgH="4445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94363" y="2492375"/>
                        <a:ext cx="2339975" cy="94138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Line 8"/>
          <p:cNvSpPr/>
          <p:nvPr/>
        </p:nvSpPr>
        <p:spPr>
          <a:xfrm>
            <a:off x="0" y="609600"/>
            <a:ext cx="9144000" cy="0"/>
          </a:xfrm>
          <a:prstGeom prst="line">
            <a:avLst/>
          </a:prstGeom>
          <a:ln w="9525" cap="flat" cmpd="sng">
            <a:solidFill>
              <a:srgbClr val="000099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spd="slow"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AutoShape 6"/>
          <p:cNvSpPr/>
          <p:nvPr/>
        </p:nvSpPr>
        <p:spPr>
          <a:xfrm>
            <a:off x="576263" y="681038"/>
            <a:ext cx="6956425" cy="647700"/>
          </a:xfrm>
          <a:prstGeom prst="roundRect">
            <a:avLst>
              <a:gd name="adj" fmla="val 21667"/>
            </a:avLst>
          </a:prstGeom>
          <a:noFill/>
          <a:ln w="9525">
            <a:noFill/>
          </a:ln>
        </p:spPr>
        <p:txBody>
          <a:bodyPr lIns="0" tIns="0" rIns="0" bIns="0" anchor="b" anchorCtr="0"/>
          <a:p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2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、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 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用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FT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性质求解正反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FT</a:t>
            </a:r>
            <a:endParaRPr lang="en-US" altLang="zh-CN" sz="3200" dirty="0">
              <a:solidFill>
                <a:srgbClr val="0000FF"/>
              </a:solidFill>
              <a:latin typeface="Times New Roman" panose="02020603050405020304" pitchFamily="18" charset="0"/>
              <a:ea typeface="隶书" pitchFamily="49" charset="-122"/>
            </a:endParaRPr>
          </a:p>
        </p:txBody>
      </p:sp>
      <p:grpSp>
        <p:nvGrpSpPr>
          <p:cNvPr id="20483" name="Group 43"/>
          <p:cNvGrpSpPr/>
          <p:nvPr/>
        </p:nvGrpSpPr>
        <p:grpSpPr>
          <a:xfrm>
            <a:off x="0" y="117475"/>
            <a:ext cx="9144000" cy="492125"/>
            <a:chOff x="0" y="170"/>
            <a:chExt cx="5760" cy="310"/>
          </a:xfrm>
        </p:grpSpPr>
        <p:sp>
          <p:nvSpPr>
            <p:cNvPr id="20486" name="Line 44"/>
            <p:cNvSpPr/>
            <p:nvPr>
              <p:custDataLst>
                <p:tags r:id="rId1"/>
              </p:custDataLst>
            </p:nvPr>
          </p:nvSpPr>
          <p:spPr>
            <a:xfrm>
              <a:off x="0" y="480"/>
              <a:ext cx="5760" cy="0"/>
            </a:xfrm>
            <a:prstGeom prst="line">
              <a:avLst/>
            </a:prstGeom>
            <a:ln w="9525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487" name="Text Box 45"/>
            <p:cNvSpPr txBox="1"/>
            <p:nvPr>
              <p:custDataLst>
                <p:tags r:id="rId2"/>
              </p:custDataLst>
            </p:nvPr>
          </p:nvSpPr>
          <p:spPr>
            <a:xfrm>
              <a:off x="182" y="170"/>
              <a:ext cx="439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第三、四章知识点</a:t>
              </a:r>
              <a:r>
                <a:rPr lang="en-US" altLang="zh-CN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                                                   </a:t>
              </a:r>
              <a:endPara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20484" name="对象 3"/>
          <p:cNvGraphicFramePr/>
          <p:nvPr>
            <p:custDataLst>
              <p:tags r:id="rId3"/>
            </p:custDataLst>
          </p:nvPr>
        </p:nvGraphicFramePr>
        <p:xfrm>
          <a:off x="1331913" y="1700213"/>
          <a:ext cx="40433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4" imgW="2654935" imgH="540385" progId="Equation.DSMT4">
                  <p:embed/>
                </p:oleObj>
              </mc:Choice>
              <mc:Fallback>
                <p:oleObj name="" r:id="rId4" imgW="2654935" imgH="540385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1913" y="1700213"/>
                        <a:ext cx="4043362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AutoShape 6"/>
          <p:cNvSpPr/>
          <p:nvPr/>
        </p:nvSpPr>
        <p:spPr>
          <a:xfrm>
            <a:off x="576263" y="3381375"/>
            <a:ext cx="6956425" cy="647700"/>
          </a:xfrm>
          <a:prstGeom prst="roundRect">
            <a:avLst>
              <a:gd name="adj" fmla="val 21667"/>
            </a:avLst>
          </a:prstGeom>
          <a:noFill/>
          <a:ln w="9525">
            <a:noFill/>
          </a:ln>
        </p:spPr>
        <p:txBody>
          <a:bodyPr lIns="0" tIns="0" rIns="0" bIns="0" anchor="b" anchorCtr="0"/>
          <a:p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3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、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 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部分分式展开法求反变换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  <a:ea typeface="隶书" pitchFamily="49" charset="-122"/>
            </a:endParaRPr>
          </a:p>
        </p:txBody>
      </p:sp>
    </p:spTree>
  </p:cSld>
  <p:clrMapOvr>
    <a:masterClrMapping/>
  </p:clrMapOvr>
  <p:transition spd="slow"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AutoShape 6"/>
          <p:cNvSpPr/>
          <p:nvPr/>
        </p:nvSpPr>
        <p:spPr>
          <a:xfrm>
            <a:off x="576263" y="681038"/>
            <a:ext cx="6956425" cy="1741487"/>
          </a:xfrm>
          <a:prstGeom prst="roundRect">
            <a:avLst>
              <a:gd name="adj" fmla="val 21667"/>
            </a:avLst>
          </a:prstGeom>
          <a:noFill/>
          <a:ln w="9525">
            <a:noFill/>
          </a:ln>
        </p:spPr>
        <p:txBody>
          <a:bodyPr lIns="0" tIns="0" rIns="0" bIns="0" anchor="b" anchorCtr="0"/>
          <a:p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1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、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 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采样定理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  <a:ea typeface="隶书" pitchFamily="49" charset="-122"/>
            </a:endParaRPr>
          </a:p>
          <a:p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       </a:t>
            </a:r>
            <a:r>
              <a:rPr lang="zh-CN" altLang="en-US" sz="3200" dirty="0">
                <a:latin typeface="Times New Roman" panose="02020603050405020304" pitchFamily="18" charset="0"/>
                <a:ea typeface="隶书" pitchFamily="49" charset="-122"/>
              </a:rPr>
              <a:t>会求最大采样周期</a:t>
            </a:r>
            <a:endParaRPr lang="zh-CN" altLang="en-US" sz="3200" dirty="0">
              <a:latin typeface="Times New Roman" panose="02020603050405020304" pitchFamily="18" charset="0"/>
              <a:ea typeface="隶书" pitchFamily="49" charset="-122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隶书" pitchFamily="49" charset="-122"/>
              </a:rPr>
              <a:t>       </a:t>
            </a:r>
            <a:r>
              <a:rPr lang="zh-CN" altLang="en-US" sz="3200" dirty="0">
                <a:latin typeface="Times New Roman" panose="02020603050405020304" pitchFamily="18" charset="0"/>
                <a:ea typeface="隶书" pitchFamily="49" charset="-122"/>
              </a:rPr>
              <a:t>会画频域波形</a:t>
            </a:r>
            <a:endParaRPr lang="zh-CN" altLang="en-US" sz="3200" dirty="0">
              <a:latin typeface="Times New Roman" panose="02020603050405020304" pitchFamily="18" charset="0"/>
              <a:ea typeface="隶书" pitchFamily="49" charset="-122"/>
            </a:endParaRPr>
          </a:p>
        </p:txBody>
      </p:sp>
      <p:grpSp>
        <p:nvGrpSpPr>
          <p:cNvPr id="21507" name="Group 43"/>
          <p:cNvGrpSpPr/>
          <p:nvPr/>
        </p:nvGrpSpPr>
        <p:grpSpPr>
          <a:xfrm>
            <a:off x="0" y="117475"/>
            <a:ext cx="9144000" cy="492125"/>
            <a:chOff x="0" y="170"/>
            <a:chExt cx="5760" cy="310"/>
          </a:xfrm>
        </p:grpSpPr>
        <p:sp>
          <p:nvSpPr>
            <p:cNvPr id="21509" name="Line 44"/>
            <p:cNvSpPr/>
            <p:nvPr>
              <p:custDataLst>
                <p:tags r:id="rId1"/>
              </p:custDataLst>
            </p:nvPr>
          </p:nvSpPr>
          <p:spPr>
            <a:xfrm>
              <a:off x="0" y="480"/>
              <a:ext cx="5760" cy="0"/>
            </a:xfrm>
            <a:prstGeom prst="line">
              <a:avLst/>
            </a:prstGeom>
            <a:ln w="9525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10" name="Text Box 45"/>
            <p:cNvSpPr txBox="1"/>
            <p:nvPr>
              <p:custDataLst>
                <p:tags r:id="rId2"/>
              </p:custDataLst>
            </p:nvPr>
          </p:nvSpPr>
          <p:spPr>
            <a:xfrm>
              <a:off x="182" y="170"/>
              <a:ext cx="439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第七、八章知识点</a:t>
              </a:r>
              <a:r>
                <a:rPr lang="en-US" altLang="zh-CN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                                                   </a:t>
              </a:r>
              <a:endPara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1508" name="AutoShape 6"/>
          <p:cNvSpPr/>
          <p:nvPr/>
        </p:nvSpPr>
        <p:spPr>
          <a:xfrm>
            <a:off x="576263" y="2493963"/>
            <a:ext cx="6956425" cy="1928812"/>
          </a:xfrm>
          <a:prstGeom prst="roundRect">
            <a:avLst>
              <a:gd name="adj" fmla="val 21667"/>
            </a:avLst>
          </a:prstGeom>
          <a:noFill/>
          <a:ln w="9525">
            <a:noFill/>
          </a:ln>
        </p:spPr>
        <p:txBody>
          <a:bodyPr lIns="0" tIns="0" rIns="0" bIns="0" anchor="b" anchorCtr="0"/>
          <a:p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2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、调制与解调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  <a:ea typeface="隶书" pitchFamily="49" charset="-122"/>
            </a:endParaRPr>
          </a:p>
          <a:p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</a:rPr>
              <a:t>     </a:t>
            </a:r>
            <a:r>
              <a:rPr lang="zh-CN" altLang="en-US" sz="3200" dirty="0">
                <a:latin typeface="Times New Roman" panose="02020603050405020304" pitchFamily="18" charset="0"/>
                <a:ea typeface="隶书" pitchFamily="49" charset="-122"/>
              </a:rPr>
              <a:t>会画频域波形</a:t>
            </a:r>
            <a:endParaRPr lang="zh-CN" altLang="en-US" sz="3200" dirty="0">
              <a:latin typeface="Times New Roman" panose="02020603050405020304" pitchFamily="18" charset="0"/>
              <a:ea typeface="隶书" pitchFamily="49" charset="-122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隶书" pitchFamily="49" charset="-122"/>
              </a:rPr>
              <a:t>     </a:t>
            </a:r>
            <a:r>
              <a:rPr lang="zh-CN" altLang="en-US" sz="3200" dirty="0">
                <a:latin typeface="Times New Roman" panose="02020603050405020304" pitchFamily="18" charset="0"/>
                <a:ea typeface="隶书" pitchFamily="49" charset="-122"/>
              </a:rPr>
              <a:t>会设计调制与解调系统</a:t>
            </a:r>
            <a:endParaRPr lang="zh-CN" altLang="en-US" sz="3200" dirty="0">
              <a:latin typeface="Times New Roman" panose="02020603050405020304" pitchFamily="18" charset="0"/>
              <a:ea typeface="隶书" pitchFamily="49" charset="-122"/>
            </a:endParaRPr>
          </a:p>
        </p:txBody>
      </p:sp>
    </p:spTree>
  </p:cSld>
  <p:clrMapOvr>
    <a:masterClrMapping/>
  </p:clrMapOvr>
  <p:transition spd="slow">
    <p:wedg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6178" name="Rectangle 2"/>
          <p:cNvSpPr/>
          <p:nvPr/>
        </p:nvSpPr>
        <p:spPr>
          <a:xfrm>
            <a:off x="539750" y="763588"/>
            <a:ext cx="7991475" cy="29527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spcBef>
                <a:spcPct val="20000"/>
              </a:spcBef>
              <a:buSzPct val="90000"/>
            </a:pPr>
            <a:r>
              <a:rPr lang="zh-CN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用</a:t>
            </a:r>
            <a:r>
              <a:rPr lang="en-US" altLang="zh-CN" sz="32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LT</a:t>
            </a:r>
            <a:r>
              <a:rPr lang="zh-CN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分析系统</a:t>
            </a:r>
            <a:endParaRPr lang="zh-CN" altLang="en-US" sz="3200" b="1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spcBef>
                <a:spcPct val="20000"/>
              </a:spcBef>
              <a:buSzPct val="90000"/>
            </a:pPr>
            <a:r>
              <a:rPr lang="en-US" altLang="zh-CN" sz="32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     1)  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输入为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  x(t)=e</a:t>
            </a:r>
            <a:r>
              <a:rPr lang="en-US" altLang="zh-CN" sz="3200" b="1" baseline="30000" dirty="0">
                <a:latin typeface="Arial" panose="020B0604020202020204" pitchFamily="34" charset="0"/>
                <a:ea typeface="楷体_GB2312" pitchFamily="49" charset="-122"/>
              </a:rPr>
              <a:t>s</a:t>
            </a:r>
            <a:r>
              <a:rPr lang="en-US" altLang="zh-CN" sz="1400" b="1" baseline="30000" dirty="0"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en-US" altLang="zh-CN" sz="3200" b="1" baseline="30000" dirty="0">
                <a:latin typeface="Arial" panose="020B0604020202020204" pitchFamily="34" charset="0"/>
                <a:ea typeface="楷体_GB2312" pitchFamily="49" charset="-122"/>
              </a:rPr>
              <a:t>t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  <a:sym typeface="SimSun" panose="02010600030101010101" pitchFamily="2" charset="-122"/>
              </a:rPr>
              <a:t>	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  <a:sym typeface="SimSun" panose="02010600030101010101" pitchFamily="2" charset="-122"/>
              </a:rPr>
              <a:t>求输出信号</a:t>
            </a:r>
            <a:endParaRPr lang="zh-CN" altLang="en-US" sz="3200" b="1" baseline="30000" dirty="0">
              <a:latin typeface="Arial" panose="020B0604020202020204" pitchFamily="34" charset="0"/>
              <a:ea typeface="楷体_GB2312" pitchFamily="49" charset="-122"/>
              <a:sym typeface="SimSun" panose="02010600030101010101" pitchFamily="2" charset="-122"/>
            </a:endParaRPr>
          </a:p>
        </p:txBody>
      </p:sp>
      <p:sp>
        <p:nvSpPr>
          <p:cNvPr id="306179" name="Rectangle 3"/>
          <p:cNvSpPr/>
          <p:nvPr/>
        </p:nvSpPr>
        <p:spPr>
          <a:xfrm>
            <a:off x="2105025" y="2060575"/>
            <a:ext cx="5905500" cy="1395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 dirty="0">
                <a:solidFill>
                  <a:srgbClr val="0000FF"/>
                </a:solidFill>
                <a:latin typeface="Arial" panose="020B0604020202020204" pitchFamily="34" charset="0"/>
                <a:ea typeface="隶书" pitchFamily="49" charset="-122"/>
              </a:rPr>
              <a:t>y(t)= H(S</a:t>
            </a:r>
            <a:r>
              <a:rPr lang="en-US" altLang="zh-CN" sz="3200" b="1" baseline="-25000" dirty="0">
                <a:solidFill>
                  <a:srgbClr val="0000FF"/>
                </a:solidFill>
                <a:latin typeface="Arial" panose="020B0604020202020204" pitchFamily="34" charset="0"/>
                <a:ea typeface="隶书" pitchFamily="49" charset="-122"/>
                <a:sym typeface="Symbol" panose="05050102010706020507" pitchFamily="18" charset="2"/>
              </a:rPr>
              <a:t>0</a:t>
            </a:r>
            <a:r>
              <a:rPr lang="en-US" altLang="zh-CN" sz="3200" b="1" dirty="0">
                <a:solidFill>
                  <a:srgbClr val="0000FF"/>
                </a:solidFill>
                <a:latin typeface="Arial" panose="020B0604020202020204" pitchFamily="34" charset="0"/>
                <a:ea typeface="隶书" pitchFamily="49" charset="-122"/>
              </a:rPr>
              <a:t>)e</a:t>
            </a:r>
            <a:r>
              <a:rPr lang="en-US" altLang="zh-CN" sz="3200" b="1" i="1" baseline="30000" dirty="0">
                <a:solidFill>
                  <a:srgbClr val="0000FF"/>
                </a:solidFill>
                <a:latin typeface="Arial" panose="020B0604020202020204" pitchFamily="34" charset="0"/>
                <a:ea typeface="隶书" pitchFamily="49" charset="-122"/>
              </a:rPr>
              <a:t>s</a:t>
            </a:r>
            <a:r>
              <a:rPr lang="en-US" altLang="zh-CN" sz="1600" b="1" baseline="30000" dirty="0">
                <a:solidFill>
                  <a:srgbClr val="0000FF"/>
                </a:solidFill>
                <a:latin typeface="Arial" panose="020B0604020202020204" pitchFamily="34" charset="0"/>
                <a:ea typeface="隶书" pitchFamily="49" charset="-122"/>
                <a:sym typeface="Symbol" panose="05050102010706020507" pitchFamily="18" charset="2"/>
              </a:rPr>
              <a:t>0</a:t>
            </a:r>
            <a:r>
              <a:rPr lang="en-US" altLang="zh-CN" sz="3200" b="1" i="1" baseline="30000" dirty="0">
                <a:solidFill>
                  <a:srgbClr val="0000FF"/>
                </a:solidFill>
                <a:latin typeface="Arial" panose="020B0604020202020204" pitchFamily="34" charset="0"/>
                <a:ea typeface="隶书" pitchFamily="49" charset="-122"/>
                <a:sym typeface="Symbol" panose="05050102010706020507" pitchFamily="18" charset="2"/>
              </a:rPr>
              <a:t>t</a:t>
            </a:r>
            <a:endParaRPr lang="en-US" altLang="zh-CN" sz="3200" b="1" i="1" baseline="30000" dirty="0">
              <a:solidFill>
                <a:srgbClr val="0000FF"/>
              </a:solidFill>
              <a:latin typeface="Arial" panose="020B0604020202020204" pitchFamily="34" charset="0"/>
              <a:ea typeface="隶书" pitchFamily="49" charset="-122"/>
              <a:sym typeface="Symbol" panose="05050102010706020507" pitchFamily="18" charset="2"/>
            </a:endParaRPr>
          </a:p>
          <a:p>
            <a:endParaRPr lang="en-US" altLang="zh-CN" sz="3200" b="1" i="1" baseline="30000" dirty="0">
              <a:solidFill>
                <a:srgbClr val="0000FF"/>
              </a:solidFill>
              <a:latin typeface="Arial" panose="020B0604020202020204" pitchFamily="34" charset="0"/>
              <a:ea typeface="隶书" pitchFamily="49" charset="-122"/>
              <a:sym typeface="Symbol" panose="05050102010706020507" pitchFamily="18" charset="2"/>
            </a:endParaRPr>
          </a:p>
          <a:p>
            <a:r>
              <a:rPr lang="en-US" altLang="zh-CN" sz="3200" b="1" i="1" dirty="0">
                <a:solidFill>
                  <a:srgbClr val="0000FF"/>
                </a:solidFill>
                <a:latin typeface="Arial" panose="020B0604020202020204" pitchFamily="34" charset="0"/>
                <a:ea typeface="隶书" pitchFamily="49" charset="-122"/>
                <a:sym typeface="Symbol" panose="05050102010706020507" pitchFamily="18" charset="2"/>
              </a:rPr>
              <a:t>S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Arial" panose="020B0604020202020204" pitchFamily="34" charset="0"/>
                <a:ea typeface="隶书" pitchFamily="49" charset="-122"/>
                <a:sym typeface="Symbol" panose="05050102010706020507" pitchFamily="18" charset="2"/>
              </a:rPr>
              <a:t>0</a:t>
            </a:r>
            <a:r>
              <a:rPr lang="zh-CN" altLang="en-US" sz="3200" b="1" i="1" dirty="0">
                <a:solidFill>
                  <a:srgbClr val="0000FF"/>
                </a:solidFill>
                <a:latin typeface="Arial" panose="020B0604020202020204" pitchFamily="34" charset="0"/>
                <a:ea typeface="隶书" pitchFamily="49" charset="-122"/>
                <a:sym typeface="Symbol" panose="05050102010706020507" pitchFamily="18" charset="2"/>
              </a:rPr>
              <a:t>在</a:t>
            </a:r>
            <a:r>
              <a:rPr lang="en-US" altLang="zh-CN" sz="3200" b="1" i="1" dirty="0">
                <a:solidFill>
                  <a:srgbClr val="0000FF"/>
                </a:solidFill>
                <a:latin typeface="Arial" panose="020B0604020202020204" pitchFamily="34" charset="0"/>
                <a:ea typeface="隶书" pitchFamily="49" charset="-122"/>
                <a:sym typeface="Symbol" panose="05050102010706020507" pitchFamily="18" charset="2"/>
              </a:rPr>
              <a:t>H(s)</a:t>
            </a:r>
            <a:r>
              <a:rPr lang="zh-CN" altLang="en-US" sz="3200" b="1" i="1" dirty="0">
                <a:solidFill>
                  <a:srgbClr val="0000FF"/>
                </a:solidFill>
                <a:latin typeface="Arial" panose="020B0604020202020204" pitchFamily="34" charset="0"/>
                <a:ea typeface="隶书" pitchFamily="49" charset="-122"/>
                <a:sym typeface="Symbol" panose="05050102010706020507" pitchFamily="18" charset="2"/>
              </a:rPr>
              <a:t>收敛域内</a:t>
            </a:r>
            <a:endParaRPr lang="zh-CN" altLang="en-US" sz="3200" b="1" i="1" dirty="0">
              <a:solidFill>
                <a:srgbClr val="0000FF"/>
              </a:solidFill>
              <a:latin typeface="Arial" panose="020B0604020202020204" pitchFamily="34" charset="0"/>
              <a:ea typeface="隶书" pitchFamily="49" charset="-122"/>
              <a:sym typeface="Symbol" panose="05050102010706020507" pitchFamily="18" charset="2"/>
            </a:endParaRPr>
          </a:p>
        </p:txBody>
      </p:sp>
      <p:sp>
        <p:nvSpPr>
          <p:cNvPr id="22532" name="Text Box 45"/>
          <p:cNvSpPr txBox="1"/>
          <p:nvPr>
            <p:custDataLst>
              <p:tags r:id="rId1"/>
            </p:custDataLst>
          </p:nvPr>
        </p:nvSpPr>
        <p:spPr>
          <a:xfrm>
            <a:off x="288925" y="117475"/>
            <a:ext cx="63627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第九章知识点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                      </a:t>
            </a:r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533" name="Line 44"/>
          <p:cNvSpPr/>
          <p:nvPr>
            <p:custDataLst>
              <p:tags r:id="rId2"/>
            </p:custDataLst>
          </p:nvPr>
        </p:nvSpPr>
        <p:spPr>
          <a:xfrm>
            <a:off x="0" y="609600"/>
            <a:ext cx="9144000" cy="0"/>
          </a:xfrm>
          <a:prstGeom prst="line">
            <a:avLst/>
          </a:prstGeom>
          <a:ln w="9525" cap="flat" cmpd="sng">
            <a:solidFill>
              <a:srgbClr val="0000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202" name="Rectangle 2"/>
          <p:cNvSpPr/>
          <p:nvPr>
            <p:custDataLst>
              <p:tags r:id="rId3"/>
            </p:custDataLst>
          </p:nvPr>
        </p:nvSpPr>
        <p:spPr>
          <a:xfrm>
            <a:off x="1042988" y="3716338"/>
            <a:ext cx="6781800" cy="27368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spcBef>
                <a:spcPct val="20000"/>
              </a:spcBef>
              <a:buSzPct val="90000"/>
            </a:pPr>
            <a:r>
              <a:rPr lang="en-US" altLang="zh-CN" sz="32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）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输入为其他形式</a:t>
            </a:r>
            <a:endParaRPr lang="zh-CN" altLang="en-US" sz="3200" b="1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307209" name="Object 9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547813" y="4581525"/>
          <a:ext cx="423703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1981200" imgH="304800" progId="Equation.3">
                  <p:embed/>
                </p:oleObj>
              </mc:Choice>
              <mc:Fallback>
                <p:oleObj name="" r:id="rId5" imgW="1981200" imgH="3048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7813" y="4581525"/>
                        <a:ext cx="4237037" cy="663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617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617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charRg st="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6178">
                                            <p:txEl>
                                              <p:charRg st="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6178">
                                            <p:txEl>
                                              <p:charRg st="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720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20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8" grpId="0" build="p"/>
      <p:bldP spid="306179" grpId="0"/>
      <p:bldP spid="30720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6178" name="Rectangle 2"/>
          <p:cNvSpPr/>
          <p:nvPr/>
        </p:nvSpPr>
        <p:spPr>
          <a:xfrm>
            <a:off x="539750" y="763588"/>
            <a:ext cx="7991475" cy="29527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spcBef>
                <a:spcPct val="20000"/>
              </a:spcBef>
              <a:buSzPct val="90000"/>
            </a:pPr>
            <a:r>
              <a:rPr lang="zh-CN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用</a:t>
            </a:r>
            <a:r>
              <a:rPr lang="en-US" altLang="zh-CN" sz="32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LT</a:t>
            </a:r>
            <a:r>
              <a:rPr lang="zh-CN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分析系统</a:t>
            </a:r>
            <a:endParaRPr lang="zh-CN" altLang="en-US" sz="3200" b="1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spcBef>
                <a:spcPct val="20000"/>
              </a:spcBef>
              <a:buSzPct val="90000"/>
            </a:pPr>
            <a:r>
              <a:rPr lang="en-US" altLang="zh-CN" sz="32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     3)  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会求系统函数</a:t>
            </a:r>
            <a:r>
              <a:rPr lang="en-US" altLang="zh-CN" sz="3200" b="1" dirty="0">
                <a:latin typeface="Arial" panose="020B0604020202020204" pitchFamily="34" charset="0"/>
                <a:ea typeface="隶书" pitchFamily="49" charset="-122"/>
              </a:rPr>
              <a:t>H(S)</a:t>
            </a:r>
            <a:r>
              <a:rPr lang="zh-CN" altLang="en-US" sz="3200" b="1" dirty="0">
                <a:latin typeface="Arial" panose="020B0604020202020204" pitchFamily="34" charset="0"/>
                <a:ea typeface="隶书" pitchFamily="49" charset="-122"/>
              </a:rPr>
              <a:t>及确定其收敛域</a:t>
            </a:r>
            <a:endParaRPr lang="zh-CN" altLang="en-US" sz="3200" b="1" dirty="0">
              <a:latin typeface="Arial" panose="020B0604020202020204" pitchFamily="34" charset="0"/>
              <a:ea typeface="隶书" pitchFamily="49" charset="-122"/>
            </a:endParaRPr>
          </a:p>
          <a:p>
            <a:pPr>
              <a:spcBef>
                <a:spcPct val="20000"/>
              </a:spcBef>
              <a:buSzPct val="90000"/>
            </a:pPr>
            <a:r>
              <a:rPr lang="en-US" altLang="zh-CN" sz="3200" b="1" dirty="0">
                <a:latin typeface="Arial" panose="020B0604020202020204" pitchFamily="34" charset="0"/>
                <a:ea typeface="隶书" pitchFamily="49" charset="-122"/>
              </a:rPr>
              <a:t>     </a:t>
            </a:r>
            <a:r>
              <a:rPr lang="en-US" altLang="zh-CN" sz="32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4)  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会确定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  <a:sym typeface="SimSun" panose="02010600030101010101" pitchFamily="2" charset="-122"/>
              </a:rPr>
              <a:t>系统方程</a:t>
            </a:r>
            <a:endParaRPr lang="zh-CN" altLang="en-US" sz="3200" b="1" dirty="0">
              <a:latin typeface="Arial" panose="020B0604020202020204" pitchFamily="34" charset="0"/>
              <a:ea typeface="楷体_GB2312" pitchFamily="49" charset="-122"/>
              <a:sym typeface="SimSun" panose="02010600030101010101" pitchFamily="2" charset="-122"/>
            </a:endParaRPr>
          </a:p>
          <a:p>
            <a:pPr>
              <a:spcBef>
                <a:spcPct val="20000"/>
              </a:spcBef>
              <a:buSzPct val="90000"/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  <a:sym typeface="SimSun" panose="02010600030101010101" pitchFamily="2" charset="-122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  <a:sym typeface="SimSun" panose="02010600030101010101" pitchFamily="2" charset="-122"/>
              </a:rPr>
              <a:t>   </a:t>
            </a:r>
            <a:r>
              <a:rPr lang="en-US" altLang="zh-CN" sz="32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sym typeface="SimSun" panose="02010600030101010101" pitchFamily="2" charset="-122"/>
              </a:rPr>
              <a:t> 5)  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  <a:sym typeface="SimSun" panose="02010600030101010101" pitchFamily="2" charset="-122"/>
              </a:rPr>
              <a:t>会确定系统框图</a:t>
            </a:r>
            <a:endParaRPr lang="zh-CN" altLang="en-US" sz="3200" b="1" dirty="0">
              <a:latin typeface="Arial" panose="020B0604020202020204" pitchFamily="34" charset="0"/>
              <a:ea typeface="隶书" pitchFamily="49" charset="-122"/>
              <a:sym typeface="SimSun" panose="02010600030101010101" pitchFamily="2" charset="-122"/>
            </a:endParaRPr>
          </a:p>
          <a:p>
            <a:pPr>
              <a:spcBef>
                <a:spcPct val="20000"/>
              </a:spcBef>
              <a:buSzPct val="90000"/>
            </a:pPr>
            <a:endParaRPr lang="zh-CN" altLang="en-US" sz="3200" b="1" dirty="0">
              <a:latin typeface="Arial" panose="020B0604020202020204" pitchFamily="34" charset="0"/>
              <a:ea typeface="隶书" pitchFamily="49" charset="-122"/>
              <a:sym typeface="SimSun" panose="02010600030101010101" pitchFamily="2" charset="-122"/>
            </a:endParaRPr>
          </a:p>
        </p:txBody>
      </p:sp>
      <p:sp>
        <p:nvSpPr>
          <p:cNvPr id="23555" name="Text Box 45"/>
          <p:cNvSpPr txBox="1"/>
          <p:nvPr>
            <p:custDataLst>
              <p:tags r:id="rId1"/>
            </p:custDataLst>
          </p:nvPr>
        </p:nvSpPr>
        <p:spPr>
          <a:xfrm>
            <a:off x="288925" y="117475"/>
            <a:ext cx="63627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第九章知识点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                      </a:t>
            </a:r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556" name="Line 44"/>
          <p:cNvSpPr/>
          <p:nvPr>
            <p:custDataLst>
              <p:tags r:id="rId2"/>
            </p:custDataLst>
          </p:nvPr>
        </p:nvSpPr>
        <p:spPr>
          <a:xfrm>
            <a:off x="0" y="609600"/>
            <a:ext cx="9144000" cy="0"/>
          </a:xfrm>
          <a:prstGeom prst="line">
            <a:avLst/>
          </a:prstGeom>
          <a:ln w="9525" cap="flat" cmpd="sng">
            <a:solidFill>
              <a:srgbClr val="000099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617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617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charRg st="8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6178">
                                            <p:txEl>
                                              <p:charRg st="8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6178">
                                            <p:txEl>
                                              <p:charRg st="8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charRg st="3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6178">
                                            <p:txEl>
                                              <p:charRg st="3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6178">
                                            <p:txEl>
                                              <p:charRg st="3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charRg st="52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6178">
                                            <p:txEl>
                                              <p:charRg st="52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6178">
                                            <p:txEl>
                                              <p:charRg st="52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6178" name="Rectangle 2"/>
          <p:cNvSpPr/>
          <p:nvPr/>
        </p:nvSpPr>
        <p:spPr>
          <a:xfrm>
            <a:off x="539750" y="763588"/>
            <a:ext cx="7991475" cy="29527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spcBef>
                <a:spcPct val="20000"/>
              </a:spcBef>
              <a:buSzPct val="90000"/>
            </a:pPr>
            <a:r>
              <a:rPr lang="zh-CN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用</a:t>
            </a:r>
            <a:r>
              <a:rPr lang="en-US" altLang="zh-CN" sz="32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ZT</a:t>
            </a:r>
            <a:r>
              <a:rPr lang="zh-CN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分析系统</a:t>
            </a:r>
            <a:endParaRPr lang="zh-CN" altLang="en-US" sz="3200" b="1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spcBef>
                <a:spcPct val="20000"/>
              </a:spcBef>
              <a:buSzPct val="90000"/>
            </a:pPr>
            <a:r>
              <a:rPr lang="en-US" altLang="zh-CN" sz="32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     1)  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输入为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  x[n]=z</a:t>
            </a:r>
            <a:r>
              <a:rPr lang="en-US" altLang="zh-CN" sz="3200" b="1" baseline="-25000" dirty="0">
                <a:latin typeface="Arial" panose="020B0604020202020204" pitchFamily="34" charset="0"/>
                <a:ea typeface="隶书" pitchFamily="49" charset="-122"/>
                <a:sym typeface="Symbol" panose="05050102010706020507" pitchFamily="18" charset="2"/>
              </a:rPr>
              <a:t>0</a:t>
            </a:r>
            <a:r>
              <a:rPr lang="en-US" altLang="zh-CN" sz="3200" b="1" baseline="30000" dirty="0"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  <a:sym typeface="SimSun" panose="02010600030101010101" pitchFamily="2" charset="-122"/>
              </a:rPr>
              <a:t>	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  <a:sym typeface="SimSun" panose="02010600030101010101" pitchFamily="2" charset="-122"/>
              </a:rPr>
              <a:t>求输出信号</a:t>
            </a:r>
            <a:endParaRPr lang="zh-CN" altLang="en-US" sz="3200" b="1" baseline="30000" dirty="0">
              <a:latin typeface="Arial" panose="020B0604020202020204" pitchFamily="34" charset="0"/>
              <a:ea typeface="楷体_GB2312" pitchFamily="49" charset="-122"/>
              <a:sym typeface="SimSun" panose="02010600030101010101" pitchFamily="2" charset="-122"/>
            </a:endParaRPr>
          </a:p>
        </p:txBody>
      </p:sp>
      <p:sp>
        <p:nvSpPr>
          <p:cNvPr id="306179" name="Rectangle 3"/>
          <p:cNvSpPr/>
          <p:nvPr/>
        </p:nvSpPr>
        <p:spPr>
          <a:xfrm>
            <a:off x="2105025" y="2060575"/>
            <a:ext cx="5905500" cy="1395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 dirty="0">
                <a:solidFill>
                  <a:srgbClr val="0000FF"/>
                </a:solidFill>
                <a:latin typeface="Arial" panose="020B0604020202020204" pitchFamily="34" charset="0"/>
                <a:ea typeface="隶书" pitchFamily="49" charset="-122"/>
              </a:rPr>
              <a:t>y[n]=H(z</a:t>
            </a:r>
            <a:r>
              <a:rPr lang="en-US" altLang="zh-CN" sz="3200" b="1" baseline="-25000" dirty="0">
                <a:solidFill>
                  <a:srgbClr val="0000FF"/>
                </a:solidFill>
                <a:latin typeface="Arial" panose="020B0604020202020204" pitchFamily="34" charset="0"/>
                <a:ea typeface="隶书" pitchFamily="49" charset="-122"/>
                <a:sym typeface="Symbol" panose="05050102010706020507" pitchFamily="18" charset="2"/>
              </a:rPr>
              <a:t>0</a:t>
            </a:r>
            <a:r>
              <a:rPr lang="en-US" altLang="zh-CN" sz="3200" b="1" dirty="0">
                <a:solidFill>
                  <a:srgbClr val="0000FF"/>
                </a:solidFill>
                <a:latin typeface="Arial" panose="020B0604020202020204" pitchFamily="34" charset="0"/>
                <a:ea typeface="隶书" pitchFamily="49" charset="-122"/>
              </a:rPr>
              <a:t>)z</a:t>
            </a:r>
            <a:r>
              <a:rPr lang="en-US" altLang="zh-CN" sz="3200" b="1" baseline="-25000" dirty="0">
                <a:solidFill>
                  <a:srgbClr val="0000FF"/>
                </a:solidFill>
                <a:latin typeface="Arial" panose="020B0604020202020204" pitchFamily="34" charset="0"/>
                <a:ea typeface="隶书" pitchFamily="49" charset="-122"/>
                <a:sym typeface="Symbol" panose="05050102010706020507" pitchFamily="18" charset="2"/>
              </a:rPr>
              <a:t>0</a:t>
            </a:r>
            <a:r>
              <a:rPr lang="en-US" altLang="zh-CN" sz="3200" b="1" i="1" baseline="30000" dirty="0">
                <a:solidFill>
                  <a:srgbClr val="0000FF"/>
                </a:solidFill>
                <a:latin typeface="Arial" panose="020B0604020202020204" pitchFamily="34" charset="0"/>
                <a:ea typeface="隶书" pitchFamily="49" charset="-122"/>
                <a:sym typeface="Symbol" panose="05050102010706020507" pitchFamily="18" charset="2"/>
              </a:rPr>
              <a:t>n</a:t>
            </a:r>
            <a:endParaRPr lang="en-US" altLang="zh-CN" sz="3200" b="1" i="1" baseline="30000" dirty="0">
              <a:solidFill>
                <a:srgbClr val="0000FF"/>
              </a:solidFill>
              <a:latin typeface="Arial" panose="020B0604020202020204" pitchFamily="34" charset="0"/>
              <a:ea typeface="隶书" pitchFamily="49" charset="-122"/>
              <a:sym typeface="Symbol" panose="05050102010706020507" pitchFamily="18" charset="2"/>
            </a:endParaRPr>
          </a:p>
          <a:p>
            <a:endParaRPr lang="en-US" altLang="zh-CN" sz="3200" b="1" i="1" baseline="30000" dirty="0">
              <a:solidFill>
                <a:srgbClr val="0000FF"/>
              </a:solidFill>
              <a:latin typeface="Arial" panose="020B0604020202020204" pitchFamily="34" charset="0"/>
              <a:ea typeface="隶书" pitchFamily="49" charset="-122"/>
              <a:sym typeface="Symbol" panose="05050102010706020507" pitchFamily="18" charset="2"/>
            </a:endParaRPr>
          </a:p>
          <a:p>
            <a:r>
              <a:rPr lang="en-US" altLang="zh-CN" sz="3200" b="1" dirty="0">
                <a:solidFill>
                  <a:srgbClr val="0000FF"/>
                </a:solidFill>
                <a:latin typeface="Arial" panose="020B0604020202020204" pitchFamily="34" charset="0"/>
                <a:ea typeface="隶书" pitchFamily="49" charset="-122"/>
                <a:sym typeface="Symbol" panose="05050102010706020507" pitchFamily="18" charset="2"/>
              </a:rPr>
              <a:t>z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Arial" panose="020B0604020202020204" pitchFamily="34" charset="0"/>
                <a:ea typeface="隶书" pitchFamily="49" charset="-122"/>
                <a:sym typeface="Symbol" panose="05050102010706020507" pitchFamily="18" charset="2"/>
              </a:rPr>
              <a:t>0</a:t>
            </a:r>
            <a:r>
              <a:rPr lang="zh-CN" altLang="en-US" sz="3200" b="1" i="1" dirty="0">
                <a:solidFill>
                  <a:srgbClr val="0000FF"/>
                </a:solidFill>
                <a:latin typeface="Arial" panose="020B0604020202020204" pitchFamily="34" charset="0"/>
                <a:ea typeface="隶书" pitchFamily="49" charset="-122"/>
                <a:sym typeface="Symbol" panose="05050102010706020507" pitchFamily="18" charset="2"/>
              </a:rPr>
              <a:t>在</a:t>
            </a:r>
            <a:r>
              <a:rPr lang="en-US" altLang="zh-CN" sz="3200" b="1" i="1" dirty="0">
                <a:solidFill>
                  <a:srgbClr val="0000FF"/>
                </a:solidFill>
                <a:latin typeface="Arial" panose="020B0604020202020204" pitchFamily="34" charset="0"/>
                <a:ea typeface="隶书" pitchFamily="49" charset="-122"/>
                <a:sym typeface="Symbol" panose="05050102010706020507" pitchFamily="18" charset="2"/>
              </a:rPr>
              <a:t>H</a:t>
            </a:r>
            <a:r>
              <a:rPr lang="en-US" altLang="zh-CN" sz="3200" b="1" dirty="0">
                <a:solidFill>
                  <a:srgbClr val="0000FF"/>
                </a:solidFill>
                <a:latin typeface="Arial" panose="020B0604020202020204" pitchFamily="34" charset="0"/>
                <a:ea typeface="隶书" pitchFamily="49" charset="-122"/>
                <a:sym typeface="Symbol" panose="05050102010706020507" pitchFamily="18" charset="2"/>
              </a:rPr>
              <a:t>(z)</a:t>
            </a:r>
            <a:r>
              <a:rPr lang="zh-CN" altLang="en-US" sz="3200" b="1" i="1" dirty="0">
                <a:solidFill>
                  <a:srgbClr val="0000FF"/>
                </a:solidFill>
                <a:latin typeface="Arial" panose="020B0604020202020204" pitchFamily="34" charset="0"/>
                <a:ea typeface="隶书" pitchFamily="49" charset="-122"/>
                <a:sym typeface="Symbol" panose="05050102010706020507" pitchFamily="18" charset="2"/>
              </a:rPr>
              <a:t>收敛域内</a:t>
            </a:r>
            <a:endParaRPr lang="zh-CN" altLang="en-US" sz="3200" b="1" i="1" dirty="0">
              <a:solidFill>
                <a:srgbClr val="0000FF"/>
              </a:solidFill>
              <a:latin typeface="Arial" panose="020B0604020202020204" pitchFamily="34" charset="0"/>
              <a:ea typeface="隶书" pitchFamily="49" charset="-122"/>
              <a:sym typeface="Symbol" panose="05050102010706020507" pitchFamily="18" charset="2"/>
            </a:endParaRPr>
          </a:p>
        </p:txBody>
      </p:sp>
      <p:sp>
        <p:nvSpPr>
          <p:cNvPr id="24580" name="Text Box 45"/>
          <p:cNvSpPr txBox="1"/>
          <p:nvPr>
            <p:custDataLst>
              <p:tags r:id="rId1"/>
            </p:custDataLst>
          </p:nvPr>
        </p:nvSpPr>
        <p:spPr>
          <a:xfrm>
            <a:off x="288925" y="117475"/>
            <a:ext cx="63627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第十章知识点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                      </a:t>
            </a:r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581" name="Line 44"/>
          <p:cNvSpPr/>
          <p:nvPr>
            <p:custDataLst>
              <p:tags r:id="rId2"/>
            </p:custDataLst>
          </p:nvPr>
        </p:nvSpPr>
        <p:spPr>
          <a:xfrm>
            <a:off x="0" y="609600"/>
            <a:ext cx="9144000" cy="0"/>
          </a:xfrm>
          <a:prstGeom prst="line">
            <a:avLst/>
          </a:prstGeom>
          <a:ln w="9525" cap="flat" cmpd="sng">
            <a:solidFill>
              <a:srgbClr val="0000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202" name="Rectangle 2"/>
          <p:cNvSpPr/>
          <p:nvPr>
            <p:custDataLst>
              <p:tags r:id="rId3"/>
            </p:custDataLst>
          </p:nvPr>
        </p:nvSpPr>
        <p:spPr>
          <a:xfrm>
            <a:off x="1042988" y="3716338"/>
            <a:ext cx="6781800" cy="27368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spcBef>
                <a:spcPct val="20000"/>
              </a:spcBef>
              <a:buSzPct val="90000"/>
            </a:pPr>
            <a:r>
              <a:rPr lang="en-US" altLang="zh-CN" sz="32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）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输入为其他形式</a:t>
            </a:r>
            <a:endParaRPr lang="zh-CN" altLang="en-US" sz="3200" b="1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307209" name="Object 9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757363" y="4602163"/>
          <a:ext cx="38163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1459865" imgH="228600" progId="Equation.3">
                  <p:embed/>
                </p:oleObj>
              </mc:Choice>
              <mc:Fallback>
                <p:oleObj name="" r:id="rId5" imgW="1459865" imgH="2286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57363" y="4602163"/>
                        <a:ext cx="381635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617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617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charRg st="8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6178">
                                            <p:txEl>
                                              <p:charRg st="8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6178">
                                            <p:txEl>
                                              <p:charRg st="8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720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20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8" grpId="0" build="p"/>
      <p:bldP spid="306179" grpId="0"/>
      <p:bldP spid="30720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170" name="Group 43"/>
          <p:cNvGrpSpPr/>
          <p:nvPr/>
        </p:nvGrpSpPr>
        <p:grpSpPr>
          <a:xfrm>
            <a:off x="0" y="117475"/>
            <a:ext cx="9144000" cy="492125"/>
            <a:chOff x="0" y="170"/>
            <a:chExt cx="5760" cy="310"/>
          </a:xfrm>
        </p:grpSpPr>
        <p:sp>
          <p:nvSpPr>
            <p:cNvPr id="7176" name="Line 44"/>
            <p:cNvSpPr/>
            <p:nvPr/>
          </p:nvSpPr>
          <p:spPr>
            <a:xfrm>
              <a:off x="0" y="480"/>
              <a:ext cx="5760" cy="0"/>
            </a:xfrm>
            <a:prstGeom prst="line">
              <a:avLst/>
            </a:prstGeom>
            <a:ln w="9525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7" name="Text Box 45"/>
            <p:cNvSpPr txBox="1"/>
            <p:nvPr/>
          </p:nvSpPr>
          <p:spPr>
            <a:xfrm>
              <a:off x="182" y="170"/>
              <a:ext cx="3430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第一章</a:t>
              </a:r>
              <a:r>
                <a:rPr lang="en-US" altLang="zh-CN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                                                   </a:t>
              </a:r>
              <a:endPara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11188" y="763588"/>
            <a:ext cx="7920038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90000"/>
              <a:buBlip>
                <a:blip r:embed="rId1"/>
              </a:buBlip>
              <a:defRPr kumimoji="1" sz="32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、信号的运算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1) x(-at + b) = x[- a(t-b/a)],a&gt;0,b&gt;0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Blip>
                <a:blip r:embed="rId1"/>
              </a:buBlip>
              <a:defRPr/>
            </a:pP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Blip>
                <a:blip r:embed="rId1"/>
              </a:buBlip>
              <a:defRPr/>
            </a:pP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2)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信号的微分运算：间断点处的微分引入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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(t)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 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信号的积分：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  3)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信号的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t>+ -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  <a:sym typeface="Symbol" panose="05050102010706020507" charset="0"/>
              </a:rPr>
              <a:t>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charset="0"/>
              </a:rPr>
              <a:t>÷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  <a:sym typeface="+mn-ea"/>
              </a:rPr>
              <a:t>4)奇偶分解：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3635375" y="3644900"/>
          <a:ext cx="272891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6" imgW="1133475" imgH="238125" progId="Equation.3">
                  <p:embed/>
                </p:oleObj>
              </mc:Choice>
              <mc:Fallback>
                <p:oleObj name="" r:id="rId6" imgW="1133475" imgH="238125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35375" y="3644900"/>
                        <a:ext cx="2728913" cy="573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116013" y="1989138"/>
            <a:ext cx="77771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3200" b="1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defRPr>
            </a:lvl1pPr>
            <a:lvl2pPr marL="742950" indent="-285750">
              <a:defRPr kumimoji="1" sz="3200" b="1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defRPr>
            </a:lvl2pPr>
            <a:lvl3pPr marL="1143000" indent="-228600">
              <a:defRPr kumimoji="1" sz="3200" b="1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defRPr>
            </a:lvl3pPr>
            <a:lvl4pPr marL="1600200" indent="-228600">
              <a:defRPr kumimoji="1" sz="3200" b="1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defRPr>
            </a:lvl4pPr>
            <a:lvl5pPr marL="2057400" indent="-228600">
              <a:defRPr kumimoji="1" sz="3200" b="1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First time scaling and/or inverse, then right shifting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 b/a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.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  <p:graphicFrame>
        <p:nvGraphicFramePr>
          <p:cNvPr id="7174" name="Object 3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3419475" y="4940300"/>
          <a:ext cx="3830638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9" imgW="1962150" imgH="542925" progId="Equation.3">
                  <p:embed/>
                </p:oleObj>
              </mc:Choice>
              <mc:Fallback>
                <p:oleObj name="" r:id="rId9" imgW="1962150" imgH="542925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19475" y="4940300"/>
                        <a:ext cx="3830638" cy="906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4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3419475" y="5876925"/>
          <a:ext cx="37465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2" imgW="2105025" imgH="314325" progId="Equation.3">
                  <p:embed/>
                </p:oleObj>
              </mc:Choice>
              <mc:Fallback>
                <p:oleObj name="" r:id="rId12" imgW="2105025" imgH="314325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3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19475" y="5876925"/>
                        <a:ext cx="3746500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charRg st="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charRg st="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5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charRg st="5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charRg st="5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76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charRg st="76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charRg st="76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88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charRg st="88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charRg st="88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03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charRg st="103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charRg st="103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6178" name="Rectangle 2"/>
          <p:cNvSpPr/>
          <p:nvPr/>
        </p:nvSpPr>
        <p:spPr>
          <a:xfrm>
            <a:off x="539750" y="763588"/>
            <a:ext cx="7991475" cy="29527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spcBef>
                <a:spcPct val="20000"/>
              </a:spcBef>
              <a:buSzPct val="90000"/>
            </a:pPr>
            <a:r>
              <a:rPr lang="zh-CN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用</a:t>
            </a:r>
            <a:r>
              <a:rPr lang="en-US" altLang="zh-CN" sz="32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ZT</a:t>
            </a:r>
            <a:r>
              <a:rPr lang="zh-CN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分析系统</a:t>
            </a:r>
            <a:endParaRPr lang="zh-CN" altLang="en-US" sz="3200" b="1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spcBef>
                <a:spcPct val="20000"/>
              </a:spcBef>
              <a:buSzPct val="90000"/>
            </a:pPr>
            <a:r>
              <a:rPr lang="en-US" altLang="zh-CN" sz="32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     3)  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会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  <a:sym typeface="SimSun" panose="02010600030101010101" pitchFamily="2" charset="-122"/>
              </a:rPr>
              <a:t>求系统函数</a:t>
            </a:r>
            <a:r>
              <a:rPr lang="en-US" altLang="zh-CN" sz="3200" b="1" dirty="0">
                <a:latin typeface="Arial" panose="020B0604020202020204" pitchFamily="34" charset="0"/>
                <a:ea typeface="隶书" pitchFamily="49" charset="-122"/>
                <a:sym typeface="SimSun" panose="02010600030101010101" pitchFamily="2" charset="-122"/>
              </a:rPr>
              <a:t>H(Z)</a:t>
            </a:r>
            <a:r>
              <a:rPr lang="zh-CN" altLang="en-US" sz="3200" b="1" dirty="0">
                <a:latin typeface="Arial" panose="020B0604020202020204" pitchFamily="34" charset="0"/>
                <a:ea typeface="隶书" pitchFamily="49" charset="-122"/>
                <a:sym typeface="SimSun" panose="02010600030101010101" pitchFamily="2" charset="-122"/>
              </a:rPr>
              <a:t>及确定其收敛域</a:t>
            </a:r>
            <a:endParaRPr lang="zh-CN" altLang="en-US" sz="3200" b="1" dirty="0">
              <a:latin typeface="Arial" panose="020B0604020202020204" pitchFamily="34" charset="0"/>
              <a:ea typeface="隶书" pitchFamily="49" charset="-122"/>
              <a:sym typeface="SimSun" panose="02010600030101010101" pitchFamily="2" charset="-122"/>
            </a:endParaRPr>
          </a:p>
          <a:p>
            <a:pPr>
              <a:spcBef>
                <a:spcPct val="20000"/>
              </a:spcBef>
              <a:buSzPct val="90000"/>
            </a:pPr>
            <a:r>
              <a:rPr lang="en-US" altLang="zh-CN" sz="3200" b="1" dirty="0">
                <a:latin typeface="Arial" panose="020B0604020202020204" pitchFamily="34" charset="0"/>
                <a:ea typeface="隶书" pitchFamily="49" charset="-122"/>
                <a:sym typeface="SimSun" panose="02010600030101010101" pitchFamily="2" charset="-122"/>
              </a:rPr>
              <a:t>     </a:t>
            </a:r>
            <a:r>
              <a:rPr lang="en-US" altLang="zh-CN" sz="32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sym typeface="SimSun" panose="02010600030101010101" pitchFamily="2" charset="-122"/>
              </a:rPr>
              <a:t>4)  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  <a:sym typeface="SimSun" panose="02010600030101010101" pitchFamily="2" charset="-122"/>
              </a:rPr>
              <a:t>会确定系统方程</a:t>
            </a:r>
            <a:endParaRPr lang="zh-CN" altLang="en-US" sz="3200" b="1" dirty="0">
              <a:latin typeface="Arial" panose="020B0604020202020204" pitchFamily="34" charset="0"/>
              <a:ea typeface="楷体_GB2312" pitchFamily="49" charset="-122"/>
              <a:sym typeface="SimSun" panose="02010600030101010101" pitchFamily="2" charset="-122"/>
            </a:endParaRPr>
          </a:p>
          <a:p>
            <a:pPr>
              <a:spcBef>
                <a:spcPct val="20000"/>
              </a:spcBef>
              <a:buSzPct val="90000"/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  <a:sym typeface="SimSun" panose="02010600030101010101" pitchFamily="2" charset="-122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  <a:sym typeface="SimSun" panose="02010600030101010101" pitchFamily="2" charset="-122"/>
              </a:rPr>
              <a:t>    </a:t>
            </a:r>
            <a:r>
              <a:rPr lang="en-US" altLang="zh-CN" sz="32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sym typeface="SimSun" panose="02010600030101010101" pitchFamily="2" charset="-122"/>
              </a:rPr>
              <a:t>5)  </a:t>
            </a: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  <a:sym typeface="SimSun" panose="02010600030101010101" pitchFamily="2" charset="-122"/>
              </a:rPr>
              <a:t>会确定系统框图</a:t>
            </a:r>
            <a:endParaRPr lang="zh-CN" altLang="en-US" sz="3200" b="1" dirty="0">
              <a:latin typeface="Arial" panose="020B0604020202020204" pitchFamily="34" charset="0"/>
              <a:ea typeface="隶书" pitchFamily="49" charset="-122"/>
              <a:sym typeface="SimSun" panose="02010600030101010101" pitchFamily="2" charset="-122"/>
            </a:endParaRPr>
          </a:p>
          <a:p>
            <a:pPr>
              <a:spcBef>
                <a:spcPct val="20000"/>
              </a:spcBef>
              <a:buSzPct val="90000"/>
            </a:pPr>
            <a:endParaRPr lang="zh-CN" altLang="en-US" sz="3200" b="1" dirty="0">
              <a:latin typeface="Arial" panose="020B0604020202020204" pitchFamily="34" charset="0"/>
              <a:ea typeface="隶书" pitchFamily="49" charset="-122"/>
              <a:sym typeface="SimSun" panose="02010600030101010101" pitchFamily="2" charset="-122"/>
            </a:endParaRPr>
          </a:p>
        </p:txBody>
      </p:sp>
      <p:sp>
        <p:nvSpPr>
          <p:cNvPr id="25603" name="Text Box 45"/>
          <p:cNvSpPr txBox="1"/>
          <p:nvPr>
            <p:custDataLst>
              <p:tags r:id="rId1"/>
            </p:custDataLst>
          </p:nvPr>
        </p:nvSpPr>
        <p:spPr>
          <a:xfrm>
            <a:off x="288925" y="117475"/>
            <a:ext cx="63627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第九章知识点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                      </a:t>
            </a:r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604" name="Line 44"/>
          <p:cNvSpPr/>
          <p:nvPr>
            <p:custDataLst>
              <p:tags r:id="rId2"/>
            </p:custDataLst>
          </p:nvPr>
        </p:nvSpPr>
        <p:spPr>
          <a:xfrm>
            <a:off x="0" y="609600"/>
            <a:ext cx="9144000" cy="0"/>
          </a:xfrm>
          <a:prstGeom prst="line">
            <a:avLst/>
          </a:prstGeom>
          <a:ln w="9525" cap="flat" cmpd="sng">
            <a:solidFill>
              <a:srgbClr val="000099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617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617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charRg st="8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6178">
                                            <p:txEl>
                                              <p:charRg st="8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6178">
                                            <p:txEl>
                                              <p:charRg st="8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charRg st="3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6178">
                                            <p:txEl>
                                              <p:charRg st="3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6178">
                                            <p:txEl>
                                              <p:charRg st="3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charRg st="52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6178">
                                            <p:txEl>
                                              <p:charRg st="52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6178">
                                            <p:txEl>
                                              <p:charRg st="52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194" name="Group 43"/>
          <p:cNvGrpSpPr/>
          <p:nvPr/>
        </p:nvGrpSpPr>
        <p:grpSpPr>
          <a:xfrm>
            <a:off x="0" y="117475"/>
            <a:ext cx="9144000" cy="492125"/>
            <a:chOff x="0" y="170"/>
            <a:chExt cx="5760" cy="310"/>
          </a:xfrm>
        </p:grpSpPr>
        <p:sp>
          <p:nvSpPr>
            <p:cNvPr id="8196" name="Line 44"/>
            <p:cNvSpPr/>
            <p:nvPr/>
          </p:nvSpPr>
          <p:spPr>
            <a:xfrm>
              <a:off x="0" y="480"/>
              <a:ext cx="5760" cy="0"/>
            </a:xfrm>
            <a:prstGeom prst="line">
              <a:avLst/>
            </a:prstGeom>
            <a:ln w="9525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97" name="Text Box 45"/>
            <p:cNvSpPr txBox="1"/>
            <p:nvPr/>
          </p:nvSpPr>
          <p:spPr>
            <a:xfrm>
              <a:off x="182" y="170"/>
              <a:ext cx="347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第一章</a:t>
              </a:r>
              <a:r>
                <a:rPr lang="en-US" altLang="zh-CN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                                                    </a:t>
              </a:r>
              <a:endPara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11188" y="1052513"/>
            <a:ext cx="7920038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90000"/>
              <a:buBlip>
                <a:blip r:embed="rId1"/>
              </a:buBlip>
              <a:defRPr kumimoji="1" sz="32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、系统的性质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线性性：满足叠加性质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记忆性：系统某一时刻输出仅由该时刻输入决定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可逆性：不同输入导致不同输出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因果性：系统某时刻输出与现在及过去时刻输入有关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稳定性：若输入有界，输出也有界 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 时不变性：系统的特性与时间没有关系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注意：判断性质时常用反例来说明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8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charRg st="8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charRg st="8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21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charRg st="21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charRg st="21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45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charRg st="45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charRg st="45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62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charRg st="62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charRg st="62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88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charRg st="88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charRg st="88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107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charRg st="107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charRg st="107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128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charRg st="128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charRg st="128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8" name="Group 43"/>
          <p:cNvGrpSpPr/>
          <p:nvPr/>
        </p:nvGrpSpPr>
        <p:grpSpPr>
          <a:xfrm>
            <a:off x="0" y="117475"/>
            <a:ext cx="9144000" cy="492125"/>
            <a:chOff x="0" y="170"/>
            <a:chExt cx="5760" cy="310"/>
          </a:xfrm>
        </p:grpSpPr>
        <p:sp>
          <p:nvSpPr>
            <p:cNvPr id="9263" name="Line 44"/>
            <p:cNvSpPr/>
            <p:nvPr/>
          </p:nvSpPr>
          <p:spPr>
            <a:xfrm>
              <a:off x="0" y="480"/>
              <a:ext cx="5760" cy="0"/>
            </a:xfrm>
            <a:prstGeom prst="line">
              <a:avLst/>
            </a:prstGeom>
            <a:ln w="9525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64" name="Text Box 45"/>
            <p:cNvSpPr txBox="1"/>
            <p:nvPr/>
          </p:nvSpPr>
          <p:spPr>
            <a:xfrm>
              <a:off x="182" y="170"/>
              <a:ext cx="74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第一章</a:t>
              </a:r>
              <a:r>
                <a:rPr lang="en-US" altLang="zh-CN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9219" name="Group 3"/>
          <p:cNvGrpSpPr/>
          <p:nvPr/>
        </p:nvGrpSpPr>
        <p:grpSpPr>
          <a:xfrm>
            <a:off x="755650" y="1773238"/>
            <a:ext cx="7094538" cy="1936750"/>
            <a:chOff x="476" y="890"/>
            <a:chExt cx="4577" cy="1323"/>
          </a:xfrm>
        </p:grpSpPr>
        <p:sp>
          <p:nvSpPr>
            <p:cNvPr id="9237" name="Line 4"/>
            <p:cNvSpPr/>
            <p:nvPr/>
          </p:nvSpPr>
          <p:spPr>
            <a:xfrm flipV="1">
              <a:off x="476" y="1706"/>
              <a:ext cx="1451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9238" name="Line 5"/>
            <p:cNvSpPr/>
            <p:nvPr/>
          </p:nvSpPr>
          <p:spPr>
            <a:xfrm flipV="1">
              <a:off x="748" y="1162"/>
              <a:ext cx="1" cy="105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9239" name="Text Box 6"/>
            <p:cNvSpPr txBox="1"/>
            <p:nvPr/>
          </p:nvSpPr>
          <p:spPr>
            <a:xfrm>
              <a:off x="793" y="1026"/>
              <a:ext cx="454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)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40" name="Text Box 7"/>
            <p:cNvSpPr txBox="1"/>
            <p:nvPr/>
          </p:nvSpPr>
          <p:spPr>
            <a:xfrm>
              <a:off x="1927" y="1842"/>
              <a:ext cx="177" cy="18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latin typeface="Arial" panose="020B0604020202020204" pitchFamily="34" charset="0"/>
                  <a:sym typeface="Symbol" panose="05050102010706020507" pitchFamily="18" charset="2"/>
                </a:rPr>
                <a:t>t</a:t>
              </a:r>
              <a:endParaRPr lang="en-US" altLang="zh-CN" i="1" dirty="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9241" name="Text Box 8"/>
            <p:cNvSpPr txBox="1"/>
            <p:nvPr/>
          </p:nvSpPr>
          <p:spPr>
            <a:xfrm>
              <a:off x="1070" y="1706"/>
              <a:ext cx="177" cy="18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1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242" name="Text Box 9"/>
            <p:cNvSpPr txBox="1"/>
            <p:nvPr/>
          </p:nvSpPr>
          <p:spPr>
            <a:xfrm>
              <a:off x="616" y="1298"/>
              <a:ext cx="177" cy="18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  <a:sym typeface="Symbol" panose="05050102010706020507" pitchFamily="18" charset="2"/>
                </a:rPr>
                <a:t>1</a:t>
              </a:r>
              <a:endParaRPr lang="en-US" altLang="zh-CN" dirty="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9243" name="Line 10"/>
            <p:cNvSpPr/>
            <p:nvPr/>
          </p:nvSpPr>
          <p:spPr>
            <a:xfrm>
              <a:off x="1156" y="1434"/>
              <a:ext cx="0" cy="5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244" name="Line 11"/>
            <p:cNvSpPr/>
            <p:nvPr/>
          </p:nvSpPr>
          <p:spPr>
            <a:xfrm flipH="1" flipV="1">
              <a:off x="747" y="1434"/>
              <a:ext cx="40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245" name="Text Box 12"/>
            <p:cNvSpPr txBox="1"/>
            <p:nvPr/>
          </p:nvSpPr>
          <p:spPr>
            <a:xfrm>
              <a:off x="612" y="1752"/>
              <a:ext cx="177" cy="18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0</a:t>
              </a:r>
              <a:endParaRPr lang="en-US" altLang="zh-CN" dirty="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9246" name="Rectangle 13"/>
            <p:cNvSpPr/>
            <p:nvPr/>
          </p:nvSpPr>
          <p:spPr>
            <a:xfrm>
              <a:off x="1519" y="1661"/>
              <a:ext cx="19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en-US" altLang="zh-CN" dirty="0"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endParaRPr lang="en-US" altLang="zh-CN" dirty="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9247" name="Line 14"/>
            <p:cNvSpPr/>
            <p:nvPr/>
          </p:nvSpPr>
          <p:spPr>
            <a:xfrm>
              <a:off x="3016" y="1706"/>
              <a:ext cx="19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9248" name="Line 15"/>
            <p:cNvSpPr/>
            <p:nvPr/>
          </p:nvSpPr>
          <p:spPr>
            <a:xfrm flipH="1" flipV="1">
              <a:off x="3470" y="1026"/>
              <a:ext cx="4" cy="11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9249" name="Text Box 16"/>
            <p:cNvSpPr txBox="1"/>
            <p:nvPr/>
          </p:nvSpPr>
          <p:spPr>
            <a:xfrm>
              <a:off x="3515" y="890"/>
              <a:ext cx="454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)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50" name="Text Box 17"/>
            <p:cNvSpPr txBox="1"/>
            <p:nvPr/>
          </p:nvSpPr>
          <p:spPr>
            <a:xfrm>
              <a:off x="4876" y="1888"/>
              <a:ext cx="177" cy="18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latin typeface="Arial" panose="020B0604020202020204" pitchFamily="34" charset="0"/>
                  <a:sym typeface="Symbol" panose="05050102010706020507" pitchFamily="18" charset="2"/>
                </a:rPr>
                <a:t>t</a:t>
              </a:r>
              <a:endParaRPr lang="en-US" altLang="zh-CN" i="1" dirty="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9251" name="Text Box 18"/>
            <p:cNvSpPr txBox="1"/>
            <p:nvPr/>
          </p:nvSpPr>
          <p:spPr>
            <a:xfrm>
              <a:off x="3342" y="1715"/>
              <a:ext cx="177" cy="18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0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252" name="Text Box 19"/>
            <p:cNvSpPr txBox="1"/>
            <p:nvPr/>
          </p:nvSpPr>
          <p:spPr>
            <a:xfrm>
              <a:off x="3338" y="1298"/>
              <a:ext cx="177" cy="18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  <a:sym typeface="Symbol" panose="05050102010706020507" pitchFamily="18" charset="2"/>
                </a:rPr>
                <a:t>1</a:t>
              </a:r>
              <a:endParaRPr lang="en-US" altLang="zh-CN" dirty="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9253" name="Line 20"/>
            <p:cNvSpPr/>
            <p:nvPr/>
          </p:nvSpPr>
          <p:spPr>
            <a:xfrm>
              <a:off x="3878" y="1389"/>
              <a:ext cx="0" cy="5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254" name="Line 21"/>
            <p:cNvSpPr/>
            <p:nvPr/>
          </p:nvSpPr>
          <p:spPr>
            <a:xfrm flipH="1">
              <a:off x="3470" y="1389"/>
              <a:ext cx="4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255" name="Rectangle 22"/>
            <p:cNvSpPr/>
            <p:nvPr/>
          </p:nvSpPr>
          <p:spPr>
            <a:xfrm>
              <a:off x="3651" y="1702"/>
              <a:ext cx="19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en-US" altLang="zh-CN" dirty="0">
                  <a:latin typeface="Arial" panose="020B0604020202020204" pitchFamily="34" charset="0"/>
                  <a:sym typeface="Symbol" panose="05050102010706020507" pitchFamily="18" charset="2"/>
                </a:rPr>
                <a:t>1</a:t>
              </a:r>
              <a:endParaRPr lang="en-US" altLang="zh-CN" dirty="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9256" name="Line 23"/>
            <p:cNvSpPr/>
            <p:nvPr/>
          </p:nvSpPr>
          <p:spPr>
            <a:xfrm>
              <a:off x="1882" y="1480"/>
              <a:ext cx="9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9257" name="Rectangle 24"/>
            <p:cNvSpPr/>
            <p:nvPr/>
          </p:nvSpPr>
          <p:spPr>
            <a:xfrm>
              <a:off x="2109" y="1162"/>
              <a:ext cx="636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Arial" panose="020B0604020202020204" pitchFamily="34" charset="0"/>
                </a:rPr>
                <a:t>LTI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258" name="Line 25"/>
            <p:cNvSpPr/>
            <p:nvPr/>
          </p:nvSpPr>
          <p:spPr>
            <a:xfrm>
              <a:off x="1156" y="1979"/>
              <a:ext cx="40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259" name="Line 26"/>
            <p:cNvSpPr/>
            <p:nvPr/>
          </p:nvSpPr>
          <p:spPr>
            <a:xfrm>
              <a:off x="1565" y="1706"/>
              <a:ext cx="0" cy="27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260" name="Line 27"/>
            <p:cNvSpPr/>
            <p:nvPr/>
          </p:nvSpPr>
          <p:spPr>
            <a:xfrm>
              <a:off x="3878" y="1979"/>
              <a:ext cx="6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261" name="Line 28"/>
            <p:cNvSpPr/>
            <p:nvPr/>
          </p:nvSpPr>
          <p:spPr>
            <a:xfrm flipV="1">
              <a:off x="4558" y="1706"/>
              <a:ext cx="0" cy="27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262" name="Rectangle 29"/>
            <p:cNvSpPr/>
            <p:nvPr/>
          </p:nvSpPr>
          <p:spPr>
            <a:xfrm>
              <a:off x="4377" y="1706"/>
              <a:ext cx="19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en-US" altLang="zh-CN" dirty="0">
                  <a:latin typeface="Arial" panose="020B0604020202020204" pitchFamily="34" charset="0"/>
                  <a:sym typeface="Symbol" panose="05050102010706020507" pitchFamily="18" charset="2"/>
                </a:rPr>
                <a:t>3</a:t>
              </a:r>
              <a:endParaRPr lang="en-US" altLang="zh-CN" dirty="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9220" name="Group 30"/>
          <p:cNvGrpSpPr/>
          <p:nvPr/>
        </p:nvGrpSpPr>
        <p:grpSpPr>
          <a:xfrm>
            <a:off x="1116013" y="3717925"/>
            <a:ext cx="5905500" cy="2089150"/>
            <a:chOff x="703" y="2289"/>
            <a:chExt cx="3720" cy="1316"/>
          </a:xfrm>
        </p:grpSpPr>
        <p:sp>
          <p:nvSpPr>
            <p:cNvPr id="9224" name="Rectangle 31"/>
            <p:cNvSpPr/>
            <p:nvPr/>
          </p:nvSpPr>
          <p:spPr>
            <a:xfrm>
              <a:off x="2835" y="2704"/>
              <a:ext cx="636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dirty="0">
                  <a:latin typeface="Arial" panose="020B0604020202020204" pitchFamily="34" charset="0"/>
                </a:rPr>
                <a:t>LTI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225" name="Line 32"/>
            <p:cNvSpPr/>
            <p:nvPr/>
          </p:nvSpPr>
          <p:spPr>
            <a:xfrm>
              <a:off x="2744" y="3022"/>
              <a:ext cx="9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9226" name="Rectangle 33"/>
            <p:cNvSpPr/>
            <p:nvPr/>
          </p:nvSpPr>
          <p:spPr>
            <a:xfrm>
              <a:off x="3787" y="2840"/>
              <a:ext cx="636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400" b="1" i="1" dirty="0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)=?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27" name="Line 34"/>
            <p:cNvSpPr/>
            <p:nvPr/>
          </p:nvSpPr>
          <p:spPr>
            <a:xfrm>
              <a:off x="703" y="3242"/>
              <a:ext cx="2036" cy="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9228" name="Line 35"/>
            <p:cNvSpPr/>
            <p:nvPr/>
          </p:nvSpPr>
          <p:spPr>
            <a:xfrm flipH="1" flipV="1">
              <a:off x="1429" y="2425"/>
              <a:ext cx="4" cy="11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9229" name="Text Box 36"/>
            <p:cNvSpPr txBox="1"/>
            <p:nvPr/>
          </p:nvSpPr>
          <p:spPr>
            <a:xfrm>
              <a:off x="1474" y="2289"/>
              <a:ext cx="45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)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230" name="Text Box 37"/>
            <p:cNvSpPr txBox="1"/>
            <p:nvPr/>
          </p:nvSpPr>
          <p:spPr>
            <a:xfrm>
              <a:off x="2563" y="3242"/>
              <a:ext cx="17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latin typeface="Arial" panose="020B0604020202020204" pitchFamily="34" charset="0"/>
                  <a:sym typeface="Symbol" panose="05050102010706020507" pitchFamily="18" charset="2"/>
                </a:rPr>
                <a:t>t</a:t>
              </a:r>
              <a:endParaRPr lang="en-US" altLang="zh-CN" i="1" dirty="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9231" name="Text Box 38"/>
            <p:cNvSpPr txBox="1"/>
            <p:nvPr/>
          </p:nvSpPr>
          <p:spPr>
            <a:xfrm>
              <a:off x="1301" y="3234"/>
              <a:ext cx="17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0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232" name="Text Box 39"/>
            <p:cNvSpPr txBox="1"/>
            <p:nvPr/>
          </p:nvSpPr>
          <p:spPr>
            <a:xfrm>
              <a:off x="1202" y="2659"/>
              <a:ext cx="17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  <a:sym typeface="Symbol" panose="05050102010706020507" pitchFamily="18" charset="2"/>
                </a:rPr>
                <a:t>1</a:t>
              </a:r>
              <a:endParaRPr lang="en-US" altLang="zh-CN" dirty="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9233" name="Line 40"/>
            <p:cNvSpPr/>
            <p:nvPr/>
          </p:nvSpPr>
          <p:spPr>
            <a:xfrm>
              <a:off x="1837" y="2697"/>
              <a:ext cx="363" cy="5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234" name="Line 41"/>
            <p:cNvSpPr/>
            <p:nvPr/>
          </p:nvSpPr>
          <p:spPr>
            <a:xfrm flipH="1">
              <a:off x="1429" y="2697"/>
              <a:ext cx="408" cy="5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235" name="Rectangle 42"/>
            <p:cNvSpPr/>
            <p:nvPr/>
          </p:nvSpPr>
          <p:spPr>
            <a:xfrm>
              <a:off x="1701" y="3190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 eaLnBrk="1" hangingPunct="1"/>
              <a:r>
                <a:rPr lang="en-US" altLang="zh-CN" dirty="0">
                  <a:latin typeface="Arial" panose="020B0604020202020204" pitchFamily="34" charset="0"/>
                  <a:sym typeface="Symbol" panose="05050102010706020507" pitchFamily="18" charset="2"/>
                </a:rPr>
                <a:t>1</a:t>
              </a:r>
              <a:endParaRPr lang="en-US" altLang="zh-CN" dirty="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9236" name="Rectangle 43"/>
            <p:cNvSpPr/>
            <p:nvPr/>
          </p:nvSpPr>
          <p:spPr>
            <a:xfrm>
              <a:off x="2109" y="3196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 eaLnBrk="1" hangingPunct="1"/>
              <a:r>
                <a:rPr lang="en-US" altLang="zh-CN" dirty="0"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endParaRPr lang="en-US" altLang="zh-CN" dirty="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sp>
        <p:nvSpPr>
          <p:cNvPr id="9221" name="Rectangle 44"/>
          <p:cNvSpPr/>
          <p:nvPr/>
        </p:nvSpPr>
        <p:spPr>
          <a:xfrm>
            <a:off x="2592388" y="693738"/>
            <a:ext cx="3384550" cy="584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3200" b="1" dirty="0">
                <a:solidFill>
                  <a:srgbClr val="0000FF"/>
                </a:solidFill>
                <a:latin typeface="Arial" panose="020B0604020202020204" pitchFamily="34" charset="0"/>
              </a:rPr>
              <a:t>LTI</a:t>
            </a:r>
            <a:r>
              <a:rPr lang="zh-CN" altLang="en-US" sz="3200" b="1" dirty="0">
                <a:solidFill>
                  <a:srgbClr val="0000FF"/>
                </a:solidFill>
                <a:latin typeface="Arial" panose="020B0604020202020204" pitchFamily="34" charset="0"/>
              </a:rPr>
              <a:t>性质应用</a:t>
            </a:r>
            <a:endParaRPr lang="en-US" altLang="zh-CN" sz="32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222" name="Object 2"/>
          <p:cNvGraphicFramePr>
            <a:graphicFrameLocks noChangeAspect="1"/>
          </p:cNvGraphicFramePr>
          <p:nvPr/>
        </p:nvGraphicFramePr>
        <p:xfrm>
          <a:off x="755650" y="5949950"/>
          <a:ext cx="69754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2946400" imgH="215900" progId="Equation.DSMT4">
                  <p:embed/>
                </p:oleObj>
              </mc:Choice>
              <mc:Fallback>
                <p:oleObj name="" r:id="rId1" imgW="2946400" imgH="2159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650" y="5949950"/>
                        <a:ext cx="6975475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文本框 1"/>
          <p:cNvSpPr txBox="1"/>
          <p:nvPr/>
        </p:nvSpPr>
        <p:spPr>
          <a:xfrm>
            <a:off x="684213" y="1277938"/>
            <a:ext cx="112553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ext Box 11"/>
          <p:cNvSpPr txBox="1"/>
          <p:nvPr/>
        </p:nvSpPr>
        <p:spPr>
          <a:xfrm>
            <a:off x="534988" y="793750"/>
            <a:ext cx="619283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、</a:t>
            </a:r>
            <a:r>
              <a:rPr lang="zh-CN" altLang="en-US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两个门信号的卷积积分：图解法</a:t>
            </a:r>
            <a:endParaRPr lang="zh-CN" altLang="en-US" sz="2400" b="1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grpSp>
        <p:nvGrpSpPr>
          <p:cNvPr id="10243" name="Group 43"/>
          <p:cNvGrpSpPr/>
          <p:nvPr/>
        </p:nvGrpSpPr>
        <p:grpSpPr>
          <a:xfrm>
            <a:off x="1331913" y="1412875"/>
            <a:ext cx="3024187" cy="2185988"/>
            <a:chOff x="930" y="1026"/>
            <a:chExt cx="1905" cy="1377"/>
          </a:xfrm>
        </p:grpSpPr>
        <p:sp>
          <p:nvSpPr>
            <p:cNvPr id="10277" name="Line 28"/>
            <p:cNvSpPr/>
            <p:nvPr/>
          </p:nvSpPr>
          <p:spPr>
            <a:xfrm>
              <a:off x="930" y="1842"/>
              <a:ext cx="1406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0278" name="Line 29"/>
            <p:cNvSpPr/>
            <p:nvPr/>
          </p:nvSpPr>
          <p:spPr>
            <a:xfrm flipV="1">
              <a:off x="1610" y="1117"/>
              <a:ext cx="0" cy="862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0279" name="Text Box 30"/>
            <p:cNvSpPr txBox="1"/>
            <p:nvPr/>
          </p:nvSpPr>
          <p:spPr>
            <a:xfrm>
              <a:off x="1655" y="1026"/>
              <a:ext cx="4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rgbClr val="000000"/>
                  </a:solidFill>
                  <a:latin typeface="Arial" panose="020B0604020202020204" pitchFamily="34" charset="0"/>
                </a:rPr>
                <a:t>x</a:t>
              </a:r>
              <a:r>
                <a:rPr lang="en-US" altLang="zh-CN" dirty="0">
                  <a:solidFill>
                    <a:srgbClr val="000000"/>
                  </a:solidFill>
                  <a:latin typeface="Arial" panose="020B0604020202020204" pitchFamily="34" charset="0"/>
                </a:rPr>
                <a:t>(t)</a:t>
              </a:r>
              <a:endParaRPr lang="en-US" altLang="zh-CN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80" name="Text Box 31"/>
            <p:cNvSpPr txBox="1"/>
            <p:nvPr/>
          </p:nvSpPr>
          <p:spPr>
            <a:xfrm>
              <a:off x="2381" y="1752"/>
              <a:ext cx="4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000000"/>
                  </a:solidFill>
                  <a:latin typeface="Arial" panose="020B0604020202020204" pitchFamily="34" charset="0"/>
                </a:rPr>
                <a:t>t</a:t>
              </a:r>
              <a:endParaRPr lang="en-US" altLang="zh-CN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81" name="Line 32"/>
            <p:cNvSpPr/>
            <p:nvPr/>
          </p:nvSpPr>
          <p:spPr>
            <a:xfrm>
              <a:off x="1247" y="1480"/>
              <a:ext cx="726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282" name="Line 33"/>
            <p:cNvSpPr/>
            <p:nvPr/>
          </p:nvSpPr>
          <p:spPr>
            <a:xfrm flipH="1">
              <a:off x="1247" y="1480"/>
              <a:ext cx="0" cy="362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283" name="Text Box 34"/>
            <p:cNvSpPr txBox="1"/>
            <p:nvPr/>
          </p:nvSpPr>
          <p:spPr>
            <a:xfrm>
              <a:off x="1111" y="1842"/>
              <a:ext cx="4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000000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CN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zh-CN" baseline="-250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84" name="Line 35"/>
            <p:cNvSpPr/>
            <p:nvPr/>
          </p:nvSpPr>
          <p:spPr>
            <a:xfrm>
              <a:off x="1973" y="1480"/>
              <a:ext cx="0" cy="362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285" name="Text Box 36"/>
            <p:cNvSpPr txBox="1"/>
            <p:nvPr/>
          </p:nvSpPr>
          <p:spPr>
            <a:xfrm>
              <a:off x="1837" y="1843"/>
              <a:ext cx="4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000000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CN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zh-CN" baseline="-250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86" name="Text Box 41"/>
            <p:cNvSpPr txBox="1"/>
            <p:nvPr/>
          </p:nvSpPr>
          <p:spPr>
            <a:xfrm>
              <a:off x="1383" y="1253"/>
              <a:ext cx="2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zh-CN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87" name="Text Box 42"/>
            <p:cNvSpPr txBox="1"/>
            <p:nvPr/>
          </p:nvSpPr>
          <p:spPr>
            <a:xfrm>
              <a:off x="1066" y="2115"/>
              <a:ext cx="117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rgbClr val="000000"/>
                  </a:solidFill>
                  <a:latin typeface="Arial" panose="020B0604020202020204" pitchFamily="34" charset="0"/>
                </a:rPr>
                <a:t>  |</a:t>
              </a:r>
              <a:r>
                <a:rPr lang="en-US" altLang="zh-CN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   </a:t>
              </a:r>
              <a:r>
                <a:rPr lang="en-US" altLang="zh-CN" baseline="-250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1</a:t>
              </a:r>
              <a:r>
                <a:rPr lang="en-US" altLang="zh-CN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 |</a:t>
              </a:r>
              <a:endParaRPr lang="en-US" altLang="zh-CN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10244" name="Group 44"/>
          <p:cNvGrpSpPr/>
          <p:nvPr/>
        </p:nvGrpSpPr>
        <p:grpSpPr>
          <a:xfrm>
            <a:off x="5003800" y="1412875"/>
            <a:ext cx="3024188" cy="2185988"/>
            <a:chOff x="930" y="1026"/>
            <a:chExt cx="1905" cy="1377"/>
          </a:xfrm>
        </p:grpSpPr>
        <p:sp>
          <p:nvSpPr>
            <p:cNvPr id="10266" name="Line 45"/>
            <p:cNvSpPr/>
            <p:nvPr/>
          </p:nvSpPr>
          <p:spPr>
            <a:xfrm>
              <a:off x="930" y="1842"/>
              <a:ext cx="1406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0267" name="Line 46"/>
            <p:cNvSpPr/>
            <p:nvPr/>
          </p:nvSpPr>
          <p:spPr>
            <a:xfrm flipV="1">
              <a:off x="1610" y="1117"/>
              <a:ext cx="0" cy="862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0268" name="Text Box 47"/>
            <p:cNvSpPr txBox="1"/>
            <p:nvPr/>
          </p:nvSpPr>
          <p:spPr>
            <a:xfrm>
              <a:off x="1655" y="1026"/>
              <a:ext cx="4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rgbClr val="000000"/>
                  </a:solidFill>
                  <a:latin typeface="Arial" panose="020B0604020202020204" pitchFamily="34" charset="0"/>
                </a:rPr>
                <a:t>h</a:t>
              </a:r>
              <a:r>
                <a:rPr lang="en-US" altLang="zh-CN" dirty="0">
                  <a:solidFill>
                    <a:srgbClr val="000000"/>
                  </a:solidFill>
                  <a:latin typeface="Arial" panose="020B0604020202020204" pitchFamily="34" charset="0"/>
                </a:rPr>
                <a:t>(t)</a:t>
              </a:r>
              <a:endParaRPr lang="en-US" altLang="zh-CN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69" name="Text Box 48"/>
            <p:cNvSpPr txBox="1"/>
            <p:nvPr/>
          </p:nvSpPr>
          <p:spPr>
            <a:xfrm>
              <a:off x="2381" y="1752"/>
              <a:ext cx="4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000000"/>
                  </a:solidFill>
                  <a:latin typeface="Arial" panose="020B0604020202020204" pitchFamily="34" charset="0"/>
                </a:rPr>
                <a:t>t</a:t>
              </a:r>
              <a:endParaRPr lang="en-US" altLang="zh-CN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70" name="Line 49"/>
            <p:cNvSpPr/>
            <p:nvPr/>
          </p:nvSpPr>
          <p:spPr>
            <a:xfrm>
              <a:off x="1247" y="1480"/>
              <a:ext cx="726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271" name="Line 50"/>
            <p:cNvSpPr/>
            <p:nvPr/>
          </p:nvSpPr>
          <p:spPr>
            <a:xfrm flipH="1">
              <a:off x="1247" y="1480"/>
              <a:ext cx="0" cy="362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272" name="Text Box 51"/>
            <p:cNvSpPr txBox="1"/>
            <p:nvPr/>
          </p:nvSpPr>
          <p:spPr>
            <a:xfrm>
              <a:off x="1111" y="1842"/>
              <a:ext cx="4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000000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CN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zh-CN" baseline="-250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73" name="Line 52"/>
            <p:cNvSpPr/>
            <p:nvPr/>
          </p:nvSpPr>
          <p:spPr>
            <a:xfrm>
              <a:off x="1973" y="1480"/>
              <a:ext cx="0" cy="362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274" name="Text Box 53"/>
            <p:cNvSpPr txBox="1"/>
            <p:nvPr/>
          </p:nvSpPr>
          <p:spPr>
            <a:xfrm>
              <a:off x="1837" y="1843"/>
              <a:ext cx="4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000000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zh-CN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altLang="zh-CN" baseline="-250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75" name="Text Box 54"/>
            <p:cNvSpPr txBox="1"/>
            <p:nvPr/>
          </p:nvSpPr>
          <p:spPr>
            <a:xfrm>
              <a:off x="1383" y="1253"/>
              <a:ext cx="2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zh-CN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76" name="Text Box 55"/>
            <p:cNvSpPr txBox="1"/>
            <p:nvPr/>
          </p:nvSpPr>
          <p:spPr>
            <a:xfrm>
              <a:off x="1066" y="2115"/>
              <a:ext cx="117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rgbClr val="000000"/>
                  </a:solidFill>
                  <a:latin typeface="Arial" panose="020B0604020202020204" pitchFamily="34" charset="0"/>
                </a:rPr>
                <a:t>  |</a:t>
              </a:r>
              <a:r>
                <a:rPr lang="en-US" altLang="zh-CN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   </a:t>
              </a:r>
              <a:r>
                <a:rPr lang="en-US" altLang="zh-CN" baseline="-250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lang="en-US" altLang="zh-CN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 |</a:t>
              </a:r>
              <a:endParaRPr lang="en-US" altLang="zh-CN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sp>
        <p:nvSpPr>
          <p:cNvPr id="10245" name="Rectangle 56"/>
          <p:cNvSpPr/>
          <p:nvPr/>
        </p:nvSpPr>
        <p:spPr>
          <a:xfrm>
            <a:off x="539750" y="3860800"/>
            <a:ext cx="276860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3200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</a:t>
            </a:r>
            <a:r>
              <a:rPr lang="en-US" altLang="zh-CN" sz="3200" baseline="-25000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3200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 </a:t>
            </a:r>
            <a:r>
              <a:rPr lang="en-US" altLang="zh-CN" sz="3200" baseline="-25000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为等腰梯形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10246" name="Group 62"/>
          <p:cNvGrpSpPr/>
          <p:nvPr/>
        </p:nvGrpSpPr>
        <p:grpSpPr>
          <a:xfrm>
            <a:off x="1692275" y="3644900"/>
            <a:ext cx="5616575" cy="2617788"/>
            <a:chOff x="1066" y="2296"/>
            <a:chExt cx="3538" cy="1649"/>
          </a:xfrm>
        </p:grpSpPr>
        <p:sp>
          <p:nvSpPr>
            <p:cNvPr id="10250" name="Line 12"/>
            <p:cNvSpPr/>
            <p:nvPr/>
          </p:nvSpPr>
          <p:spPr>
            <a:xfrm>
              <a:off x="1247" y="3340"/>
              <a:ext cx="2903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0251" name="Line 13"/>
            <p:cNvSpPr/>
            <p:nvPr/>
          </p:nvSpPr>
          <p:spPr>
            <a:xfrm flipV="1">
              <a:off x="2653" y="2432"/>
              <a:ext cx="0" cy="1044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0252" name="Text Box 14"/>
            <p:cNvSpPr txBox="1"/>
            <p:nvPr/>
          </p:nvSpPr>
          <p:spPr>
            <a:xfrm>
              <a:off x="2699" y="2296"/>
              <a:ext cx="9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rgbClr val="000000"/>
                  </a:solidFill>
                  <a:latin typeface="Arial" panose="020B0604020202020204" pitchFamily="34" charset="0"/>
                </a:rPr>
                <a:t>y</a:t>
              </a:r>
              <a:r>
                <a:rPr lang="en-US" altLang="zh-CN" dirty="0">
                  <a:solidFill>
                    <a:srgbClr val="000000"/>
                  </a:solidFill>
                  <a:latin typeface="Arial" panose="020B0604020202020204" pitchFamily="34" charset="0"/>
                </a:rPr>
                <a:t>(t)</a:t>
              </a:r>
              <a:endParaRPr lang="en-US" altLang="zh-CN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3" name="Text Box 15"/>
            <p:cNvSpPr txBox="1"/>
            <p:nvPr/>
          </p:nvSpPr>
          <p:spPr>
            <a:xfrm>
              <a:off x="4150" y="3204"/>
              <a:ext cx="4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000000"/>
                  </a:solidFill>
                  <a:latin typeface="Arial" panose="020B0604020202020204" pitchFamily="34" charset="0"/>
                </a:rPr>
                <a:t>t</a:t>
              </a:r>
              <a:endParaRPr lang="en-US" altLang="zh-CN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4" name="Line 16"/>
            <p:cNvSpPr/>
            <p:nvPr/>
          </p:nvSpPr>
          <p:spPr>
            <a:xfrm>
              <a:off x="2290" y="2977"/>
              <a:ext cx="681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255" name="Line 17"/>
            <p:cNvSpPr/>
            <p:nvPr/>
          </p:nvSpPr>
          <p:spPr>
            <a:xfrm flipH="1">
              <a:off x="1610" y="2977"/>
              <a:ext cx="680" cy="363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256" name="Line 19"/>
            <p:cNvSpPr/>
            <p:nvPr/>
          </p:nvSpPr>
          <p:spPr>
            <a:xfrm>
              <a:off x="2971" y="2977"/>
              <a:ext cx="771" cy="363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257" name="Line 21"/>
            <p:cNvSpPr/>
            <p:nvPr/>
          </p:nvSpPr>
          <p:spPr>
            <a:xfrm>
              <a:off x="2971" y="2977"/>
              <a:ext cx="0" cy="363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10258" name="Line 22"/>
            <p:cNvSpPr/>
            <p:nvPr/>
          </p:nvSpPr>
          <p:spPr>
            <a:xfrm>
              <a:off x="2290" y="2977"/>
              <a:ext cx="0" cy="363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10259" name="Text Box 23"/>
            <p:cNvSpPr txBox="1"/>
            <p:nvPr/>
          </p:nvSpPr>
          <p:spPr>
            <a:xfrm>
              <a:off x="1247" y="3339"/>
              <a:ext cx="72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000000"/>
                  </a:solidFill>
                  <a:latin typeface="Arial" panose="020B0604020202020204" pitchFamily="34" charset="0"/>
                </a:rPr>
                <a:t>r1+r3</a:t>
              </a:r>
              <a:endParaRPr lang="en-US" altLang="zh-CN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60" name="Text Box 25"/>
            <p:cNvSpPr txBox="1"/>
            <p:nvPr/>
          </p:nvSpPr>
          <p:spPr>
            <a:xfrm>
              <a:off x="2653" y="2704"/>
              <a:ext cx="15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000000"/>
                  </a:solidFill>
                  <a:latin typeface="Arial" panose="020B0604020202020204" pitchFamily="34" charset="0"/>
                </a:rPr>
                <a:t>A·B·min{</a:t>
              </a:r>
              <a:r>
                <a:rPr lang="en-US" altLang="zh-CN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</a:t>
              </a:r>
              <a:r>
                <a:rPr lang="en-US" altLang="zh-CN" baseline="-250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1</a:t>
              </a:r>
              <a:r>
                <a:rPr lang="en-US" altLang="zh-CN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,</a:t>
              </a:r>
              <a:r>
                <a:rPr lang="en-US" altLang="zh-CN" baseline="-250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lang="en-US" altLang="zh-CN" dirty="0">
                  <a:latin typeface="Arial" panose="020B0604020202020204" pitchFamily="34" charset="0"/>
                  <a:sym typeface="Symbol" panose="05050102010706020507" pitchFamily="18" charset="2"/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  <a:latin typeface="Arial" panose="020B0604020202020204" pitchFamily="34" charset="0"/>
                </a:rPr>
                <a:t>}</a:t>
              </a:r>
              <a:endParaRPr lang="en-US" altLang="zh-CN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61" name="Text Box 57"/>
            <p:cNvSpPr txBox="1"/>
            <p:nvPr/>
          </p:nvSpPr>
          <p:spPr>
            <a:xfrm>
              <a:off x="3379" y="3339"/>
              <a:ext cx="72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000000"/>
                  </a:solidFill>
                  <a:latin typeface="Arial" panose="020B0604020202020204" pitchFamily="34" charset="0"/>
                </a:rPr>
                <a:t>r2+r4</a:t>
              </a:r>
              <a:endParaRPr lang="en-US" altLang="zh-CN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62" name="Text Box 58"/>
            <p:cNvSpPr txBox="1"/>
            <p:nvPr/>
          </p:nvSpPr>
          <p:spPr>
            <a:xfrm>
              <a:off x="1066" y="3657"/>
              <a:ext cx="15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000000"/>
                  </a:solidFill>
                  <a:latin typeface="Arial" panose="020B0604020202020204" pitchFamily="34" charset="0"/>
                </a:rPr>
                <a:t>min{r</a:t>
              </a:r>
              <a:r>
                <a:rPr lang="en-US" altLang="zh-CN" baseline="-250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1</a:t>
              </a:r>
              <a:r>
                <a:rPr lang="en-US" altLang="zh-CN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+r</a:t>
              </a:r>
              <a:r>
                <a:rPr lang="en-US" altLang="zh-CN" baseline="-250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4</a:t>
              </a:r>
              <a:r>
                <a:rPr lang="en-US" altLang="zh-CN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, r</a:t>
              </a:r>
              <a:r>
                <a:rPr lang="en-US" altLang="zh-CN" baseline="-250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lang="en-US" altLang="zh-CN" dirty="0">
                  <a:solidFill>
                    <a:srgbClr val="000000"/>
                  </a:solidFill>
                  <a:latin typeface="Arial" panose="020B0604020202020204" pitchFamily="34" charset="0"/>
                </a:rPr>
                <a:t>+r</a:t>
              </a:r>
              <a:r>
                <a:rPr lang="en-US" altLang="zh-CN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r>
                <a:rPr lang="en-US" altLang="zh-CN" dirty="0">
                  <a:solidFill>
                    <a:srgbClr val="000000"/>
                  </a:solidFill>
                  <a:latin typeface="Arial" panose="020B0604020202020204" pitchFamily="34" charset="0"/>
                </a:rPr>
                <a:t>}</a:t>
              </a:r>
              <a:endPara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0263" name="Line 59"/>
            <p:cNvSpPr/>
            <p:nvPr/>
          </p:nvSpPr>
          <p:spPr>
            <a:xfrm flipH="1">
              <a:off x="2064" y="3385"/>
              <a:ext cx="226" cy="3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264" name="Text Box 60"/>
            <p:cNvSpPr txBox="1"/>
            <p:nvPr/>
          </p:nvSpPr>
          <p:spPr>
            <a:xfrm>
              <a:off x="2835" y="3657"/>
              <a:ext cx="15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000000"/>
                  </a:solidFill>
                  <a:latin typeface="Arial" panose="020B0604020202020204" pitchFamily="34" charset="0"/>
                </a:rPr>
                <a:t>max{r</a:t>
              </a:r>
              <a:r>
                <a:rPr lang="en-US" altLang="zh-CN" baseline="-250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1</a:t>
              </a:r>
              <a:r>
                <a:rPr lang="en-US" altLang="zh-CN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+r</a:t>
              </a:r>
              <a:r>
                <a:rPr lang="en-US" altLang="zh-CN" baseline="-250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4</a:t>
              </a:r>
              <a:r>
                <a:rPr lang="en-US" altLang="zh-CN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, r</a:t>
              </a:r>
              <a:r>
                <a:rPr lang="en-US" altLang="zh-CN" baseline="-25000" dirty="0">
                  <a:solidFill>
                    <a:srgbClr val="000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lang="en-US" altLang="zh-CN" dirty="0">
                  <a:solidFill>
                    <a:srgbClr val="000000"/>
                  </a:solidFill>
                  <a:latin typeface="Arial" panose="020B0604020202020204" pitchFamily="34" charset="0"/>
                </a:rPr>
                <a:t>+r</a:t>
              </a:r>
              <a:r>
                <a:rPr lang="en-US" altLang="zh-CN" baseline="-25000" dirty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r>
                <a:rPr lang="en-US" altLang="zh-CN" dirty="0">
                  <a:solidFill>
                    <a:srgbClr val="000000"/>
                  </a:solidFill>
                  <a:latin typeface="Arial" panose="020B0604020202020204" pitchFamily="34" charset="0"/>
                </a:rPr>
                <a:t>}</a:t>
              </a:r>
              <a:endPara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0265" name="Line 61"/>
            <p:cNvSpPr/>
            <p:nvPr/>
          </p:nvSpPr>
          <p:spPr>
            <a:xfrm>
              <a:off x="2971" y="3385"/>
              <a:ext cx="227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10247" name="Group 43"/>
          <p:cNvGrpSpPr/>
          <p:nvPr/>
        </p:nvGrpSpPr>
        <p:grpSpPr>
          <a:xfrm>
            <a:off x="0" y="117475"/>
            <a:ext cx="9144000" cy="492125"/>
            <a:chOff x="0" y="170"/>
            <a:chExt cx="5760" cy="310"/>
          </a:xfrm>
        </p:grpSpPr>
        <p:sp>
          <p:nvSpPr>
            <p:cNvPr id="10248" name="Line 44"/>
            <p:cNvSpPr/>
            <p:nvPr>
              <p:custDataLst>
                <p:tags r:id="rId1"/>
              </p:custDataLst>
            </p:nvPr>
          </p:nvSpPr>
          <p:spPr>
            <a:xfrm>
              <a:off x="0" y="480"/>
              <a:ext cx="5760" cy="0"/>
            </a:xfrm>
            <a:prstGeom prst="line">
              <a:avLst/>
            </a:prstGeom>
            <a:ln w="9525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49" name="Text Box 45"/>
            <p:cNvSpPr txBox="1"/>
            <p:nvPr>
              <p:custDataLst>
                <p:tags r:id="rId2"/>
              </p:custDataLst>
            </p:nvPr>
          </p:nvSpPr>
          <p:spPr>
            <a:xfrm>
              <a:off x="182" y="170"/>
              <a:ext cx="400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第二章知识点</a:t>
              </a:r>
              <a:r>
                <a:rPr lang="en-US" altLang="zh-CN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                                                   </a:t>
              </a:r>
              <a:endPara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3474" name="Rectangle 2"/>
          <p:cNvSpPr/>
          <p:nvPr/>
        </p:nvSpPr>
        <p:spPr>
          <a:xfrm>
            <a:off x="250825" y="908050"/>
            <a:ext cx="7910513" cy="5762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1" hangingPunct="1">
              <a:spcBef>
                <a:spcPct val="20000"/>
              </a:spcBef>
              <a:buSzPct val="90000"/>
            </a:pPr>
            <a:r>
              <a:rPr lang="en-US" altLang="zh-CN" sz="32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zh-CN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、两个门信号的卷积和：多项式乘法</a:t>
            </a:r>
            <a:endParaRPr lang="zh-CN" altLang="en-US" sz="3200" b="1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11267" name="Object 4"/>
          <p:cNvGraphicFramePr>
            <a:graphicFrameLocks noChangeAspect="1"/>
          </p:cNvGraphicFramePr>
          <p:nvPr/>
        </p:nvGraphicFramePr>
        <p:xfrm>
          <a:off x="3132138" y="2349500"/>
          <a:ext cx="27432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1346200" imgH="228600" progId="Equation.DSMT4">
                  <p:embed/>
                </p:oleObj>
              </mc:Choice>
              <mc:Fallback>
                <p:oleObj name="" r:id="rId1" imgW="1346200" imgH="2286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32138" y="2349500"/>
                        <a:ext cx="2743200" cy="4651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5"/>
          <p:cNvGraphicFramePr>
            <a:graphicFrameLocks noChangeAspect="1"/>
          </p:cNvGraphicFramePr>
          <p:nvPr/>
        </p:nvGraphicFramePr>
        <p:xfrm>
          <a:off x="2124075" y="1701800"/>
          <a:ext cx="32004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1586865" imgH="215900" progId="Equation.DSMT4">
                  <p:embed/>
                </p:oleObj>
              </mc:Choice>
              <mc:Fallback>
                <p:oleObj name="" r:id="rId3" imgW="1586865" imgH="2159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4075" y="1701800"/>
                        <a:ext cx="3200400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15"/>
          <p:cNvSpPr txBox="1"/>
          <p:nvPr/>
        </p:nvSpPr>
        <p:spPr>
          <a:xfrm>
            <a:off x="1042988" y="1628775"/>
            <a:ext cx="74898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</a:rPr>
              <a:t>From                                 ,The polynomial is  </a:t>
            </a:r>
            <a:endParaRPr lang="en-US" altLang="zh-CN" sz="2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1270" name="Object 7"/>
          <p:cNvGraphicFramePr>
            <a:graphicFrameLocks noChangeAspect="1"/>
          </p:cNvGraphicFramePr>
          <p:nvPr/>
        </p:nvGraphicFramePr>
        <p:xfrm>
          <a:off x="5508625" y="3141663"/>
          <a:ext cx="28194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5" imgW="1397000" imgH="228600" progId="Equation.DSMT4">
                  <p:embed/>
                </p:oleObj>
              </mc:Choice>
              <mc:Fallback>
                <p:oleObj name="" r:id="rId5" imgW="1397000" imgH="2286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08625" y="3141663"/>
                        <a:ext cx="2819400" cy="4603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17"/>
          <p:cNvSpPr txBox="1"/>
          <p:nvPr/>
        </p:nvSpPr>
        <p:spPr>
          <a:xfrm>
            <a:off x="304800" y="2873375"/>
            <a:ext cx="1524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Tahoma" panose="020B0604030504040204" pitchFamily="34" charset="0"/>
              </a:rPr>
              <a:t>Also</a:t>
            </a:r>
            <a:endParaRPr lang="en-US" altLang="zh-CN" sz="280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11272" name="Object 9"/>
          <p:cNvGraphicFramePr>
            <a:graphicFrameLocks noChangeAspect="1"/>
          </p:cNvGraphicFramePr>
          <p:nvPr/>
        </p:nvGraphicFramePr>
        <p:xfrm>
          <a:off x="1258888" y="4005263"/>
          <a:ext cx="22098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7" imgW="1104900" imgH="203200" progId="Equation.DSMT4">
                  <p:embed/>
                </p:oleObj>
              </mc:Choice>
              <mc:Fallback>
                <p:oleObj name="" r:id="rId7" imgW="1104900" imgH="2032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8888" y="4005263"/>
                        <a:ext cx="2209800" cy="398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10"/>
          <p:cNvGraphicFramePr>
            <a:graphicFrameLocks noChangeAspect="1"/>
          </p:cNvGraphicFramePr>
          <p:nvPr/>
        </p:nvGraphicFramePr>
        <p:xfrm>
          <a:off x="4356100" y="4005263"/>
          <a:ext cx="38862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9" imgW="2006600" imgH="228600" progId="Equation.DSMT4">
                  <p:embed/>
                </p:oleObj>
              </mc:Choice>
              <mc:Fallback>
                <p:oleObj name="" r:id="rId9" imgW="2006600" imgH="2286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56100" y="4005263"/>
                        <a:ext cx="3886200" cy="4397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AutoShape 20"/>
          <p:cNvSpPr/>
          <p:nvPr/>
        </p:nvSpPr>
        <p:spPr>
          <a:xfrm>
            <a:off x="3563938" y="40767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zh-CN" altLang="zh-CN" sz="3200" dirty="0">
              <a:latin typeface="Tahoma" panose="020B0604030504040204" pitchFamily="34" charset="0"/>
            </a:endParaRPr>
          </a:p>
        </p:txBody>
      </p:sp>
      <p:graphicFrame>
        <p:nvGraphicFramePr>
          <p:cNvPr id="11275" name="Object 12"/>
          <p:cNvGraphicFramePr>
            <a:graphicFrameLocks noChangeAspect="1"/>
          </p:cNvGraphicFramePr>
          <p:nvPr/>
        </p:nvGraphicFramePr>
        <p:xfrm>
          <a:off x="1331913" y="3141663"/>
          <a:ext cx="32004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1" imgW="1612900" imgH="215900" progId="Equation.DSMT4">
                  <p:embed/>
                </p:oleObj>
              </mc:Choice>
              <mc:Fallback>
                <p:oleObj name="" r:id="rId11" imgW="1612900" imgH="2159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31913" y="3141663"/>
                        <a:ext cx="3200400" cy="436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AutoShape 22"/>
          <p:cNvSpPr/>
          <p:nvPr/>
        </p:nvSpPr>
        <p:spPr>
          <a:xfrm>
            <a:off x="4643438" y="32131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zh-CN" altLang="zh-CN" sz="3200" dirty="0">
              <a:latin typeface="Tahoma" panose="020B0604030504040204" pitchFamily="34" charset="0"/>
            </a:endParaRPr>
          </a:p>
        </p:txBody>
      </p:sp>
      <p:graphicFrame>
        <p:nvGraphicFramePr>
          <p:cNvPr id="11277" name="Object 14"/>
          <p:cNvGraphicFramePr>
            <a:graphicFrameLocks noChangeAspect="1"/>
          </p:cNvGraphicFramePr>
          <p:nvPr/>
        </p:nvGraphicFramePr>
        <p:xfrm>
          <a:off x="1835150" y="4941888"/>
          <a:ext cx="44196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3" imgW="2108200" imgH="215900" progId="Equation.DSMT4">
                  <p:embed/>
                </p:oleObj>
              </mc:Choice>
              <mc:Fallback>
                <p:oleObj name="" r:id="rId13" imgW="2108200" imgH="2159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35150" y="4941888"/>
                        <a:ext cx="4419600" cy="4603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Text Box 6"/>
          <p:cNvSpPr txBox="1"/>
          <p:nvPr/>
        </p:nvSpPr>
        <p:spPr>
          <a:xfrm>
            <a:off x="1089025" y="4926013"/>
            <a:ext cx="609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Tahoma" panose="020B0604030504040204" pitchFamily="34" charset="0"/>
              </a:rPr>
              <a:t>∴</a:t>
            </a:r>
            <a:endParaRPr lang="en-US" altLang="zh-CN" sz="2800" dirty="0">
              <a:latin typeface="Tahoma" panose="020B0604030504040204" pitchFamily="34" charset="0"/>
            </a:endParaRPr>
          </a:p>
        </p:txBody>
      </p:sp>
      <p:sp>
        <p:nvSpPr>
          <p:cNvPr id="11279" name="Line 44"/>
          <p:cNvSpPr/>
          <p:nvPr/>
        </p:nvSpPr>
        <p:spPr>
          <a:xfrm>
            <a:off x="0" y="609600"/>
            <a:ext cx="9144000" cy="0"/>
          </a:xfrm>
          <a:prstGeom prst="line">
            <a:avLst/>
          </a:prstGeom>
          <a:ln w="9525" cap="flat" cmpd="sng">
            <a:solidFill>
              <a:srgbClr val="000099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2291" name="Line 8"/>
          <p:cNvSpPr/>
          <p:nvPr/>
        </p:nvSpPr>
        <p:spPr>
          <a:xfrm>
            <a:off x="0" y="609600"/>
            <a:ext cx="9144000" cy="0"/>
          </a:xfrm>
          <a:prstGeom prst="line">
            <a:avLst/>
          </a:prstGeom>
          <a:ln w="9525" cap="flat" cmpd="sng">
            <a:solidFill>
              <a:srgbClr val="0000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39750" y="692150"/>
            <a:ext cx="7920038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90000"/>
              <a:buBlip>
                <a:blip r:embed="rId1"/>
              </a:buBlip>
              <a:defRPr kumimoji="1" sz="32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3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、卷积积分和卷积和的性质 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Blip>
                <a:blip r:embed="rId1"/>
              </a:buBlip>
              <a:defRPr/>
            </a:pP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2293" name="文本框 1"/>
          <p:cNvSpPr txBox="1"/>
          <p:nvPr/>
        </p:nvSpPr>
        <p:spPr>
          <a:xfrm>
            <a:off x="1122363" y="1339850"/>
            <a:ext cx="7310437" cy="1874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200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1&gt;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 x(t)*h(t) = h(t)*x(t)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2&gt;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 x(t)*[h</a:t>
            </a:r>
            <a:r>
              <a:rPr lang="en-US" altLang="zh-CN" sz="20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 (t)+h</a:t>
            </a:r>
            <a:r>
              <a:rPr lang="en-US" altLang="zh-CN" sz="20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 (t)]= x(t)*h</a:t>
            </a:r>
            <a:r>
              <a:rPr lang="en-US" altLang="zh-CN" sz="20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 (t)+ x(t)*h</a:t>
            </a:r>
            <a:r>
              <a:rPr lang="en-US" altLang="zh-CN" sz="20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 (t) 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3&gt;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 x(t)*[h</a:t>
            </a:r>
            <a:r>
              <a:rPr lang="en-US" altLang="zh-CN" sz="20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 (t)*h</a:t>
            </a:r>
            <a:r>
              <a:rPr lang="en-US" altLang="zh-CN" sz="20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 (t)]= [x(t)*h</a:t>
            </a:r>
            <a:r>
              <a:rPr lang="en-US" altLang="zh-CN" sz="20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 (t)]*h</a:t>
            </a:r>
            <a:r>
              <a:rPr lang="en-US" altLang="zh-CN" sz="20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 (t)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4&gt;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 The differential of the convolution integral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        y(t)=x(t)*h(t)=h(t)*x(t),         y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(t)=x(t)*h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(t)=x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(t)*h(t)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12294" name="Rectangle 2"/>
          <p:cNvSpPr/>
          <p:nvPr/>
        </p:nvSpPr>
        <p:spPr>
          <a:xfrm>
            <a:off x="1122363" y="3355975"/>
            <a:ext cx="7380287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5&gt;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The integral of the convolution integral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  <a:r>
              <a:rPr lang="en-US" altLang="zh-CN" sz="24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(-1)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(t) = x(t)*h</a:t>
            </a:r>
            <a:r>
              <a:rPr lang="en-US" altLang="zh-CN" sz="24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(-1)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(t)=x</a:t>
            </a:r>
            <a:r>
              <a:rPr lang="en-US" altLang="zh-CN" sz="24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(-1)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(t)*h(t)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[y</a:t>
            </a:r>
            <a:r>
              <a:rPr lang="en-US" altLang="zh-CN" sz="24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(-1)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(t)]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= x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(t)*h</a:t>
            </a:r>
            <a:r>
              <a:rPr lang="en-US" altLang="zh-CN" sz="24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(-1)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 (t)=x</a:t>
            </a:r>
            <a:r>
              <a:rPr lang="en-US" altLang="zh-CN" sz="24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(-1)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(t)*h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(t)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3315" name="Line 8"/>
          <p:cNvSpPr/>
          <p:nvPr/>
        </p:nvSpPr>
        <p:spPr>
          <a:xfrm>
            <a:off x="0" y="609600"/>
            <a:ext cx="9144000" cy="0"/>
          </a:xfrm>
          <a:prstGeom prst="line">
            <a:avLst/>
          </a:prstGeom>
          <a:ln w="9525" cap="flat" cmpd="sng">
            <a:solidFill>
              <a:srgbClr val="000099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3316" name="对象 2"/>
          <p:cNvGraphicFramePr/>
          <p:nvPr>
            <p:custDataLst>
              <p:tags r:id="rId1"/>
            </p:custDataLst>
          </p:nvPr>
        </p:nvGraphicFramePr>
        <p:xfrm>
          <a:off x="827088" y="765175"/>
          <a:ext cx="5773737" cy="464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2" imgW="4578985" imgH="3027680" progId="Equation.KSEE3">
                  <p:embed/>
                </p:oleObj>
              </mc:Choice>
              <mc:Fallback>
                <p:oleObj name="" r:id="rId2" imgW="4578985" imgH="3027680" progId="Equation.KSEE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7088" y="765175"/>
                        <a:ext cx="5773737" cy="4640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8" name="Text Box 2"/>
          <p:cNvSpPr txBox="1"/>
          <p:nvPr/>
        </p:nvSpPr>
        <p:spPr>
          <a:xfrm>
            <a:off x="703263" y="1052513"/>
            <a:ext cx="6802437" cy="11684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 4</a:t>
            </a: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h(t)/h[n]</a:t>
            </a: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和单位阶跃响应</a:t>
            </a: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s(t)/s[n]</a:t>
            </a: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的求解</a:t>
            </a:r>
            <a:endParaRPr lang="zh-CN" altLang="en-US" sz="2800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例：习题</a:t>
            </a: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2.40</a:t>
            </a:r>
            <a:endParaRPr lang="en-US" altLang="zh-CN" sz="2800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4340" name="Line 8"/>
          <p:cNvSpPr/>
          <p:nvPr/>
        </p:nvSpPr>
        <p:spPr>
          <a:xfrm>
            <a:off x="0" y="609600"/>
            <a:ext cx="9144000" cy="0"/>
          </a:xfrm>
          <a:prstGeom prst="line">
            <a:avLst/>
          </a:prstGeom>
          <a:ln w="9525" cap="flat" cmpd="sng">
            <a:solidFill>
              <a:srgbClr val="000099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4341" name="对象 4"/>
          <p:cNvGraphicFramePr/>
          <p:nvPr>
            <p:custDataLst>
              <p:tags r:id="rId1"/>
            </p:custDataLst>
          </p:nvPr>
        </p:nvGraphicFramePr>
        <p:xfrm>
          <a:off x="982663" y="2997200"/>
          <a:ext cx="51562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2" imgW="5391785" imgH="890270" progId="Equation.KSEE3">
                  <p:embed/>
                </p:oleObj>
              </mc:Choice>
              <mc:Fallback>
                <p:oleObj name="" r:id="rId2" imgW="5391785" imgH="890270" progId="Equation.KSEE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82663" y="2997200"/>
                        <a:ext cx="5156200" cy="741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971550" y="4149725"/>
          <a:ext cx="626427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5" imgW="3476625" imgH="419100" progId="Equation.3">
                  <p:embed/>
                </p:oleObj>
              </mc:Choice>
              <mc:Fallback>
                <p:oleObj name="" r:id="rId5" imgW="3476625" imgH="4191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71550" y="4149725"/>
                        <a:ext cx="6264275" cy="86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PP_MARK_KEY" val="b75cc5c2-2456-4852-8618-209b62cc69af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2362</Words>
  <Application>WPS 演示</Application>
  <PresentationFormat>On-screen Show (4:3)</PresentationFormat>
  <Paragraphs>240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29</vt:i4>
      </vt:variant>
      <vt:variant>
        <vt:lpstr>幻灯片标题</vt:lpstr>
      </vt:variant>
      <vt:variant>
        <vt:i4>20</vt:i4>
      </vt:variant>
    </vt:vector>
  </HeadingPairs>
  <TitlesOfParts>
    <vt:vector size="65" baseType="lpstr">
      <vt:lpstr>Arial</vt:lpstr>
      <vt:lpstr>SimSun</vt:lpstr>
      <vt:lpstr>Wingdings</vt:lpstr>
      <vt:lpstr>Times New Roman</vt:lpstr>
      <vt:lpstr>楷体_GB2312</vt:lpstr>
      <vt:lpstr>NSimSun</vt:lpstr>
      <vt:lpstr>Tahoma</vt:lpstr>
      <vt:lpstr>Symbol</vt:lpstr>
      <vt:lpstr>+mn-ea</vt:lpstr>
      <vt:lpstr>Segoe Print</vt:lpstr>
      <vt:lpstr>隶书</vt:lpstr>
      <vt:lpstr>Microsoft YaHei</vt:lpstr>
      <vt:lpstr>Symbol</vt:lpstr>
      <vt:lpstr>Arial Unicode MS</vt:lpstr>
      <vt:lpstr>默认设计模板</vt:lpstr>
      <vt:lpstr>2_默认设计模板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Equation.KSEE3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123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Signals  ＆  Systems</dc:title>
  <dc:creator>zhjun</dc:creator>
  <cp:lastModifiedBy>山海</cp:lastModifiedBy>
  <cp:revision>432</cp:revision>
  <dcterms:created xsi:type="dcterms:W3CDTF">2003-01-02T10:56:51Z</dcterms:created>
  <dcterms:modified xsi:type="dcterms:W3CDTF">2023-06-08T03:53:18Z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BEE0ECEB6ED3422FB26871CE44A8D25F_13</vt:lpwstr>
  </property>
</Properties>
</file>