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1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3C96-1DFA-4F44-BC7E-FA78ECA74686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EC3A-E57A-435E-A8DD-112317429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501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3C96-1DFA-4F44-BC7E-FA78ECA74686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EC3A-E57A-435E-A8DD-112317429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16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3C96-1DFA-4F44-BC7E-FA78ECA74686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EC3A-E57A-435E-A8DD-112317429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860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3C96-1DFA-4F44-BC7E-FA78ECA74686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EC3A-E57A-435E-A8DD-112317429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78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3C96-1DFA-4F44-BC7E-FA78ECA74686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EC3A-E57A-435E-A8DD-112317429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94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3C96-1DFA-4F44-BC7E-FA78ECA74686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EC3A-E57A-435E-A8DD-112317429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98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3C96-1DFA-4F44-BC7E-FA78ECA74686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EC3A-E57A-435E-A8DD-112317429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84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3C96-1DFA-4F44-BC7E-FA78ECA74686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EC3A-E57A-435E-A8DD-112317429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255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3C96-1DFA-4F44-BC7E-FA78ECA74686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EC3A-E57A-435E-A8DD-112317429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80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3C96-1DFA-4F44-BC7E-FA78ECA74686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EC3A-E57A-435E-A8DD-112317429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40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3C96-1DFA-4F44-BC7E-FA78ECA74686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EC3A-E57A-435E-A8DD-112317429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305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53C96-1DFA-4F44-BC7E-FA78ECA74686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FEC3A-E57A-435E-A8DD-112317429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82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7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0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CH6</a:t>
            </a:r>
            <a:r>
              <a:rPr lang="en-US" altLang="zh-CN" dirty="0" smtClean="0"/>
              <a:t> </a:t>
            </a:r>
            <a:r>
              <a:rPr lang="zh-CN" altLang="en-US" dirty="0" smtClean="0"/>
              <a:t>课堂练习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623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07B920D1-266F-4D5D-885D-7A188BCD9CCC}" type="slidenum">
              <a:rPr lang="zh-CN" altLang="en-US" smtClean="0"/>
              <a:pPr eaLnBrk="1" hangingPunct="1"/>
              <a:t>2</a:t>
            </a:fld>
            <a:endParaRPr lang="en-US" altLang="zh-CN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099195"/>
            <a:ext cx="8229600" cy="2159000"/>
          </a:xfrm>
          <a:solidFill>
            <a:schemeClr val="bg1"/>
          </a:solidFill>
        </p:spPr>
        <p:txBody>
          <a:bodyPr/>
          <a:lstStyle/>
          <a:p>
            <a:pPr algn="just" eaLnBrk="1" hangingPunct="1">
              <a:buFont typeface="Wingdings" pitchFamily="2" charset="2"/>
              <a:buNone/>
              <a:defRPr/>
            </a:pPr>
            <a:r>
              <a:rPr lang="en-US" altLang="zh-CN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1.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cs typeface="Times New Roman" pitchFamily="18" charset="0"/>
              </a:rPr>
              <a:t> 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已知一平稳过程</a:t>
            </a: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cs typeface="Times New Roman" pitchFamily="18" charset="0"/>
              </a:rPr>
              <a:t>X(t)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的相关函数为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endParaRPr lang="zh-CN" altLang="en-US" sz="4800" b="1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求其功率谱密度及平均功率。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96261" name="Rectangle 4"/>
          <p:cNvSpPr>
            <a:spLocks noChangeArrowheads="1"/>
          </p:cNvSpPr>
          <p:nvPr/>
        </p:nvSpPr>
        <p:spPr bwMode="auto">
          <a:xfrm>
            <a:off x="5257800" y="3300413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344421"/>
              </p:ext>
            </p:extLst>
          </p:nvPr>
        </p:nvGraphicFramePr>
        <p:xfrm>
          <a:off x="2264285" y="1536428"/>
          <a:ext cx="611981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3" imgW="1689425" imgH="253900" progId="Equation.DSMT4">
                  <p:embed/>
                </p:oleObj>
              </mc:Choice>
              <mc:Fallback>
                <p:oleObj r:id="rId3" imgW="1689425" imgH="253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4285" y="1536428"/>
                        <a:ext cx="6119813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4" name="Rectangle 7"/>
          <p:cNvSpPr>
            <a:spLocks noChangeArrowheads="1"/>
          </p:cNvSpPr>
          <p:nvPr/>
        </p:nvSpPr>
        <p:spPr bwMode="auto">
          <a:xfrm>
            <a:off x="4800600" y="3300413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600200" y="3485079"/>
            <a:ext cx="8229600" cy="1630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2.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cs typeface="Times New Roman" pitchFamily="18" charset="0"/>
              </a:rPr>
              <a:t> 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已知非周期广义平稳随机过程</a:t>
            </a: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cs typeface="Times New Roman" pitchFamily="18" charset="0"/>
              </a:rPr>
              <a:t>X(t)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的功率谱密度为                     ，求     、     以及平均功率</a:t>
            </a:r>
            <a:r>
              <a:rPr lang="en-US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en-US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X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。</a:t>
            </a:r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520834"/>
              </p:ext>
            </p:extLst>
          </p:nvPr>
        </p:nvGraphicFramePr>
        <p:xfrm>
          <a:off x="2687135" y="3794780"/>
          <a:ext cx="36718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1372681" imgH="419370" progId="Equation.DSMT4">
                  <p:embed/>
                </p:oleObj>
              </mc:Choice>
              <mc:Fallback>
                <p:oleObj name="Equation" r:id="rId5" imgW="1372681" imgH="41937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135" y="3794780"/>
                        <a:ext cx="367188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188764"/>
              </p:ext>
            </p:extLst>
          </p:nvPr>
        </p:nvGraphicFramePr>
        <p:xfrm>
          <a:off x="7147419" y="4059418"/>
          <a:ext cx="971347" cy="542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7" imgW="419701" imgH="228961" progId="Equation.DSMT4">
                  <p:embed/>
                </p:oleObj>
              </mc:Choice>
              <mc:Fallback>
                <p:oleObj r:id="rId7" imgW="419701" imgH="22896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7419" y="4059418"/>
                        <a:ext cx="971347" cy="5420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083465"/>
              </p:ext>
            </p:extLst>
          </p:nvPr>
        </p:nvGraphicFramePr>
        <p:xfrm>
          <a:off x="8367639" y="4059418"/>
          <a:ext cx="1004961" cy="568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9" imgW="406881" imgH="229051" progId="Equation.DSMT4">
                  <p:embed/>
                </p:oleObj>
              </mc:Choice>
              <mc:Fallback>
                <p:oleObj name="Equation" r:id="rId9" imgW="406881" imgH="22905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7639" y="4059418"/>
                        <a:ext cx="1004961" cy="5689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68602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07B920D1-266F-4D5D-885D-7A188BCD9CCC}" type="slidenum">
              <a:rPr lang="zh-CN" altLang="en-US" smtClean="0"/>
              <a:pPr eaLnBrk="1" hangingPunct="1"/>
              <a:t>3</a:t>
            </a:fld>
            <a:endParaRPr lang="en-US" altLang="zh-CN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5" y="0"/>
            <a:ext cx="8229600" cy="2159000"/>
          </a:xfrm>
          <a:solidFill>
            <a:schemeClr val="bg1"/>
          </a:solidFill>
        </p:spPr>
        <p:txBody>
          <a:bodyPr/>
          <a:lstStyle/>
          <a:p>
            <a:pPr algn="just" eaLnBrk="1" hangingPunct="1">
              <a:buFont typeface="Wingdings" pitchFamily="2" charset="2"/>
              <a:buNone/>
              <a:defRPr/>
            </a:pPr>
            <a:r>
              <a:rPr lang="en-US" altLang="zh-CN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</a:t>
            </a:r>
            <a:r>
              <a:rPr lang="en-US" altLang="zh-CN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.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cs typeface="Times New Roman" pitchFamily="18" charset="0"/>
              </a:rPr>
              <a:t> 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已知一平稳过程</a:t>
            </a: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cs typeface="Times New Roman" pitchFamily="18" charset="0"/>
              </a:rPr>
              <a:t>X(t)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的相关函数为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endParaRPr lang="zh-CN" altLang="en-US" sz="4800" b="1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求其功率谱密度及平均功率。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96261" name="Rectangle 4"/>
          <p:cNvSpPr>
            <a:spLocks noChangeArrowheads="1"/>
          </p:cNvSpPr>
          <p:nvPr/>
        </p:nvSpPr>
        <p:spPr bwMode="auto">
          <a:xfrm>
            <a:off x="5257800" y="3300413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3035301" y="620713"/>
          <a:ext cx="611981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r:id="rId3" imgW="1689425" imgH="253900" progId="Equation.DSMT4">
                  <p:embed/>
                </p:oleObj>
              </mc:Choice>
              <mc:Fallback>
                <p:oleObj r:id="rId3" imgW="1689425" imgH="253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1" y="620713"/>
                        <a:ext cx="6119813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1774825" y="2060575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zh-CN" alt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解：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</a:p>
        </p:txBody>
      </p:sp>
      <p:sp>
        <p:nvSpPr>
          <p:cNvPr id="96264" name="Rectangle 7"/>
          <p:cNvSpPr>
            <a:spLocks noChangeArrowheads="1"/>
          </p:cNvSpPr>
          <p:nvPr/>
        </p:nvSpPr>
        <p:spPr bwMode="auto">
          <a:xfrm>
            <a:off x="4800600" y="3300413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2711451" y="2347914"/>
          <a:ext cx="730726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r:id="rId5" imgW="2604185" imgH="253900" progId="Equation.DSMT4">
                  <p:embed/>
                </p:oleObj>
              </mc:Choice>
              <mc:Fallback>
                <p:oleObj r:id="rId5" imgW="2604185" imgH="253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2347914"/>
                        <a:ext cx="730726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9"/>
          <p:cNvGraphicFramePr>
            <a:graphicFrameLocks noChangeAspect="1"/>
          </p:cNvGraphicFramePr>
          <p:nvPr/>
        </p:nvGraphicFramePr>
        <p:xfrm>
          <a:off x="4008438" y="2898776"/>
          <a:ext cx="338455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r:id="rId7" imgW="1118321" imgH="393790" progId="Equation.DSMT4">
                  <p:embed/>
                </p:oleObj>
              </mc:Choice>
              <mc:Fallback>
                <p:oleObj r:id="rId7" imgW="1118321" imgH="3937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2898776"/>
                        <a:ext cx="3384550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10"/>
          <p:cNvGraphicFramePr>
            <a:graphicFrameLocks noChangeAspect="1"/>
          </p:cNvGraphicFramePr>
          <p:nvPr/>
        </p:nvGraphicFramePr>
        <p:xfrm>
          <a:off x="2062164" y="4094163"/>
          <a:ext cx="7566025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r:id="rId9" imgW="2753510" imgH="253780" progId="Equation.DSMT4">
                  <p:embed/>
                </p:oleObj>
              </mc:Choice>
              <mc:Fallback>
                <p:oleObj r:id="rId9" imgW="2753510" imgH="2537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4" y="4094163"/>
                        <a:ext cx="7566025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Object 11"/>
          <p:cNvGraphicFramePr>
            <a:graphicFrameLocks noChangeAspect="1"/>
          </p:cNvGraphicFramePr>
          <p:nvPr/>
        </p:nvGraphicFramePr>
        <p:xfrm>
          <a:off x="2262189" y="4657725"/>
          <a:ext cx="766762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r:id="rId11" imgW="2984400" imgH="393480" progId="Equation.DSMT4">
                  <p:embed/>
                </p:oleObj>
              </mc:Choice>
              <mc:Fallback>
                <p:oleObj r:id="rId11" imgW="2984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9" y="4657725"/>
                        <a:ext cx="766762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12"/>
          <p:cNvGraphicFramePr>
            <a:graphicFrameLocks noChangeAspect="1"/>
          </p:cNvGraphicFramePr>
          <p:nvPr/>
        </p:nvGraphicFramePr>
        <p:xfrm>
          <a:off x="2279650" y="5661026"/>
          <a:ext cx="720090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r:id="rId13" imgW="2299698" imgH="419282" progId="Equation.DSMT4">
                  <p:embed/>
                </p:oleObj>
              </mc:Choice>
              <mc:Fallback>
                <p:oleObj r:id="rId13" imgW="2299698" imgH="41928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5661026"/>
                        <a:ext cx="7200900" cy="11969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8467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F2DD1F06-DC06-41BB-AB34-CBFCEC8E03B4}" type="slidenum">
              <a:rPr lang="zh-CN" altLang="en-US" smtClean="0"/>
              <a:pPr eaLnBrk="1" hangingPunct="1"/>
              <a:t>4</a:t>
            </a:fld>
            <a:endParaRPr lang="en-US" altLang="zh-CN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304801"/>
            <a:ext cx="8229600" cy="5821363"/>
          </a:xfrm>
          <a:solidFill>
            <a:schemeClr val="bg1"/>
          </a:solidFill>
        </p:spPr>
        <p:txBody>
          <a:bodyPr/>
          <a:lstStyle/>
          <a:p>
            <a:pPr algn="just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2.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cs typeface="Times New Roman" pitchFamily="18" charset="0"/>
              </a:rPr>
              <a:t> 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已知非周期广义平稳随机过程</a:t>
            </a: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cs typeface="Times New Roman" pitchFamily="18" charset="0"/>
              </a:rPr>
              <a:t>X(t)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的功率谱密度为                 ，求     、     以及平均功率</a:t>
            </a:r>
            <a:r>
              <a:rPr lang="en-US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en-US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X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。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zh-CN" altLang="en-US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解：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cs typeface="Times New Roman" pitchFamily="18" charset="0"/>
              </a:rPr>
              <a:t> 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其中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cs typeface="Times New Roman" pitchFamily="18" charset="0"/>
              </a:rPr>
              <a:t>   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cs typeface="Times New Roman" pitchFamily="18" charset="0"/>
              </a:rPr>
              <a:t>       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endParaRPr lang="zh-CN" altLang="en-US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435561"/>
              </p:ext>
            </p:extLst>
          </p:nvPr>
        </p:nvGraphicFramePr>
        <p:xfrm>
          <a:off x="2947194" y="691977"/>
          <a:ext cx="3494795" cy="860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3" imgW="1372681" imgH="419370" progId="Equation.DSMT4">
                  <p:embed/>
                </p:oleObj>
              </mc:Choice>
              <mc:Fallback>
                <p:oleObj name="Equation" r:id="rId3" imgW="1372681" imgH="41937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194" y="691977"/>
                        <a:ext cx="3494795" cy="860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729537"/>
              </p:ext>
            </p:extLst>
          </p:nvPr>
        </p:nvGraphicFramePr>
        <p:xfrm>
          <a:off x="6768886" y="828677"/>
          <a:ext cx="105251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r:id="rId5" imgW="419701" imgH="228961" progId="Equation.DSMT4">
                  <p:embed/>
                </p:oleObj>
              </mc:Choice>
              <mc:Fallback>
                <p:oleObj r:id="rId5" imgW="419701" imgH="22896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8886" y="828677"/>
                        <a:ext cx="1052512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113991"/>
              </p:ext>
            </p:extLst>
          </p:nvPr>
        </p:nvGraphicFramePr>
        <p:xfrm>
          <a:off x="7971202" y="806026"/>
          <a:ext cx="1152525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7" imgW="406881" imgH="229051" progId="Equation.DSMT4">
                  <p:embed/>
                </p:oleObj>
              </mc:Choice>
              <mc:Fallback>
                <p:oleObj name="Equation" r:id="rId7" imgW="406881" imgH="22905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1202" y="806026"/>
                        <a:ext cx="1152525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3000375" y="2420939"/>
          <a:ext cx="6769100" cy="137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r:id="rId9" imgW="2490020" imgH="444415" progId="Equation.DSMT4">
                  <p:embed/>
                </p:oleObj>
              </mc:Choice>
              <mc:Fallback>
                <p:oleObj r:id="rId9" imgW="2490020" imgH="444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2420939"/>
                        <a:ext cx="6769100" cy="137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3432176" y="3716338"/>
          <a:ext cx="3744913" cy="137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r:id="rId11" imgW="1296301" imgH="419370" progId="Equation.DSMT4">
                  <p:embed/>
                </p:oleObj>
              </mc:Choice>
              <mc:Fallback>
                <p:oleObj r:id="rId11" imgW="1296301" imgH="41937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6" y="3716338"/>
                        <a:ext cx="3744913" cy="1376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2063750" y="5157788"/>
          <a:ext cx="3671888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r:id="rId13" imgW="1816555" imgH="444415" progId="Equation.DSMT4">
                  <p:embed/>
                </p:oleObj>
              </mc:Choice>
              <mc:Fallback>
                <p:oleObj r:id="rId13" imgW="1816555" imgH="444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5157788"/>
                        <a:ext cx="3671888" cy="117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10"/>
          <p:cNvGraphicFramePr>
            <a:graphicFrameLocks noChangeAspect="1"/>
          </p:cNvGraphicFramePr>
          <p:nvPr/>
        </p:nvGraphicFramePr>
        <p:xfrm>
          <a:off x="6096001" y="5157788"/>
          <a:ext cx="3960813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r:id="rId15" imgW="1778380" imgH="444415" progId="Equation.DSMT4">
                  <p:embed/>
                </p:oleObj>
              </mc:Choice>
              <mc:Fallback>
                <p:oleObj r:id="rId15" imgW="1778380" imgH="444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5157788"/>
                        <a:ext cx="3960813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03383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6CF449A1-8169-49AA-8099-89D8F0985B4A}" type="slidenum">
              <a:rPr lang="zh-CN" altLang="en-US" smtClean="0"/>
              <a:pPr eaLnBrk="1" hangingPunct="1"/>
              <a:t>5</a:t>
            </a:fld>
            <a:endParaRPr lang="en-US" altLang="zh-CN" smtClean="0"/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3071814" y="1412875"/>
          <a:ext cx="5113337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r:id="rId3" imgW="1321521" imgH="254000" progId="Equation.DSMT4">
                  <p:embed/>
                </p:oleObj>
              </mc:Choice>
              <mc:Fallback>
                <p:oleObj r:id="rId3" imgW="1321521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1412875"/>
                        <a:ext cx="5113337" cy="9985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3022600" y="2565401"/>
          <a:ext cx="5138738" cy="320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r:id="rId5" imgW="1448701" imgH="915121" progId="Equation.DSMT4">
                  <p:embed/>
                </p:oleObj>
              </mc:Choice>
              <mc:Fallback>
                <p:oleObj r:id="rId5" imgW="1448701" imgH="91512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65401"/>
                        <a:ext cx="5138738" cy="320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2998788" y="5876926"/>
          <a:ext cx="3097212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r:id="rId7" imgW="927730" imgH="228780" progId="Equation.DSMT4">
                  <p:embed/>
                </p:oleObj>
              </mc:Choice>
              <mc:Fallback>
                <p:oleObj r:id="rId7" imgW="927730" imgH="2287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8" y="5876926"/>
                        <a:ext cx="3097212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3000376" y="1"/>
          <a:ext cx="5256213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r:id="rId9" imgW="1714995" imgH="419205" progId="Equation.DSMT4">
                  <p:embed/>
                </p:oleObj>
              </mc:Choice>
              <mc:Fallback>
                <p:oleObj r:id="rId9" imgW="1714995" imgH="41920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1"/>
                        <a:ext cx="5256213" cy="1279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32591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宽屏</PresentationFormat>
  <Paragraphs>17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Tahoma</vt:lpstr>
      <vt:lpstr>Times New Roman</vt:lpstr>
      <vt:lpstr>Wingdings</vt:lpstr>
      <vt:lpstr>Office 主题</vt:lpstr>
      <vt:lpstr>MathType 6.0 Equation</vt:lpstr>
      <vt:lpstr>Equation</vt:lpstr>
      <vt:lpstr>CH6 课堂练习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CH6 课堂练习</dc:title>
  <dc:creator>hyq</dc:creator>
  <cp:lastModifiedBy>hyq</cp:lastModifiedBy>
  <cp:revision>2</cp:revision>
  <dcterms:created xsi:type="dcterms:W3CDTF">2018-11-20T02:55:38Z</dcterms:created>
  <dcterms:modified xsi:type="dcterms:W3CDTF">2018-11-20T02:56:28Z</dcterms:modified>
</cp:coreProperties>
</file>