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8" r:id="rId2"/>
    <p:sldId id="332" r:id="rId3"/>
    <p:sldId id="339" r:id="rId4"/>
    <p:sldId id="327" r:id="rId5"/>
    <p:sldId id="306" r:id="rId6"/>
    <p:sldId id="330" r:id="rId7"/>
    <p:sldId id="331" r:id="rId8"/>
    <p:sldId id="307" r:id="rId9"/>
    <p:sldId id="308" r:id="rId10"/>
    <p:sldId id="310" r:id="rId11"/>
    <p:sldId id="311" r:id="rId12"/>
    <p:sldId id="312" r:id="rId13"/>
    <p:sldId id="313" r:id="rId14"/>
    <p:sldId id="333" r:id="rId15"/>
    <p:sldId id="334" r:id="rId16"/>
    <p:sldId id="314" r:id="rId17"/>
    <p:sldId id="316" r:id="rId18"/>
    <p:sldId id="317" r:id="rId19"/>
    <p:sldId id="335" r:id="rId20"/>
    <p:sldId id="318" r:id="rId21"/>
    <p:sldId id="336" r:id="rId22"/>
    <p:sldId id="319" r:id="rId23"/>
    <p:sldId id="337" r:id="rId24"/>
    <p:sldId id="342" r:id="rId25"/>
    <p:sldId id="364" r:id="rId26"/>
    <p:sldId id="365" r:id="rId27"/>
    <p:sldId id="366" r:id="rId28"/>
    <p:sldId id="367" r:id="rId29"/>
    <p:sldId id="369" r:id="rId30"/>
    <p:sldId id="370" r:id="rId31"/>
    <p:sldId id="371" r:id="rId32"/>
    <p:sldId id="372" r:id="rId33"/>
    <p:sldId id="373" r:id="rId3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  <a:srgbClr val="102940"/>
    <a:srgbClr val="BFBFBF"/>
    <a:srgbClr val="D6DCE5"/>
    <a:srgbClr val="404040"/>
    <a:srgbClr val="F2F2F2"/>
    <a:srgbClr val="FFFFFF"/>
    <a:srgbClr val="E6E6E6"/>
    <a:srgbClr val="273BFD"/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35" autoAdjust="0"/>
    <p:restoredTop sz="94660"/>
  </p:normalViewPr>
  <p:slideViewPr>
    <p:cSldViewPr snapToGrid="0">
      <p:cViewPr>
        <p:scale>
          <a:sx n="66" d="100"/>
          <a:sy n="66" d="100"/>
        </p:scale>
        <p:origin x="-206" y="2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AD47E-501E-4AAB-831F-F834B3490AA5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7DD38-CF0D-413E-BB6F-DEC68D6304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3095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AD47E-501E-4AAB-831F-F834B3490AA5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7DD38-CF0D-413E-BB6F-DEC68D6304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4078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AD47E-501E-4AAB-831F-F834B3490AA5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7DD38-CF0D-413E-BB6F-DEC68D6304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2441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AD47E-501E-4AAB-831F-F834B3490AA5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7DD38-CF0D-413E-BB6F-DEC68D6304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6137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AD47E-501E-4AAB-831F-F834B3490AA5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7DD38-CF0D-413E-BB6F-DEC68D6304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208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AD47E-501E-4AAB-831F-F834B3490AA5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7DD38-CF0D-413E-BB6F-DEC68D6304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3731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AD47E-501E-4AAB-831F-F834B3490AA5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7DD38-CF0D-413E-BB6F-DEC68D6304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1785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AD47E-501E-4AAB-831F-F834B3490AA5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7DD38-CF0D-413E-BB6F-DEC68D6304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8071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AD47E-501E-4AAB-831F-F834B3490AA5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7DD38-CF0D-413E-BB6F-DEC68D6304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0733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AD47E-501E-4AAB-831F-F834B3490AA5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7DD38-CF0D-413E-BB6F-DEC68D6304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6188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AD47E-501E-4AAB-831F-F834B3490AA5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7DD38-CF0D-413E-BB6F-DEC68D6304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9384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DAD47E-501E-4AAB-831F-F834B3490AA5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07DD38-CF0D-413E-BB6F-DEC68D6304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6294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slide" Target="slide16.xml"/><Relationship Id="rId18" Type="http://schemas.openxmlformats.org/officeDocument/2006/relationships/slide" Target="slide3.xml"/><Relationship Id="rId3" Type="http://schemas.openxmlformats.org/officeDocument/2006/relationships/slide" Target="slide4.xml"/><Relationship Id="rId21" Type="http://schemas.microsoft.com/office/2007/relationships/hdphoto" Target="../media/hdphoto6.wdp"/><Relationship Id="rId7" Type="http://schemas.openxmlformats.org/officeDocument/2006/relationships/slide" Target="slide12.xml"/><Relationship Id="rId12" Type="http://schemas.microsoft.com/office/2007/relationships/hdphoto" Target="../media/hdphoto3.wdp"/><Relationship Id="rId17" Type="http://schemas.microsoft.com/office/2007/relationships/hdphoto" Target="../media/hdphoto5.wdp"/><Relationship Id="rId2" Type="http://schemas.openxmlformats.org/officeDocument/2006/relationships/slide" Target="slide2.xml"/><Relationship Id="rId16" Type="http://schemas.openxmlformats.org/officeDocument/2006/relationships/image" Target="../media/image5.png"/><Relationship Id="rId20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11" Type="http://schemas.openxmlformats.org/officeDocument/2006/relationships/image" Target="../media/image3.png"/><Relationship Id="rId5" Type="http://schemas.openxmlformats.org/officeDocument/2006/relationships/image" Target="../media/image1.png"/><Relationship Id="rId15" Type="http://schemas.microsoft.com/office/2007/relationships/hdphoto" Target="../media/hdphoto4.wdp"/><Relationship Id="rId10" Type="http://schemas.openxmlformats.org/officeDocument/2006/relationships/slide" Target="slide18.xml"/><Relationship Id="rId19" Type="http://schemas.openxmlformats.org/officeDocument/2006/relationships/slide" Target="slide25.xml"/><Relationship Id="rId4" Type="http://schemas.openxmlformats.org/officeDocument/2006/relationships/slide" Target="slide1.xml"/><Relationship Id="rId9" Type="http://schemas.microsoft.com/office/2007/relationships/hdphoto" Target="../media/hdphoto2.wdp"/><Relationship Id="rId1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7" Type="http://schemas.openxmlformats.org/officeDocument/2006/relationships/image" Target="../media/image9.png"/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microsoft.com/office/2007/relationships/hdphoto" Target="../media/hdphoto7.wdp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slide" Target="slide5.xml"/><Relationship Id="rId7" Type="http://schemas.openxmlformats.org/officeDocument/2006/relationships/image" Target="../media/image8.png"/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Relationship Id="rId6" Type="http://schemas.openxmlformats.org/officeDocument/2006/relationships/slide" Target="slide2.xml"/><Relationship Id="rId5" Type="http://schemas.microsoft.com/office/2007/relationships/hdphoto" Target="../media/hdphoto7.wdp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Relationship Id="rId5" Type="http://schemas.openxmlformats.org/officeDocument/2006/relationships/slide" Target="slide2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slide" Target="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13" Type="http://schemas.openxmlformats.org/officeDocument/2006/relationships/image" Target="../media/image3.png"/><Relationship Id="rId18" Type="http://schemas.openxmlformats.org/officeDocument/2006/relationships/slide" Target="slide1.xml"/><Relationship Id="rId3" Type="http://schemas.openxmlformats.org/officeDocument/2006/relationships/slide" Target="slide4.xml"/><Relationship Id="rId7" Type="http://schemas.openxmlformats.org/officeDocument/2006/relationships/image" Target="../media/image2.png"/><Relationship Id="rId12" Type="http://schemas.openxmlformats.org/officeDocument/2006/relationships/slide" Target="slide18.xml"/><Relationship Id="rId17" Type="http://schemas.microsoft.com/office/2007/relationships/hdphoto" Target="../media/hdphoto4.wdp"/><Relationship Id="rId2" Type="http://schemas.openxmlformats.org/officeDocument/2006/relationships/slide" Target="slide2.xml"/><Relationship Id="rId16" Type="http://schemas.openxmlformats.org/officeDocument/2006/relationships/image" Target="../media/image4.png"/><Relationship Id="rId20" Type="http://schemas.microsoft.com/office/2007/relationships/hdphoto" Target="../media/hdphoto5.wdp"/><Relationship Id="rId1" Type="http://schemas.openxmlformats.org/officeDocument/2006/relationships/slideLayout" Target="../slideLayouts/slideLayout2.xml"/><Relationship Id="rId6" Type="http://schemas.openxmlformats.org/officeDocument/2006/relationships/slide" Target="slide12.xml"/><Relationship Id="rId11" Type="http://schemas.microsoft.com/office/2007/relationships/hdphoto" Target="../media/hdphoto6.wdp"/><Relationship Id="rId5" Type="http://schemas.microsoft.com/office/2007/relationships/hdphoto" Target="../media/hdphoto1.wdp"/><Relationship Id="rId15" Type="http://schemas.openxmlformats.org/officeDocument/2006/relationships/slide" Target="slide16.xml"/><Relationship Id="rId10" Type="http://schemas.openxmlformats.org/officeDocument/2006/relationships/image" Target="../media/image6.png"/><Relationship Id="rId19" Type="http://schemas.openxmlformats.org/officeDocument/2006/relationships/image" Target="../media/image5.png"/><Relationship Id="rId4" Type="http://schemas.openxmlformats.org/officeDocument/2006/relationships/image" Target="../media/image1.png"/><Relationship Id="rId9" Type="http://schemas.openxmlformats.org/officeDocument/2006/relationships/slide" Target="slide25.xml"/><Relationship Id="rId14" Type="http://schemas.microsoft.com/office/2007/relationships/hdphoto" Target="../media/hdphoto3.wdp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Relationship Id="rId5" Type="http://schemas.openxmlformats.org/officeDocument/2006/relationships/slide" Target="slide25.xml"/><Relationship Id="rId4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6.xml"/><Relationship Id="rId5" Type="http://schemas.openxmlformats.org/officeDocument/2006/relationships/slide" Target="slide25.xml"/><Relationship Id="rId4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Relationship Id="rId5" Type="http://schemas.openxmlformats.org/officeDocument/2006/relationships/slide" Target="slide25.xml"/><Relationship Id="rId4" Type="http://schemas.openxmlformats.org/officeDocument/2006/relationships/image" Target="../media/image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6.xml"/><Relationship Id="rId5" Type="http://schemas.openxmlformats.org/officeDocument/2006/relationships/slide" Target="slide25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slide" Target="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slide" Target="slide1.xml"/><Relationship Id="rId4" Type="http://schemas.microsoft.com/office/2007/relationships/hdphoto" Target="../media/hdphoto7.wdp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Relationship Id="rId5" Type="http://schemas.openxmlformats.org/officeDocument/2006/relationships/slide" Target="slide16.xml"/><Relationship Id="rId4" Type="http://schemas.openxmlformats.org/officeDocument/2006/relationships/image" Target="../media/image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Relationship Id="rId5" Type="http://schemas.openxmlformats.org/officeDocument/2006/relationships/slide" Target="slide16.xml"/><Relationship Id="rId4" Type="http://schemas.openxmlformats.org/officeDocument/2006/relationships/image" Target="../media/image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Relationship Id="rId6" Type="http://schemas.openxmlformats.org/officeDocument/2006/relationships/slide" Target="slide30.xml"/><Relationship Id="rId5" Type="http://schemas.openxmlformats.org/officeDocument/2006/relationships/slide" Target="slide16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7" Type="http://schemas.openxmlformats.org/officeDocument/2006/relationships/image" Target="../media/image9.png"/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microsoft.com/office/2007/relationships/hdphoto" Target="../media/hdphoto7.wdp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microsoft.com/office/2007/relationships/hdphoto" Target="../media/hdphoto7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7" Type="http://schemas.openxmlformats.org/officeDocument/2006/relationships/image" Target="../media/image9.png"/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microsoft.com/office/2007/relationships/hdphoto" Target="../media/hdphoto7.wdp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7" Type="http://schemas.openxmlformats.org/officeDocument/2006/relationships/image" Target="../media/image9.png"/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microsoft.com/office/2007/relationships/hdphoto" Target="../media/hdphoto7.wdp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7" Type="http://schemas.openxmlformats.org/officeDocument/2006/relationships/image" Target="../media/image9.png"/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microsoft.com/office/2007/relationships/hdphoto" Target="../media/hdphoto7.wdp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7" Type="http://schemas.openxmlformats.org/officeDocument/2006/relationships/image" Target="../media/image9.png"/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microsoft.com/office/2007/relationships/hdphoto" Target="../media/hdphoto7.wdp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1357260" y="262219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633017" y="262219"/>
            <a:ext cx="261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823271" y="262219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직사각형 27">
            <a:hlinkClick r:id="rId2" action="ppaction://hlinksldjump"/>
          </p:cNvPr>
          <p:cNvSpPr/>
          <p:nvPr/>
        </p:nvSpPr>
        <p:spPr>
          <a:xfrm>
            <a:off x="4628925" y="776991"/>
            <a:ext cx="2482205" cy="2204433"/>
          </a:xfrm>
          <a:prstGeom prst="rect">
            <a:avLst/>
          </a:prstGeom>
          <a:solidFill>
            <a:srgbClr val="FF252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bg1"/>
                </a:solidFill>
                <a:ea typeface="HY헤드라인M" panose="02030600000101010101" pitchFamily="18" charset="-127"/>
              </a:rPr>
              <a:t>영수증 조회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341066" y="6207911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616823" y="6207911"/>
            <a:ext cx="261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807077" y="620791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5" name="직사각형 44">
            <a:hlinkClick r:id="rId2" action="ppaction://hlinksldjump"/>
          </p:cNvPr>
          <p:cNvSpPr/>
          <p:nvPr/>
        </p:nvSpPr>
        <p:spPr>
          <a:xfrm>
            <a:off x="4628925" y="3639227"/>
            <a:ext cx="2482205" cy="2204433"/>
          </a:xfrm>
          <a:prstGeom prst="rect">
            <a:avLst/>
          </a:prstGeom>
          <a:solidFill>
            <a:srgbClr val="FF252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bg1"/>
                </a:solidFill>
                <a:ea typeface="HY헤드라인M" panose="02030600000101010101" pitchFamily="18" charset="-127"/>
              </a:rPr>
              <a:t>영수증 조회</a:t>
            </a:r>
          </a:p>
        </p:txBody>
      </p:sp>
      <p:sp>
        <p:nvSpPr>
          <p:cNvPr id="46" name="직사각형 45">
            <a:hlinkClick r:id="rId2" action="ppaction://hlinksldjump"/>
          </p:cNvPr>
          <p:cNvSpPr/>
          <p:nvPr/>
        </p:nvSpPr>
        <p:spPr>
          <a:xfrm>
            <a:off x="7902835" y="3639227"/>
            <a:ext cx="2482205" cy="2204433"/>
          </a:xfrm>
          <a:prstGeom prst="rect">
            <a:avLst/>
          </a:prstGeom>
          <a:solidFill>
            <a:srgbClr val="FF252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bg1"/>
                </a:solidFill>
                <a:ea typeface="HY헤드라인M" panose="02030600000101010101" pitchFamily="18" charset="-127"/>
              </a:rPr>
              <a:t>상품 조회</a:t>
            </a: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C538EF75-BF98-0507-35ED-9B88FC247F00}"/>
              </a:ext>
            </a:extLst>
          </p:cNvPr>
          <p:cNvGrpSpPr/>
          <p:nvPr/>
        </p:nvGrpSpPr>
        <p:grpSpPr>
          <a:xfrm>
            <a:off x="1341066" y="683498"/>
            <a:ext cx="2892354" cy="2568684"/>
            <a:chOff x="1341066" y="683498"/>
            <a:chExt cx="2892354" cy="256868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7" name="직사각형 26">
              <a:hlinkClick r:id="rId3" action="ppaction://hlinksldjump"/>
            </p:cNvPr>
            <p:cNvSpPr/>
            <p:nvPr/>
          </p:nvSpPr>
          <p:spPr>
            <a:xfrm>
              <a:off x="1341066" y="683498"/>
              <a:ext cx="2892354" cy="2568684"/>
            </a:xfrm>
            <a:prstGeom prst="rect">
              <a:avLst/>
            </a:prstGeom>
            <a:solidFill>
              <a:srgbClr val="2E75B6"/>
            </a:solidFill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2800" dirty="0">
                <a:solidFill>
                  <a:schemeClr val="bg1"/>
                </a:solidFill>
                <a:ea typeface="HY헤드라인M" panose="02030600000101010101" pitchFamily="18" charset="-127"/>
              </a:endParaRPr>
            </a:p>
            <a:p>
              <a:pPr algn="ctr"/>
              <a:endParaRPr lang="en-US" altLang="ko-KR" sz="2800" dirty="0">
                <a:solidFill>
                  <a:schemeClr val="bg1"/>
                </a:solidFill>
                <a:ea typeface="HY헤드라인M" panose="02030600000101010101" pitchFamily="18" charset="-127"/>
              </a:endParaRPr>
            </a:p>
            <a:p>
              <a:pPr algn="ctr"/>
              <a:endParaRPr lang="en-US" altLang="ko-KR" sz="2800" dirty="0">
                <a:solidFill>
                  <a:schemeClr val="bg1"/>
                </a:solidFill>
                <a:ea typeface="HY헤드라인M" panose="02030600000101010101" pitchFamily="18" charset="-127"/>
              </a:endParaRPr>
            </a:p>
          </p:txBody>
        </p:sp>
        <p:pic>
          <p:nvPicPr>
            <p:cNvPr id="10" name="그림 9">
              <a:hlinkClick r:id="rId4" action="ppaction://hlinksldjump"/>
            </p:cNvPr>
            <p:cNvPicPr>
              <a:picLocks noChangeAspect="1"/>
            </p:cNvPicPr>
            <p:nvPr/>
          </p:nvPicPr>
          <p:blipFill>
            <a:blip r:embed="rId5" cstate="print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artisticPhotocopy trans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800462" y="833139"/>
              <a:ext cx="1973560" cy="1973562"/>
            </a:xfrm>
            <a:prstGeom prst="rect">
              <a:avLst/>
            </a:prstGeom>
            <a:noFill/>
          </p:spPr>
        </p:pic>
        <p:sp>
          <p:nvSpPr>
            <p:cNvPr id="13" name="TextBox 12"/>
            <p:cNvSpPr txBox="1"/>
            <p:nvPr/>
          </p:nvSpPr>
          <p:spPr>
            <a:xfrm>
              <a:off x="2340900" y="2574866"/>
              <a:ext cx="902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dirty="0">
                  <a:solidFill>
                    <a:schemeClr val="bg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계산</a:t>
              </a: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E20C7FE1-4163-43A3-9B0A-36905F5FB188}"/>
              </a:ext>
            </a:extLst>
          </p:cNvPr>
          <p:cNvGrpSpPr/>
          <p:nvPr/>
        </p:nvGrpSpPr>
        <p:grpSpPr>
          <a:xfrm>
            <a:off x="4588404" y="683498"/>
            <a:ext cx="2892354" cy="2568684"/>
            <a:chOff x="4588404" y="683498"/>
            <a:chExt cx="2892354" cy="256868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6" name="직사각형 35">
              <a:hlinkClick r:id="rId7" action="ppaction://hlinksldjump"/>
            </p:cNvPr>
            <p:cNvSpPr/>
            <p:nvPr/>
          </p:nvSpPr>
          <p:spPr>
            <a:xfrm>
              <a:off x="4588404" y="683498"/>
              <a:ext cx="2892354" cy="2568684"/>
            </a:xfrm>
            <a:prstGeom prst="rect">
              <a:avLst/>
            </a:prstGeom>
            <a:solidFill>
              <a:srgbClr val="2E75B6"/>
            </a:solidFill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2800" dirty="0">
                <a:solidFill>
                  <a:schemeClr val="bg1"/>
                </a:solidFill>
                <a:ea typeface="HY헤드라인M" panose="02030600000101010101" pitchFamily="18" charset="-127"/>
              </a:endParaRPr>
            </a:p>
            <a:p>
              <a:pPr algn="ctr"/>
              <a:endParaRPr lang="en-US" altLang="ko-KR" sz="2800" dirty="0">
                <a:solidFill>
                  <a:schemeClr val="bg1"/>
                </a:solidFill>
                <a:ea typeface="HY헤드라인M" panose="02030600000101010101" pitchFamily="18" charset="-127"/>
              </a:endParaRPr>
            </a:p>
            <a:p>
              <a:pPr algn="ctr"/>
              <a:endParaRPr lang="en-US" altLang="ko-KR" sz="2800" dirty="0">
                <a:solidFill>
                  <a:schemeClr val="bg1"/>
                </a:solidFill>
                <a:ea typeface="HY헤드라인M" panose="02030600000101010101" pitchFamily="18" charset="-127"/>
              </a:endParaRPr>
            </a:p>
          </p:txBody>
        </p: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DA257FC8-CE5A-584C-8FCE-136DEE036020}"/>
                </a:ext>
              </a:extLst>
            </p:cNvPr>
            <p:cNvGrpSpPr/>
            <p:nvPr/>
          </p:nvGrpSpPr>
          <p:grpSpPr>
            <a:xfrm>
              <a:off x="4981247" y="1242565"/>
              <a:ext cx="2106667" cy="1855521"/>
              <a:chOff x="4981247" y="1242565"/>
              <a:chExt cx="2106667" cy="1855521"/>
            </a:xfrm>
          </p:grpSpPr>
          <p:pic>
            <p:nvPicPr>
              <p:cNvPr id="5" name="그림 4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0FB5DAF7-BC94-E405-8448-724A8516A8F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lum bright="70000" contrast="-70000"/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artisticPhotocopy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55666" y="1242565"/>
                <a:ext cx="1061544" cy="1061544"/>
              </a:xfrm>
              <a:prstGeom prst="rect">
                <a:avLst/>
              </a:prstGeom>
            </p:spPr>
          </p:pic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7BD0708-17F6-5711-24F2-DB5231F717AB}"/>
                  </a:ext>
                </a:extLst>
              </p:cNvPr>
              <p:cNvSpPr txBox="1"/>
              <p:nvPr/>
            </p:nvSpPr>
            <p:spPr>
              <a:xfrm>
                <a:off x="4981247" y="2574866"/>
                <a:ext cx="210666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800" dirty="0">
                    <a:solidFill>
                      <a:schemeClr val="bg1"/>
                    </a:solidFill>
                    <a:ea typeface="HY헤드라인M" panose="02030600000101010101" pitchFamily="18" charset="-127"/>
                  </a:rPr>
                  <a:t>영수증 조회</a:t>
                </a:r>
              </a:p>
            </p:txBody>
          </p:sp>
        </p:grp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340FE46B-9EED-2403-ADF3-87F7ABAD800F}"/>
              </a:ext>
            </a:extLst>
          </p:cNvPr>
          <p:cNvGrpSpPr/>
          <p:nvPr/>
        </p:nvGrpSpPr>
        <p:grpSpPr>
          <a:xfrm>
            <a:off x="1341066" y="3545734"/>
            <a:ext cx="2892354" cy="2568684"/>
            <a:chOff x="1341066" y="3545734"/>
            <a:chExt cx="2892354" cy="256868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4" name="직사각형 43">
              <a:hlinkClick r:id="rId10" action="ppaction://hlinksldjump"/>
            </p:cNvPr>
            <p:cNvSpPr/>
            <p:nvPr/>
          </p:nvSpPr>
          <p:spPr>
            <a:xfrm>
              <a:off x="1341066" y="3545734"/>
              <a:ext cx="2892354" cy="2568684"/>
            </a:xfrm>
            <a:prstGeom prst="rect">
              <a:avLst/>
            </a:prstGeom>
            <a:solidFill>
              <a:srgbClr val="2E75B6"/>
            </a:solidFill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2800" dirty="0">
                <a:solidFill>
                  <a:schemeClr val="bg1"/>
                </a:solidFill>
                <a:ea typeface="HY헤드라인M" panose="02030600000101010101" pitchFamily="18" charset="-127"/>
              </a:endParaRPr>
            </a:p>
            <a:p>
              <a:pPr algn="ctr"/>
              <a:endParaRPr lang="en-US" altLang="ko-KR" sz="2800" dirty="0">
                <a:solidFill>
                  <a:schemeClr val="bg1"/>
                </a:solidFill>
                <a:ea typeface="HY헤드라인M" panose="02030600000101010101" pitchFamily="18" charset="-127"/>
              </a:endParaRPr>
            </a:p>
            <a:p>
              <a:pPr algn="ctr"/>
              <a:endParaRPr lang="en-US" altLang="ko-KR" sz="2800" dirty="0">
                <a:solidFill>
                  <a:schemeClr val="bg1"/>
                </a:solidFill>
                <a:ea typeface="HY헤드라인M" panose="02030600000101010101" pitchFamily="18" charset="-127"/>
              </a:endParaRPr>
            </a:p>
          </p:txBody>
        </p:sp>
        <p:pic>
          <p:nvPicPr>
            <p:cNvPr id="15" name="그림 14">
              <a:hlinkClick r:id="rId10" action="ppaction://hlinksldjump"/>
              <a:extLst>
                <a:ext uri="{FF2B5EF4-FFF2-40B4-BE49-F238E27FC236}">
                  <a16:creationId xmlns:a16="http://schemas.microsoft.com/office/drawing/2014/main" id="{B932FFC1-DD3B-0C5C-0D70-FB6489F4093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artisticPhotocopy trans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04101" y="3999407"/>
              <a:ext cx="2005900" cy="1053096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885E633-A8B9-800A-D352-3EFC1A853818}"/>
                </a:ext>
              </a:extLst>
            </p:cNvPr>
            <p:cNvSpPr txBox="1"/>
            <p:nvPr/>
          </p:nvSpPr>
          <p:spPr>
            <a:xfrm>
              <a:off x="1913445" y="5376335"/>
              <a:ext cx="174759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800" dirty="0">
                  <a:solidFill>
                    <a:schemeClr val="bg1"/>
                  </a:solidFill>
                  <a:ea typeface="HY헤드라인M" panose="02030600000101010101" pitchFamily="18" charset="-127"/>
                </a:rPr>
                <a:t>매출 요약</a:t>
              </a: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D525593C-F8C3-CBD4-A463-73E9AD12FE18}"/>
              </a:ext>
            </a:extLst>
          </p:cNvPr>
          <p:cNvGrpSpPr/>
          <p:nvPr/>
        </p:nvGrpSpPr>
        <p:grpSpPr>
          <a:xfrm>
            <a:off x="4588404" y="3545734"/>
            <a:ext cx="2892354" cy="2568684"/>
            <a:chOff x="4588404" y="3545734"/>
            <a:chExt cx="2892354" cy="256868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7" name="직사각형 46">
              <a:hlinkClick r:id="rId13" action="ppaction://hlinksldjump"/>
            </p:cNvPr>
            <p:cNvSpPr/>
            <p:nvPr/>
          </p:nvSpPr>
          <p:spPr>
            <a:xfrm>
              <a:off x="4588404" y="3545734"/>
              <a:ext cx="2892354" cy="2568684"/>
            </a:xfrm>
            <a:prstGeom prst="rect">
              <a:avLst/>
            </a:prstGeom>
            <a:solidFill>
              <a:srgbClr val="2E75B6"/>
            </a:solidFill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2800" dirty="0">
                <a:solidFill>
                  <a:schemeClr val="bg1"/>
                </a:solidFill>
                <a:ea typeface="HY헤드라인M" panose="02030600000101010101" pitchFamily="18" charset="-127"/>
              </a:endParaRPr>
            </a:p>
            <a:p>
              <a:pPr algn="ctr"/>
              <a:endParaRPr lang="en-US" altLang="ko-KR" sz="2800" dirty="0">
                <a:solidFill>
                  <a:schemeClr val="bg1"/>
                </a:solidFill>
                <a:ea typeface="HY헤드라인M" panose="02030600000101010101" pitchFamily="18" charset="-127"/>
              </a:endParaRPr>
            </a:p>
            <a:p>
              <a:pPr algn="ctr"/>
              <a:endParaRPr lang="en-US" altLang="ko-KR" sz="2800" dirty="0">
                <a:solidFill>
                  <a:schemeClr val="bg1"/>
                </a:solidFill>
                <a:ea typeface="HY헤드라인M" panose="02030600000101010101" pitchFamily="18" charset="-127"/>
              </a:endParaRPr>
            </a:p>
            <a:p>
              <a:pPr algn="ctr"/>
              <a:endParaRPr lang="ko-KR" altLang="en-US" sz="2800" dirty="0">
                <a:solidFill>
                  <a:schemeClr val="bg1"/>
                </a:solidFill>
                <a:ea typeface="HY헤드라인M" panose="02030600000101010101" pitchFamily="18" charset="-127"/>
              </a:endParaRPr>
            </a:p>
          </p:txBody>
        </p:sp>
        <p:pic>
          <p:nvPicPr>
            <p:cNvPr id="18" name="그림 17">
              <a:hlinkClick r:id="rId13" action="ppaction://hlinksldjump"/>
              <a:extLst>
                <a:ext uri="{FF2B5EF4-FFF2-40B4-BE49-F238E27FC236}">
                  <a16:creationId xmlns:a16="http://schemas.microsoft.com/office/drawing/2014/main" id="{52321561-DFCB-0726-174A-A412393040F7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artisticPhotocopy trans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50809" y="4022146"/>
              <a:ext cx="1090382" cy="1090382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FF0D59A-17D3-385E-5A92-93801EA7A112}"/>
                </a:ext>
              </a:extLst>
            </p:cNvPr>
            <p:cNvSpPr txBox="1"/>
            <p:nvPr/>
          </p:nvSpPr>
          <p:spPr>
            <a:xfrm>
              <a:off x="5642974" y="5376335"/>
              <a:ext cx="902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800" dirty="0">
                  <a:solidFill>
                    <a:schemeClr val="bg1"/>
                  </a:solidFill>
                  <a:ea typeface="HY헤드라인M" panose="02030600000101010101" pitchFamily="18" charset="-127"/>
                </a:rPr>
                <a:t>마감</a:t>
              </a: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27234D7D-6CBB-3E3B-ED00-05897781DB07}"/>
              </a:ext>
            </a:extLst>
          </p:cNvPr>
          <p:cNvGrpSpPr/>
          <p:nvPr/>
        </p:nvGrpSpPr>
        <p:grpSpPr>
          <a:xfrm>
            <a:off x="7835742" y="3545734"/>
            <a:ext cx="2892354" cy="2568684"/>
            <a:chOff x="7835742" y="3545734"/>
            <a:chExt cx="2892354" cy="256868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8" name="직사각형 47">
              <a:hlinkClick r:id="rId4" action="ppaction://hlinksldjump"/>
            </p:cNvPr>
            <p:cNvSpPr/>
            <p:nvPr/>
          </p:nvSpPr>
          <p:spPr>
            <a:xfrm>
              <a:off x="7835742" y="3545734"/>
              <a:ext cx="2892354" cy="2568684"/>
            </a:xfrm>
            <a:prstGeom prst="rect">
              <a:avLst/>
            </a:prstGeom>
            <a:solidFill>
              <a:srgbClr val="2E75B6"/>
            </a:solidFill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2800" dirty="0">
                <a:solidFill>
                  <a:schemeClr val="bg1"/>
                </a:solidFill>
                <a:ea typeface="HY헤드라인M" panose="02030600000101010101" pitchFamily="18" charset="-127"/>
              </a:endParaRPr>
            </a:p>
            <a:p>
              <a:pPr algn="ctr"/>
              <a:endParaRPr lang="en-US" altLang="ko-KR" sz="2800" dirty="0">
                <a:solidFill>
                  <a:schemeClr val="bg1"/>
                </a:solidFill>
                <a:ea typeface="HY헤드라인M" panose="02030600000101010101" pitchFamily="18" charset="-127"/>
              </a:endParaRPr>
            </a:p>
            <a:p>
              <a:pPr algn="ctr"/>
              <a:endParaRPr lang="en-US" altLang="ko-KR" sz="2800" dirty="0">
                <a:solidFill>
                  <a:schemeClr val="bg1"/>
                </a:solidFill>
                <a:ea typeface="HY헤드라인M" panose="02030600000101010101" pitchFamily="18" charset="-127"/>
              </a:endParaRPr>
            </a:p>
            <a:p>
              <a:pPr algn="ctr"/>
              <a:endParaRPr lang="ko-KR" altLang="en-US" sz="2800" dirty="0">
                <a:solidFill>
                  <a:schemeClr val="bg1"/>
                </a:solidFill>
                <a:ea typeface="HY헤드라인M" panose="02030600000101010101" pitchFamily="18" charset="-127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AA49C76-A602-0A2F-A817-01A110091A34}"/>
                </a:ext>
              </a:extLst>
            </p:cNvPr>
            <p:cNvSpPr txBox="1"/>
            <p:nvPr/>
          </p:nvSpPr>
          <p:spPr>
            <a:xfrm>
              <a:off x="8830513" y="5320530"/>
              <a:ext cx="902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800" dirty="0">
                  <a:solidFill>
                    <a:schemeClr val="bg1"/>
                  </a:solidFill>
                  <a:ea typeface="HY헤드라인M" panose="02030600000101010101" pitchFamily="18" charset="-127"/>
                </a:rPr>
                <a:t>종료</a:t>
              </a:r>
            </a:p>
          </p:txBody>
        </p:sp>
        <p:pic>
          <p:nvPicPr>
            <p:cNvPr id="30" name="그림 29">
              <a:hlinkClick r:id="rId2" action="ppaction://hlinksldjump"/>
              <a:extLst>
                <a:ext uri="{FF2B5EF4-FFF2-40B4-BE49-F238E27FC236}">
                  <a16:creationId xmlns:a16="http://schemas.microsoft.com/office/drawing/2014/main" id="{98A1FE72-B2FF-C18A-D26B-D04FE50BB525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print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artisticPhotocopy trans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30713" y="4010189"/>
              <a:ext cx="1090383" cy="1090383"/>
            </a:xfrm>
            <a:prstGeom prst="rect">
              <a:avLst/>
            </a:prstGeom>
          </p:spPr>
        </p:pic>
      </p:grp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87A6CFD5-4DEB-1A0C-AEAF-D19E58D8AE71}"/>
              </a:ext>
            </a:extLst>
          </p:cNvPr>
          <p:cNvSpPr/>
          <p:nvPr/>
        </p:nvSpPr>
        <p:spPr>
          <a:xfrm>
            <a:off x="41045" y="-1700980"/>
            <a:ext cx="4038601" cy="15239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600" dirty="0">
                <a:solidFill>
                  <a:schemeClr val="tx1"/>
                </a:solidFill>
              </a:rPr>
              <a:t>배경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sz="1600" dirty="0">
                <a:solidFill>
                  <a:schemeClr val="tx1"/>
                </a:solidFill>
              </a:rPr>
              <a:t>size (1200 : 800)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>
                <a:solidFill>
                  <a:schemeClr val="tx1"/>
                </a:solidFill>
              </a:rPr>
              <a:t>color</a:t>
            </a:r>
            <a:r>
              <a:rPr lang="ko-KR" altLang="en-US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>
                <a:solidFill>
                  <a:schemeClr val="tx1"/>
                </a:solidFill>
              </a:rPr>
              <a:t>(64, 64, 64)</a:t>
            </a:r>
            <a:endParaRPr lang="ko-KR" altLang="en-US" sz="1600" dirty="0">
              <a:solidFill>
                <a:schemeClr val="tx1"/>
              </a:solidFill>
            </a:endParaRPr>
          </a:p>
          <a:p>
            <a:r>
              <a:rPr lang="ko-KR" altLang="en-US" sz="1600" dirty="0">
                <a:solidFill>
                  <a:schemeClr val="tx1"/>
                </a:solidFill>
              </a:rPr>
              <a:t>왼쪽 패널</a:t>
            </a:r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- size (250 : 250)</a:t>
            </a:r>
          </a:p>
          <a:p>
            <a:endParaRPr lang="ko-KR" altLang="en-US" dirty="0"/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8E265B8A-F87D-C81C-B383-074DDA921444}"/>
              </a:ext>
            </a:extLst>
          </p:cNvPr>
          <p:cNvGrpSpPr/>
          <p:nvPr/>
        </p:nvGrpSpPr>
        <p:grpSpPr>
          <a:xfrm>
            <a:off x="7835742" y="683498"/>
            <a:ext cx="2892354" cy="2568684"/>
            <a:chOff x="7835742" y="683498"/>
            <a:chExt cx="2892354" cy="256868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0" name="직사각형 39">
              <a:hlinkClick r:id="rId18" action="ppaction://hlinksldjump"/>
              <a:extLst>
                <a:ext uri="{FF2B5EF4-FFF2-40B4-BE49-F238E27FC236}">
                  <a16:creationId xmlns:a16="http://schemas.microsoft.com/office/drawing/2014/main" id="{F6EC0E07-9131-40DD-41DD-B04D55423D69}"/>
                </a:ext>
              </a:extLst>
            </p:cNvPr>
            <p:cNvSpPr/>
            <p:nvPr/>
          </p:nvSpPr>
          <p:spPr>
            <a:xfrm>
              <a:off x="7835742" y="683498"/>
              <a:ext cx="2892354" cy="2568684"/>
            </a:xfrm>
            <a:prstGeom prst="rect">
              <a:avLst/>
            </a:prstGeom>
            <a:solidFill>
              <a:srgbClr val="2E75B6"/>
            </a:solidFill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2800" dirty="0">
                <a:solidFill>
                  <a:schemeClr val="bg1"/>
                </a:solidFill>
                <a:ea typeface="HY헤드라인M" panose="02030600000101010101" pitchFamily="18" charset="-127"/>
              </a:endParaRPr>
            </a:p>
            <a:p>
              <a:pPr algn="ctr"/>
              <a:endParaRPr lang="en-US" altLang="ko-KR" sz="2800" dirty="0">
                <a:solidFill>
                  <a:schemeClr val="bg1"/>
                </a:solidFill>
                <a:ea typeface="HY헤드라인M" panose="02030600000101010101" pitchFamily="18" charset="-127"/>
              </a:endParaRPr>
            </a:p>
            <a:p>
              <a:pPr algn="ctr"/>
              <a:endParaRPr lang="en-US" altLang="ko-KR" sz="2800" dirty="0">
                <a:solidFill>
                  <a:schemeClr val="bg1"/>
                </a:solidFill>
                <a:ea typeface="HY헤드라인M" panose="02030600000101010101" pitchFamily="18" charset="-127"/>
              </a:endParaRPr>
            </a:p>
          </p:txBody>
        </p:sp>
        <p:pic>
          <p:nvPicPr>
            <p:cNvPr id="49" name="그림 48">
              <a:hlinkClick r:id="rId19" action="ppaction://hlinksldjump"/>
              <a:extLst>
                <a:ext uri="{FF2B5EF4-FFF2-40B4-BE49-F238E27FC236}">
                  <a16:creationId xmlns:a16="http://schemas.microsoft.com/office/drawing/2014/main" id="{EBAD4984-002A-E384-2099-3ADBDC0F5C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 cstate="print">
              <a:extLst>
                <a:ext uri="{BEBA8EAE-BF5A-486C-A8C5-ECC9F3942E4B}">
                  <a14:imgProps xmlns:a14="http://schemas.microsoft.com/office/drawing/2010/main">
                    <a14:imgLayer r:embed="rId21">
                      <a14:imgEffect>
                        <a14:artisticPhotocopy trans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18212" y="1275860"/>
              <a:ext cx="1127414" cy="972040"/>
            </a:xfrm>
            <a:prstGeom prst="rect">
              <a:avLst/>
            </a:prstGeom>
          </p:spPr>
        </p:pic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16AB8B60-9230-E4B3-A6D0-CA1BF0E45B7F}"/>
                </a:ext>
              </a:extLst>
            </p:cNvPr>
            <p:cNvSpPr txBox="1"/>
            <p:nvPr/>
          </p:nvSpPr>
          <p:spPr>
            <a:xfrm>
              <a:off x="8408122" y="2574866"/>
              <a:ext cx="174759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800" dirty="0">
                  <a:solidFill>
                    <a:schemeClr val="bg1"/>
                  </a:solidFill>
                  <a:ea typeface="HY헤드라인M" panose="02030600000101010101" pitchFamily="18" charset="-127"/>
                </a:rPr>
                <a:t>상품 관리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950389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직사각형 63">
            <a:extLst>
              <a:ext uri="{FF2B5EF4-FFF2-40B4-BE49-F238E27FC236}">
                <a16:creationId xmlns:a16="http://schemas.microsoft.com/office/drawing/2014/main" id="{9A21041A-34CC-0E41-F11B-7C07954A2D66}"/>
              </a:ext>
            </a:extLst>
          </p:cNvPr>
          <p:cNvSpPr/>
          <p:nvPr/>
        </p:nvSpPr>
        <p:spPr>
          <a:xfrm>
            <a:off x="9706817" y="6004762"/>
            <a:ext cx="2248991" cy="729836"/>
          </a:xfrm>
          <a:prstGeom prst="rect">
            <a:avLst/>
          </a:prstGeom>
          <a:solidFill>
            <a:srgbClr val="10294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결제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52927D3-EB82-CB24-A174-12B3AAD8AC1C}"/>
              </a:ext>
            </a:extLst>
          </p:cNvPr>
          <p:cNvSpPr/>
          <p:nvPr/>
        </p:nvSpPr>
        <p:spPr>
          <a:xfrm>
            <a:off x="0" y="-2094"/>
            <a:ext cx="12192000" cy="620325"/>
          </a:xfrm>
          <a:prstGeom prst="rect">
            <a:avLst/>
          </a:prstGeom>
          <a:solidFill>
            <a:srgbClr val="1029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1813906"/>
              </p:ext>
            </p:extLst>
          </p:nvPr>
        </p:nvGraphicFramePr>
        <p:xfrm>
          <a:off x="256407" y="829245"/>
          <a:ext cx="4852623" cy="4977930"/>
        </p:xfrm>
        <a:graphic>
          <a:graphicData uri="http://schemas.openxmlformats.org/drawingml/2006/table">
            <a:tbl>
              <a:tblPr firstRow="1" la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426312">
                  <a:extLst>
                    <a:ext uri="{9D8B030D-6E8A-4147-A177-3AD203B41FA5}">
                      <a16:colId xmlns:a16="http://schemas.microsoft.com/office/drawing/2014/main" val="1169217219"/>
                    </a:ext>
                  </a:extLst>
                </a:gridCol>
                <a:gridCol w="974882">
                  <a:extLst>
                    <a:ext uri="{9D8B030D-6E8A-4147-A177-3AD203B41FA5}">
                      <a16:colId xmlns:a16="http://schemas.microsoft.com/office/drawing/2014/main" val="2442569592"/>
                    </a:ext>
                  </a:extLst>
                </a:gridCol>
                <a:gridCol w="1451429">
                  <a:extLst>
                    <a:ext uri="{9D8B030D-6E8A-4147-A177-3AD203B41FA5}">
                      <a16:colId xmlns:a16="http://schemas.microsoft.com/office/drawing/2014/main" val="2547771572"/>
                    </a:ext>
                  </a:extLst>
                </a:gridCol>
              </a:tblGrid>
              <a:tr h="4483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메뉴이름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/>
                        <a:t>수량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가격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9371069"/>
                  </a:ext>
                </a:extLst>
              </a:tr>
              <a:tr h="44839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/>
                        <a:t>아메리카노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b="1" dirty="0"/>
                        <a:t>1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b="1" dirty="0"/>
                        <a:t>4000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8747304"/>
                  </a:ext>
                </a:extLst>
              </a:tr>
              <a:tr h="44839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/>
                        <a:t>└ </a:t>
                      </a:r>
                      <a:r>
                        <a:rPr lang="en-US" altLang="ko-KR" sz="1200" b="1" dirty="0"/>
                        <a:t>(ICE) /  </a:t>
                      </a:r>
                      <a:r>
                        <a:rPr lang="ko-KR" altLang="en-US" sz="1200" b="1" dirty="0"/>
                        <a:t>시럽</a:t>
                      </a:r>
                      <a:r>
                        <a:rPr lang="en-US" altLang="ko-KR" sz="1200" b="1" dirty="0"/>
                        <a:t>1</a:t>
                      </a:r>
                      <a:r>
                        <a:rPr lang="ko-KR" altLang="en-US" sz="1200" b="1" dirty="0"/>
                        <a:t>펌프 </a:t>
                      </a:r>
                      <a:r>
                        <a:rPr lang="en-US" altLang="ko-KR" sz="1200" b="1" dirty="0"/>
                        <a:t>/ </a:t>
                      </a:r>
                      <a:r>
                        <a:rPr lang="ko-KR" altLang="en-US" sz="1200" b="1" dirty="0"/>
                        <a:t>두유</a:t>
                      </a:r>
                      <a:r>
                        <a:rPr lang="en-US" altLang="ko-KR" sz="1200" b="1" dirty="0"/>
                        <a:t>(+500)</a:t>
                      </a:r>
                      <a:endParaRPr lang="ko-KR" altLang="en-US" sz="1200" b="1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b="1" dirty="0"/>
                        <a:t>1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b="1" dirty="0"/>
                        <a:t>500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8311791"/>
                  </a:ext>
                </a:extLst>
              </a:tr>
              <a:tr h="448397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649082"/>
                  </a:ext>
                </a:extLst>
              </a:tr>
              <a:tr h="471176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80503"/>
                  </a:ext>
                </a:extLst>
              </a:tr>
              <a:tr h="448397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3279621"/>
                  </a:ext>
                </a:extLst>
              </a:tr>
              <a:tr h="448397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8691818"/>
                  </a:ext>
                </a:extLst>
              </a:tr>
              <a:tr h="44839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 </a:t>
                      </a:r>
                      <a:endParaRPr lang="ko-KR" alt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5999140"/>
                  </a:ext>
                </a:extLst>
              </a:tr>
              <a:tr h="4483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bg1"/>
                          </a:solidFill>
                        </a:rPr>
                        <a:t>전체 삭제</a:t>
                      </a:r>
                      <a:endParaRPr lang="en-US" altLang="ko-KR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bg1"/>
                          </a:solidFill>
                        </a:rPr>
                        <a:t>선택 삭제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335190467"/>
                  </a:ext>
                </a:extLst>
              </a:tr>
              <a:tr h="910775">
                <a:tc gridSpan="3">
                  <a:txBody>
                    <a:bodyPr/>
                    <a:lstStyle/>
                    <a:p>
                      <a:pPr algn="ctr" latinLnBrk="1"/>
                      <a:endParaRPr lang="en-US" altLang="ko-KR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535242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19903CF-EC67-44D6-C413-86637207CD81}"/>
              </a:ext>
            </a:extLst>
          </p:cNvPr>
          <p:cNvSpPr txBox="1"/>
          <p:nvPr/>
        </p:nvSpPr>
        <p:spPr>
          <a:xfrm>
            <a:off x="10931201" y="123402"/>
            <a:ext cx="10775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</a:rPr>
              <a:t>지점 이름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68A1C4-02A2-E6C1-4A90-2004CAB79FC2}"/>
              </a:ext>
            </a:extLst>
          </p:cNvPr>
          <p:cNvSpPr txBox="1"/>
          <p:nvPr/>
        </p:nvSpPr>
        <p:spPr>
          <a:xfrm>
            <a:off x="5772834" y="123402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</a:rPr>
              <a:t>날짜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2983309-B284-D19D-B591-5D0E6F9B67C9}"/>
              </a:ext>
            </a:extLst>
          </p:cNvPr>
          <p:cNvSpPr/>
          <p:nvPr/>
        </p:nvSpPr>
        <p:spPr>
          <a:xfrm>
            <a:off x="0" y="-1700980"/>
            <a:ext cx="4038601" cy="15239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600" dirty="0">
                <a:solidFill>
                  <a:schemeClr val="tx1"/>
                </a:solidFill>
              </a:rPr>
              <a:t>배경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sz="1600" dirty="0">
                <a:solidFill>
                  <a:schemeClr val="tx1"/>
                </a:solidFill>
              </a:rPr>
              <a:t>size (1200 : 800)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>
                <a:solidFill>
                  <a:schemeClr val="tx1"/>
                </a:solidFill>
              </a:rPr>
              <a:t>color</a:t>
            </a:r>
            <a:r>
              <a:rPr lang="ko-KR" altLang="en-US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>
                <a:solidFill>
                  <a:schemeClr val="tx1"/>
                </a:solidFill>
              </a:rPr>
              <a:t>(64, 64, 64)</a:t>
            </a:r>
            <a:endParaRPr lang="ko-KR" altLang="en-US" sz="1600" dirty="0">
              <a:solidFill>
                <a:schemeClr val="tx1"/>
              </a:solidFill>
            </a:endParaRPr>
          </a:p>
          <a:p>
            <a:r>
              <a:rPr lang="ko-KR" altLang="en-US" sz="1600" dirty="0">
                <a:solidFill>
                  <a:schemeClr val="tx1"/>
                </a:solidFill>
              </a:rPr>
              <a:t>왼쪽 패널</a:t>
            </a:r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- size (250 : 250)</a:t>
            </a:r>
          </a:p>
          <a:p>
            <a:endParaRPr lang="ko-KR" altLang="en-US" dirty="0"/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548C7A67-66C4-D19E-54C4-86141636DF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0962169"/>
              </p:ext>
            </p:extLst>
          </p:nvPr>
        </p:nvGraphicFramePr>
        <p:xfrm>
          <a:off x="5342441" y="829245"/>
          <a:ext cx="6613367" cy="4955145"/>
        </p:xfrm>
        <a:graphic>
          <a:graphicData uri="http://schemas.openxmlformats.org/drawingml/2006/table">
            <a:tbl>
              <a:tblPr firstRow="1" la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653443">
                  <a:extLst>
                    <a:ext uri="{9D8B030D-6E8A-4147-A177-3AD203B41FA5}">
                      <a16:colId xmlns:a16="http://schemas.microsoft.com/office/drawing/2014/main" val="1169217219"/>
                    </a:ext>
                  </a:extLst>
                </a:gridCol>
                <a:gridCol w="1653241">
                  <a:extLst>
                    <a:ext uri="{9D8B030D-6E8A-4147-A177-3AD203B41FA5}">
                      <a16:colId xmlns:a16="http://schemas.microsoft.com/office/drawing/2014/main" val="3027977477"/>
                    </a:ext>
                  </a:extLst>
                </a:gridCol>
                <a:gridCol w="1641502">
                  <a:extLst>
                    <a:ext uri="{9D8B030D-6E8A-4147-A177-3AD203B41FA5}">
                      <a16:colId xmlns:a16="http://schemas.microsoft.com/office/drawing/2014/main" val="2442569592"/>
                    </a:ext>
                  </a:extLst>
                </a:gridCol>
                <a:gridCol w="1665181">
                  <a:extLst>
                    <a:ext uri="{9D8B030D-6E8A-4147-A177-3AD203B41FA5}">
                      <a16:colId xmlns:a16="http://schemas.microsoft.com/office/drawing/2014/main" val="2547771572"/>
                    </a:ext>
                  </a:extLst>
                </a:gridCol>
              </a:tblGrid>
              <a:tr h="9714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Coffee</a:t>
                      </a:r>
                      <a:endParaRPr lang="ko-KR" altLang="en-US" sz="18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Tea</a:t>
                      </a:r>
                      <a:endParaRPr lang="ko-KR" altLang="en-US" sz="18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Beverage</a:t>
                      </a:r>
                      <a:endParaRPr lang="ko-KR" altLang="en-US" sz="1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Other</a:t>
                      </a:r>
                      <a:r>
                        <a:rPr lang="ko-KR" altLang="en-US" sz="1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9371069"/>
                  </a:ext>
                </a:extLst>
              </a:tr>
              <a:tr h="3983728">
                <a:tc gridSpan="4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T w="38100" cmpd="sng">
                      <a:noFill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8747304"/>
                  </a:ext>
                </a:extLst>
              </a:tr>
            </a:tbl>
          </a:graphicData>
        </a:graphic>
      </p:graphicFrame>
      <p:sp>
        <p:nvSpPr>
          <p:cNvPr id="19" name="직사각형 18">
            <a:hlinkClick r:id="rId2" action="ppaction://hlinksldjump"/>
            <a:extLst>
              <a:ext uri="{FF2B5EF4-FFF2-40B4-BE49-F238E27FC236}">
                <a16:creationId xmlns:a16="http://schemas.microsoft.com/office/drawing/2014/main" id="{57EBC97B-9E17-BB18-5A3B-85D1EA4FA115}"/>
              </a:ext>
            </a:extLst>
          </p:cNvPr>
          <p:cNvSpPr/>
          <p:nvPr/>
        </p:nvSpPr>
        <p:spPr>
          <a:xfrm>
            <a:off x="11211655" y="5092443"/>
            <a:ext cx="665251" cy="62032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0" b="1" dirty="0"/>
          </a:p>
        </p:txBody>
      </p:sp>
      <p:sp>
        <p:nvSpPr>
          <p:cNvPr id="25" name="직사각형 24">
            <a:hlinkClick r:id="rId2" action="ppaction://hlinksldjump"/>
            <a:extLst>
              <a:ext uri="{FF2B5EF4-FFF2-40B4-BE49-F238E27FC236}">
                <a16:creationId xmlns:a16="http://schemas.microsoft.com/office/drawing/2014/main" id="{31A0228C-1CDA-81B0-6EAF-63BEF3BD1A01}"/>
              </a:ext>
            </a:extLst>
          </p:cNvPr>
          <p:cNvSpPr/>
          <p:nvPr/>
        </p:nvSpPr>
        <p:spPr>
          <a:xfrm>
            <a:off x="10501380" y="5092443"/>
            <a:ext cx="665251" cy="62032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0" b="1" dirty="0"/>
          </a:p>
        </p:txBody>
      </p:sp>
      <p:pic>
        <p:nvPicPr>
          <p:cNvPr id="28" name="그림 27">
            <a:hlinkClick r:id="rId3" action="ppaction://hlinksldjump"/>
            <a:extLst>
              <a:ext uri="{FF2B5EF4-FFF2-40B4-BE49-F238E27FC236}">
                <a16:creationId xmlns:a16="http://schemas.microsoft.com/office/drawing/2014/main" id="{A2A384C2-6EBA-CD1B-04CC-8F45354D19D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 trans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327768" y="5207052"/>
            <a:ext cx="404366" cy="404364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3E34970B-D32D-A6F9-50BB-484FCD15EC9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 trans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0631822" y="5200424"/>
            <a:ext cx="404366" cy="404364"/>
          </a:xfrm>
          <a:prstGeom prst="rect">
            <a:avLst/>
          </a:prstGeom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D0FF1B56-AEE6-C1BA-9197-7B5C8EAA820A}"/>
              </a:ext>
            </a:extLst>
          </p:cNvPr>
          <p:cNvSpPr txBox="1"/>
          <p:nvPr/>
        </p:nvSpPr>
        <p:spPr>
          <a:xfrm>
            <a:off x="2255357" y="4970396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</a:rPr>
              <a:t>주문 수량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0737C9E-CC8D-E86D-B8DD-CAD11818C489}"/>
              </a:ext>
            </a:extLst>
          </p:cNvPr>
          <p:cNvSpPr txBox="1"/>
          <p:nvPr/>
        </p:nvSpPr>
        <p:spPr>
          <a:xfrm>
            <a:off x="4181482" y="4970396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</a:rPr>
              <a:t>청구 금액</a:t>
            </a:r>
          </a:p>
        </p:txBody>
      </p:sp>
      <p:graphicFrame>
        <p:nvGraphicFramePr>
          <p:cNvPr id="75" name="표 75">
            <a:extLst>
              <a:ext uri="{FF2B5EF4-FFF2-40B4-BE49-F238E27FC236}">
                <a16:creationId xmlns:a16="http://schemas.microsoft.com/office/drawing/2014/main" id="{84348D71-639E-FC52-0CC8-DF9FA570B7CF}"/>
              </a:ext>
            </a:extLst>
          </p:cNvPr>
          <p:cNvGraphicFramePr>
            <a:graphicFrameLocks noGrp="1"/>
          </p:cNvGraphicFramePr>
          <p:nvPr/>
        </p:nvGraphicFramePr>
        <p:xfrm>
          <a:off x="5442346" y="1896977"/>
          <a:ext cx="6402284" cy="281423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00571">
                  <a:extLst>
                    <a:ext uri="{9D8B030D-6E8A-4147-A177-3AD203B41FA5}">
                      <a16:colId xmlns:a16="http://schemas.microsoft.com/office/drawing/2014/main" val="419391331"/>
                    </a:ext>
                  </a:extLst>
                </a:gridCol>
                <a:gridCol w="1600571">
                  <a:extLst>
                    <a:ext uri="{9D8B030D-6E8A-4147-A177-3AD203B41FA5}">
                      <a16:colId xmlns:a16="http://schemas.microsoft.com/office/drawing/2014/main" val="2090377667"/>
                    </a:ext>
                  </a:extLst>
                </a:gridCol>
                <a:gridCol w="1600571">
                  <a:extLst>
                    <a:ext uri="{9D8B030D-6E8A-4147-A177-3AD203B41FA5}">
                      <a16:colId xmlns:a16="http://schemas.microsoft.com/office/drawing/2014/main" val="2897211146"/>
                    </a:ext>
                  </a:extLst>
                </a:gridCol>
                <a:gridCol w="1600571">
                  <a:extLst>
                    <a:ext uri="{9D8B030D-6E8A-4147-A177-3AD203B41FA5}">
                      <a16:colId xmlns:a16="http://schemas.microsoft.com/office/drawing/2014/main" val="1721043648"/>
                    </a:ext>
                  </a:extLst>
                </a:gridCol>
              </a:tblGrid>
              <a:tr h="93228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아메리카노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카푸치노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아인슈페너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6318170"/>
                  </a:ext>
                </a:extLst>
              </a:tr>
              <a:tr h="9890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바닐라 라떼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카페 라떼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돌체</a:t>
                      </a:r>
                      <a:r>
                        <a:rPr lang="ko-KR" altLang="en-US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라떼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78608"/>
                  </a:ext>
                </a:extLst>
              </a:tr>
              <a:tr h="8928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콜드블루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콜드블루 라떼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콜드블루</a:t>
                      </a:r>
                      <a:endParaRPr lang="en-US" altLang="ko-KR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ko-KR" altLang="en-US" sz="1400" b="1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아인슈페너</a:t>
                      </a:r>
                      <a:endParaRPr lang="ko-KR" altLang="en-US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5189437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CB4520E2-AB6B-8256-5405-2F586614CACF}"/>
              </a:ext>
            </a:extLst>
          </p:cNvPr>
          <p:cNvSpPr txBox="1"/>
          <p:nvPr/>
        </p:nvSpPr>
        <p:spPr>
          <a:xfrm>
            <a:off x="2682717" y="5227576"/>
            <a:ext cx="3735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1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0A71BB7-5162-4C17-FE6B-6B67A2FB081B}"/>
              </a:ext>
            </a:extLst>
          </p:cNvPr>
          <p:cNvSpPr txBox="1"/>
          <p:nvPr/>
        </p:nvSpPr>
        <p:spPr>
          <a:xfrm>
            <a:off x="3852466" y="5227576"/>
            <a:ext cx="12089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b="1" dirty="0">
                <a:solidFill>
                  <a:schemeClr val="bg1"/>
                </a:solidFill>
              </a:rPr>
              <a:t>4,500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E7E0427-FF9F-9F06-F394-207B6C7AA3C0}"/>
              </a:ext>
            </a:extLst>
          </p:cNvPr>
          <p:cNvSpPr/>
          <p:nvPr/>
        </p:nvSpPr>
        <p:spPr>
          <a:xfrm>
            <a:off x="9709999" y="5995404"/>
            <a:ext cx="2298741" cy="739194"/>
          </a:xfrm>
          <a:prstGeom prst="rect">
            <a:avLst/>
          </a:prstGeom>
          <a:noFill/>
          <a:ln w="57150">
            <a:solidFill>
              <a:srgbClr val="C00000"/>
            </a:solidFill>
          </a:ln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CEB08AF-0944-F0A3-E03F-B087B90662F1}"/>
              </a:ext>
            </a:extLst>
          </p:cNvPr>
          <p:cNvGrpSpPr/>
          <p:nvPr/>
        </p:nvGrpSpPr>
        <p:grpSpPr>
          <a:xfrm>
            <a:off x="184902" y="6117685"/>
            <a:ext cx="1242193" cy="531253"/>
            <a:chOff x="256406" y="6001881"/>
            <a:chExt cx="1369193" cy="62032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3" name="직사각형 22">
              <a:hlinkClick r:id="rId2" action="ppaction://hlinksldjump"/>
              <a:extLst>
                <a:ext uri="{FF2B5EF4-FFF2-40B4-BE49-F238E27FC236}">
                  <a16:creationId xmlns:a16="http://schemas.microsoft.com/office/drawing/2014/main" id="{D457AAAC-4697-4FB2-833E-DF6244A71567}"/>
                </a:ext>
              </a:extLst>
            </p:cNvPr>
            <p:cNvSpPr/>
            <p:nvPr/>
          </p:nvSpPr>
          <p:spPr>
            <a:xfrm>
              <a:off x="256406" y="6001881"/>
              <a:ext cx="1369193" cy="620326"/>
            </a:xfrm>
            <a:prstGeom prst="rect">
              <a:avLst/>
            </a:prstGeom>
            <a:solidFill>
              <a:srgbClr val="1029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b="1" dirty="0"/>
            </a:p>
          </p:txBody>
        </p:sp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id="{4519CC8F-01B2-507E-3CD4-33903E86312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1792" y="6125028"/>
              <a:ext cx="381845" cy="382335"/>
            </a:xfrm>
            <a:prstGeom prst="rect">
              <a:avLst/>
            </a:prstGeom>
          </p:spPr>
        </p:pic>
      </p:grpSp>
      <p:pic>
        <p:nvPicPr>
          <p:cNvPr id="2" name="그림 1" descr="텍스트이(가) 표시된 사진&#10;&#10;자동 생성된 설명">
            <a:extLst>
              <a:ext uri="{FF2B5EF4-FFF2-40B4-BE49-F238E27FC236}">
                <a16:creationId xmlns:a16="http://schemas.microsoft.com/office/drawing/2014/main" id="{C8FA8195-26C6-120D-8404-8EB7EB7AA59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82" y="124168"/>
            <a:ext cx="877158" cy="337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55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7945B245-043F-3CA6-5550-E12AC8E5A637}"/>
              </a:ext>
            </a:extLst>
          </p:cNvPr>
          <p:cNvSpPr/>
          <p:nvPr/>
        </p:nvSpPr>
        <p:spPr>
          <a:xfrm>
            <a:off x="9706817" y="6004762"/>
            <a:ext cx="2248991" cy="729836"/>
          </a:xfrm>
          <a:prstGeom prst="rect">
            <a:avLst/>
          </a:prstGeom>
          <a:solidFill>
            <a:srgbClr val="10294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결제</a:t>
            </a: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9C32D389-DC40-A30B-D827-93C67B23B2CE}"/>
              </a:ext>
            </a:extLst>
          </p:cNvPr>
          <p:cNvSpPr/>
          <p:nvPr/>
        </p:nvSpPr>
        <p:spPr>
          <a:xfrm>
            <a:off x="0" y="-2094"/>
            <a:ext cx="12192000" cy="620325"/>
          </a:xfrm>
          <a:prstGeom prst="rect">
            <a:avLst/>
          </a:prstGeom>
          <a:solidFill>
            <a:srgbClr val="1029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9903CF-EC67-44D6-C413-86637207CD81}"/>
              </a:ext>
            </a:extLst>
          </p:cNvPr>
          <p:cNvSpPr txBox="1"/>
          <p:nvPr/>
        </p:nvSpPr>
        <p:spPr>
          <a:xfrm>
            <a:off x="10931201" y="123402"/>
            <a:ext cx="10775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</a:rPr>
              <a:t>지점 이름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68A1C4-02A2-E6C1-4A90-2004CAB79FC2}"/>
              </a:ext>
            </a:extLst>
          </p:cNvPr>
          <p:cNvSpPr txBox="1"/>
          <p:nvPr/>
        </p:nvSpPr>
        <p:spPr>
          <a:xfrm>
            <a:off x="5772834" y="123402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</a:rPr>
              <a:t>날짜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2983309-B284-D19D-B591-5D0E6F9B67C9}"/>
              </a:ext>
            </a:extLst>
          </p:cNvPr>
          <p:cNvSpPr/>
          <p:nvPr/>
        </p:nvSpPr>
        <p:spPr>
          <a:xfrm>
            <a:off x="0" y="-1700980"/>
            <a:ext cx="4038601" cy="15239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600" dirty="0">
                <a:solidFill>
                  <a:schemeClr val="tx1"/>
                </a:solidFill>
              </a:rPr>
              <a:t>배경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sz="1600" dirty="0">
                <a:solidFill>
                  <a:schemeClr val="tx1"/>
                </a:solidFill>
              </a:rPr>
              <a:t>size (1200 : 800)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>
                <a:solidFill>
                  <a:schemeClr val="tx1"/>
                </a:solidFill>
              </a:rPr>
              <a:t>color</a:t>
            </a:r>
            <a:r>
              <a:rPr lang="ko-KR" altLang="en-US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>
                <a:solidFill>
                  <a:schemeClr val="tx1"/>
                </a:solidFill>
              </a:rPr>
              <a:t>(64, 64, 64)</a:t>
            </a:r>
            <a:endParaRPr lang="ko-KR" altLang="en-US" sz="1600" dirty="0">
              <a:solidFill>
                <a:schemeClr val="tx1"/>
              </a:solidFill>
            </a:endParaRPr>
          </a:p>
          <a:p>
            <a:r>
              <a:rPr lang="ko-KR" altLang="en-US" sz="1600" dirty="0">
                <a:solidFill>
                  <a:schemeClr val="tx1"/>
                </a:solidFill>
              </a:rPr>
              <a:t>왼쪽 패널</a:t>
            </a:r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- size (250 : 250)</a:t>
            </a:r>
          </a:p>
          <a:p>
            <a:endParaRPr lang="ko-KR" altLang="en-US" dirty="0"/>
          </a:p>
        </p:txBody>
      </p:sp>
      <p:graphicFrame>
        <p:nvGraphicFramePr>
          <p:cNvPr id="65" name="표 64">
            <a:extLst>
              <a:ext uri="{FF2B5EF4-FFF2-40B4-BE49-F238E27FC236}">
                <a16:creationId xmlns:a16="http://schemas.microsoft.com/office/drawing/2014/main" id="{A97D5FD3-A824-AF74-85A7-2CBD9461DB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6440011"/>
              </p:ext>
            </p:extLst>
          </p:nvPr>
        </p:nvGraphicFramePr>
        <p:xfrm>
          <a:off x="256407" y="829245"/>
          <a:ext cx="4852622" cy="4969127"/>
        </p:xfrm>
        <a:graphic>
          <a:graphicData uri="http://schemas.openxmlformats.org/drawingml/2006/table">
            <a:tbl>
              <a:tblPr firstRow="1" la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426311">
                  <a:extLst>
                    <a:ext uri="{9D8B030D-6E8A-4147-A177-3AD203B41FA5}">
                      <a16:colId xmlns:a16="http://schemas.microsoft.com/office/drawing/2014/main" val="1169217219"/>
                    </a:ext>
                  </a:extLst>
                </a:gridCol>
                <a:gridCol w="974882">
                  <a:extLst>
                    <a:ext uri="{9D8B030D-6E8A-4147-A177-3AD203B41FA5}">
                      <a16:colId xmlns:a16="http://schemas.microsoft.com/office/drawing/2014/main" val="2442569592"/>
                    </a:ext>
                  </a:extLst>
                </a:gridCol>
                <a:gridCol w="1451429">
                  <a:extLst>
                    <a:ext uri="{9D8B030D-6E8A-4147-A177-3AD203B41FA5}">
                      <a16:colId xmlns:a16="http://schemas.microsoft.com/office/drawing/2014/main" val="2547771572"/>
                    </a:ext>
                  </a:extLst>
                </a:gridCol>
              </a:tblGrid>
              <a:tr h="4483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메뉴이름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/>
                        <a:t>수량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가격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9371069"/>
                  </a:ext>
                </a:extLst>
              </a:tr>
              <a:tr h="44839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/>
                        <a:t>아메리카노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b="1" dirty="0"/>
                        <a:t>1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b="1" dirty="0"/>
                        <a:t>4000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8747304"/>
                  </a:ext>
                </a:extLst>
              </a:tr>
              <a:tr h="448397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/>
                        <a:t>└ </a:t>
                      </a:r>
                      <a:r>
                        <a:rPr lang="en-US" altLang="ko-KR" sz="1200" b="1" dirty="0"/>
                        <a:t>(ICE) /  </a:t>
                      </a:r>
                      <a:r>
                        <a:rPr lang="ko-KR" altLang="en-US" sz="1200" b="1" dirty="0"/>
                        <a:t>시럽</a:t>
                      </a:r>
                      <a:r>
                        <a:rPr lang="en-US" altLang="ko-KR" sz="1200" b="1" dirty="0"/>
                        <a:t>1</a:t>
                      </a:r>
                      <a:r>
                        <a:rPr lang="ko-KR" altLang="en-US" sz="1200" b="1" dirty="0"/>
                        <a:t>펌프 </a:t>
                      </a:r>
                      <a:r>
                        <a:rPr lang="en-US" altLang="ko-KR" sz="1200" b="1" dirty="0"/>
                        <a:t>/ </a:t>
                      </a:r>
                      <a:r>
                        <a:rPr lang="ko-KR" altLang="en-US" sz="1200" b="1" dirty="0"/>
                        <a:t>두유</a:t>
                      </a:r>
                      <a:r>
                        <a:rPr lang="en-US" altLang="ko-KR" sz="1200" b="1" dirty="0"/>
                        <a:t>(+500)</a:t>
                      </a:r>
                      <a:endParaRPr lang="ko-KR" altLang="en-US" sz="1200" b="1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b="1" dirty="0"/>
                        <a:t>500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8311791"/>
                  </a:ext>
                </a:extLst>
              </a:tr>
              <a:tr h="448397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649082"/>
                  </a:ext>
                </a:extLst>
              </a:tr>
              <a:tr h="471176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80503"/>
                  </a:ext>
                </a:extLst>
              </a:tr>
              <a:tr h="448397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3279621"/>
                  </a:ext>
                </a:extLst>
              </a:tr>
              <a:tr h="448397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8691818"/>
                  </a:ext>
                </a:extLst>
              </a:tr>
              <a:tr h="44839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 </a:t>
                      </a:r>
                      <a:endParaRPr lang="ko-KR" alt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5999140"/>
                  </a:ext>
                </a:extLst>
              </a:tr>
              <a:tr h="4483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bg1"/>
                          </a:solidFill>
                        </a:rPr>
                        <a:t>전체 삭제</a:t>
                      </a:r>
                      <a:endParaRPr lang="en-US" altLang="ko-KR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bg1"/>
                          </a:solidFill>
                        </a:rPr>
                        <a:t>선택 삭제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335190467"/>
                  </a:ext>
                </a:extLst>
              </a:tr>
              <a:tr h="910775">
                <a:tc gridSpan="3">
                  <a:txBody>
                    <a:bodyPr/>
                    <a:lstStyle/>
                    <a:p>
                      <a:pPr algn="ctr" latinLnBrk="1"/>
                      <a:endParaRPr lang="en-US" altLang="ko-KR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5352421"/>
                  </a:ext>
                </a:extLst>
              </a:tr>
            </a:tbl>
          </a:graphicData>
        </a:graphic>
      </p:graphicFrame>
      <p:graphicFrame>
        <p:nvGraphicFramePr>
          <p:cNvPr id="66" name="표 65">
            <a:extLst>
              <a:ext uri="{FF2B5EF4-FFF2-40B4-BE49-F238E27FC236}">
                <a16:creationId xmlns:a16="http://schemas.microsoft.com/office/drawing/2014/main" id="{1FD22529-B2B7-6433-AA1C-1C747B3ADE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0291840"/>
              </p:ext>
            </p:extLst>
          </p:nvPr>
        </p:nvGraphicFramePr>
        <p:xfrm>
          <a:off x="5342441" y="829245"/>
          <a:ext cx="6613367" cy="4955145"/>
        </p:xfrm>
        <a:graphic>
          <a:graphicData uri="http://schemas.openxmlformats.org/drawingml/2006/table">
            <a:tbl>
              <a:tblPr firstRow="1" la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653443">
                  <a:extLst>
                    <a:ext uri="{9D8B030D-6E8A-4147-A177-3AD203B41FA5}">
                      <a16:colId xmlns:a16="http://schemas.microsoft.com/office/drawing/2014/main" val="1169217219"/>
                    </a:ext>
                  </a:extLst>
                </a:gridCol>
                <a:gridCol w="1653241">
                  <a:extLst>
                    <a:ext uri="{9D8B030D-6E8A-4147-A177-3AD203B41FA5}">
                      <a16:colId xmlns:a16="http://schemas.microsoft.com/office/drawing/2014/main" val="3027977477"/>
                    </a:ext>
                  </a:extLst>
                </a:gridCol>
                <a:gridCol w="1641502">
                  <a:extLst>
                    <a:ext uri="{9D8B030D-6E8A-4147-A177-3AD203B41FA5}">
                      <a16:colId xmlns:a16="http://schemas.microsoft.com/office/drawing/2014/main" val="2442569592"/>
                    </a:ext>
                  </a:extLst>
                </a:gridCol>
                <a:gridCol w="1665181">
                  <a:extLst>
                    <a:ext uri="{9D8B030D-6E8A-4147-A177-3AD203B41FA5}">
                      <a16:colId xmlns:a16="http://schemas.microsoft.com/office/drawing/2014/main" val="2547771572"/>
                    </a:ext>
                  </a:extLst>
                </a:gridCol>
              </a:tblGrid>
              <a:tr h="9714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Coffee</a:t>
                      </a:r>
                      <a:endParaRPr lang="ko-KR" altLang="en-US" sz="18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Tea</a:t>
                      </a:r>
                      <a:endParaRPr lang="ko-KR" altLang="en-US" sz="18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Beverage</a:t>
                      </a:r>
                      <a:endParaRPr lang="ko-KR" altLang="en-US" sz="1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Other</a:t>
                      </a:r>
                      <a:r>
                        <a:rPr lang="ko-KR" altLang="en-US" sz="1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9371069"/>
                  </a:ext>
                </a:extLst>
              </a:tr>
              <a:tr h="3983728">
                <a:tc gridSpan="4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T w="38100" cmpd="sng">
                      <a:noFill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8747304"/>
                  </a:ext>
                </a:extLst>
              </a:tr>
            </a:tbl>
          </a:graphicData>
        </a:graphic>
      </p:graphicFrame>
      <p:sp>
        <p:nvSpPr>
          <p:cNvPr id="67" name="직사각형 66">
            <a:hlinkClick r:id="rId2" action="ppaction://hlinksldjump"/>
            <a:extLst>
              <a:ext uri="{FF2B5EF4-FFF2-40B4-BE49-F238E27FC236}">
                <a16:creationId xmlns:a16="http://schemas.microsoft.com/office/drawing/2014/main" id="{E1FA10C0-C85D-4790-F853-F246C8BC44CD}"/>
              </a:ext>
            </a:extLst>
          </p:cNvPr>
          <p:cNvSpPr/>
          <p:nvPr/>
        </p:nvSpPr>
        <p:spPr>
          <a:xfrm>
            <a:off x="11211655" y="5092443"/>
            <a:ext cx="665251" cy="62032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0" b="1" dirty="0"/>
          </a:p>
        </p:txBody>
      </p:sp>
      <p:sp>
        <p:nvSpPr>
          <p:cNvPr id="68" name="직사각형 67">
            <a:hlinkClick r:id="rId2" action="ppaction://hlinksldjump"/>
            <a:extLst>
              <a:ext uri="{FF2B5EF4-FFF2-40B4-BE49-F238E27FC236}">
                <a16:creationId xmlns:a16="http://schemas.microsoft.com/office/drawing/2014/main" id="{A3E38779-4AA9-FAC2-C074-984D0E396327}"/>
              </a:ext>
            </a:extLst>
          </p:cNvPr>
          <p:cNvSpPr/>
          <p:nvPr/>
        </p:nvSpPr>
        <p:spPr>
          <a:xfrm>
            <a:off x="10501380" y="5092443"/>
            <a:ext cx="665251" cy="62032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0" b="1" dirty="0"/>
          </a:p>
        </p:txBody>
      </p:sp>
      <p:pic>
        <p:nvPicPr>
          <p:cNvPr id="69" name="그림 68">
            <a:hlinkClick r:id="rId3" action="ppaction://hlinksldjump"/>
            <a:extLst>
              <a:ext uri="{FF2B5EF4-FFF2-40B4-BE49-F238E27FC236}">
                <a16:creationId xmlns:a16="http://schemas.microsoft.com/office/drawing/2014/main" id="{7775251A-8E25-BD59-5B6E-EE3BF2813A9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 trans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327768" y="5207052"/>
            <a:ext cx="404366" cy="404364"/>
          </a:xfrm>
          <a:prstGeom prst="rect">
            <a:avLst/>
          </a:prstGeom>
        </p:spPr>
      </p:pic>
      <p:pic>
        <p:nvPicPr>
          <p:cNvPr id="70" name="그림 69">
            <a:extLst>
              <a:ext uri="{FF2B5EF4-FFF2-40B4-BE49-F238E27FC236}">
                <a16:creationId xmlns:a16="http://schemas.microsoft.com/office/drawing/2014/main" id="{0B0E4578-A0B9-863C-5B06-067CA35403C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 trans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0631822" y="5200424"/>
            <a:ext cx="404366" cy="404364"/>
          </a:xfrm>
          <a:prstGeom prst="rect">
            <a:avLst/>
          </a:prstGeom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16F1D775-8D36-C8C3-287D-12BC46CEF7BA}"/>
              </a:ext>
            </a:extLst>
          </p:cNvPr>
          <p:cNvSpPr txBox="1"/>
          <p:nvPr/>
        </p:nvSpPr>
        <p:spPr>
          <a:xfrm>
            <a:off x="2255357" y="4970396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</a:rPr>
              <a:t>주문 수량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A11451E-4EBB-BEDA-9B28-27524307409F}"/>
              </a:ext>
            </a:extLst>
          </p:cNvPr>
          <p:cNvSpPr txBox="1"/>
          <p:nvPr/>
        </p:nvSpPr>
        <p:spPr>
          <a:xfrm>
            <a:off x="4181482" y="4970396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</a:rPr>
              <a:t>청구 금액</a:t>
            </a:r>
          </a:p>
        </p:txBody>
      </p:sp>
      <p:graphicFrame>
        <p:nvGraphicFramePr>
          <p:cNvPr id="76" name="표 75">
            <a:extLst>
              <a:ext uri="{FF2B5EF4-FFF2-40B4-BE49-F238E27FC236}">
                <a16:creationId xmlns:a16="http://schemas.microsoft.com/office/drawing/2014/main" id="{B50688CA-9C5C-E5FC-6D03-1AC7DD350334}"/>
              </a:ext>
            </a:extLst>
          </p:cNvPr>
          <p:cNvGraphicFramePr>
            <a:graphicFrameLocks noGrp="1"/>
          </p:cNvGraphicFramePr>
          <p:nvPr/>
        </p:nvGraphicFramePr>
        <p:xfrm>
          <a:off x="5442346" y="1896977"/>
          <a:ext cx="6402284" cy="281423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00571">
                  <a:extLst>
                    <a:ext uri="{9D8B030D-6E8A-4147-A177-3AD203B41FA5}">
                      <a16:colId xmlns:a16="http://schemas.microsoft.com/office/drawing/2014/main" val="419391331"/>
                    </a:ext>
                  </a:extLst>
                </a:gridCol>
                <a:gridCol w="1600571">
                  <a:extLst>
                    <a:ext uri="{9D8B030D-6E8A-4147-A177-3AD203B41FA5}">
                      <a16:colId xmlns:a16="http://schemas.microsoft.com/office/drawing/2014/main" val="2090377667"/>
                    </a:ext>
                  </a:extLst>
                </a:gridCol>
                <a:gridCol w="1600571">
                  <a:extLst>
                    <a:ext uri="{9D8B030D-6E8A-4147-A177-3AD203B41FA5}">
                      <a16:colId xmlns:a16="http://schemas.microsoft.com/office/drawing/2014/main" val="2897211146"/>
                    </a:ext>
                  </a:extLst>
                </a:gridCol>
                <a:gridCol w="1600571">
                  <a:extLst>
                    <a:ext uri="{9D8B030D-6E8A-4147-A177-3AD203B41FA5}">
                      <a16:colId xmlns:a16="http://schemas.microsoft.com/office/drawing/2014/main" val="1721043648"/>
                    </a:ext>
                  </a:extLst>
                </a:gridCol>
              </a:tblGrid>
              <a:tr h="93228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아메리카노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카푸치노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아인슈페너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6318170"/>
                  </a:ext>
                </a:extLst>
              </a:tr>
              <a:tr h="9890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바닐라 라떼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카페 라떼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돌체</a:t>
                      </a:r>
                      <a:r>
                        <a:rPr lang="ko-KR" altLang="en-US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라떼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78608"/>
                  </a:ext>
                </a:extLst>
              </a:tr>
              <a:tr h="8928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콜드블루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콜드블루 라떼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콜드블루</a:t>
                      </a:r>
                      <a:endParaRPr lang="en-US" altLang="ko-KR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ko-KR" altLang="en-US" sz="1400" b="1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아인슈페너</a:t>
                      </a:r>
                      <a:endParaRPr lang="ko-KR" altLang="en-US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5189437"/>
                  </a:ext>
                </a:extLst>
              </a:tr>
            </a:tbl>
          </a:graphicData>
        </a:graphic>
      </p:graphicFrame>
      <p:sp>
        <p:nvSpPr>
          <p:cNvPr id="77" name="TextBox 76">
            <a:extLst>
              <a:ext uri="{FF2B5EF4-FFF2-40B4-BE49-F238E27FC236}">
                <a16:creationId xmlns:a16="http://schemas.microsoft.com/office/drawing/2014/main" id="{35BD44EB-CF03-6633-DDFD-DBB6144F9FA6}"/>
              </a:ext>
            </a:extLst>
          </p:cNvPr>
          <p:cNvSpPr txBox="1"/>
          <p:nvPr/>
        </p:nvSpPr>
        <p:spPr>
          <a:xfrm>
            <a:off x="2682717" y="5227576"/>
            <a:ext cx="3735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1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603FFE1-5176-BC64-DD65-E82F55470252}"/>
              </a:ext>
            </a:extLst>
          </p:cNvPr>
          <p:cNvSpPr txBox="1"/>
          <p:nvPr/>
        </p:nvSpPr>
        <p:spPr>
          <a:xfrm>
            <a:off x="3852466" y="5227576"/>
            <a:ext cx="12089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b="1">
                <a:solidFill>
                  <a:schemeClr val="bg1"/>
                </a:solidFill>
              </a:rPr>
              <a:t>4500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4BFB9EEA-035A-30F2-5B8E-846C796C2003}"/>
              </a:ext>
            </a:extLst>
          </p:cNvPr>
          <p:cNvGrpSpPr/>
          <p:nvPr/>
        </p:nvGrpSpPr>
        <p:grpSpPr>
          <a:xfrm>
            <a:off x="2165865" y="811251"/>
            <a:ext cx="7967015" cy="5411898"/>
            <a:chOff x="2165865" y="811251"/>
            <a:chExt cx="7967015" cy="5411898"/>
          </a:xfrm>
        </p:grpSpPr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1C2A6044-5FA0-6A84-430D-AE435DF575D3}"/>
                </a:ext>
              </a:extLst>
            </p:cNvPr>
            <p:cNvSpPr/>
            <p:nvPr/>
          </p:nvSpPr>
          <p:spPr>
            <a:xfrm>
              <a:off x="2165865" y="811251"/>
              <a:ext cx="7967015" cy="5411898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bg1">
                  <a:lumMod val="8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0964E78B-B1FA-11A6-C234-4BBC8E969206}"/>
                </a:ext>
              </a:extLst>
            </p:cNvPr>
            <p:cNvSpPr/>
            <p:nvPr/>
          </p:nvSpPr>
          <p:spPr>
            <a:xfrm>
              <a:off x="2203966" y="837991"/>
              <a:ext cx="7907624" cy="620325"/>
            </a:xfrm>
            <a:prstGeom prst="rect">
              <a:avLst/>
            </a:prstGeom>
            <a:solidFill>
              <a:srgbClr val="1029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F94C0587-6EC8-842C-41E7-000F97C62BC9}"/>
                </a:ext>
              </a:extLst>
            </p:cNvPr>
            <p:cNvSpPr txBox="1"/>
            <p:nvPr/>
          </p:nvSpPr>
          <p:spPr>
            <a:xfrm>
              <a:off x="2237957" y="968553"/>
              <a:ext cx="107753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결제 진행</a:t>
              </a:r>
            </a:p>
          </p:txBody>
        </p:sp>
      </p:grp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39436745-6B64-6DDF-C5A4-B186B0F704D4}"/>
              </a:ext>
            </a:extLst>
          </p:cNvPr>
          <p:cNvSpPr/>
          <p:nvPr/>
        </p:nvSpPr>
        <p:spPr>
          <a:xfrm>
            <a:off x="5882987" y="1763132"/>
            <a:ext cx="966628" cy="96662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/>
              <a:t>1</a:t>
            </a:r>
            <a:endParaRPr lang="ko-KR" altLang="en-US" sz="2800" b="1" dirty="0"/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C1A9BA4C-4AC9-47B8-D50B-5F114B8A4558}"/>
              </a:ext>
            </a:extLst>
          </p:cNvPr>
          <p:cNvSpPr/>
          <p:nvPr/>
        </p:nvSpPr>
        <p:spPr>
          <a:xfrm>
            <a:off x="6888665" y="1764312"/>
            <a:ext cx="966628" cy="96662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/>
              <a:t>2</a:t>
            </a:r>
            <a:endParaRPr lang="ko-KR" altLang="en-US" sz="2800" b="1" dirty="0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0D85A8E9-A582-35EE-98D6-FCBC4AF32293}"/>
              </a:ext>
            </a:extLst>
          </p:cNvPr>
          <p:cNvSpPr/>
          <p:nvPr/>
        </p:nvSpPr>
        <p:spPr>
          <a:xfrm>
            <a:off x="7902970" y="1763504"/>
            <a:ext cx="966628" cy="96662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/>
              <a:t>3</a:t>
            </a:r>
            <a:endParaRPr lang="ko-KR" altLang="en-US" sz="2800" b="1" dirty="0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CD4C5832-C1BE-B371-7242-EEA6189187D7}"/>
              </a:ext>
            </a:extLst>
          </p:cNvPr>
          <p:cNvSpPr/>
          <p:nvPr/>
        </p:nvSpPr>
        <p:spPr>
          <a:xfrm>
            <a:off x="5882987" y="2763071"/>
            <a:ext cx="966628" cy="96662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/>
              <a:t>4</a:t>
            </a:r>
            <a:endParaRPr lang="ko-KR" altLang="en-US" sz="2800" b="1" dirty="0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F2678D06-03A4-E1FC-E1C4-BB7E7655669F}"/>
              </a:ext>
            </a:extLst>
          </p:cNvPr>
          <p:cNvSpPr/>
          <p:nvPr/>
        </p:nvSpPr>
        <p:spPr>
          <a:xfrm>
            <a:off x="6888665" y="2773776"/>
            <a:ext cx="966628" cy="96662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/>
              <a:t>5</a:t>
            </a:r>
            <a:endParaRPr lang="ko-KR" altLang="en-US" sz="2800" b="1" dirty="0"/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C1BF73F2-2E43-F0F3-BB3B-18B981968301}"/>
              </a:ext>
            </a:extLst>
          </p:cNvPr>
          <p:cNvSpPr/>
          <p:nvPr/>
        </p:nvSpPr>
        <p:spPr>
          <a:xfrm>
            <a:off x="7902970" y="2772968"/>
            <a:ext cx="966628" cy="96662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/>
              <a:t>6</a:t>
            </a:r>
            <a:endParaRPr lang="ko-KR" altLang="en-US" sz="2800" b="1" dirty="0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17A7B20E-9BAB-5377-AA49-9BBB286EDEFD}"/>
              </a:ext>
            </a:extLst>
          </p:cNvPr>
          <p:cNvSpPr/>
          <p:nvPr/>
        </p:nvSpPr>
        <p:spPr>
          <a:xfrm>
            <a:off x="5882987" y="3771085"/>
            <a:ext cx="966628" cy="96662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/>
              <a:t>7</a:t>
            </a:r>
            <a:endParaRPr lang="ko-KR" altLang="en-US" sz="2800" b="1" dirty="0"/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B2C94A8C-9D7F-75D3-6D14-15E320DCD08F}"/>
              </a:ext>
            </a:extLst>
          </p:cNvPr>
          <p:cNvSpPr/>
          <p:nvPr/>
        </p:nvSpPr>
        <p:spPr>
          <a:xfrm>
            <a:off x="6888665" y="3781790"/>
            <a:ext cx="966628" cy="96662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/>
              <a:t>8</a:t>
            </a:r>
            <a:endParaRPr lang="ko-KR" altLang="en-US" sz="2800" b="1" dirty="0"/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8BF69A4C-6105-1090-93DF-50337E441E24}"/>
              </a:ext>
            </a:extLst>
          </p:cNvPr>
          <p:cNvSpPr/>
          <p:nvPr/>
        </p:nvSpPr>
        <p:spPr>
          <a:xfrm>
            <a:off x="7902970" y="3780982"/>
            <a:ext cx="966628" cy="96662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/>
              <a:t>9</a:t>
            </a:r>
            <a:endParaRPr lang="ko-KR" altLang="en-US" sz="2800" b="1" dirty="0"/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89FE5F16-7078-49DD-BE9C-ACA10888D244}"/>
              </a:ext>
            </a:extLst>
          </p:cNvPr>
          <p:cNvSpPr/>
          <p:nvPr/>
        </p:nvSpPr>
        <p:spPr>
          <a:xfrm>
            <a:off x="5877012" y="4780804"/>
            <a:ext cx="966628" cy="96662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/>
              <a:t>0</a:t>
            </a:r>
            <a:endParaRPr lang="ko-KR" altLang="en-US" sz="2800" b="1" dirty="0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5B9D3FB7-E4BD-079D-BB2B-10BF7C189967}"/>
              </a:ext>
            </a:extLst>
          </p:cNvPr>
          <p:cNvSpPr/>
          <p:nvPr/>
        </p:nvSpPr>
        <p:spPr>
          <a:xfrm>
            <a:off x="6882690" y="4791509"/>
            <a:ext cx="966628" cy="96662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/>
              <a:t>00</a:t>
            </a:r>
            <a:endParaRPr lang="ko-KR" altLang="en-US" sz="2800" b="1" dirty="0"/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4C956138-E317-E4D5-29D3-EE3B3C4C5BE5}"/>
              </a:ext>
            </a:extLst>
          </p:cNvPr>
          <p:cNvSpPr/>
          <p:nvPr/>
        </p:nvSpPr>
        <p:spPr>
          <a:xfrm>
            <a:off x="7896995" y="4790701"/>
            <a:ext cx="966628" cy="96662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/>
              <a:t>000</a:t>
            </a:r>
            <a:endParaRPr lang="ko-KR" altLang="en-US" sz="2800" b="1" dirty="0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EF6B16F1-2BB6-AF67-8D66-732EDFBB0D71}"/>
              </a:ext>
            </a:extLst>
          </p:cNvPr>
          <p:cNvSpPr/>
          <p:nvPr/>
        </p:nvSpPr>
        <p:spPr>
          <a:xfrm>
            <a:off x="8943126" y="1764312"/>
            <a:ext cx="966628" cy="96662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전액</a:t>
            </a:r>
            <a:endParaRPr lang="en-US" altLang="ko-KR" b="1" dirty="0"/>
          </a:p>
          <a:p>
            <a:pPr algn="ctr"/>
            <a:r>
              <a:rPr lang="ko-KR" altLang="en-US" b="1" dirty="0"/>
              <a:t>현금</a:t>
            </a: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CF41E6B5-E696-07B0-64DE-08DC2BC073A4}"/>
              </a:ext>
            </a:extLst>
          </p:cNvPr>
          <p:cNvSpPr/>
          <p:nvPr/>
        </p:nvSpPr>
        <p:spPr>
          <a:xfrm>
            <a:off x="8943126" y="2763071"/>
            <a:ext cx="966628" cy="9666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부분</a:t>
            </a:r>
            <a:endParaRPr lang="en-US" altLang="ko-KR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ko-KR" altLang="en-US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현금</a:t>
            </a:r>
          </a:p>
        </p:txBody>
      </p:sp>
      <p:sp>
        <p:nvSpPr>
          <p:cNvPr id="107" name="직사각형 106">
            <a:hlinkClick r:id="rId6" action="ppaction://hlinksldjump"/>
            <a:extLst>
              <a:ext uri="{FF2B5EF4-FFF2-40B4-BE49-F238E27FC236}">
                <a16:creationId xmlns:a16="http://schemas.microsoft.com/office/drawing/2014/main" id="{9CB1E9B2-2847-D76E-4280-C6B5F2D039D6}"/>
              </a:ext>
            </a:extLst>
          </p:cNvPr>
          <p:cNvSpPr/>
          <p:nvPr/>
        </p:nvSpPr>
        <p:spPr>
          <a:xfrm>
            <a:off x="8936585" y="4790700"/>
            <a:ext cx="966628" cy="96662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확인</a:t>
            </a:r>
          </a:p>
        </p:txBody>
      </p:sp>
      <p:graphicFrame>
        <p:nvGraphicFramePr>
          <p:cNvPr id="109" name="표 108">
            <a:extLst>
              <a:ext uri="{FF2B5EF4-FFF2-40B4-BE49-F238E27FC236}">
                <a16:creationId xmlns:a16="http://schemas.microsoft.com/office/drawing/2014/main" id="{05C383D1-F8CD-18BA-D78D-E73892DD7A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5246948"/>
              </p:ext>
            </p:extLst>
          </p:nvPr>
        </p:nvGraphicFramePr>
        <p:xfrm>
          <a:off x="2412138" y="1763132"/>
          <a:ext cx="3201032" cy="1469454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1600516">
                  <a:extLst>
                    <a:ext uri="{9D8B030D-6E8A-4147-A177-3AD203B41FA5}">
                      <a16:colId xmlns:a16="http://schemas.microsoft.com/office/drawing/2014/main" val="1169217219"/>
                    </a:ext>
                  </a:extLst>
                </a:gridCol>
                <a:gridCol w="1600516">
                  <a:extLst>
                    <a:ext uri="{9D8B030D-6E8A-4147-A177-3AD203B41FA5}">
                      <a16:colId xmlns:a16="http://schemas.microsoft.com/office/drawing/2014/main" val="2442569592"/>
                    </a:ext>
                  </a:extLst>
                </a:gridCol>
              </a:tblGrid>
              <a:tr h="489818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합계 금액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8747304"/>
                  </a:ext>
                </a:extLst>
              </a:tr>
              <a:tr h="489818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카드 결제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649082"/>
                  </a:ext>
                </a:extLst>
              </a:tr>
              <a:tr h="489818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현금 결제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2993684"/>
                  </a:ext>
                </a:extLst>
              </a:tr>
            </a:tbl>
          </a:graphicData>
        </a:graphic>
      </p:graphicFrame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B92D1FEF-4C01-B3B1-9816-614C58A436B6}"/>
              </a:ext>
            </a:extLst>
          </p:cNvPr>
          <p:cNvSpPr/>
          <p:nvPr/>
        </p:nvSpPr>
        <p:spPr>
          <a:xfrm>
            <a:off x="8943126" y="3777873"/>
            <a:ext cx="966628" cy="9666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Del</a:t>
            </a:r>
            <a:endParaRPr lang="ko-KR" altLang="en-US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AB40A9B0-324F-BF7A-2B7F-9FD77DC4D7B0}"/>
              </a:ext>
            </a:extLst>
          </p:cNvPr>
          <p:cNvGrpSpPr/>
          <p:nvPr/>
        </p:nvGrpSpPr>
        <p:grpSpPr>
          <a:xfrm>
            <a:off x="184902" y="6117685"/>
            <a:ext cx="1242193" cy="531253"/>
            <a:chOff x="256406" y="6001881"/>
            <a:chExt cx="1369193" cy="62032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22" name="직사각형 121">
              <a:hlinkClick r:id="rId2" action="ppaction://hlinksldjump"/>
              <a:extLst>
                <a:ext uri="{FF2B5EF4-FFF2-40B4-BE49-F238E27FC236}">
                  <a16:creationId xmlns:a16="http://schemas.microsoft.com/office/drawing/2014/main" id="{F1A8537B-492B-1DD1-9856-3DDE0FCE766E}"/>
                </a:ext>
              </a:extLst>
            </p:cNvPr>
            <p:cNvSpPr/>
            <p:nvPr/>
          </p:nvSpPr>
          <p:spPr>
            <a:xfrm>
              <a:off x="256406" y="6001881"/>
              <a:ext cx="1369193" cy="620326"/>
            </a:xfrm>
            <a:prstGeom prst="rect">
              <a:avLst/>
            </a:prstGeom>
            <a:solidFill>
              <a:srgbClr val="1029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b="1" dirty="0"/>
            </a:p>
          </p:txBody>
        </p:sp>
        <p:pic>
          <p:nvPicPr>
            <p:cNvPr id="123" name="그림 122">
              <a:extLst>
                <a:ext uri="{FF2B5EF4-FFF2-40B4-BE49-F238E27FC236}">
                  <a16:creationId xmlns:a16="http://schemas.microsoft.com/office/drawing/2014/main" id="{32DC2327-1229-A2DC-FEC5-6F15E72C693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1792" y="6125028"/>
              <a:ext cx="381845" cy="382335"/>
            </a:xfrm>
            <a:prstGeom prst="rect">
              <a:avLst/>
            </a:prstGeom>
          </p:spPr>
        </p:pic>
      </p:grpSp>
      <p:sp>
        <p:nvSpPr>
          <p:cNvPr id="126" name="TextBox 125">
            <a:extLst>
              <a:ext uri="{FF2B5EF4-FFF2-40B4-BE49-F238E27FC236}">
                <a16:creationId xmlns:a16="http://schemas.microsoft.com/office/drawing/2014/main" id="{1D181BD6-AA9C-6D7B-4DEC-7865F0A8949B}"/>
              </a:ext>
            </a:extLst>
          </p:cNvPr>
          <p:cNvSpPr txBox="1"/>
          <p:nvPr/>
        </p:nvSpPr>
        <p:spPr>
          <a:xfrm>
            <a:off x="9706817" y="950489"/>
            <a:ext cx="3193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X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pic>
        <p:nvPicPr>
          <p:cNvPr id="2" name="그림 1" descr="텍스트이(가) 표시된 사진&#10;&#10;자동 생성된 설명">
            <a:extLst>
              <a:ext uri="{FF2B5EF4-FFF2-40B4-BE49-F238E27FC236}">
                <a16:creationId xmlns:a16="http://schemas.microsoft.com/office/drawing/2014/main" id="{F6BBB123-8551-5B9F-AC84-31188738D6E9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82" y="124168"/>
            <a:ext cx="877158" cy="337788"/>
          </a:xfrm>
          <a:prstGeom prst="rect">
            <a:avLst/>
          </a:prstGeom>
        </p:spPr>
      </p:pic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8C7768BA-DC34-D63E-2DB1-68C4244D71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1992548"/>
              </p:ext>
            </p:extLst>
          </p:nvPr>
        </p:nvGraphicFramePr>
        <p:xfrm>
          <a:off x="2974694" y="5283453"/>
          <a:ext cx="2648110" cy="408316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2648110">
                  <a:extLst>
                    <a:ext uri="{9D8B030D-6E8A-4147-A177-3AD203B41FA5}">
                      <a16:colId xmlns:a16="http://schemas.microsoft.com/office/drawing/2014/main" val="1169217219"/>
                    </a:ext>
                  </a:extLst>
                </a:gridCol>
              </a:tblGrid>
              <a:tr h="4083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영수증 출력 여부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6DC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8747304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26A18F5E-FE02-ED85-6A27-6ECA899FC6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3294823"/>
              </p:ext>
            </p:extLst>
          </p:nvPr>
        </p:nvGraphicFramePr>
        <p:xfrm>
          <a:off x="2477091" y="5354107"/>
          <a:ext cx="322020" cy="274320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322020">
                  <a:extLst>
                    <a:ext uri="{9D8B030D-6E8A-4147-A177-3AD203B41FA5}">
                      <a16:colId xmlns:a16="http://schemas.microsoft.com/office/drawing/2014/main" val="1169217219"/>
                    </a:ext>
                  </a:extLst>
                </a:gridCol>
              </a:tblGrid>
              <a:tr h="27357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8747304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6D59AAF9-242D-F03B-D1F2-B27679F706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070580"/>
              </p:ext>
            </p:extLst>
          </p:nvPr>
        </p:nvGraphicFramePr>
        <p:xfrm>
          <a:off x="2421432" y="3339983"/>
          <a:ext cx="3201032" cy="979636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1600516">
                  <a:extLst>
                    <a:ext uri="{9D8B030D-6E8A-4147-A177-3AD203B41FA5}">
                      <a16:colId xmlns:a16="http://schemas.microsoft.com/office/drawing/2014/main" val="1169217219"/>
                    </a:ext>
                  </a:extLst>
                </a:gridCol>
                <a:gridCol w="1600516">
                  <a:extLst>
                    <a:ext uri="{9D8B030D-6E8A-4147-A177-3AD203B41FA5}">
                      <a16:colId xmlns:a16="http://schemas.microsoft.com/office/drawing/2014/main" val="2442569592"/>
                    </a:ext>
                  </a:extLst>
                </a:gridCol>
              </a:tblGrid>
              <a:tr h="489818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받은돈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649082"/>
                  </a:ext>
                </a:extLst>
              </a:tr>
              <a:tr h="489818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거스름돈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2993684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B169E8DA-5292-4C46-A675-637A6E87A8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3569265"/>
              </p:ext>
            </p:extLst>
          </p:nvPr>
        </p:nvGraphicFramePr>
        <p:xfrm>
          <a:off x="4778496" y="4540646"/>
          <a:ext cx="845252" cy="489818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845252">
                  <a:extLst>
                    <a:ext uri="{9D8B030D-6E8A-4147-A177-3AD203B41FA5}">
                      <a16:colId xmlns:a16="http://schemas.microsoft.com/office/drawing/2014/main" val="1169217219"/>
                    </a:ext>
                  </a:extLst>
                </a:gridCol>
              </a:tblGrid>
              <a:tr h="4898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입력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6DC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8747304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21DFA3D3-C26C-6789-4605-49F6580D69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0149887"/>
              </p:ext>
            </p:extLst>
          </p:nvPr>
        </p:nvGraphicFramePr>
        <p:xfrm>
          <a:off x="2412138" y="4540646"/>
          <a:ext cx="2301056" cy="489818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2301056">
                  <a:extLst>
                    <a:ext uri="{9D8B030D-6E8A-4147-A177-3AD203B41FA5}">
                      <a16:colId xmlns:a16="http://schemas.microsoft.com/office/drawing/2014/main" val="1169217219"/>
                    </a:ext>
                  </a:extLst>
                </a:gridCol>
              </a:tblGrid>
              <a:tr h="489818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87473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90581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D7CB4096-0048-2DDA-73CA-D47D4F8A948B}"/>
              </a:ext>
            </a:extLst>
          </p:cNvPr>
          <p:cNvSpPr/>
          <p:nvPr/>
        </p:nvSpPr>
        <p:spPr>
          <a:xfrm>
            <a:off x="0" y="-2094"/>
            <a:ext cx="12192000" cy="620325"/>
          </a:xfrm>
          <a:prstGeom prst="rect">
            <a:avLst/>
          </a:prstGeom>
          <a:solidFill>
            <a:srgbClr val="1029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9903CF-EC67-44D6-C413-86637207CD81}"/>
              </a:ext>
            </a:extLst>
          </p:cNvPr>
          <p:cNvSpPr txBox="1"/>
          <p:nvPr/>
        </p:nvSpPr>
        <p:spPr>
          <a:xfrm>
            <a:off x="10931201" y="123402"/>
            <a:ext cx="10775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</a:rPr>
              <a:t>지점 이름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68A1C4-02A2-E6C1-4A90-2004CAB79FC2}"/>
              </a:ext>
            </a:extLst>
          </p:cNvPr>
          <p:cNvSpPr txBox="1"/>
          <p:nvPr/>
        </p:nvSpPr>
        <p:spPr>
          <a:xfrm>
            <a:off x="5772834" y="123402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</a:rPr>
              <a:t>날짜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2983309-B284-D19D-B591-5D0E6F9B67C9}"/>
              </a:ext>
            </a:extLst>
          </p:cNvPr>
          <p:cNvSpPr/>
          <p:nvPr/>
        </p:nvSpPr>
        <p:spPr>
          <a:xfrm>
            <a:off x="0" y="-1700980"/>
            <a:ext cx="4038601" cy="15239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600" dirty="0">
                <a:solidFill>
                  <a:schemeClr val="tx1"/>
                </a:solidFill>
              </a:rPr>
              <a:t>배경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sz="1600" dirty="0">
                <a:solidFill>
                  <a:schemeClr val="tx1"/>
                </a:solidFill>
              </a:rPr>
              <a:t>size (1200 : 800)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>
                <a:solidFill>
                  <a:schemeClr val="tx1"/>
                </a:solidFill>
              </a:rPr>
              <a:t>color</a:t>
            </a:r>
            <a:r>
              <a:rPr lang="ko-KR" altLang="en-US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>
                <a:solidFill>
                  <a:schemeClr val="tx1"/>
                </a:solidFill>
              </a:rPr>
              <a:t>(64, 64, 64)</a:t>
            </a:r>
            <a:endParaRPr lang="ko-KR" altLang="en-US" sz="1600" dirty="0">
              <a:solidFill>
                <a:schemeClr val="tx1"/>
              </a:solidFill>
            </a:endParaRPr>
          </a:p>
          <a:p>
            <a:r>
              <a:rPr lang="ko-KR" altLang="en-US" sz="1600" dirty="0">
                <a:solidFill>
                  <a:schemeClr val="tx1"/>
                </a:solidFill>
              </a:rPr>
              <a:t>왼쪽 패널</a:t>
            </a:r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- size (250 : 250)</a:t>
            </a:r>
          </a:p>
          <a:p>
            <a:endParaRPr lang="ko-KR" altLang="en-US" dirty="0"/>
          </a:p>
        </p:txBody>
      </p:sp>
      <p:graphicFrame>
        <p:nvGraphicFramePr>
          <p:cNvPr id="65" name="표 64">
            <a:extLst>
              <a:ext uri="{FF2B5EF4-FFF2-40B4-BE49-F238E27FC236}">
                <a16:creationId xmlns:a16="http://schemas.microsoft.com/office/drawing/2014/main" id="{A97D5FD3-A824-AF74-85A7-2CBD9461DB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5578540"/>
              </p:ext>
            </p:extLst>
          </p:nvPr>
        </p:nvGraphicFramePr>
        <p:xfrm>
          <a:off x="1250564" y="829245"/>
          <a:ext cx="4188593" cy="4932367"/>
        </p:xfrm>
        <a:graphic>
          <a:graphicData uri="http://schemas.openxmlformats.org/drawingml/2006/table">
            <a:tbl>
              <a:tblPr firstRow="1" la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502181">
                  <a:extLst>
                    <a:ext uri="{9D8B030D-6E8A-4147-A177-3AD203B41FA5}">
                      <a16:colId xmlns:a16="http://schemas.microsoft.com/office/drawing/2014/main" val="1169217219"/>
                    </a:ext>
                  </a:extLst>
                </a:gridCol>
                <a:gridCol w="3686412">
                  <a:extLst>
                    <a:ext uri="{9D8B030D-6E8A-4147-A177-3AD203B41FA5}">
                      <a16:colId xmlns:a16="http://schemas.microsoft.com/office/drawing/2014/main" val="2547771572"/>
                    </a:ext>
                  </a:extLst>
                </a:gridCol>
              </a:tblGrid>
              <a:tr h="4483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순번</a:t>
                      </a:r>
                      <a:endParaRPr lang="ko-KR" alt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판매시간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9371069"/>
                  </a:ext>
                </a:extLst>
              </a:tr>
              <a:tr h="4483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1">
                          <a:solidFill>
                            <a:schemeClr val="tx1"/>
                          </a:solidFill>
                        </a:rPr>
                        <a:t>20221207-01-104050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8747304"/>
                  </a:ext>
                </a:extLst>
              </a:tr>
              <a:tr h="4483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1">
                          <a:solidFill>
                            <a:schemeClr val="tx1"/>
                          </a:solidFill>
                        </a:rPr>
                        <a:t>20221207-01-103940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8311791"/>
                  </a:ext>
                </a:extLst>
              </a:tr>
              <a:tr h="4483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>
                          <a:solidFill>
                            <a:schemeClr val="tx1"/>
                          </a:solidFill>
                        </a:rPr>
                        <a:t>20221207-01-093022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247114"/>
                  </a:ext>
                </a:extLst>
              </a:tr>
              <a:tr h="4483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1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6568002"/>
                  </a:ext>
                </a:extLst>
              </a:tr>
              <a:tr h="4483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3657125"/>
                  </a:ext>
                </a:extLst>
              </a:tr>
              <a:tr h="4483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4994839"/>
                  </a:ext>
                </a:extLst>
              </a:tr>
              <a:tr h="4483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2211222"/>
                  </a:ext>
                </a:extLst>
              </a:tr>
              <a:tr h="4483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1840615"/>
                  </a:ext>
                </a:extLst>
              </a:tr>
              <a:tr h="4483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7799564"/>
                  </a:ext>
                </a:extLst>
              </a:tr>
              <a:tr h="4483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3315901"/>
                  </a:ext>
                </a:extLst>
              </a:tr>
            </a:tbl>
          </a:graphicData>
        </a:graphic>
      </p:graphicFrame>
      <p:graphicFrame>
        <p:nvGraphicFramePr>
          <p:cNvPr id="66" name="표 65">
            <a:extLst>
              <a:ext uri="{FF2B5EF4-FFF2-40B4-BE49-F238E27FC236}">
                <a16:creationId xmlns:a16="http://schemas.microsoft.com/office/drawing/2014/main" id="{1FD22529-B2B7-6433-AA1C-1C747B3ADE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948511"/>
              </p:ext>
            </p:extLst>
          </p:nvPr>
        </p:nvGraphicFramePr>
        <p:xfrm>
          <a:off x="6716138" y="817855"/>
          <a:ext cx="4563332" cy="4955145"/>
        </p:xfrm>
        <a:graphic>
          <a:graphicData uri="http://schemas.openxmlformats.org/drawingml/2006/table">
            <a:tbl>
              <a:tblPr firstRow="1" la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4563332">
                  <a:extLst>
                    <a:ext uri="{9D8B030D-6E8A-4147-A177-3AD203B41FA5}">
                      <a16:colId xmlns:a16="http://schemas.microsoft.com/office/drawing/2014/main" val="1169217219"/>
                    </a:ext>
                  </a:extLst>
                </a:gridCol>
              </a:tblGrid>
              <a:tr h="4955145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9371069"/>
                  </a:ext>
                </a:extLst>
              </a:tr>
            </a:tbl>
          </a:graphicData>
        </a:graphic>
      </p:graphicFrame>
      <p:grpSp>
        <p:nvGrpSpPr>
          <p:cNvPr id="20" name="그룹 19">
            <a:extLst>
              <a:ext uri="{FF2B5EF4-FFF2-40B4-BE49-F238E27FC236}">
                <a16:creationId xmlns:a16="http://schemas.microsoft.com/office/drawing/2014/main" id="{C792BFAC-CF1E-E409-2997-DB2AC205BA79}"/>
              </a:ext>
            </a:extLst>
          </p:cNvPr>
          <p:cNvGrpSpPr/>
          <p:nvPr/>
        </p:nvGrpSpPr>
        <p:grpSpPr>
          <a:xfrm>
            <a:off x="184902" y="6117685"/>
            <a:ext cx="1242193" cy="531253"/>
            <a:chOff x="256406" y="6001881"/>
            <a:chExt cx="1369193" cy="62032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1" name="직사각형 20">
              <a:hlinkClick r:id="rId2" action="ppaction://hlinksldjump"/>
              <a:extLst>
                <a:ext uri="{FF2B5EF4-FFF2-40B4-BE49-F238E27FC236}">
                  <a16:creationId xmlns:a16="http://schemas.microsoft.com/office/drawing/2014/main" id="{6039073D-2512-6367-4923-54B11D9DABBE}"/>
                </a:ext>
              </a:extLst>
            </p:cNvPr>
            <p:cNvSpPr/>
            <p:nvPr/>
          </p:nvSpPr>
          <p:spPr>
            <a:xfrm>
              <a:off x="256406" y="6001881"/>
              <a:ext cx="1369193" cy="620326"/>
            </a:xfrm>
            <a:prstGeom prst="rect">
              <a:avLst/>
            </a:prstGeom>
            <a:solidFill>
              <a:srgbClr val="1029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b="1" dirty="0"/>
            </a:p>
          </p:txBody>
        </p:sp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FC1702B2-0BE5-345B-D1FC-0CD7E6E91F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1792" y="6125028"/>
              <a:ext cx="381845" cy="382335"/>
            </a:xfrm>
            <a:prstGeom prst="rect">
              <a:avLst/>
            </a:prstGeom>
          </p:spPr>
        </p:pic>
      </p:grpSp>
      <p:pic>
        <p:nvPicPr>
          <p:cNvPr id="2" name="그림 1" descr="텍스트이(가) 표시된 사진&#10;&#10;자동 생성된 설명">
            <a:extLst>
              <a:ext uri="{FF2B5EF4-FFF2-40B4-BE49-F238E27FC236}">
                <a16:creationId xmlns:a16="http://schemas.microsoft.com/office/drawing/2014/main" id="{867EC630-EA74-5690-1396-624695DBD3A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82" y="124168"/>
            <a:ext cx="877158" cy="337788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79640405-2B66-B367-C022-BA7911DF3DE1}"/>
              </a:ext>
            </a:extLst>
          </p:cNvPr>
          <p:cNvSpPr/>
          <p:nvPr/>
        </p:nvSpPr>
        <p:spPr>
          <a:xfrm>
            <a:off x="6759170" y="5990275"/>
            <a:ext cx="2186121" cy="531253"/>
          </a:xfrm>
          <a:prstGeom prst="rect">
            <a:avLst/>
          </a:prstGeom>
          <a:solidFill>
            <a:srgbClr val="10294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출력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A205260-FF6C-18E0-C303-84405A5E787B}"/>
              </a:ext>
            </a:extLst>
          </p:cNvPr>
          <p:cNvSpPr/>
          <p:nvPr/>
        </p:nvSpPr>
        <p:spPr>
          <a:xfrm>
            <a:off x="9136380" y="5987266"/>
            <a:ext cx="2186121" cy="531253"/>
          </a:xfrm>
          <a:prstGeom prst="rect">
            <a:avLst/>
          </a:prstGeom>
          <a:solidFill>
            <a:srgbClr val="10294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환불</a:t>
            </a:r>
          </a:p>
        </p:txBody>
      </p:sp>
    </p:spTree>
    <p:extLst>
      <p:ext uri="{BB962C8B-B14F-4D97-AF65-F5344CB8AC3E}">
        <p14:creationId xmlns:p14="http://schemas.microsoft.com/office/powerpoint/2010/main" val="20194222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98306DD3-F0A3-CE63-018C-F9391CDEA815}"/>
              </a:ext>
            </a:extLst>
          </p:cNvPr>
          <p:cNvSpPr/>
          <p:nvPr/>
        </p:nvSpPr>
        <p:spPr>
          <a:xfrm>
            <a:off x="0" y="-2094"/>
            <a:ext cx="12192000" cy="620325"/>
          </a:xfrm>
          <a:prstGeom prst="rect">
            <a:avLst/>
          </a:prstGeom>
          <a:solidFill>
            <a:srgbClr val="1029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6759170" y="5990275"/>
            <a:ext cx="2186121" cy="531253"/>
          </a:xfrm>
          <a:prstGeom prst="rect">
            <a:avLst/>
          </a:prstGeom>
          <a:solidFill>
            <a:srgbClr val="10294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출력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9903CF-EC67-44D6-C413-86637207CD81}"/>
              </a:ext>
            </a:extLst>
          </p:cNvPr>
          <p:cNvSpPr txBox="1"/>
          <p:nvPr/>
        </p:nvSpPr>
        <p:spPr>
          <a:xfrm>
            <a:off x="10931201" y="123402"/>
            <a:ext cx="10775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</a:rPr>
              <a:t>지점 이름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68A1C4-02A2-E6C1-4A90-2004CAB79FC2}"/>
              </a:ext>
            </a:extLst>
          </p:cNvPr>
          <p:cNvSpPr txBox="1"/>
          <p:nvPr/>
        </p:nvSpPr>
        <p:spPr>
          <a:xfrm>
            <a:off x="5772834" y="123402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</a:rPr>
              <a:t>날짜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2983309-B284-D19D-B591-5D0E6F9B67C9}"/>
              </a:ext>
            </a:extLst>
          </p:cNvPr>
          <p:cNvSpPr/>
          <p:nvPr/>
        </p:nvSpPr>
        <p:spPr>
          <a:xfrm>
            <a:off x="0" y="-1700980"/>
            <a:ext cx="4038601" cy="15239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600" dirty="0">
                <a:solidFill>
                  <a:schemeClr val="tx1"/>
                </a:solidFill>
              </a:rPr>
              <a:t>배경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sz="1600" dirty="0">
                <a:solidFill>
                  <a:schemeClr val="tx1"/>
                </a:solidFill>
              </a:rPr>
              <a:t>size (1200 : 800)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>
                <a:solidFill>
                  <a:schemeClr val="tx1"/>
                </a:solidFill>
              </a:rPr>
              <a:t>color</a:t>
            </a:r>
            <a:r>
              <a:rPr lang="ko-KR" altLang="en-US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>
                <a:solidFill>
                  <a:schemeClr val="tx1"/>
                </a:solidFill>
              </a:rPr>
              <a:t>(64, 64, 64)</a:t>
            </a:r>
            <a:endParaRPr lang="ko-KR" altLang="en-US" sz="1600" dirty="0">
              <a:solidFill>
                <a:schemeClr val="tx1"/>
              </a:solidFill>
            </a:endParaRPr>
          </a:p>
          <a:p>
            <a:r>
              <a:rPr lang="ko-KR" altLang="en-US" sz="1600" dirty="0">
                <a:solidFill>
                  <a:schemeClr val="tx1"/>
                </a:solidFill>
              </a:rPr>
              <a:t>왼쪽 패널</a:t>
            </a:r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- size (250 : 250)</a:t>
            </a:r>
          </a:p>
          <a:p>
            <a:endParaRPr lang="ko-KR" altLang="en-US" dirty="0"/>
          </a:p>
        </p:txBody>
      </p:sp>
      <p:graphicFrame>
        <p:nvGraphicFramePr>
          <p:cNvPr id="65" name="표 64">
            <a:extLst>
              <a:ext uri="{FF2B5EF4-FFF2-40B4-BE49-F238E27FC236}">
                <a16:creationId xmlns:a16="http://schemas.microsoft.com/office/drawing/2014/main" id="{A97D5FD3-A824-AF74-85A7-2CBD9461DB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5664272"/>
              </p:ext>
            </p:extLst>
          </p:nvPr>
        </p:nvGraphicFramePr>
        <p:xfrm>
          <a:off x="1250564" y="829245"/>
          <a:ext cx="4188593" cy="4932367"/>
        </p:xfrm>
        <a:graphic>
          <a:graphicData uri="http://schemas.openxmlformats.org/drawingml/2006/table">
            <a:tbl>
              <a:tblPr firstRow="1" la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502181">
                  <a:extLst>
                    <a:ext uri="{9D8B030D-6E8A-4147-A177-3AD203B41FA5}">
                      <a16:colId xmlns:a16="http://schemas.microsoft.com/office/drawing/2014/main" val="1169217219"/>
                    </a:ext>
                  </a:extLst>
                </a:gridCol>
                <a:gridCol w="3686412">
                  <a:extLst>
                    <a:ext uri="{9D8B030D-6E8A-4147-A177-3AD203B41FA5}">
                      <a16:colId xmlns:a16="http://schemas.microsoft.com/office/drawing/2014/main" val="2547771572"/>
                    </a:ext>
                  </a:extLst>
                </a:gridCol>
              </a:tblGrid>
              <a:tr h="4483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순번</a:t>
                      </a:r>
                      <a:endParaRPr lang="ko-KR" alt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판매시간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9371069"/>
                  </a:ext>
                </a:extLst>
              </a:tr>
              <a:tr h="4483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20221207-01-104050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8747304"/>
                  </a:ext>
                </a:extLst>
              </a:tr>
              <a:tr h="4483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20221207-01-103940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8311791"/>
                  </a:ext>
                </a:extLst>
              </a:tr>
              <a:tr h="4483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20221207-01-093022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247114"/>
                  </a:ext>
                </a:extLst>
              </a:tr>
              <a:tr h="4483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6568002"/>
                  </a:ext>
                </a:extLst>
              </a:tr>
              <a:tr h="4483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3657125"/>
                  </a:ext>
                </a:extLst>
              </a:tr>
              <a:tr h="4483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4994839"/>
                  </a:ext>
                </a:extLst>
              </a:tr>
              <a:tr h="4483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2211222"/>
                  </a:ext>
                </a:extLst>
              </a:tr>
              <a:tr h="4483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1840615"/>
                  </a:ext>
                </a:extLst>
              </a:tr>
              <a:tr h="4483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7799564"/>
                  </a:ext>
                </a:extLst>
              </a:tr>
              <a:tr h="4483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3315901"/>
                  </a:ext>
                </a:extLst>
              </a:tr>
            </a:tbl>
          </a:graphicData>
        </a:graphic>
      </p:graphicFrame>
      <p:graphicFrame>
        <p:nvGraphicFramePr>
          <p:cNvPr id="66" name="표 65">
            <a:extLst>
              <a:ext uri="{FF2B5EF4-FFF2-40B4-BE49-F238E27FC236}">
                <a16:creationId xmlns:a16="http://schemas.microsoft.com/office/drawing/2014/main" id="{1FD22529-B2B7-6433-AA1C-1C747B3ADE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0385168"/>
              </p:ext>
            </p:extLst>
          </p:nvPr>
        </p:nvGraphicFramePr>
        <p:xfrm>
          <a:off x="6647643" y="817855"/>
          <a:ext cx="4810932" cy="4955145"/>
        </p:xfrm>
        <a:graphic>
          <a:graphicData uri="http://schemas.openxmlformats.org/drawingml/2006/table">
            <a:tbl>
              <a:tblPr firstRow="1" la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4810932">
                  <a:extLst>
                    <a:ext uri="{9D8B030D-6E8A-4147-A177-3AD203B41FA5}">
                      <a16:colId xmlns:a16="http://schemas.microsoft.com/office/drawing/2014/main" val="1169217219"/>
                    </a:ext>
                  </a:extLst>
                </a:gridCol>
              </a:tblGrid>
              <a:tr h="4955145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9371069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59C5A8D7-EF57-531B-766B-F035A64A3729}"/>
              </a:ext>
            </a:extLst>
          </p:cNvPr>
          <p:cNvSpPr/>
          <p:nvPr/>
        </p:nvSpPr>
        <p:spPr>
          <a:xfrm>
            <a:off x="9136380" y="5987266"/>
            <a:ext cx="2186121" cy="531253"/>
          </a:xfrm>
          <a:prstGeom prst="rect">
            <a:avLst/>
          </a:prstGeom>
          <a:solidFill>
            <a:srgbClr val="10294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환불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B7BB06F-D40B-9B66-5294-A96C8E6B6164}"/>
              </a:ext>
            </a:extLst>
          </p:cNvPr>
          <p:cNvSpPr/>
          <p:nvPr/>
        </p:nvSpPr>
        <p:spPr>
          <a:xfrm>
            <a:off x="1250563" y="1257301"/>
            <a:ext cx="4188593" cy="466724"/>
          </a:xfrm>
          <a:prstGeom prst="rect">
            <a:avLst/>
          </a:prstGeom>
          <a:noFill/>
          <a:ln w="57150">
            <a:solidFill>
              <a:srgbClr val="C0000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9CF895B-9711-4C7A-5FB5-A2A600135E46}"/>
              </a:ext>
            </a:extLst>
          </p:cNvPr>
          <p:cNvSpPr txBox="1"/>
          <p:nvPr/>
        </p:nvSpPr>
        <p:spPr>
          <a:xfrm>
            <a:off x="6730914" y="947579"/>
            <a:ext cx="4810932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[</a:t>
            </a:r>
            <a:r>
              <a:rPr lang="ko-KR" altLang="en-US" sz="1400" b="1" dirty="0"/>
              <a:t>영수증</a:t>
            </a:r>
            <a:r>
              <a:rPr lang="en-US" altLang="ko-KR" sz="1400" b="1" dirty="0"/>
              <a:t>]</a:t>
            </a:r>
          </a:p>
          <a:p>
            <a:endParaRPr lang="en-US" altLang="ko-KR" sz="1400" b="1" dirty="0"/>
          </a:p>
          <a:p>
            <a:r>
              <a:rPr lang="en-US" altLang="ko-KR" sz="1400" b="1" dirty="0"/>
              <a:t>[</a:t>
            </a:r>
            <a:r>
              <a:rPr lang="ko-KR" altLang="en-US" sz="1400" b="1" dirty="0"/>
              <a:t>매장명</a:t>
            </a:r>
            <a:r>
              <a:rPr lang="en-US" altLang="ko-KR" sz="1400" b="1" dirty="0"/>
              <a:t>] </a:t>
            </a:r>
            <a:r>
              <a:rPr lang="ko-KR" altLang="en-US" sz="1400" b="1" dirty="0" err="1"/>
              <a:t>구리점</a:t>
            </a:r>
            <a:endParaRPr lang="en-US" altLang="ko-KR" sz="1400" b="1" dirty="0"/>
          </a:p>
          <a:p>
            <a:r>
              <a:rPr lang="en-US" altLang="ko-KR" sz="1400" b="1" dirty="0"/>
              <a:t>[</a:t>
            </a:r>
            <a:r>
              <a:rPr lang="ko-KR" altLang="en-US" sz="1400" b="1" dirty="0"/>
              <a:t>사업자</a:t>
            </a:r>
            <a:r>
              <a:rPr lang="en-US" altLang="ko-KR" sz="1400" b="1" dirty="0"/>
              <a:t>] 123-12-12345</a:t>
            </a:r>
          </a:p>
          <a:p>
            <a:r>
              <a:rPr lang="en-US" altLang="ko-KR" sz="1400" b="1" dirty="0"/>
              <a:t>[</a:t>
            </a:r>
            <a:r>
              <a:rPr lang="ko-KR" altLang="en-US" sz="1400" b="1" dirty="0"/>
              <a:t>주소</a:t>
            </a:r>
            <a:r>
              <a:rPr lang="en-US" altLang="ko-KR" sz="1400" b="1" dirty="0"/>
              <a:t>] </a:t>
            </a:r>
            <a:r>
              <a:rPr lang="ko-KR" altLang="en-US" sz="1400" b="1" dirty="0"/>
              <a:t>경기도 구리시 건원대로 </a:t>
            </a:r>
            <a:r>
              <a:rPr lang="en-US" altLang="ko-KR" sz="1400" b="1" dirty="0"/>
              <a:t>44 </a:t>
            </a:r>
            <a:r>
              <a:rPr lang="ko-KR" altLang="en-US" sz="1400" b="1" dirty="0"/>
              <a:t>태영빌딩 </a:t>
            </a:r>
            <a:endParaRPr lang="en-US" altLang="ko-KR" sz="1400" b="1" dirty="0"/>
          </a:p>
          <a:p>
            <a:r>
              <a:rPr lang="en-US" altLang="ko-KR" sz="1400" b="1" dirty="0"/>
              <a:t>4</a:t>
            </a:r>
            <a:r>
              <a:rPr lang="ko-KR" altLang="en-US" sz="1400" b="1" dirty="0"/>
              <a:t>층 </a:t>
            </a:r>
            <a:r>
              <a:rPr lang="en-US" altLang="ko-KR" sz="1400" b="1" dirty="0"/>
              <a:t>409</a:t>
            </a:r>
            <a:r>
              <a:rPr lang="ko-KR" altLang="en-US" sz="1400" b="1" dirty="0"/>
              <a:t>호</a:t>
            </a:r>
            <a:endParaRPr lang="en-US" altLang="ko-KR" sz="1400" b="1" dirty="0"/>
          </a:p>
          <a:p>
            <a:r>
              <a:rPr lang="en-US" altLang="ko-KR" sz="1400" b="1" dirty="0"/>
              <a:t>[</a:t>
            </a:r>
            <a:r>
              <a:rPr lang="ko-KR" altLang="en-US" sz="1400" b="1" dirty="0"/>
              <a:t>대표자</a:t>
            </a:r>
            <a:r>
              <a:rPr lang="en-US" altLang="ko-KR" sz="1400" b="1" dirty="0"/>
              <a:t>] </a:t>
            </a:r>
            <a:r>
              <a:rPr lang="ko-KR" altLang="en-US" sz="1400" b="1" dirty="0"/>
              <a:t>김</a:t>
            </a:r>
            <a:r>
              <a:rPr lang="en-US" altLang="ko-KR" sz="1400" b="1" dirty="0"/>
              <a:t>XX		[TEL] 031-555-4449</a:t>
            </a:r>
          </a:p>
          <a:p>
            <a:r>
              <a:rPr lang="en-US" altLang="ko-KR" sz="1400" b="1" dirty="0"/>
              <a:t>[</a:t>
            </a:r>
            <a:r>
              <a:rPr lang="ko-KR" altLang="en-US" sz="1400" b="1" dirty="0"/>
              <a:t>매출일</a:t>
            </a:r>
            <a:r>
              <a:rPr lang="en-US" altLang="ko-KR" sz="1400" b="1" dirty="0"/>
              <a:t>] 2022-12-07 10:40:50</a:t>
            </a:r>
          </a:p>
          <a:p>
            <a:r>
              <a:rPr lang="en-US" altLang="ko-KR" sz="1400" b="1" dirty="0"/>
              <a:t>[</a:t>
            </a:r>
            <a:r>
              <a:rPr lang="ko-KR" altLang="en-US" sz="1400" b="1" dirty="0"/>
              <a:t>영수증</a:t>
            </a:r>
            <a:r>
              <a:rPr lang="en-US" altLang="ko-KR" sz="1400" b="1" dirty="0"/>
              <a:t>] 20221207-10-40-50</a:t>
            </a:r>
          </a:p>
          <a:p>
            <a:r>
              <a:rPr lang="en-US" altLang="ko-KR" sz="1400" b="1" dirty="0"/>
              <a:t>===================================</a:t>
            </a:r>
          </a:p>
          <a:p>
            <a:r>
              <a:rPr lang="ko-KR" altLang="en-US" sz="1400" b="1" dirty="0"/>
              <a:t>상품명</a:t>
            </a:r>
            <a:r>
              <a:rPr lang="en-US" altLang="ko-KR" sz="1400" b="1" dirty="0"/>
              <a:t>		</a:t>
            </a:r>
            <a:r>
              <a:rPr lang="ko-KR" altLang="en-US" sz="1400" b="1" dirty="0"/>
              <a:t>단 가</a:t>
            </a:r>
            <a:r>
              <a:rPr lang="en-US" altLang="ko-KR" sz="1400" b="1" dirty="0"/>
              <a:t>	       </a:t>
            </a:r>
            <a:r>
              <a:rPr lang="ko-KR" altLang="en-US" sz="1400" b="1" dirty="0"/>
              <a:t>수 량    금 액</a:t>
            </a:r>
            <a:endParaRPr lang="en-US" altLang="ko-KR" sz="1400" b="1" dirty="0"/>
          </a:p>
          <a:p>
            <a:r>
              <a:rPr lang="en-US" altLang="ko-KR" sz="1400" b="1" dirty="0"/>
              <a:t>-------------------------------------------------------------</a:t>
            </a:r>
          </a:p>
          <a:p>
            <a:r>
              <a:rPr lang="ko-KR" altLang="en-US" sz="1400" b="1" dirty="0" err="1"/>
              <a:t>카페라떼</a:t>
            </a:r>
            <a:r>
              <a:rPr lang="en-US" altLang="ko-KR" sz="1400" b="1" dirty="0"/>
              <a:t>_HOT	4,500	            1	   4,500</a:t>
            </a:r>
          </a:p>
          <a:p>
            <a:r>
              <a:rPr lang="en-US" altLang="ko-KR" sz="1400" b="1" dirty="0"/>
              <a:t> </a:t>
            </a:r>
            <a:r>
              <a:rPr lang="ko-KR" altLang="en-US" sz="1400" b="1" dirty="0"/>
              <a:t>└ </a:t>
            </a:r>
            <a:r>
              <a:rPr lang="en-US" altLang="ko-KR" sz="1400" b="1" dirty="0"/>
              <a:t>(ICE) / </a:t>
            </a:r>
            <a:r>
              <a:rPr lang="ko-KR" altLang="en-US" sz="1400" b="1" dirty="0"/>
              <a:t>시럽 </a:t>
            </a:r>
            <a:r>
              <a:rPr lang="en-US" altLang="ko-KR" sz="1400" b="1" dirty="0"/>
              <a:t>1</a:t>
            </a:r>
            <a:r>
              <a:rPr lang="ko-KR" altLang="en-US" sz="1400" b="1" dirty="0"/>
              <a:t>펌프 </a:t>
            </a:r>
            <a:r>
              <a:rPr lang="en-US" altLang="ko-KR" sz="1400" b="1" dirty="0"/>
              <a:t>/ </a:t>
            </a:r>
            <a:r>
              <a:rPr lang="ko-KR" altLang="en-US" sz="1400" b="1" dirty="0"/>
              <a:t>두유 </a:t>
            </a:r>
            <a:r>
              <a:rPr lang="en-US" altLang="ko-KR" sz="1400" b="1" dirty="0"/>
              <a:t>(+500)</a:t>
            </a:r>
          </a:p>
          <a:p>
            <a:r>
              <a:rPr lang="en-US" altLang="ko-KR" sz="1400" b="1" dirty="0"/>
              <a:t>-------------------------------------------------------------</a:t>
            </a:r>
          </a:p>
          <a:p>
            <a:r>
              <a:rPr lang="ko-KR" altLang="en-US" sz="1400" b="1" dirty="0"/>
              <a:t>합 계 금 액 </a:t>
            </a:r>
            <a:r>
              <a:rPr lang="en-US" altLang="ko-KR" sz="1400" b="1" dirty="0"/>
              <a:t>			   4,500</a:t>
            </a:r>
          </a:p>
          <a:p>
            <a:r>
              <a:rPr lang="en-US" altLang="ko-KR" sz="1400" b="1" dirty="0"/>
              <a:t>-------------------------------------------------------------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FD27C7EB-B358-B4C0-BEDA-8F89BD501C1F}"/>
              </a:ext>
            </a:extLst>
          </p:cNvPr>
          <p:cNvGrpSpPr/>
          <p:nvPr/>
        </p:nvGrpSpPr>
        <p:grpSpPr>
          <a:xfrm>
            <a:off x="184902" y="6117685"/>
            <a:ext cx="1242193" cy="531253"/>
            <a:chOff x="256406" y="6001881"/>
            <a:chExt cx="1369193" cy="62032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28CFC29A-FEE5-C8CA-0E44-367310E7D668}"/>
                </a:ext>
              </a:extLst>
            </p:cNvPr>
            <p:cNvSpPr/>
            <p:nvPr/>
          </p:nvSpPr>
          <p:spPr>
            <a:xfrm>
              <a:off x="256406" y="6001881"/>
              <a:ext cx="1369193" cy="620326"/>
            </a:xfrm>
            <a:prstGeom prst="rect">
              <a:avLst/>
            </a:prstGeom>
            <a:solidFill>
              <a:srgbClr val="1029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b="1" dirty="0"/>
            </a:p>
          </p:txBody>
        </p:sp>
        <p:pic>
          <p:nvPicPr>
            <p:cNvPr id="21" name="그림 20">
              <a:hlinkClick r:id="rId2" action="ppaction://hlinksldjump"/>
              <a:extLst>
                <a:ext uri="{FF2B5EF4-FFF2-40B4-BE49-F238E27FC236}">
                  <a16:creationId xmlns:a16="http://schemas.microsoft.com/office/drawing/2014/main" id="{CEB85E0D-F572-F381-60A5-69169B9F96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1792" y="6125028"/>
              <a:ext cx="381845" cy="382335"/>
            </a:xfrm>
            <a:prstGeom prst="rect">
              <a:avLst/>
            </a:prstGeom>
          </p:spPr>
        </p:pic>
      </p:grpSp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A198BED8-C4F3-58C3-BD65-83B238DEFED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82" y="124168"/>
            <a:ext cx="877158" cy="337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4833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98306DD3-F0A3-CE63-018C-F9391CDEA815}"/>
              </a:ext>
            </a:extLst>
          </p:cNvPr>
          <p:cNvSpPr/>
          <p:nvPr/>
        </p:nvSpPr>
        <p:spPr>
          <a:xfrm>
            <a:off x="0" y="-2094"/>
            <a:ext cx="12192000" cy="620325"/>
          </a:xfrm>
          <a:prstGeom prst="rect">
            <a:avLst/>
          </a:prstGeom>
          <a:solidFill>
            <a:srgbClr val="1029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6759170" y="5990275"/>
            <a:ext cx="2186121" cy="531253"/>
          </a:xfrm>
          <a:prstGeom prst="rect">
            <a:avLst/>
          </a:prstGeom>
          <a:solidFill>
            <a:srgbClr val="10294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출력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9903CF-EC67-44D6-C413-86637207CD81}"/>
              </a:ext>
            </a:extLst>
          </p:cNvPr>
          <p:cNvSpPr txBox="1"/>
          <p:nvPr/>
        </p:nvSpPr>
        <p:spPr>
          <a:xfrm>
            <a:off x="10931201" y="123402"/>
            <a:ext cx="10775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</a:rPr>
              <a:t>지점 이름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68A1C4-02A2-E6C1-4A90-2004CAB79FC2}"/>
              </a:ext>
            </a:extLst>
          </p:cNvPr>
          <p:cNvSpPr txBox="1"/>
          <p:nvPr/>
        </p:nvSpPr>
        <p:spPr>
          <a:xfrm>
            <a:off x="5772834" y="123402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</a:rPr>
              <a:t>날짜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2983309-B284-D19D-B591-5D0E6F9B67C9}"/>
              </a:ext>
            </a:extLst>
          </p:cNvPr>
          <p:cNvSpPr/>
          <p:nvPr/>
        </p:nvSpPr>
        <p:spPr>
          <a:xfrm>
            <a:off x="0" y="-1700980"/>
            <a:ext cx="4038601" cy="15239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600" dirty="0">
                <a:solidFill>
                  <a:schemeClr val="tx1"/>
                </a:solidFill>
              </a:rPr>
              <a:t>배경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sz="1600" dirty="0">
                <a:solidFill>
                  <a:schemeClr val="tx1"/>
                </a:solidFill>
              </a:rPr>
              <a:t>size (1200 : 800)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>
                <a:solidFill>
                  <a:schemeClr val="tx1"/>
                </a:solidFill>
              </a:rPr>
              <a:t>color</a:t>
            </a:r>
            <a:r>
              <a:rPr lang="ko-KR" altLang="en-US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>
                <a:solidFill>
                  <a:schemeClr val="tx1"/>
                </a:solidFill>
              </a:rPr>
              <a:t>(64, 64, 64)</a:t>
            </a:r>
            <a:endParaRPr lang="ko-KR" altLang="en-US" sz="1600" dirty="0">
              <a:solidFill>
                <a:schemeClr val="tx1"/>
              </a:solidFill>
            </a:endParaRPr>
          </a:p>
          <a:p>
            <a:r>
              <a:rPr lang="ko-KR" altLang="en-US" sz="1600" dirty="0">
                <a:solidFill>
                  <a:schemeClr val="tx1"/>
                </a:solidFill>
              </a:rPr>
              <a:t>왼쪽 패널</a:t>
            </a:r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- size (250 : 250)</a:t>
            </a:r>
          </a:p>
          <a:p>
            <a:endParaRPr lang="ko-KR" altLang="en-US" dirty="0"/>
          </a:p>
        </p:txBody>
      </p:sp>
      <p:graphicFrame>
        <p:nvGraphicFramePr>
          <p:cNvPr id="66" name="표 65">
            <a:extLst>
              <a:ext uri="{FF2B5EF4-FFF2-40B4-BE49-F238E27FC236}">
                <a16:creationId xmlns:a16="http://schemas.microsoft.com/office/drawing/2014/main" id="{1FD22529-B2B7-6433-AA1C-1C747B3ADE8D}"/>
              </a:ext>
            </a:extLst>
          </p:cNvPr>
          <p:cNvGraphicFramePr>
            <a:graphicFrameLocks noGrp="1"/>
          </p:cNvGraphicFramePr>
          <p:nvPr/>
        </p:nvGraphicFramePr>
        <p:xfrm>
          <a:off x="6647643" y="817855"/>
          <a:ext cx="4810932" cy="4955145"/>
        </p:xfrm>
        <a:graphic>
          <a:graphicData uri="http://schemas.openxmlformats.org/drawingml/2006/table">
            <a:tbl>
              <a:tblPr firstRow="1" la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4810932">
                  <a:extLst>
                    <a:ext uri="{9D8B030D-6E8A-4147-A177-3AD203B41FA5}">
                      <a16:colId xmlns:a16="http://schemas.microsoft.com/office/drawing/2014/main" val="1169217219"/>
                    </a:ext>
                  </a:extLst>
                </a:gridCol>
              </a:tblGrid>
              <a:tr h="4955145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9371069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59C5A8D7-EF57-531B-766B-F035A64A3729}"/>
              </a:ext>
            </a:extLst>
          </p:cNvPr>
          <p:cNvSpPr/>
          <p:nvPr/>
        </p:nvSpPr>
        <p:spPr>
          <a:xfrm>
            <a:off x="9136380" y="5987266"/>
            <a:ext cx="2186121" cy="531253"/>
          </a:xfrm>
          <a:prstGeom prst="rect">
            <a:avLst/>
          </a:prstGeom>
          <a:solidFill>
            <a:srgbClr val="10294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환불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9CF895B-9711-4C7A-5FB5-A2A600135E46}"/>
              </a:ext>
            </a:extLst>
          </p:cNvPr>
          <p:cNvSpPr txBox="1"/>
          <p:nvPr/>
        </p:nvSpPr>
        <p:spPr>
          <a:xfrm>
            <a:off x="6730914" y="947579"/>
            <a:ext cx="4810932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[</a:t>
            </a:r>
            <a:r>
              <a:rPr lang="ko-KR" altLang="en-US" sz="1400" b="1" dirty="0"/>
              <a:t>영수증</a:t>
            </a:r>
            <a:r>
              <a:rPr lang="en-US" altLang="ko-KR" sz="1400" b="1" dirty="0"/>
              <a:t>]</a:t>
            </a:r>
          </a:p>
          <a:p>
            <a:endParaRPr lang="en-US" altLang="ko-KR" sz="1400" b="1" dirty="0"/>
          </a:p>
          <a:p>
            <a:r>
              <a:rPr lang="en-US" altLang="ko-KR" sz="1400" b="1" dirty="0"/>
              <a:t>[</a:t>
            </a:r>
            <a:r>
              <a:rPr lang="ko-KR" altLang="en-US" sz="1400" b="1" dirty="0"/>
              <a:t>매장명</a:t>
            </a:r>
            <a:r>
              <a:rPr lang="en-US" altLang="ko-KR" sz="1400" b="1" dirty="0"/>
              <a:t>] </a:t>
            </a:r>
            <a:r>
              <a:rPr lang="ko-KR" altLang="en-US" sz="1400" b="1" dirty="0" err="1"/>
              <a:t>구리점</a:t>
            </a:r>
            <a:endParaRPr lang="en-US" altLang="ko-KR" sz="1400" b="1" dirty="0"/>
          </a:p>
          <a:p>
            <a:r>
              <a:rPr lang="en-US" altLang="ko-KR" sz="1400" b="1" dirty="0"/>
              <a:t>[</a:t>
            </a:r>
            <a:r>
              <a:rPr lang="ko-KR" altLang="en-US" sz="1400" b="1" dirty="0"/>
              <a:t>사업자</a:t>
            </a:r>
            <a:r>
              <a:rPr lang="en-US" altLang="ko-KR" sz="1400" b="1" dirty="0"/>
              <a:t>] 123-12-12345</a:t>
            </a:r>
          </a:p>
          <a:p>
            <a:r>
              <a:rPr lang="en-US" altLang="ko-KR" sz="1400" b="1" dirty="0"/>
              <a:t>[</a:t>
            </a:r>
            <a:r>
              <a:rPr lang="ko-KR" altLang="en-US" sz="1400" b="1" dirty="0"/>
              <a:t>주소</a:t>
            </a:r>
            <a:r>
              <a:rPr lang="en-US" altLang="ko-KR" sz="1400" b="1" dirty="0"/>
              <a:t>] </a:t>
            </a:r>
            <a:r>
              <a:rPr lang="ko-KR" altLang="en-US" sz="1400" b="1" dirty="0"/>
              <a:t>경기도 구리시 </a:t>
            </a:r>
            <a:r>
              <a:rPr lang="ko-KR" altLang="en-US" sz="1400" b="1" dirty="0" err="1"/>
              <a:t>건원대로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44 </a:t>
            </a:r>
            <a:r>
              <a:rPr lang="ko-KR" altLang="en-US" sz="1400" b="1" dirty="0" err="1"/>
              <a:t>태영빌딩</a:t>
            </a:r>
            <a:r>
              <a:rPr lang="ko-KR" altLang="en-US" sz="1400" b="1" dirty="0"/>
              <a:t> </a:t>
            </a:r>
            <a:endParaRPr lang="en-US" altLang="ko-KR" sz="1400" b="1" dirty="0"/>
          </a:p>
          <a:p>
            <a:r>
              <a:rPr lang="en-US" altLang="ko-KR" sz="1400" b="1" dirty="0"/>
              <a:t>4</a:t>
            </a:r>
            <a:r>
              <a:rPr lang="ko-KR" altLang="en-US" sz="1400" b="1" dirty="0"/>
              <a:t>층 </a:t>
            </a:r>
            <a:r>
              <a:rPr lang="en-US" altLang="ko-KR" sz="1400" b="1" dirty="0"/>
              <a:t>409</a:t>
            </a:r>
            <a:r>
              <a:rPr lang="ko-KR" altLang="en-US" sz="1400" b="1" dirty="0"/>
              <a:t>호</a:t>
            </a:r>
            <a:endParaRPr lang="en-US" altLang="ko-KR" sz="1400" b="1" dirty="0"/>
          </a:p>
          <a:p>
            <a:r>
              <a:rPr lang="en-US" altLang="ko-KR" sz="1400" b="1" dirty="0"/>
              <a:t>[</a:t>
            </a:r>
            <a:r>
              <a:rPr lang="ko-KR" altLang="en-US" sz="1400" b="1" dirty="0"/>
              <a:t>대표자</a:t>
            </a:r>
            <a:r>
              <a:rPr lang="en-US" altLang="ko-KR" sz="1400" b="1" dirty="0"/>
              <a:t>] </a:t>
            </a:r>
            <a:r>
              <a:rPr lang="ko-KR" altLang="en-US" sz="1400" b="1" dirty="0"/>
              <a:t>김</a:t>
            </a:r>
            <a:r>
              <a:rPr lang="en-US" altLang="ko-KR" sz="1400" b="1" dirty="0"/>
              <a:t>XX		[TEL] 031-555-4449</a:t>
            </a:r>
          </a:p>
          <a:p>
            <a:r>
              <a:rPr lang="en-US" altLang="ko-KR" sz="1400" b="1" dirty="0"/>
              <a:t>[</a:t>
            </a:r>
            <a:r>
              <a:rPr lang="ko-KR" altLang="en-US" sz="1400" b="1" dirty="0"/>
              <a:t>매출일</a:t>
            </a:r>
            <a:r>
              <a:rPr lang="en-US" altLang="ko-KR" sz="1400" b="1" dirty="0"/>
              <a:t>] 2022-12-07 10:40:50</a:t>
            </a:r>
          </a:p>
          <a:p>
            <a:r>
              <a:rPr lang="en-US" altLang="ko-KR" sz="1400" b="1" dirty="0"/>
              <a:t>[</a:t>
            </a:r>
            <a:r>
              <a:rPr lang="ko-KR" altLang="en-US" sz="1400" b="1" dirty="0"/>
              <a:t>영수증</a:t>
            </a:r>
            <a:r>
              <a:rPr lang="en-US" altLang="ko-KR" sz="1400" b="1" dirty="0"/>
              <a:t>] 20221207-10-40-50</a:t>
            </a:r>
          </a:p>
          <a:p>
            <a:r>
              <a:rPr lang="en-US" altLang="ko-KR" sz="1400" b="1" dirty="0"/>
              <a:t>===================================</a:t>
            </a:r>
          </a:p>
          <a:p>
            <a:r>
              <a:rPr lang="ko-KR" altLang="en-US" sz="1400" b="1" dirty="0"/>
              <a:t>상품명</a:t>
            </a:r>
            <a:r>
              <a:rPr lang="en-US" altLang="ko-KR" sz="1400" b="1" dirty="0"/>
              <a:t>		</a:t>
            </a:r>
            <a:r>
              <a:rPr lang="ko-KR" altLang="en-US" sz="1400" b="1" dirty="0"/>
              <a:t>단 가</a:t>
            </a:r>
            <a:r>
              <a:rPr lang="en-US" altLang="ko-KR" sz="1400" b="1" dirty="0"/>
              <a:t>	       </a:t>
            </a:r>
            <a:r>
              <a:rPr lang="ko-KR" altLang="en-US" sz="1400" b="1" dirty="0"/>
              <a:t>수 량    금 액</a:t>
            </a:r>
            <a:endParaRPr lang="en-US" altLang="ko-KR" sz="1400" b="1" dirty="0"/>
          </a:p>
          <a:p>
            <a:r>
              <a:rPr lang="en-US" altLang="ko-KR" sz="1400" b="1" dirty="0"/>
              <a:t>-------------------------------------------------------------</a:t>
            </a:r>
          </a:p>
          <a:p>
            <a:r>
              <a:rPr lang="ko-KR" altLang="en-US" sz="1400" b="1" dirty="0" err="1"/>
              <a:t>카페라떼</a:t>
            </a:r>
            <a:r>
              <a:rPr lang="en-US" altLang="ko-KR" sz="1400" b="1" dirty="0"/>
              <a:t>_HOT	4,500	            1	   4,500</a:t>
            </a:r>
          </a:p>
          <a:p>
            <a:r>
              <a:rPr lang="en-US" altLang="ko-KR" sz="1400" b="1" dirty="0"/>
              <a:t> </a:t>
            </a:r>
            <a:r>
              <a:rPr lang="ko-KR" altLang="en-US" sz="1400" b="1" dirty="0"/>
              <a:t>└ </a:t>
            </a:r>
            <a:r>
              <a:rPr lang="en-US" altLang="ko-KR" sz="1400" b="1" dirty="0"/>
              <a:t>(ICE) / </a:t>
            </a:r>
            <a:r>
              <a:rPr lang="ko-KR" altLang="en-US" sz="1400" b="1" dirty="0"/>
              <a:t>시럽 </a:t>
            </a:r>
            <a:r>
              <a:rPr lang="en-US" altLang="ko-KR" sz="1400" b="1" dirty="0"/>
              <a:t>1</a:t>
            </a:r>
            <a:r>
              <a:rPr lang="ko-KR" altLang="en-US" sz="1400" b="1" dirty="0"/>
              <a:t>펌프 </a:t>
            </a:r>
            <a:r>
              <a:rPr lang="en-US" altLang="ko-KR" sz="1400" b="1" dirty="0"/>
              <a:t>/ </a:t>
            </a:r>
            <a:r>
              <a:rPr lang="ko-KR" altLang="en-US" sz="1400" b="1" dirty="0"/>
              <a:t>두유 </a:t>
            </a:r>
            <a:r>
              <a:rPr lang="en-US" altLang="ko-KR" sz="1400" b="1" dirty="0"/>
              <a:t>(+500)</a:t>
            </a:r>
          </a:p>
          <a:p>
            <a:r>
              <a:rPr lang="en-US" altLang="ko-KR" sz="1400" b="1" dirty="0"/>
              <a:t>-------------------------------------------------------------</a:t>
            </a:r>
          </a:p>
          <a:p>
            <a:r>
              <a:rPr lang="ko-KR" altLang="en-US" sz="1400" b="1" dirty="0"/>
              <a:t>합 계 금 액 </a:t>
            </a:r>
            <a:r>
              <a:rPr lang="en-US" altLang="ko-KR" sz="1400" b="1" dirty="0"/>
              <a:t>			   4,500</a:t>
            </a:r>
          </a:p>
          <a:p>
            <a:r>
              <a:rPr lang="en-US" altLang="ko-KR" sz="1400" b="1" dirty="0"/>
              <a:t>-------------------------------------------------------------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FD27C7EB-B358-B4C0-BEDA-8F89BD501C1F}"/>
              </a:ext>
            </a:extLst>
          </p:cNvPr>
          <p:cNvGrpSpPr/>
          <p:nvPr/>
        </p:nvGrpSpPr>
        <p:grpSpPr>
          <a:xfrm>
            <a:off x="184902" y="6117685"/>
            <a:ext cx="1242193" cy="531253"/>
            <a:chOff x="256406" y="6001881"/>
            <a:chExt cx="1369193" cy="62032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28CFC29A-FEE5-C8CA-0E44-367310E7D668}"/>
                </a:ext>
              </a:extLst>
            </p:cNvPr>
            <p:cNvSpPr/>
            <p:nvPr/>
          </p:nvSpPr>
          <p:spPr>
            <a:xfrm>
              <a:off x="256406" y="6001881"/>
              <a:ext cx="1369193" cy="620326"/>
            </a:xfrm>
            <a:prstGeom prst="rect">
              <a:avLst/>
            </a:prstGeom>
            <a:solidFill>
              <a:srgbClr val="1029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b="1" dirty="0"/>
            </a:p>
          </p:txBody>
        </p:sp>
        <p:pic>
          <p:nvPicPr>
            <p:cNvPr id="21" name="그림 20">
              <a:hlinkClick r:id="rId2" action="ppaction://hlinksldjump"/>
              <a:extLst>
                <a:ext uri="{FF2B5EF4-FFF2-40B4-BE49-F238E27FC236}">
                  <a16:creationId xmlns:a16="http://schemas.microsoft.com/office/drawing/2014/main" id="{CEB85E0D-F572-F381-60A5-69169B9F96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1792" y="6125028"/>
              <a:ext cx="381845" cy="382335"/>
            </a:xfrm>
            <a:prstGeom prst="rect">
              <a:avLst/>
            </a:prstGeom>
          </p:spPr>
        </p:pic>
      </p:grpSp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A198BED8-C4F3-58C3-BD65-83B238DEFED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82" y="124168"/>
            <a:ext cx="877158" cy="337788"/>
          </a:xfrm>
          <a:prstGeom prst="rect">
            <a:avLst/>
          </a:prstGeom>
        </p:spPr>
      </p:pic>
      <p:sp>
        <p:nvSpPr>
          <p:cNvPr id="45" name="직사각형 44">
            <a:extLst>
              <a:ext uri="{FF2B5EF4-FFF2-40B4-BE49-F238E27FC236}">
                <a16:creationId xmlns:a16="http://schemas.microsoft.com/office/drawing/2014/main" id="{960D5841-835D-A6DE-FFAC-85C943155108}"/>
              </a:ext>
            </a:extLst>
          </p:cNvPr>
          <p:cNvSpPr/>
          <p:nvPr/>
        </p:nvSpPr>
        <p:spPr>
          <a:xfrm>
            <a:off x="9158490" y="5989787"/>
            <a:ext cx="2186121" cy="492036"/>
          </a:xfrm>
          <a:prstGeom prst="rect">
            <a:avLst/>
          </a:prstGeom>
          <a:noFill/>
          <a:ln w="57150">
            <a:solidFill>
              <a:srgbClr val="C0000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7" name="표 46">
            <a:extLst>
              <a:ext uri="{FF2B5EF4-FFF2-40B4-BE49-F238E27FC236}">
                <a16:creationId xmlns:a16="http://schemas.microsoft.com/office/drawing/2014/main" id="{D71A6791-4601-4FC5-CC60-BBF767515F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7354988"/>
              </p:ext>
            </p:extLst>
          </p:nvPr>
        </p:nvGraphicFramePr>
        <p:xfrm>
          <a:off x="1250564" y="829245"/>
          <a:ext cx="4188593" cy="4932367"/>
        </p:xfrm>
        <a:graphic>
          <a:graphicData uri="http://schemas.openxmlformats.org/drawingml/2006/table">
            <a:tbl>
              <a:tblPr firstRow="1" la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502181">
                  <a:extLst>
                    <a:ext uri="{9D8B030D-6E8A-4147-A177-3AD203B41FA5}">
                      <a16:colId xmlns:a16="http://schemas.microsoft.com/office/drawing/2014/main" val="1169217219"/>
                    </a:ext>
                  </a:extLst>
                </a:gridCol>
                <a:gridCol w="3686412">
                  <a:extLst>
                    <a:ext uri="{9D8B030D-6E8A-4147-A177-3AD203B41FA5}">
                      <a16:colId xmlns:a16="http://schemas.microsoft.com/office/drawing/2014/main" val="2547771572"/>
                    </a:ext>
                  </a:extLst>
                </a:gridCol>
              </a:tblGrid>
              <a:tr h="4483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순번</a:t>
                      </a:r>
                      <a:endParaRPr lang="ko-KR" alt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판매시간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9371069"/>
                  </a:ext>
                </a:extLst>
              </a:tr>
              <a:tr h="4483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20221207-01-104050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8747304"/>
                  </a:ext>
                </a:extLst>
              </a:tr>
              <a:tr h="4483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20221207-01-103940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8311791"/>
                  </a:ext>
                </a:extLst>
              </a:tr>
              <a:tr h="4483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20221207-01-093022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247114"/>
                  </a:ext>
                </a:extLst>
              </a:tr>
              <a:tr h="4483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6568002"/>
                  </a:ext>
                </a:extLst>
              </a:tr>
              <a:tr h="4483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3657125"/>
                  </a:ext>
                </a:extLst>
              </a:tr>
              <a:tr h="4483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4994839"/>
                  </a:ext>
                </a:extLst>
              </a:tr>
              <a:tr h="4483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2211222"/>
                  </a:ext>
                </a:extLst>
              </a:tr>
              <a:tr h="4483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1840615"/>
                  </a:ext>
                </a:extLst>
              </a:tr>
              <a:tr h="4483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7799564"/>
                  </a:ext>
                </a:extLst>
              </a:tr>
              <a:tr h="4483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33159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31752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98306DD3-F0A3-CE63-018C-F9391CDEA815}"/>
              </a:ext>
            </a:extLst>
          </p:cNvPr>
          <p:cNvSpPr/>
          <p:nvPr/>
        </p:nvSpPr>
        <p:spPr>
          <a:xfrm>
            <a:off x="0" y="-2094"/>
            <a:ext cx="12192000" cy="620325"/>
          </a:xfrm>
          <a:prstGeom prst="rect">
            <a:avLst/>
          </a:prstGeom>
          <a:solidFill>
            <a:srgbClr val="1029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6759170" y="5990275"/>
            <a:ext cx="2186121" cy="531253"/>
          </a:xfrm>
          <a:prstGeom prst="rect">
            <a:avLst/>
          </a:prstGeom>
          <a:solidFill>
            <a:srgbClr val="10294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출력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9903CF-EC67-44D6-C413-86637207CD81}"/>
              </a:ext>
            </a:extLst>
          </p:cNvPr>
          <p:cNvSpPr txBox="1"/>
          <p:nvPr/>
        </p:nvSpPr>
        <p:spPr>
          <a:xfrm>
            <a:off x="10931201" y="123402"/>
            <a:ext cx="10775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</a:rPr>
              <a:t>지점 이름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68A1C4-02A2-E6C1-4A90-2004CAB79FC2}"/>
              </a:ext>
            </a:extLst>
          </p:cNvPr>
          <p:cNvSpPr txBox="1"/>
          <p:nvPr/>
        </p:nvSpPr>
        <p:spPr>
          <a:xfrm>
            <a:off x="5772834" y="123402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</a:rPr>
              <a:t>날짜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2983309-B284-D19D-B591-5D0E6F9B67C9}"/>
              </a:ext>
            </a:extLst>
          </p:cNvPr>
          <p:cNvSpPr/>
          <p:nvPr/>
        </p:nvSpPr>
        <p:spPr>
          <a:xfrm>
            <a:off x="0" y="-1700980"/>
            <a:ext cx="4038601" cy="15239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600" dirty="0">
                <a:solidFill>
                  <a:schemeClr val="tx1"/>
                </a:solidFill>
              </a:rPr>
              <a:t>배경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sz="1600" dirty="0">
                <a:solidFill>
                  <a:schemeClr val="tx1"/>
                </a:solidFill>
              </a:rPr>
              <a:t>size (1200 : 800)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>
                <a:solidFill>
                  <a:schemeClr val="tx1"/>
                </a:solidFill>
              </a:rPr>
              <a:t>color</a:t>
            </a:r>
            <a:r>
              <a:rPr lang="ko-KR" altLang="en-US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>
                <a:solidFill>
                  <a:schemeClr val="tx1"/>
                </a:solidFill>
              </a:rPr>
              <a:t>(64, 64, 64)</a:t>
            </a:r>
            <a:endParaRPr lang="ko-KR" altLang="en-US" sz="1600" dirty="0">
              <a:solidFill>
                <a:schemeClr val="tx1"/>
              </a:solidFill>
            </a:endParaRPr>
          </a:p>
          <a:p>
            <a:r>
              <a:rPr lang="ko-KR" altLang="en-US" sz="1600" dirty="0">
                <a:solidFill>
                  <a:schemeClr val="tx1"/>
                </a:solidFill>
              </a:rPr>
              <a:t>왼쪽 패널</a:t>
            </a:r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- size (250 : 250)</a:t>
            </a:r>
          </a:p>
          <a:p>
            <a:endParaRPr lang="ko-KR" altLang="en-US" dirty="0"/>
          </a:p>
        </p:txBody>
      </p:sp>
      <p:graphicFrame>
        <p:nvGraphicFramePr>
          <p:cNvPr id="66" name="표 65">
            <a:extLst>
              <a:ext uri="{FF2B5EF4-FFF2-40B4-BE49-F238E27FC236}">
                <a16:creationId xmlns:a16="http://schemas.microsoft.com/office/drawing/2014/main" id="{1FD22529-B2B7-6433-AA1C-1C747B3ADE8D}"/>
              </a:ext>
            </a:extLst>
          </p:cNvPr>
          <p:cNvGraphicFramePr>
            <a:graphicFrameLocks noGrp="1"/>
          </p:cNvGraphicFramePr>
          <p:nvPr/>
        </p:nvGraphicFramePr>
        <p:xfrm>
          <a:off x="6647643" y="817855"/>
          <a:ext cx="4810932" cy="4955145"/>
        </p:xfrm>
        <a:graphic>
          <a:graphicData uri="http://schemas.openxmlformats.org/drawingml/2006/table">
            <a:tbl>
              <a:tblPr firstRow="1" la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4810932">
                  <a:extLst>
                    <a:ext uri="{9D8B030D-6E8A-4147-A177-3AD203B41FA5}">
                      <a16:colId xmlns:a16="http://schemas.microsoft.com/office/drawing/2014/main" val="1169217219"/>
                    </a:ext>
                  </a:extLst>
                </a:gridCol>
              </a:tblGrid>
              <a:tr h="4955145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9371069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59C5A8D7-EF57-531B-766B-F035A64A3729}"/>
              </a:ext>
            </a:extLst>
          </p:cNvPr>
          <p:cNvSpPr/>
          <p:nvPr/>
        </p:nvSpPr>
        <p:spPr>
          <a:xfrm>
            <a:off x="9136380" y="5987266"/>
            <a:ext cx="2186121" cy="531253"/>
          </a:xfrm>
          <a:prstGeom prst="rect">
            <a:avLst/>
          </a:prstGeom>
          <a:solidFill>
            <a:srgbClr val="10294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환불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9CF895B-9711-4C7A-5FB5-A2A600135E46}"/>
              </a:ext>
            </a:extLst>
          </p:cNvPr>
          <p:cNvSpPr txBox="1"/>
          <p:nvPr/>
        </p:nvSpPr>
        <p:spPr>
          <a:xfrm>
            <a:off x="6730914" y="947579"/>
            <a:ext cx="4810932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[</a:t>
            </a:r>
            <a:r>
              <a:rPr lang="ko-KR" altLang="en-US" sz="1400" b="1" dirty="0"/>
              <a:t>영수증</a:t>
            </a:r>
            <a:r>
              <a:rPr lang="en-US" altLang="ko-KR" sz="1400" b="1" dirty="0"/>
              <a:t>]</a:t>
            </a:r>
          </a:p>
          <a:p>
            <a:endParaRPr lang="en-US" altLang="ko-KR" sz="1400" b="1" dirty="0"/>
          </a:p>
          <a:p>
            <a:r>
              <a:rPr lang="en-US" altLang="ko-KR" sz="1400" b="1" dirty="0"/>
              <a:t>[</a:t>
            </a:r>
            <a:r>
              <a:rPr lang="ko-KR" altLang="en-US" sz="1400" b="1" dirty="0"/>
              <a:t>매장명</a:t>
            </a:r>
            <a:r>
              <a:rPr lang="en-US" altLang="ko-KR" sz="1400" b="1" dirty="0"/>
              <a:t>] </a:t>
            </a:r>
            <a:r>
              <a:rPr lang="ko-KR" altLang="en-US" sz="1400" b="1" dirty="0" err="1"/>
              <a:t>구리점</a:t>
            </a:r>
            <a:endParaRPr lang="en-US" altLang="ko-KR" sz="1400" b="1" dirty="0"/>
          </a:p>
          <a:p>
            <a:r>
              <a:rPr lang="en-US" altLang="ko-KR" sz="1400" b="1" dirty="0"/>
              <a:t>[</a:t>
            </a:r>
            <a:r>
              <a:rPr lang="ko-KR" altLang="en-US" sz="1400" b="1" dirty="0"/>
              <a:t>사업자</a:t>
            </a:r>
            <a:r>
              <a:rPr lang="en-US" altLang="ko-KR" sz="1400" b="1" dirty="0"/>
              <a:t>] 123-12-12345</a:t>
            </a:r>
          </a:p>
          <a:p>
            <a:r>
              <a:rPr lang="en-US" altLang="ko-KR" sz="1400" b="1" dirty="0"/>
              <a:t>[</a:t>
            </a:r>
            <a:r>
              <a:rPr lang="ko-KR" altLang="en-US" sz="1400" b="1" dirty="0"/>
              <a:t>주소</a:t>
            </a:r>
            <a:r>
              <a:rPr lang="en-US" altLang="ko-KR" sz="1400" b="1" dirty="0"/>
              <a:t>] </a:t>
            </a:r>
            <a:r>
              <a:rPr lang="ko-KR" altLang="en-US" sz="1400" b="1" dirty="0"/>
              <a:t>경기도 구리시 </a:t>
            </a:r>
            <a:r>
              <a:rPr lang="ko-KR" altLang="en-US" sz="1400" b="1" dirty="0" err="1"/>
              <a:t>건원대로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44 </a:t>
            </a:r>
            <a:r>
              <a:rPr lang="ko-KR" altLang="en-US" sz="1400" b="1" dirty="0" err="1"/>
              <a:t>태영빌딩</a:t>
            </a:r>
            <a:r>
              <a:rPr lang="ko-KR" altLang="en-US" sz="1400" b="1" dirty="0"/>
              <a:t> </a:t>
            </a:r>
            <a:endParaRPr lang="en-US" altLang="ko-KR" sz="1400" b="1" dirty="0"/>
          </a:p>
          <a:p>
            <a:r>
              <a:rPr lang="en-US" altLang="ko-KR" sz="1400" b="1" dirty="0"/>
              <a:t>4</a:t>
            </a:r>
            <a:r>
              <a:rPr lang="ko-KR" altLang="en-US" sz="1400" b="1" dirty="0"/>
              <a:t>층 </a:t>
            </a:r>
            <a:r>
              <a:rPr lang="en-US" altLang="ko-KR" sz="1400" b="1" dirty="0"/>
              <a:t>409</a:t>
            </a:r>
            <a:r>
              <a:rPr lang="ko-KR" altLang="en-US" sz="1400" b="1" dirty="0"/>
              <a:t>호</a:t>
            </a:r>
            <a:endParaRPr lang="en-US" altLang="ko-KR" sz="1400" b="1" dirty="0"/>
          </a:p>
          <a:p>
            <a:r>
              <a:rPr lang="en-US" altLang="ko-KR" sz="1400" b="1" dirty="0"/>
              <a:t>[</a:t>
            </a:r>
            <a:r>
              <a:rPr lang="ko-KR" altLang="en-US" sz="1400" b="1" dirty="0"/>
              <a:t>대표자</a:t>
            </a:r>
            <a:r>
              <a:rPr lang="en-US" altLang="ko-KR" sz="1400" b="1" dirty="0"/>
              <a:t>] </a:t>
            </a:r>
            <a:r>
              <a:rPr lang="ko-KR" altLang="en-US" sz="1400" b="1" dirty="0"/>
              <a:t>김</a:t>
            </a:r>
            <a:r>
              <a:rPr lang="en-US" altLang="ko-KR" sz="1400" b="1" dirty="0"/>
              <a:t>XX		[TEL] 031-555-4449</a:t>
            </a:r>
          </a:p>
          <a:p>
            <a:r>
              <a:rPr lang="en-US" altLang="ko-KR" sz="1400" b="1" dirty="0"/>
              <a:t>[</a:t>
            </a:r>
            <a:r>
              <a:rPr lang="ko-KR" altLang="en-US" sz="1400" b="1" dirty="0"/>
              <a:t>매출일</a:t>
            </a:r>
            <a:r>
              <a:rPr lang="en-US" altLang="ko-KR" sz="1400" b="1" dirty="0"/>
              <a:t>] 2022-12-07 10:40:50</a:t>
            </a:r>
          </a:p>
          <a:p>
            <a:r>
              <a:rPr lang="en-US" altLang="ko-KR" sz="1400" b="1" dirty="0"/>
              <a:t>[</a:t>
            </a:r>
            <a:r>
              <a:rPr lang="ko-KR" altLang="en-US" sz="1400" b="1" dirty="0"/>
              <a:t>영수증</a:t>
            </a:r>
            <a:r>
              <a:rPr lang="en-US" altLang="ko-KR" sz="1400" b="1" dirty="0"/>
              <a:t>] 20221207-10-40-50</a:t>
            </a:r>
          </a:p>
          <a:p>
            <a:r>
              <a:rPr lang="en-US" altLang="ko-KR" sz="1400" b="1" dirty="0"/>
              <a:t>===================================</a:t>
            </a:r>
          </a:p>
          <a:p>
            <a:r>
              <a:rPr lang="ko-KR" altLang="en-US" sz="1400" b="1" dirty="0"/>
              <a:t>상품명</a:t>
            </a:r>
            <a:r>
              <a:rPr lang="en-US" altLang="ko-KR" sz="1400" b="1" dirty="0"/>
              <a:t>		</a:t>
            </a:r>
            <a:r>
              <a:rPr lang="ko-KR" altLang="en-US" sz="1400" b="1" dirty="0"/>
              <a:t>단 가</a:t>
            </a:r>
            <a:r>
              <a:rPr lang="en-US" altLang="ko-KR" sz="1400" b="1" dirty="0"/>
              <a:t>	       </a:t>
            </a:r>
            <a:r>
              <a:rPr lang="ko-KR" altLang="en-US" sz="1400" b="1" dirty="0"/>
              <a:t>수 량    금 액</a:t>
            </a:r>
            <a:endParaRPr lang="en-US" altLang="ko-KR" sz="1400" b="1" dirty="0"/>
          </a:p>
          <a:p>
            <a:r>
              <a:rPr lang="en-US" altLang="ko-KR" sz="1400" b="1" dirty="0"/>
              <a:t>-------------------------------------------------------------</a:t>
            </a:r>
          </a:p>
          <a:p>
            <a:r>
              <a:rPr lang="ko-KR" altLang="en-US" sz="1400" b="1" dirty="0" err="1"/>
              <a:t>카페라떼</a:t>
            </a:r>
            <a:r>
              <a:rPr lang="en-US" altLang="ko-KR" sz="1400" b="1" dirty="0"/>
              <a:t>_HOT	4,500	            1	   4,500</a:t>
            </a:r>
          </a:p>
          <a:p>
            <a:r>
              <a:rPr lang="en-US" altLang="ko-KR" sz="1400" b="1" dirty="0"/>
              <a:t> </a:t>
            </a:r>
            <a:r>
              <a:rPr lang="ko-KR" altLang="en-US" sz="1400" b="1" dirty="0"/>
              <a:t>└ </a:t>
            </a:r>
            <a:r>
              <a:rPr lang="en-US" altLang="ko-KR" sz="1400" b="1" dirty="0"/>
              <a:t>(ICE) / </a:t>
            </a:r>
            <a:r>
              <a:rPr lang="ko-KR" altLang="en-US" sz="1400" b="1" dirty="0"/>
              <a:t>시럽 </a:t>
            </a:r>
            <a:r>
              <a:rPr lang="en-US" altLang="ko-KR" sz="1400" b="1" dirty="0"/>
              <a:t>1</a:t>
            </a:r>
            <a:r>
              <a:rPr lang="ko-KR" altLang="en-US" sz="1400" b="1" dirty="0"/>
              <a:t>펌프 </a:t>
            </a:r>
            <a:r>
              <a:rPr lang="en-US" altLang="ko-KR" sz="1400" b="1" dirty="0"/>
              <a:t>/ </a:t>
            </a:r>
            <a:r>
              <a:rPr lang="ko-KR" altLang="en-US" sz="1400" b="1" dirty="0"/>
              <a:t>두유 </a:t>
            </a:r>
            <a:r>
              <a:rPr lang="en-US" altLang="ko-KR" sz="1400" b="1" dirty="0"/>
              <a:t>(+500)</a:t>
            </a:r>
          </a:p>
          <a:p>
            <a:r>
              <a:rPr lang="en-US" altLang="ko-KR" sz="1400" b="1" dirty="0"/>
              <a:t>-------------------------------------------------------------</a:t>
            </a:r>
          </a:p>
          <a:p>
            <a:r>
              <a:rPr lang="ko-KR" altLang="en-US" sz="1400" b="1" dirty="0"/>
              <a:t>합 계 금 액 </a:t>
            </a:r>
            <a:r>
              <a:rPr lang="en-US" altLang="ko-KR" sz="1400" b="1" dirty="0"/>
              <a:t>			   4,500</a:t>
            </a:r>
          </a:p>
          <a:p>
            <a:r>
              <a:rPr lang="en-US" altLang="ko-KR" sz="1400" b="1" dirty="0"/>
              <a:t>-------------------------------------------------------------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FD27C7EB-B358-B4C0-BEDA-8F89BD501C1F}"/>
              </a:ext>
            </a:extLst>
          </p:cNvPr>
          <p:cNvGrpSpPr/>
          <p:nvPr/>
        </p:nvGrpSpPr>
        <p:grpSpPr>
          <a:xfrm>
            <a:off x="184902" y="6117685"/>
            <a:ext cx="1242193" cy="531253"/>
            <a:chOff x="256406" y="6001881"/>
            <a:chExt cx="1369193" cy="62032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28CFC29A-FEE5-C8CA-0E44-367310E7D668}"/>
                </a:ext>
              </a:extLst>
            </p:cNvPr>
            <p:cNvSpPr/>
            <p:nvPr/>
          </p:nvSpPr>
          <p:spPr>
            <a:xfrm>
              <a:off x="256406" y="6001881"/>
              <a:ext cx="1369193" cy="620326"/>
            </a:xfrm>
            <a:prstGeom prst="rect">
              <a:avLst/>
            </a:prstGeom>
            <a:solidFill>
              <a:srgbClr val="1029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b="1" dirty="0"/>
            </a:p>
          </p:txBody>
        </p:sp>
        <p:pic>
          <p:nvPicPr>
            <p:cNvPr id="21" name="그림 20">
              <a:hlinkClick r:id="rId2" action="ppaction://hlinksldjump"/>
              <a:extLst>
                <a:ext uri="{FF2B5EF4-FFF2-40B4-BE49-F238E27FC236}">
                  <a16:creationId xmlns:a16="http://schemas.microsoft.com/office/drawing/2014/main" id="{CEB85E0D-F572-F381-60A5-69169B9F96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1792" y="6125028"/>
              <a:ext cx="381845" cy="382335"/>
            </a:xfrm>
            <a:prstGeom prst="rect">
              <a:avLst/>
            </a:prstGeom>
          </p:spPr>
        </p:pic>
      </p:grpSp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A198BED8-C4F3-58C3-BD65-83B238DEFED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82" y="124168"/>
            <a:ext cx="877158" cy="337788"/>
          </a:xfrm>
          <a:prstGeom prst="rect">
            <a:avLst/>
          </a:prstGeom>
        </p:spPr>
      </p:pic>
      <p:sp>
        <p:nvSpPr>
          <p:cNvPr id="45" name="직사각형 44">
            <a:extLst>
              <a:ext uri="{FF2B5EF4-FFF2-40B4-BE49-F238E27FC236}">
                <a16:creationId xmlns:a16="http://schemas.microsoft.com/office/drawing/2014/main" id="{960D5841-835D-A6DE-FFAC-85C943155108}"/>
              </a:ext>
            </a:extLst>
          </p:cNvPr>
          <p:cNvSpPr/>
          <p:nvPr/>
        </p:nvSpPr>
        <p:spPr>
          <a:xfrm>
            <a:off x="9158490" y="5989787"/>
            <a:ext cx="2186121" cy="492036"/>
          </a:xfrm>
          <a:prstGeom prst="rect">
            <a:avLst/>
          </a:prstGeom>
          <a:noFill/>
          <a:ln w="57150">
            <a:solidFill>
              <a:srgbClr val="C0000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7" name="표 46">
            <a:extLst>
              <a:ext uri="{FF2B5EF4-FFF2-40B4-BE49-F238E27FC236}">
                <a16:creationId xmlns:a16="http://schemas.microsoft.com/office/drawing/2014/main" id="{D71A6791-4601-4FC5-CC60-BBF767515F8D}"/>
              </a:ext>
            </a:extLst>
          </p:cNvPr>
          <p:cNvGraphicFramePr>
            <a:graphicFrameLocks noGrp="1"/>
          </p:cNvGraphicFramePr>
          <p:nvPr/>
        </p:nvGraphicFramePr>
        <p:xfrm>
          <a:off x="1250564" y="829245"/>
          <a:ext cx="4188593" cy="4932367"/>
        </p:xfrm>
        <a:graphic>
          <a:graphicData uri="http://schemas.openxmlformats.org/drawingml/2006/table">
            <a:tbl>
              <a:tblPr firstRow="1" la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502181">
                  <a:extLst>
                    <a:ext uri="{9D8B030D-6E8A-4147-A177-3AD203B41FA5}">
                      <a16:colId xmlns:a16="http://schemas.microsoft.com/office/drawing/2014/main" val="1169217219"/>
                    </a:ext>
                  </a:extLst>
                </a:gridCol>
                <a:gridCol w="3686412">
                  <a:extLst>
                    <a:ext uri="{9D8B030D-6E8A-4147-A177-3AD203B41FA5}">
                      <a16:colId xmlns:a16="http://schemas.microsoft.com/office/drawing/2014/main" val="2547771572"/>
                    </a:ext>
                  </a:extLst>
                </a:gridCol>
              </a:tblGrid>
              <a:tr h="4483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순번</a:t>
                      </a:r>
                      <a:endParaRPr lang="ko-KR" alt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판매시간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9371069"/>
                  </a:ext>
                </a:extLst>
              </a:tr>
              <a:tr h="4483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20221207-01-104050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8747304"/>
                  </a:ext>
                </a:extLst>
              </a:tr>
              <a:tr h="4483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20221207-01-103940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8311791"/>
                  </a:ext>
                </a:extLst>
              </a:tr>
              <a:tr h="4483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20221207-01-093022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247114"/>
                  </a:ext>
                </a:extLst>
              </a:tr>
              <a:tr h="4483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6568002"/>
                  </a:ext>
                </a:extLst>
              </a:tr>
              <a:tr h="4483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3657125"/>
                  </a:ext>
                </a:extLst>
              </a:tr>
              <a:tr h="4483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4994839"/>
                  </a:ext>
                </a:extLst>
              </a:tr>
              <a:tr h="4483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2211222"/>
                  </a:ext>
                </a:extLst>
              </a:tr>
              <a:tr h="4483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1840615"/>
                  </a:ext>
                </a:extLst>
              </a:tr>
              <a:tr h="4483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7799564"/>
                  </a:ext>
                </a:extLst>
              </a:tr>
              <a:tr h="4483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3315901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4EBE2D5A-CBEF-96A2-70E6-88C61368BA3F}"/>
              </a:ext>
            </a:extLst>
          </p:cNvPr>
          <p:cNvSpPr txBox="1"/>
          <p:nvPr/>
        </p:nvSpPr>
        <p:spPr>
          <a:xfrm>
            <a:off x="2255357" y="4970396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</a:rPr>
              <a:t>주문 수량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A7E0AD-4BFD-2082-C50E-7E6C8373584A}"/>
              </a:ext>
            </a:extLst>
          </p:cNvPr>
          <p:cNvSpPr txBox="1"/>
          <p:nvPr/>
        </p:nvSpPr>
        <p:spPr>
          <a:xfrm>
            <a:off x="4181482" y="4970396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</a:rPr>
              <a:t>청구 금액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13EE52-A529-F2E4-C086-91E3CFE88AA4}"/>
              </a:ext>
            </a:extLst>
          </p:cNvPr>
          <p:cNvSpPr txBox="1"/>
          <p:nvPr/>
        </p:nvSpPr>
        <p:spPr>
          <a:xfrm>
            <a:off x="2682717" y="5227576"/>
            <a:ext cx="3735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1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66765B-DA45-DB50-D896-F6F13BD1D169}"/>
              </a:ext>
            </a:extLst>
          </p:cNvPr>
          <p:cNvSpPr txBox="1"/>
          <p:nvPr/>
        </p:nvSpPr>
        <p:spPr>
          <a:xfrm>
            <a:off x="3852466" y="5227576"/>
            <a:ext cx="12089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b="1">
                <a:solidFill>
                  <a:schemeClr val="bg1"/>
                </a:solidFill>
              </a:rPr>
              <a:t>4500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3B69016-0366-3BC0-9D7B-7F1FE63A6283}"/>
              </a:ext>
            </a:extLst>
          </p:cNvPr>
          <p:cNvSpPr/>
          <p:nvPr/>
        </p:nvSpPr>
        <p:spPr>
          <a:xfrm>
            <a:off x="2165865" y="811251"/>
            <a:ext cx="7967015" cy="5411898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3D34CB7-3344-8AF9-1317-C54A8AB943E2}"/>
              </a:ext>
            </a:extLst>
          </p:cNvPr>
          <p:cNvSpPr/>
          <p:nvPr/>
        </p:nvSpPr>
        <p:spPr>
          <a:xfrm>
            <a:off x="2203966" y="837991"/>
            <a:ext cx="7907624" cy="620325"/>
          </a:xfrm>
          <a:prstGeom prst="rect">
            <a:avLst/>
          </a:prstGeom>
          <a:solidFill>
            <a:srgbClr val="1029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06E8157-6280-AC7D-AA87-B0DC1ACD5C77}"/>
              </a:ext>
            </a:extLst>
          </p:cNvPr>
          <p:cNvSpPr txBox="1"/>
          <p:nvPr/>
        </p:nvSpPr>
        <p:spPr>
          <a:xfrm>
            <a:off x="2237957" y="968553"/>
            <a:ext cx="10775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환불 진행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895BB56-C71B-7DC8-30A9-4756034374C0}"/>
              </a:ext>
            </a:extLst>
          </p:cNvPr>
          <p:cNvSpPr/>
          <p:nvPr/>
        </p:nvSpPr>
        <p:spPr>
          <a:xfrm>
            <a:off x="5882987" y="1763132"/>
            <a:ext cx="966628" cy="96662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/>
              <a:t>1</a:t>
            </a:r>
            <a:endParaRPr lang="ko-KR" altLang="en-US" sz="2800" b="1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06D17A1-41FB-64D7-0855-953B2D046416}"/>
              </a:ext>
            </a:extLst>
          </p:cNvPr>
          <p:cNvSpPr/>
          <p:nvPr/>
        </p:nvSpPr>
        <p:spPr>
          <a:xfrm>
            <a:off x="6888665" y="1764312"/>
            <a:ext cx="966628" cy="96662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/>
              <a:t>2</a:t>
            </a:r>
            <a:endParaRPr lang="ko-KR" altLang="en-US" sz="2800" b="1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C121990-94CB-0549-DC96-E9534BF0888D}"/>
              </a:ext>
            </a:extLst>
          </p:cNvPr>
          <p:cNvSpPr/>
          <p:nvPr/>
        </p:nvSpPr>
        <p:spPr>
          <a:xfrm>
            <a:off x="7902970" y="1763504"/>
            <a:ext cx="966628" cy="96662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/>
              <a:t>3</a:t>
            </a:r>
            <a:endParaRPr lang="ko-KR" altLang="en-US" sz="2800" b="1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E95AEEF-0AB1-5C8C-C0E3-AB607ED3BB37}"/>
              </a:ext>
            </a:extLst>
          </p:cNvPr>
          <p:cNvSpPr/>
          <p:nvPr/>
        </p:nvSpPr>
        <p:spPr>
          <a:xfrm>
            <a:off x="5882987" y="2772596"/>
            <a:ext cx="966628" cy="96662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/>
              <a:t>4</a:t>
            </a:r>
            <a:endParaRPr lang="ko-KR" altLang="en-US" sz="2800" b="1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BEA2346-E3C2-09A6-1B72-E492320F85E6}"/>
              </a:ext>
            </a:extLst>
          </p:cNvPr>
          <p:cNvSpPr/>
          <p:nvPr/>
        </p:nvSpPr>
        <p:spPr>
          <a:xfrm>
            <a:off x="6888665" y="2773776"/>
            <a:ext cx="966628" cy="96662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/>
              <a:t>5</a:t>
            </a:r>
            <a:endParaRPr lang="ko-KR" altLang="en-US" sz="2800" b="1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BB2B1E6-D62E-0F48-B3BD-6B5613CDDAEC}"/>
              </a:ext>
            </a:extLst>
          </p:cNvPr>
          <p:cNvSpPr/>
          <p:nvPr/>
        </p:nvSpPr>
        <p:spPr>
          <a:xfrm>
            <a:off x="7902970" y="2772968"/>
            <a:ext cx="966628" cy="96662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/>
              <a:t>6</a:t>
            </a:r>
            <a:endParaRPr lang="ko-KR" altLang="en-US" sz="2800" b="1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29B09A0-D3A3-E355-4896-FA32665C6E58}"/>
              </a:ext>
            </a:extLst>
          </p:cNvPr>
          <p:cNvSpPr/>
          <p:nvPr/>
        </p:nvSpPr>
        <p:spPr>
          <a:xfrm>
            <a:off x="5882987" y="3780610"/>
            <a:ext cx="966628" cy="96662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/>
              <a:t>7</a:t>
            </a:r>
            <a:endParaRPr lang="ko-KR" altLang="en-US" sz="2800" b="1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9948E1D-684F-D19C-EE0E-9C3C85F75777}"/>
              </a:ext>
            </a:extLst>
          </p:cNvPr>
          <p:cNvSpPr/>
          <p:nvPr/>
        </p:nvSpPr>
        <p:spPr>
          <a:xfrm>
            <a:off x="6888665" y="3781790"/>
            <a:ext cx="966628" cy="96662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/>
              <a:t>8</a:t>
            </a:r>
            <a:endParaRPr lang="ko-KR" altLang="en-US" sz="2800" b="1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7295CC3-938C-E92E-9779-1DBC62DDE0E0}"/>
              </a:ext>
            </a:extLst>
          </p:cNvPr>
          <p:cNvSpPr/>
          <p:nvPr/>
        </p:nvSpPr>
        <p:spPr>
          <a:xfrm>
            <a:off x="7899178" y="3777940"/>
            <a:ext cx="966628" cy="96662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/>
              <a:t>9</a:t>
            </a:r>
            <a:endParaRPr lang="ko-KR" altLang="en-US" sz="2800" b="1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F0014CD-1187-0442-83A5-6667E27F6656}"/>
              </a:ext>
            </a:extLst>
          </p:cNvPr>
          <p:cNvSpPr/>
          <p:nvPr/>
        </p:nvSpPr>
        <p:spPr>
          <a:xfrm>
            <a:off x="5877012" y="4790329"/>
            <a:ext cx="966628" cy="96662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/>
              <a:t>0</a:t>
            </a:r>
            <a:endParaRPr lang="ko-KR" altLang="en-US" sz="2800" b="1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E52B33B-BFD6-AB88-C247-5ABFB6C50CA2}"/>
              </a:ext>
            </a:extLst>
          </p:cNvPr>
          <p:cNvSpPr/>
          <p:nvPr/>
        </p:nvSpPr>
        <p:spPr>
          <a:xfrm>
            <a:off x="6893135" y="4790329"/>
            <a:ext cx="966628" cy="96662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/>
              <a:t>00</a:t>
            </a:r>
            <a:endParaRPr lang="ko-KR" altLang="en-US" sz="2800" b="1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41B40ED-6A47-C6E0-9905-2901168B1B31}"/>
              </a:ext>
            </a:extLst>
          </p:cNvPr>
          <p:cNvSpPr/>
          <p:nvPr/>
        </p:nvSpPr>
        <p:spPr>
          <a:xfrm>
            <a:off x="8943126" y="1764312"/>
            <a:ext cx="966628" cy="96662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전액</a:t>
            </a:r>
            <a:endParaRPr lang="en-US" altLang="ko-KR" b="1" dirty="0"/>
          </a:p>
          <a:p>
            <a:pPr algn="ctr"/>
            <a:r>
              <a:rPr lang="ko-KR" altLang="en-US" b="1" dirty="0"/>
              <a:t>현금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B9C64B4-072E-8819-D7F5-0A248A17D44C}"/>
              </a:ext>
            </a:extLst>
          </p:cNvPr>
          <p:cNvSpPr/>
          <p:nvPr/>
        </p:nvSpPr>
        <p:spPr>
          <a:xfrm>
            <a:off x="8943126" y="2763071"/>
            <a:ext cx="966628" cy="9666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부분</a:t>
            </a:r>
            <a:endParaRPr lang="en-US" altLang="ko-KR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ko-KR" altLang="en-US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현금</a:t>
            </a:r>
          </a:p>
        </p:txBody>
      </p:sp>
      <p:sp>
        <p:nvSpPr>
          <p:cNvPr id="36" name="직사각형 35">
            <a:hlinkClick r:id="rId5" action="ppaction://hlinksldjump"/>
            <a:extLst>
              <a:ext uri="{FF2B5EF4-FFF2-40B4-BE49-F238E27FC236}">
                <a16:creationId xmlns:a16="http://schemas.microsoft.com/office/drawing/2014/main" id="{023E4916-45A3-6B9A-85EA-8164FCE00380}"/>
              </a:ext>
            </a:extLst>
          </p:cNvPr>
          <p:cNvSpPr/>
          <p:nvPr/>
        </p:nvSpPr>
        <p:spPr>
          <a:xfrm>
            <a:off x="8936585" y="4790700"/>
            <a:ext cx="966628" cy="96662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확인</a:t>
            </a:r>
          </a:p>
        </p:txBody>
      </p:sp>
      <p:graphicFrame>
        <p:nvGraphicFramePr>
          <p:cNvPr id="37" name="표 36">
            <a:extLst>
              <a:ext uri="{FF2B5EF4-FFF2-40B4-BE49-F238E27FC236}">
                <a16:creationId xmlns:a16="http://schemas.microsoft.com/office/drawing/2014/main" id="{D225B1C4-0255-D54F-A13A-A3A0CDCA0C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373550"/>
              </p:ext>
            </p:extLst>
          </p:nvPr>
        </p:nvGraphicFramePr>
        <p:xfrm>
          <a:off x="2412138" y="1763132"/>
          <a:ext cx="3201032" cy="1469454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1600516">
                  <a:extLst>
                    <a:ext uri="{9D8B030D-6E8A-4147-A177-3AD203B41FA5}">
                      <a16:colId xmlns:a16="http://schemas.microsoft.com/office/drawing/2014/main" val="1169217219"/>
                    </a:ext>
                  </a:extLst>
                </a:gridCol>
                <a:gridCol w="1600516">
                  <a:extLst>
                    <a:ext uri="{9D8B030D-6E8A-4147-A177-3AD203B41FA5}">
                      <a16:colId xmlns:a16="http://schemas.microsoft.com/office/drawing/2014/main" val="2442569592"/>
                    </a:ext>
                  </a:extLst>
                </a:gridCol>
              </a:tblGrid>
              <a:tr h="489818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환불 금액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8747304"/>
                  </a:ext>
                </a:extLst>
              </a:tr>
              <a:tr h="489818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카드 결제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649082"/>
                  </a:ext>
                </a:extLst>
              </a:tr>
              <a:tr h="489818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현금 결제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2993684"/>
                  </a:ext>
                </a:extLst>
              </a:tr>
            </a:tbl>
          </a:graphicData>
        </a:graphic>
      </p:graphicFrame>
      <p:graphicFrame>
        <p:nvGraphicFramePr>
          <p:cNvPr id="38" name="표 37">
            <a:extLst>
              <a:ext uri="{FF2B5EF4-FFF2-40B4-BE49-F238E27FC236}">
                <a16:creationId xmlns:a16="http://schemas.microsoft.com/office/drawing/2014/main" id="{02037017-1873-0354-3ED3-54F41E2854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8770320"/>
              </p:ext>
            </p:extLst>
          </p:nvPr>
        </p:nvGraphicFramePr>
        <p:xfrm>
          <a:off x="4778496" y="4540646"/>
          <a:ext cx="845252" cy="489818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845252">
                  <a:extLst>
                    <a:ext uri="{9D8B030D-6E8A-4147-A177-3AD203B41FA5}">
                      <a16:colId xmlns:a16="http://schemas.microsoft.com/office/drawing/2014/main" val="1169217219"/>
                    </a:ext>
                  </a:extLst>
                </a:gridCol>
              </a:tblGrid>
              <a:tr h="4898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입력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6DC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8747304"/>
                  </a:ext>
                </a:extLst>
              </a:tr>
            </a:tbl>
          </a:graphicData>
        </a:graphic>
      </p:graphicFrame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id="{08DD6365-EC20-6C58-D193-D5B904B598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2566818"/>
              </p:ext>
            </p:extLst>
          </p:nvPr>
        </p:nvGraphicFramePr>
        <p:xfrm>
          <a:off x="2421432" y="3339983"/>
          <a:ext cx="3201032" cy="979636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1600516">
                  <a:extLst>
                    <a:ext uri="{9D8B030D-6E8A-4147-A177-3AD203B41FA5}">
                      <a16:colId xmlns:a16="http://schemas.microsoft.com/office/drawing/2014/main" val="1169217219"/>
                    </a:ext>
                  </a:extLst>
                </a:gridCol>
                <a:gridCol w="1600516">
                  <a:extLst>
                    <a:ext uri="{9D8B030D-6E8A-4147-A177-3AD203B41FA5}">
                      <a16:colId xmlns:a16="http://schemas.microsoft.com/office/drawing/2014/main" val="2442569592"/>
                    </a:ext>
                  </a:extLst>
                </a:gridCol>
              </a:tblGrid>
              <a:tr h="489818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받은돈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649082"/>
                  </a:ext>
                </a:extLst>
              </a:tr>
              <a:tr h="489818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거스름돈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2993684"/>
                  </a:ext>
                </a:extLst>
              </a:tr>
            </a:tbl>
          </a:graphicData>
        </a:graphic>
      </p:graphicFrame>
      <p:sp>
        <p:nvSpPr>
          <p:cNvPr id="40" name="직사각형 39">
            <a:extLst>
              <a:ext uri="{FF2B5EF4-FFF2-40B4-BE49-F238E27FC236}">
                <a16:creationId xmlns:a16="http://schemas.microsoft.com/office/drawing/2014/main" id="{7F2E878C-67CB-5ABE-C8A8-ED1C8A2308CD}"/>
              </a:ext>
            </a:extLst>
          </p:cNvPr>
          <p:cNvSpPr/>
          <p:nvPr/>
        </p:nvSpPr>
        <p:spPr>
          <a:xfrm>
            <a:off x="8943126" y="3777873"/>
            <a:ext cx="966628" cy="9666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Del</a:t>
            </a:r>
            <a:endParaRPr lang="ko-KR" altLang="en-US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1A17EF6-FE06-9A0B-71AE-A2050CD0A8E9}"/>
              </a:ext>
            </a:extLst>
          </p:cNvPr>
          <p:cNvSpPr txBox="1"/>
          <p:nvPr/>
        </p:nvSpPr>
        <p:spPr>
          <a:xfrm>
            <a:off x="9706817" y="950489"/>
            <a:ext cx="3193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X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graphicFrame>
        <p:nvGraphicFramePr>
          <p:cNvPr id="42" name="표 41">
            <a:extLst>
              <a:ext uri="{FF2B5EF4-FFF2-40B4-BE49-F238E27FC236}">
                <a16:creationId xmlns:a16="http://schemas.microsoft.com/office/drawing/2014/main" id="{EDB7B500-E3AC-3AF1-9CE8-F91768F1DE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7449793"/>
              </p:ext>
            </p:extLst>
          </p:nvPr>
        </p:nvGraphicFramePr>
        <p:xfrm>
          <a:off x="2974694" y="5283453"/>
          <a:ext cx="2648110" cy="408316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2648110">
                  <a:extLst>
                    <a:ext uri="{9D8B030D-6E8A-4147-A177-3AD203B41FA5}">
                      <a16:colId xmlns:a16="http://schemas.microsoft.com/office/drawing/2014/main" val="1169217219"/>
                    </a:ext>
                  </a:extLst>
                </a:gridCol>
              </a:tblGrid>
              <a:tr h="4083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영수증 출력 여부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6DC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8747304"/>
                  </a:ext>
                </a:extLst>
              </a:tr>
            </a:tbl>
          </a:graphicData>
        </a:graphic>
      </p:graphicFrame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308FFB87-ECC5-8CB4-1EC7-CCBE3170A1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6312499"/>
              </p:ext>
            </p:extLst>
          </p:nvPr>
        </p:nvGraphicFramePr>
        <p:xfrm>
          <a:off x="2477091" y="5354107"/>
          <a:ext cx="322020" cy="274320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322020">
                  <a:extLst>
                    <a:ext uri="{9D8B030D-6E8A-4147-A177-3AD203B41FA5}">
                      <a16:colId xmlns:a16="http://schemas.microsoft.com/office/drawing/2014/main" val="1169217219"/>
                    </a:ext>
                  </a:extLst>
                </a:gridCol>
              </a:tblGrid>
              <a:tr h="27357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8747304"/>
                  </a:ext>
                </a:extLst>
              </a:tr>
            </a:tbl>
          </a:graphicData>
        </a:graphic>
      </p:graphicFrame>
      <p:sp>
        <p:nvSpPr>
          <p:cNvPr id="13" name="직사각형 12">
            <a:extLst>
              <a:ext uri="{FF2B5EF4-FFF2-40B4-BE49-F238E27FC236}">
                <a16:creationId xmlns:a16="http://schemas.microsoft.com/office/drawing/2014/main" id="{A2DC2DB6-549B-6FCE-E767-30D92FF44235}"/>
              </a:ext>
            </a:extLst>
          </p:cNvPr>
          <p:cNvSpPr/>
          <p:nvPr/>
        </p:nvSpPr>
        <p:spPr>
          <a:xfrm>
            <a:off x="7899620" y="4782912"/>
            <a:ext cx="966628" cy="96662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/>
              <a:t>000</a:t>
            </a:r>
            <a:endParaRPr lang="ko-KR" altLang="en-US" sz="2800" b="1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D6FE9A2-FAEC-9C31-3F45-65C501855217}"/>
              </a:ext>
            </a:extLst>
          </p:cNvPr>
          <p:cNvSpPr/>
          <p:nvPr/>
        </p:nvSpPr>
        <p:spPr>
          <a:xfrm>
            <a:off x="6882690" y="4791509"/>
            <a:ext cx="966628" cy="96662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/>
              <a:t>00</a:t>
            </a:r>
            <a:endParaRPr lang="ko-KR" altLang="en-US" sz="2800" b="1" dirty="0"/>
          </a:p>
        </p:txBody>
      </p: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4BDA5978-99D9-DB73-2BB0-2AA08DE581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9170474"/>
              </p:ext>
            </p:extLst>
          </p:nvPr>
        </p:nvGraphicFramePr>
        <p:xfrm>
          <a:off x="2412138" y="4540646"/>
          <a:ext cx="2301056" cy="489818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2301056">
                  <a:extLst>
                    <a:ext uri="{9D8B030D-6E8A-4147-A177-3AD203B41FA5}">
                      <a16:colId xmlns:a16="http://schemas.microsoft.com/office/drawing/2014/main" val="1169217219"/>
                    </a:ext>
                  </a:extLst>
                </a:gridCol>
              </a:tblGrid>
              <a:tr h="489818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87473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42018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>
            <a:extLst>
              <a:ext uri="{FF2B5EF4-FFF2-40B4-BE49-F238E27FC236}">
                <a16:creationId xmlns:a16="http://schemas.microsoft.com/office/drawing/2014/main" id="{BE189467-73D3-37D7-1AA5-0031E40E0AC2}"/>
              </a:ext>
            </a:extLst>
          </p:cNvPr>
          <p:cNvSpPr/>
          <p:nvPr/>
        </p:nvSpPr>
        <p:spPr>
          <a:xfrm>
            <a:off x="0" y="-2094"/>
            <a:ext cx="12192000" cy="620325"/>
          </a:xfrm>
          <a:prstGeom prst="rect">
            <a:avLst/>
          </a:prstGeom>
          <a:solidFill>
            <a:srgbClr val="1029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9903CF-EC67-44D6-C413-86637207CD81}"/>
              </a:ext>
            </a:extLst>
          </p:cNvPr>
          <p:cNvSpPr txBox="1"/>
          <p:nvPr/>
        </p:nvSpPr>
        <p:spPr>
          <a:xfrm>
            <a:off x="10931201" y="123402"/>
            <a:ext cx="10775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</a:rPr>
              <a:t>지점 이름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68A1C4-02A2-E6C1-4A90-2004CAB79FC2}"/>
              </a:ext>
            </a:extLst>
          </p:cNvPr>
          <p:cNvSpPr txBox="1"/>
          <p:nvPr/>
        </p:nvSpPr>
        <p:spPr>
          <a:xfrm>
            <a:off x="5772834" y="123402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</a:rPr>
              <a:t>날짜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2983309-B284-D19D-B591-5D0E6F9B67C9}"/>
              </a:ext>
            </a:extLst>
          </p:cNvPr>
          <p:cNvSpPr/>
          <p:nvPr/>
        </p:nvSpPr>
        <p:spPr>
          <a:xfrm>
            <a:off x="0" y="-1700980"/>
            <a:ext cx="4038601" cy="15239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600" dirty="0">
                <a:solidFill>
                  <a:schemeClr val="tx1"/>
                </a:solidFill>
              </a:rPr>
              <a:t>배경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sz="1600" dirty="0">
                <a:solidFill>
                  <a:schemeClr val="tx1"/>
                </a:solidFill>
              </a:rPr>
              <a:t>size (1200 : 800)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>
                <a:solidFill>
                  <a:schemeClr val="tx1"/>
                </a:solidFill>
              </a:rPr>
              <a:t>color</a:t>
            </a:r>
            <a:r>
              <a:rPr lang="ko-KR" altLang="en-US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>
                <a:solidFill>
                  <a:schemeClr val="tx1"/>
                </a:solidFill>
              </a:rPr>
              <a:t>(64, 64, 64)</a:t>
            </a:r>
            <a:endParaRPr lang="ko-KR" altLang="en-US" sz="1600" dirty="0">
              <a:solidFill>
                <a:schemeClr val="tx1"/>
              </a:solidFill>
            </a:endParaRPr>
          </a:p>
          <a:p>
            <a:r>
              <a:rPr lang="ko-KR" altLang="en-US" sz="1600" dirty="0">
                <a:solidFill>
                  <a:schemeClr val="tx1"/>
                </a:solidFill>
              </a:rPr>
              <a:t>왼쪽 패널</a:t>
            </a:r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- size (250 : 250)</a:t>
            </a:r>
          </a:p>
          <a:p>
            <a:endParaRPr lang="ko-KR" altLang="en-US" dirty="0"/>
          </a:p>
        </p:txBody>
      </p:sp>
      <p:graphicFrame>
        <p:nvGraphicFramePr>
          <p:cNvPr id="65" name="표 64">
            <a:extLst>
              <a:ext uri="{FF2B5EF4-FFF2-40B4-BE49-F238E27FC236}">
                <a16:creationId xmlns:a16="http://schemas.microsoft.com/office/drawing/2014/main" id="{A97D5FD3-A824-AF74-85A7-2CBD9461DB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8936629"/>
              </p:ext>
            </p:extLst>
          </p:nvPr>
        </p:nvGraphicFramePr>
        <p:xfrm>
          <a:off x="1058989" y="1921154"/>
          <a:ext cx="4188593" cy="4049388"/>
        </p:xfrm>
        <a:graphic>
          <a:graphicData uri="http://schemas.openxmlformats.org/drawingml/2006/table">
            <a:tbl>
              <a:tblPr firstRow="1" la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162436">
                  <a:extLst>
                    <a:ext uri="{9D8B030D-6E8A-4147-A177-3AD203B41FA5}">
                      <a16:colId xmlns:a16="http://schemas.microsoft.com/office/drawing/2014/main" val="1169217219"/>
                    </a:ext>
                  </a:extLst>
                </a:gridCol>
                <a:gridCol w="3026157">
                  <a:extLst>
                    <a:ext uri="{9D8B030D-6E8A-4147-A177-3AD203B41FA5}">
                      <a16:colId xmlns:a16="http://schemas.microsoft.com/office/drawing/2014/main" val="2547771572"/>
                    </a:ext>
                  </a:extLst>
                </a:gridCol>
              </a:tblGrid>
              <a:tr h="44993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현금 시제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판매시간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9371069"/>
                  </a:ext>
                </a:extLst>
              </a:tr>
              <a:tr h="4499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오만원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8747304"/>
                  </a:ext>
                </a:extLst>
              </a:tr>
              <a:tr h="4499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만원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8311791"/>
                  </a:ext>
                </a:extLst>
              </a:tr>
              <a:tr h="4499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천원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247114"/>
                  </a:ext>
                </a:extLst>
              </a:tr>
              <a:tr h="4499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오백원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6568002"/>
                  </a:ext>
                </a:extLst>
              </a:tr>
              <a:tr h="4499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백원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3657125"/>
                  </a:ext>
                </a:extLst>
              </a:tr>
              <a:tr h="4499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오십원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4994839"/>
                  </a:ext>
                </a:extLst>
              </a:tr>
              <a:tr h="4499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십원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2211222"/>
                  </a:ext>
                </a:extLst>
              </a:tr>
              <a:tr h="4499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총 금액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1840615"/>
                  </a:ext>
                </a:extLst>
              </a:tr>
            </a:tbl>
          </a:graphicData>
        </a:graphic>
      </p:graphicFrame>
      <p:graphicFrame>
        <p:nvGraphicFramePr>
          <p:cNvPr id="66" name="표 65">
            <a:extLst>
              <a:ext uri="{FF2B5EF4-FFF2-40B4-BE49-F238E27FC236}">
                <a16:creationId xmlns:a16="http://schemas.microsoft.com/office/drawing/2014/main" id="{1FD22529-B2B7-6433-AA1C-1C747B3ADE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5871551"/>
              </p:ext>
            </p:extLst>
          </p:nvPr>
        </p:nvGraphicFramePr>
        <p:xfrm>
          <a:off x="6716138" y="932155"/>
          <a:ext cx="4563332" cy="4771443"/>
        </p:xfrm>
        <a:graphic>
          <a:graphicData uri="http://schemas.openxmlformats.org/drawingml/2006/table">
            <a:tbl>
              <a:tblPr firstRow="1" la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281666">
                  <a:extLst>
                    <a:ext uri="{9D8B030D-6E8A-4147-A177-3AD203B41FA5}">
                      <a16:colId xmlns:a16="http://schemas.microsoft.com/office/drawing/2014/main" val="1169217219"/>
                    </a:ext>
                  </a:extLst>
                </a:gridCol>
                <a:gridCol w="2281666">
                  <a:extLst>
                    <a:ext uri="{9D8B030D-6E8A-4147-A177-3AD203B41FA5}">
                      <a16:colId xmlns:a16="http://schemas.microsoft.com/office/drawing/2014/main" val="1271565769"/>
                    </a:ext>
                  </a:extLst>
                </a:gridCol>
              </a:tblGrid>
              <a:tr h="477545">
                <a:tc gridSpan="2">
                  <a:txBody>
                    <a:bodyPr/>
                    <a:lstStyle/>
                    <a:p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2022-12-07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                                          결제 금액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8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9371069"/>
                  </a:ext>
                </a:extLst>
              </a:tr>
              <a:tr h="3830026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5712050"/>
                  </a:ext>
                </a:extLst>
              </a:tr>
              <a:tr h="463872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총 금액                                            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68,600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원</a:t>
                      </a:r>
                      <a:endParaRPr lang="ko-KR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8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8305348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59C5A8D7-EF57-531B-766B-F035A64A3729}"/>
              </a:ext>
            </a:extLst>
          </p:cNvPr>
          <p:cNvSpPr/>
          <p:nvPr/>
        </p:nvSpPr>
        <p:spPr>
          <a:xfrm>
            <a:off x="9042401" y="6019332"/>
            <a:ext cx="2237070" cy="531252"/>
          </a:xfrm>
          <a:prstGeom prst="rect">
            <a:avLst/>
          </a:prstGeom>
          <a:solidFill>
            <a:srgbClr val="10294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마감</a:t>
            </a:r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06A4B026-67C3-8423-FD4D-1B14359886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6943858"/>
              </p:ext>
            </p:extLst>
          </p:nvPr>
        </p:nvGraphicFramePr>
        <p:xfrm>
          <a:off x="1058989" y="802640"/>
          <a:ext cx="4188593" cy="915078"/>
        </p:xfrm>
        <a:graphic>
          <a:graphicData uri="http://schemas.openxmlformats.org/drawingml/2006/table">
            <a:tbl>
              <a:tblPr firstRow="1" la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162436">
                  <a:extLst>
                    <a:ext uri="{9D8B030D-6E8A-4147-A177-3AD203B41FA5}">
                      <a16:colId xmlns:a16="http://schemas.microsoft.com/office/drawing/2014/main" val="1169217219"/>
                    </a:ext>
                  </a:extLst>
                </a:gridCol>
                <a:gridCol w="3026157">
                  <a:extLst>
                    <a:ext uri="{9D8B030D-6E8A-4147-A177-3AD203B41FA5}">
                      <a16:colId xmlns:a16="http://schemas.microsoft.com/office/drawing/2014/main" val="2547771572"/>
                    </a:ext>
                  </a:extLst>
                </a:gridCol>
              </a:tblGrid>
              <a:tr h="4575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카드 결제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2211222"/>
                  </a:ext>
                </a:extLst>
              </a:tr>
              <a:tr h="4575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현금 결제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1840615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8408CCDE-D562-2D50-50AE-B7B81D9CDD3D}"/>
              </a:ext>
            </a:extLst>
          </p:cNvPr>
          <p:cNvSpPr txBox="1"/>
          <p:nvPr/>
        </p:nvSpPr>
        <p:spPr>
          <a:xfrm>
            <a:off x="6783136" y="1483621"/>
            <a:ext cx="4470933" cy="3573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700" b="1" dirty="0"/>
              <a:t>9</a:t>
            </a:r>
            <a:r>
              <a:rPr lang="ko-KR" altLang="en-US" sz="1700" b="1" dirty="0"/>
              <a:t>시 </a:t>
            </a:r>
            <a:r>
              <a:rPr lang="en-US" altLang="ko-KR" sz="1700" b="1" dirty="0"/>
              <a:t>~ 10</a:t>
            </a:r>
            <a:r>
              <a:rPr lang="ko-KR" altLang="en-US" sz="1700" b="1" dirty="0"/>
              <a:t>시</a:t>
            </a:r>
            <a:r>
              <a:rPr lang="en-US" altLang="ko-KR" sz="1700" b="1" dirty="0"/>
              <a:t>		          5,000</a:t>
            </a:r>
            <a:r>
              <a:rPr lang="ko-KR" altLang="en-US" sz="1700" b="1" dirty="0"/>
              <a:t>원</a:t>
            </a:r>
            <a:r>
              <a:rPr lang="en-US" altLang="ko-KR" sz="1700" b="1" dirty="0"/>
              <a:t>10</a:t>
            </a:r>
            <a:r>
              <a:rPr lang="ko-KR" altLang="en-US" sz="1700" b="1" dirty="0"/>
              <a:t>시 </a:t>
            </a:r>
            <a:r>
              <a:rPr lang="en-US" altLang="ko-KR" sz="1700" b="1" dirty="0"/>
              <a:t>~ 11</a:t>
            </a:r>
            <a:r>
              <a:rPr lang="ko-KR" altLang="en-US" sz="1700" b="1" dirty="0"/>
              <a:t>시 </a:t>
            </a:r>
            <a:r>
              <a:rPr lang="en-US" altLang="ko-KR" sz="1700" b="1" dirty="0"/>
              <a:t>		          9,200</a:t>
            </a:r>
            <a:r>
              <a:rPr lang="ko-KR" altLang="en-US" sz="1700" b="1" dirty="0"/>
              <a:t>원</a:t>
            </a:r>
            <a:endParaRPr lang="en-US" altLang="ko-KR" sz="1700" b="1" dirty="0"/>
          </a:p>
          <a:p>
            <a:pPr>
              <a:lnSpc>
                <a:spcPct val="150000"/>
              </a:lnSpc>
            </a:pPr>
            <a:r>
              <a:rPr lang="en-US" altLang="ko-KR" sz="1700" b="1" dirty="0"/>
              <a:t>11</a:t>
            </a:r>
            <a:r>
              <a:rPr lang="ko-KR" altLang="en-US" sz="1700" b="1" dirty="0"/>
              <a:t>시 </a:t>
            </a:r>
            <a:r>
              <a:rPr lang="en-US" altLang="ko-KR" sz="1700" b="1" dirty="0"/>
              <a:t>~ 12</a:t>
            </a:r>
            <a:r>
              <a:rPr lang="ko-KR" altLang="en-US" sz="1700" b="1" dirty="0"/>
              <a:t>시 </a:t>
            </a:r>
            <a:r>
              <a:rPr lang="en-US" altLang="ko-KR" sz="1700" b="1" dirty="0"/>
              <a:t>		        13,100</a:t>
            </a:r>
            <a:r>
              <a:rPr lang="ko-KR" altLang="en-US" sz="1700" b="1" dirty="0"/>
              <a:t>원</a:t>
            </a:r>
            <a:endParaRPr lang="en-US" altLang="ko-KR" sz="1700" b="1" dirty="0"/>
          </a:p>
          <a:p>
            <a:pPr>
              <a:lnSpc>
                <a:spcPct val="150000"/>
              </a:lnSpc>
            </a:pPr>
            <a:r>
              <a:rPr lang="en-US" altLang="ko-KR" sz="1700" b="1" dirty="0"/>
              <a:t>12</a:t>
            </a:r>
            <a:r>
              <a:rPr lang="ko-KR" altLang="en-US" sz="1700" b="1" dirty="0"/>
              <a:t>시 </a:t>
            </a:r>
            <a:r>
              <a:rPr lang="en-US" altLang="ko-KR" sz="1700" b="1" dirty="0"/>
              <a:t>~ 13</a:t>
            </a:r>
            <a:r>
              <a:rPr lang="ko-KR" altLang="en-US" sz="1700" b="1" dirty="0"/>
              <a:t>시 </a:t>
            </a:r>
            <a:r>
              <a:rPr lang="en-US" altLang="ko-KR" sz="1700" b="1" dirty="0"/>
              <a:t>		        55,120</a:t>
            </a:r>
            <a:r>
              <a:rPr lang="ko-KR" altLang="en-US" sz="1700" b="1" dirty="0"/>
              <a:t>원</a:t>
            </a:r>
            <a:endParaRPr lang="en-US" altLang="ko-KR" sz="1700" b="1" dirty="0"/>
          </a:p>
          <a:p>
            <a:pPr>
              <a:lnSpc>
                <a:spcPct val="150000"/>
              </a:lnSpc>
            </a:pPr>
            <a:r>
              <a:rPr lang="en-US" altLang="ko-KR" sz="1700" b="1" dirty="0"/>
              <a:t>13</a:t>
            </a:r>
            <a:r>
              <a:rPr lang="ko-KR" altLang="en-US" sz="1700" b="1" dirty="0"/>
              <a:t>시 </a:t>
            </a:r>
            <a:r>
              <a:rPr lang="en-US" altLang="ko-KR" sz="1700" b="1" dirty="0"/>
              <a:t>~ 14</a:t>
            </a:r>
            <a:r>
              <a:rPr lang="ko-KR" altLang="en-US" sz="1700" b="1" dirty="0"/>
              <a:t>시 </a:t>
            </a:r>
            <a:r>
              <a:rPr lang="en-US" altLang="ko-KR" sz="1700" b="1" dirty="0"/>
              <a:t>		          3,100</a:t>
            </a:r>
            <a:r>
              <a:rPr lang="ko-KR" altLang="en-US" sz="1700" b="1" dirty="0"/>
              <a:t>원</a:t>
            </a:r>
            <a:endParaRPr lang="en-US" altLang="ko-KR" sz="1700" b="1" dirty="0"/>
          </a:p>
          <a:p>
            <a:pPr>
              <a:lnSpc>
                <a:spcPct val="150000"/>
              </a:lnSpc>
            </a:pPr>
            <a:r>
              <a:rPr lang="en-US" altLang="ko-KR" sz="1700" b="1" dirty="0"/>
              <a:t>14</a:t>
            </a:r>
            <a:r>
              <a:rPr lang="ko-KR" altLang="en-US" sz="1700" b="1" dirty="0"/>
              <a:t>시 </a:t>
            </a:r>
            <a:r>
              <a:rPr lang="en-US" altLang="ko-KR" sz="1700" b="1" dirty="0"/>
              <a:t>~ 15</a:t>
            </a:r>
            <a:r>
              <a:rPr lang="ko-KR" altLang="en-US" sz="1700" b="1" dirty="0"/>
              <a:t>시                             </a:t>
            </a:r>
            <a:r>
              <a:rPr lang="en-US" altLang="ko-KR" sz="1700" b="1" dirty="0"/>
              <a:t>9,600</a:t>
            </a:r>
            <a:r>
              <a:rPr lang="ko-KR" altLang="en-US" sz="1700" b="1" dirty="0"/>
              <a:t>원</a:t>
            </a:r>
            <a:endParaRPr lang="en-US" altLang="ko-KR" sz="1700" b="1" dirty="0"/>
          </a:p>
          <a:p>
            <a:pPr>
              <a:lnSpc>
                <a:spcPct val="150000"/>
              </a:lnSpc>
            </a:pPr>
            <a:r>
              <a:rPr lang="en-US" altLang="ko-KR" sz="1700" b="1" dirty="0"/>
              <a:t>15</a:t>
            </a:r>
            <a:r>
              <a:rPr lang="ko-KR" altLang="en-US" sz="1700" b="1" dirty="0"/>
              <a:t>시 </a:t>
            </a:r>
            <a:r>
              <a:rPr lang="en-US" altLang="ko-KR" sz="1700" b="1" dirty="0"/>
              <a:t>~ 16</a:t>
            </a:r>
            <a:r>
              <a:rPr lang="ko-KR" altLang="en-US" sz="1700" b="1" dirty="0"/>
              <a:t>시                            </a:t>
            </a:r>
            <a:r>
              <a:rPr lang="en-US" altLang="ko-KR" sz="1700" b="1" dirty="0"/>
              <a:t>12,600</a:t>
            </a:r>
            <a:r>
              <a:rPr lang="ko-KR" altLang="en-US" sz="1700" b="1" dirty="0"/>
              <a:t>원</a:t>
            </a:r>
            <a:endParaRPr lang="en-US" altLang="ko-KR" sz="1700" b="1" dirty="0"/>
          </a:p>
          <a:p>
            <a:pPr>
              <a:lnSpc>
                <a:spcPct val="150000"/>
              </a:lnSpc>
            </a:pPr>
            <a:r>
              <a:rPr lang="en-US" altLang="ko-KR" sz="1700" b="1" dirty="0"/>
              <a:t>…			                 …</a:t>
            </a:r>
          </a:p>
          <a:p>
            <a:pPr>
              <a:lnSpc>
                <a:spcPct val="150000"/>
              </a:lnSpc>
            </a:pPr>
            <a:r>
              <a:rPr lang="en-US" altLang="ko-KR" sz="1700" b="1" dirty="0"/>
              <a:t>		</a:t>
            </a:r>
            <a:endParaRPr lang="ko-KR" altLang="en-US" sz="1700" b="1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C0E2577-BF74-6704-885D-A45626D6A423}"/>
              </a:ext>
            </a:extLst>
          </p:cNvPr>
          <p:cNvSpPr/>
          <p:nvPr/>
        </p:nvSpPr>
        <p:spPr>
          <a:xfrm>
            <a:off x="9042401" y="5970542"/>
            <a:ext cx="2281666" cy="620324"/>
          </a:xfrm>
          <a:prstGeom prst="rect">
            <a:avLst/>
          </a:prstGeom>
          <a:noFill/>
          <a:ln w="57150">
            <a:solidFill>
              <a:srgbClr val="C0000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9A2465B3-F2B6-8874-A749-90D9BBC77620}"/>
              </a:ext>
            </a:extLst>
          </p:cNvPr>
          <p:cNvSpPr/>
          <p:nvPr/>
        </p:nvSpPr>
        <p:spPr>
          <a:xfrm>
            <a:off x="11214341" y="1412014"/>
            <a:ext cx="66998" cy="1018279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562808CA-F72C-6A4C-77F5-70FCD4F95643}"/>
              </a:ext>
            </a:extLst>
          </p:cNvPr>
          <p:cNvGrpSpPr/>
          <p:nvPr/>
        </p:nvGrpSpPr>
        <p:grpSpPr>
          <a:xfrm>
            <a:off x="184902" y="6117685"/>
            <a:ext cx="1242193" cy="531253"/>
            <a:chOff x="256406" y="6001881"/>
            <a:chExt cx="1369193" cy="62032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7" name="직사각형 26">
              <a:hlinkClick r:id="rId2" action="ppaction://hlinksldjump"/>
              <a:extLst>
                <a:ext uri="{FF2B5EF4-FFF2-40B4-BE49-F238E27FC236}">
                  <a16:creationId xmlns:a16="http://schemas.microsoft.com/office/drawing/2014/main" id="{7E52C104-D376-DA52-316C-9D55BD325B16}"/>
                </a:ext>
              </a:extLst>
            </p:cNvPr>
            <p:cNvSpPr/>
            <p:nvPr/>
          </p:nvSpPr>
          <p:spPr>
            <a:xfrm>
              <a:off x="256406" y="6001881"/>
              <a:ext cx="1369193" cy="620326"/>
            </a:xfrm>
            <a:prstGeom prst="rect">
              <a:avLst/>
            </a:prstGeom>
            <a:solidFill>
              <a:srgbClr val="1029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b="1" dirty="0"/>
            </a:p>
          </p:txBody>
        </p:sp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2D538FC5-FA67-1436-2B5D-B2DC531749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1792" y="6125028"/>
              <a:ext cx="381845" cy="382335"/>
            </a:xfrm>
            <a:prstGeom prst="rect">
              <a:avLst/>
            </a:prstGeom>
          </p:spPr>
        </p:pic>
      </p:grpSp>
      <p:pic>
        <p:nvPicPr>
          <p:cNvPr id="2" name="그림 1" descr="텍스트이(가) 표시된 사진&#10;&#10;자동 생성된 설명">
            <a:extLst>
              <a:ext uri="{FF2B5EF4-FFF2-40B4-BE49-F238E27FC236}">
                <a16:creationId xmlns:a16="http://schemas.microsoft.com/office/drawing/2014/main" id="{776D27BB-C6EE-344B-11E9-A305C1AF1B8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82" y="124168"/>
            <a:ext cx="877158" cy="337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4607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2697E8BA-E3EE-8878-D72D-493753F6144D}"/>
              </a:ext>
            </a:extLst>
          </p:cNvPr>
          <p:cNvSpPr/>
          <p:nvPr/>
        </p:nvSpPr>
        <p:spPr>
          <a:xfrm>
            <a:off x="0" y="-2094"/>
            <a:ext cx="12192000" cy="620325"/>
          </a:xfrm>
          <a:prstGeom prst="rect">
            <a:avLst/>
          </a:prstGeom>
          <a:solidFill>
            <a:srgbClr val="1029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9903CF-EC67-44D6-C413-86637207CD81}"/>
              </a:ext>
            </a:extLst>
          </p:cNvPr>
          <p:cNvSpPr txBox="1"/>
          <p:nvPr/>
        </p:nvSpPr>
        <p:spPr>
          <a:xfrm>
            <a:off x="10931201" y="123402"/>
            <a:ext cx="10775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</a:rPr>
              <a:t>지점 이름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68A1C4-02A2-E6C1-4A90-2004CAB79FC2}"/>
              </a:ext>
            </a:extLst>
          </p:cNvPr>
          <p:cNvSpPr txBox="1"/>
          <p:nvPr/>
        </p:nvSpPr>
        <p:spPr>
          <a:xfrm>
            <a:off x="5772834" y="123402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</a:rPr>
              <a:t>날짜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2983309-B284-D19D-B591-5D0E6F9B67C9}"/>
              </a:ext>
            </a:extLst>
          </p:cNvPr>
          <p:cNvSpPr/>
          <p:nvPr/>
        </p:nvSpPr>
        <p:spPr>
          <a:xfrm>
            <a:off x="0" y="-1700980"/>
            <a:ext cx="4038601" cy="15239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600" dirty="0">
                <a:solidFill>
                  <a:schemeClr val="tx1"/>
                </a:solidFill>
              </a:rPr>
              <a:t>배경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sz="1600" dirty="0">
                <a:solidFill>
                  <a:schemeClr val="tx1"/>
                </a:solidFill>
              </a:rPr>
              <a:t>size (1200 : 800)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>
                <a:solidFill>
                  <a:schemeClr val="tx1"/>
                </a:solidFill>
              </a:rPr>
              <a:t>color</a:t>
            </a:r>
            <a:r>
              <a:rPr lang="ko-KR" altLang="en-US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>
                <a:solidFill>
                  <a:schemeClr val="tx1"/>
                </a:solidFill>
              </a:rPr>
              <a:t>(64, 64, 64)</a:t>
            </a:r>
            <a:endParaRPr lang="ko-KR" altLang="en-US" sz="1600" dirty="0">
              <a:solidFill>
                <a:schemeClr val="tx1"/>
              </a:solidFill>
            </a:endParaRPr>
          </a:p>
          <a:p>
            <a:r>
              <a:rPr lang="ko-KR" altLang="en-US" sz="1600" dirty="0">
                <a:solidFill>
                  <a:schemeClr val="tx1"/>
                </a:solidFill>
              </a:rPr>
              <a:t>왼쪽 패널</a:t>
            </a:r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- size (250 : 250)</a:t>
            </a:r>
          </a:p>
          <a:p>
            <a:endParaRPr lang="ko-KR" altLang="en-US" dirty="0"/>
          </a:p>
        </p:txBody>
      </p:sp>
      <p:graphicFrame>
        <p:nvGraphicFramePr>
          <p:cNvPr id="65" name="표 64">
            <a:extLst>
              <a:ext uri="{FF2B5EF4-FFF2-40B4-BE49-F238E27FC236}">
                <a16:creationId xmlns:a16="http://schemas.microsoft.com/office/drawing/2014/main" id="{A97D5FD3-A824-AF74-85A7-2CBD9461DB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4183905"/>
              </p:ext>
            </p:extLst>
          </p:nvPr>
        </p:nvGraphicFramePr>
        <p:xfrm>
          <a:off x="1058989" y="1921154"/>
          <a:ext cx="4188593" cy="4049388"/>
        </p:xfrm>
        <a:graphic>
          <a:graphicData uri="http://schemas.openxmlformats.org/drawingml/2006/table">
            <a:tbl>
              <a:tblPr firstRow="1" la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162436">
                  <a:extLst>
                    <a:ext uri="{9D8B030D-6E8A-4147-A177-3AD203B41FA5}">
                      <a16:colId xmlns:a16="http://schemas.microsoft.com/office/drawing/2014/main" val="1169217219"/>
                    </a:ext>
                  </a:extLst>
                </a:gridCol>
                <a:gridCol w="3026157">
                  <a:extLst>
                    <a:ext uri="{9D8B030D-6E8A-4147-A177-3AD203B41FA5}">
                      <a16:colId xmlns:a16="http://schemas.microsoft.com/office/drawing/2014/main" val="2547771572"/>
                    </a:ext>
                  </a:extLst>
                </a:gridCol>
              </a:tblGrid>
              <a:tr h="44993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현금 시제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판매시간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9371069"/>
                  </a:ext>
                </a:extLst>
              </a:tr>
              <a:tr h="4499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오만원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8747304"/>
                  </a:ext>
                </a:extLst>
              </a:tr>
              <a:tr h="4499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만원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8311791"/>
                  </a:ext>
                </a:extLst>
              </a:tr>
              <a:tr h="4499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천원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247114"/>
                  </a:ext>
                </a:extLst>
              </a:tr>
              <a:tr h="4499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오백원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6568002"/>
                  </a:ext>
                </a:extLst>
              </a:tr>
              <a:tr h="4499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백원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3657125"/>
                  </a:ext>
                </a:extLst>
              </a:tr>
              <a:tr h="4499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오십원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4994839"/>
                  </a:ext>
                </a:extLst>
              </a:tr>
              <a:tr h="4499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십원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2211222"/>
                  </a:ext>
                </a:extLst>
              </a:tr>
              <a:tr h="4499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총 금액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1840615"/>
                  </a:ext>
                </a:extLst>
              </a:tr>
            </a:tbl>
          </a:graphicData>
        </a:graphic>
      </p:graphicFrame>
      <p:graphicFrame>
        <p:nvGraphicFramePr>
          <p:cNvPr id="66" name="표 65">
            <a:extLst>
              <a:ext uri="{FF2B5EF4-FFF2-40B4-BE49-F238E27FC236}">
                <a16:creationId xmlns:a16="http://schemas.microsoft.com/office/drawing/2014/main" id="{1FD22529-B2B7-6433-AA1C-1C747B3ADE8D}"/>
              </a:ext>
            </a:extLst>
          </p:cNvPr>
          <p:cNvGraphicFramePr>
            <a:graphicFrameLocks noGrp="1"/>
          </p:cNvGraphicFramePr>
          <p:nvPr/>
        </p:nvGraphicFramePr>
        <p:xfrm>
          <a:off x="6716138" y="932155"/>
          <a:ext cx="4563332" cy="4771443"/>
        </p:xfrm>
        <a:graphic>
          <a:graphicData uri="http://schemas.openxmlformats.org/drawingml/2006/table">
            <a:tbl>
              <a:tblPr firstRow="1" la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281666">
                  <a:extLst>
                    <a:ext uri="{9D8B030D-6E8A-4147-A177-3AD203B41FA5}">
                      <a16:colId xmlns:a16="http://schemas.microsoft.com/office/drawing/2014/main" val="1169217219"/>
                    </a:ext>
                  </a:extLst>
                </a:gridCol>
                <a:gridCol w="2281666">
                  <a:extLst>
                    <a:ext uri="{9D8B030D-6E8A-4147-A177-3AD203B41FA5}">
                      <a16:colId xmlns:a16="http://schemas.microsoft.com/office/drawing/2014/main" val="1271565769"/>
                    </a:ext>
                  </a:extLst>
                </a:gridCol>
              </a:tblGrid>
              <a:tr h="477545">
                <a:tc gridSpan="2">
                  <a:txBody>
                    <a:bodyPr/>
                    <a:lstStyle/>
                    <a:p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2022-12-07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                                          결제 금액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8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9371069"/>
                  </a:ext>
                </a:extLst>
              </a:tr>
              <a:tr h="3830026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5712050"/>
                  </a:ext>
                </a:extLst>
              </a:tr>
              <a:tr h="463872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총 금액                                            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68,600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원</a:t>
                      </a:r>
                      <a:endParaRPr lang="ko-KR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8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8305348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59C5A8D7-EF57-531B-766B-F035A64A3729}"/>
              </a:ext>
            </a:extLst>
          </p:cNvPr>
          <p:cNvSpPr/>
          <p:nvPr/>
        </p:nvSpPr>
        <p:spPr>
          <a:xfrm>
            <a:off x="9042401" y="6019332"/>
            <a:ext cx="2237070" cy="531252"/>
          </a:xfrm>
          <a:prstGeom prst="rect">
            <a:avLst/>
          </a:prstGeom>
          <a:solidFill>
            <a:srgbClr val="10294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마감</a:t>
            </a:r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06A4B026-67C3-8423-FD4D-1B1435988668}"/>
              </a:ext>
            </a:extLst>
          </p:cNvPr>
          <p:cNvGraphicFramePr>
            <a:graphicFrameLocks noGrp="1"/>
          </p:cNvGraphicFramePr>
          <p:nvPr/>
        </p:nvGraphicFramePr>
        <p:xfrm>
          <a:off x="1058989" y="817855"/>
          <a:ext cx="4188593" cy="899864"/>
        </p:xfrm>
        <a:graphic>
          <a:graphicData uri="http://schemas.openxmlformats.org/drawingml/2006/table">
            <a:tbl>
              <a:tblPr firstRow="1" la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162436">
                  <a:extLst>
                    <a:ext uri="{9D8B030D-6E8A-4147-A177-3AD203B41FA5}">
                      <a16:colId xmlns:a16="http://schemas.microsoft.com/office/drawing/2014/main" val="1169217219"/>
                    </a:ext>
                  </a:extLst>
                </a:gridCol>
                <a:gridCol w="3026157">
                  <a:extLst>
                    <a:ext uri="{9D8B030D-6E8A-4147-A177-3AD203B41FA5}">
                      <a16:colId xmlns:a16="http://schemas.microsoft.com/office/drawing/2014/main" val="2547771572"/>
                    </a:ext>
                  </a:extLst>
                </a:gridCol>
              </a:tblGrid>
              <a:tr h="4499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카드 결제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2211222"/>
                  </a:ext>
                </a:extLst>
              </a:tr>
              <a:tr h="4499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현금 결제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1840615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8408CCDE-D562-2D50-50AE-B7B81D9CDD3D}"/>
              </a:ext>
            </a:extLst>
          </p:cNvPr>
          <p:cNvSpPr txBox="1"/>
          <p:nvPr/>
        </p:nvSpPr>
        <p:spPr>
          <a:xfrm>
            <a:off x="6783136" y="1483621"/>
            <a:ext cx="4470933" cy="3573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700" b="1" dirty="0"/>
              <a:t>9</a:t>
            </a:r>
            <a:r>
              <a:rPr lang="ko-KR" altLang="en-US" sz="1700" b="1" dirty="0"/>
              <a:t>시 </a:t>
            </a:r>
            <a:r>
              <a:rPr lang="en-US" altLang="ko-KR" sz="1700" b="1" dirty="0"/>
              <a:t>~ 10</a:t>
            </a:r>
            <a:r>
              <a:rPr lang="ko-KR" altLang="en-US" sz="1700" b="1" dirty="0"/>
              <a:t>시</a:t>
            </a:r>
            <a:r>
              <a:rPr lang="en-US" altLang="ko-KR" sz="1700" b="1" dirty="0"/>
              <a:t>		          5,000</a:t>
            </a:r>
            <a:r>
              <a:rPr lang="ko-KR" altLang="en-US" sz="1700" b="1" dirty="0"/>
              <a:t>원</a:t>
            </a:r>
            <a:r>
              <a:rPr lang="en-US" altLang="ko-KR" sz="1700" b="1" dirty="0"/>
              <a:t>10</a:t>
            </a:r>
            <a:r>
              <a:rPr lang="ko-KR" altLang="en-US" sz="1700" b="1" dirty="0"/>
              <a:t>시 </a:t>
            </a:r>
            <a:r>
              <a:rPr lang="en-US" altLang="ko-KR" sz="1700" b="1" dirty="0"/>
              <a:t>~ 11</a:t>
            </a:r>
            <a:r>
              <a:rPr lang="ko-KR" altLang="en-US" sz="1700" b="1" dirty="0"/>
              <a:t>시 </a:t>
            </a:r>
            <a:r>
              <a:rPr lang="en-US" altLang="ko-KR" sz="1700" b="1" dirty="0"/>
              <a:t>		          9,200</a:t>
            </a:r>
            <a:r>
              <a:rPr lang="ko-KR" altLang="en-US" sz="1700" b="1" dirty="0"/>
              <a:t>원</a:t>
            </a:r>
            <a:endParaRPr lang="en-US" altLang="ko-KR" sz="1700" b="1" dirty="0"/>
          </a:p>
          <a:p>
            <a:pPr>
              <a:lnSpc>
                <a:spcPct val="150000"/>
              </a:lnSpc>
            </a:pPr>
            <a:r>
              <a:rPr lang="en-US" altLang="ko-KR" sz="1700" b="1" dirty="0"/>
              <a:t>11</a:t>
            </a:r>
            <a:r>
              <a:rPr lang="ko-KR" altLang="en-US" sz="1700" b="1" dirty="0"/>
              <a:t>시 </a:t>
            </a:r>
            <a:r>
              <a:rPr lang="en-US" altLang="ko-KR" sz="1700" b="1" dirty="0"/>
              <a:t>~ 12</a:t>
            </a:r>
            <a:r>
              <a:rPr lang="ko-KR" altLang="en-US" sz="1700" b="1" dirty="0"/>
              <a:t>시 </a:t>
            </a:r>
            <a:r>
              <a:rPr lang="en-US" altLang="ko-KR" sz="1700" b="1" dirty="0"/>
              <a:t>		        13,100</a:t>
            </a:r>
            <a:r>
              <a:rPr lang="ko-KR" altLang="en-US" sz="1700" b="1" dirty="0"/>
              <a:t>원</a:t>
            </a:r>
            <a:endParaRPr lang="en-US" altLang="ko-KR" sz="1700" b="1" dirty="0"/>
          </a:p>
          <a:p>
            <a:pPr>
              <a:lnSpc>
                <a:spcPct val="150000"/>
              </a:lnSpc>
            </a:pPr>
            <a:r>
              <a:rPr lang="en-US" altLang="ko-KR" sz="1700" b="1" dirty="0"/>
              <a:t>12</a:t>
            </a:r>
            <a:r>
              <a:rPr lang="ko-KR" altLang="en-US" sz="1700" b="1" dirty="0"/>
              <a:t>시 </a:t>
            </a:r>
            <a:r>
              <a:rPr lang="en-US" altLang="ko-KR" sz="1700" b="1" dirty="0"/>
              <a:t>~ 13</a:t>
            </a:r>
            <a:r>
              <a:rPr lang="ko-KR" altLang="en-US" sz="1700" b="1" dirty="0"/>
              <a:t>시 </a:t>
            </a:r>
            <a:r>
              <a:rPr lang="en-US" altLang="ko-KR" sz="1700" b="1" dirty="0"/>
              <a:t>		        55,120</a:t>
            </a:r>
            <a:r>
              <a:rPr lang="ko-KR" altLang="en-US" sz="1700" b="1" dirty="0"/>
              <a:t>원</a:t>
            </a:r>
            <a:endParaRPr lang="en-US" altLang="ko-KR" sz="1700" b="1" dirty="0"/>
          </a:p>
          <a:p>
            <a:pPr>
              <a:lnSpc>
                <a:spcPct val="150000"/>
              </a:lnSpc>
            </a:pPr>
            <a:r>
              <a:rPr lang="en-US" altLang="ko-KR" sz="1700" b="1" dirty="0"/>
              <a:t>13</a:t>
            </a:r>
            <a:r>
              <a:rPr lang="ko-KR" altLang="en-US" sz="1700" b="1" dirty="0"/>
              <a:t>시 </a:t>
            </a:r>
            <a:r>
              <a:rPr lang="en-US" altLang="ko-KR" sz="1700" b="1" dirty="0"/>
              <a:t>~ 14</a:t>
            </a:r>
            <a:r>
              <a:rPr lang="ko-KR" altLang="en-US" sz="1700" b="1" dirty="0"/>
              <a:t>시 </a:t>
            </a:r>
            <a:r>
              <a:rPr lang="en-US" altLang="ko-KR" sz="1700" b="1" dirty="0"/>
              <a:t>		          3,100</a:t>
            </a:r>
            <a:r>
              <a:rPr lang="ko-KR" altLang="en-US" sz="1700" b="1" dirty="0"/>
              <a:t>원</a:t>
            </a:r>
            <a:endParaRPr lang="en-US" altLang="ko-KR" sz="1700" b="1" dirty="0"/>
          </a:p>
          <a:p>
            <a:pPr>
              <a:lnSpc>
                <a:spcPct val="150000"/>
              </a:lnSpc>
            </a:pPr>
            <a:r>
              <a:rPr lang="en-US" altLang="ko-KR" sz="1700" b="1" dirty="0"/>
              <a:t>14</a:t>
            </a:r>
            <a:r>
              <a:rPr lang="ko-KR" altLang="en-US" sz="1700" b="1" dirty="0"/>
              <a:t>시 </a:t>
            </a:r>
            <a:r>
              <a:rPr lang="en-US" altLang="ko-KR" sz="1700" b="1" dirty="0"/>
              <a:t>~ 15</a:t>
            </a:r>
            <a:r>
              <a:rPr lang="ko-KR" altLang="en-US" sz="1700" b="1" dirty="0"/>
              <a:t>시                             </a:t>
            </a:r>
            <a:r>
              <a:rPr lang="en-US" altLang="ko-KR" sz="1700" b="1" dirty="0"/>
              <a:t>9,600</a:t>
            </a:r>
            <a:r>
              <a:rPr lang="ko-KR" altLang="en-US" sz="1700" b="1" dirty="0"/>
              <a:t>원</a:t>
            </a:r>
            <a:endParaRPr lang="en-US" altLang="ko-KR" sz="1700" b="1" dirty="0"/>
          </a:p>
          <a:p>
            <a:pPr>
              <a:lnSpc>
                <a:spcPct val="150000"/>
              </a:lnSpc>
            </a:pPr>
            <a:r>
              <a:rPr lang="en-US" altLang="ko-KR" sz="1700" b="1" dirty="0"/>
              <a:t>15</a:t>
            </a:r>
            <a:r>
              <a:rPr lang="ko-KR" altLang="en-US" sz="1700" b="1" dirty="0"/>
              <a:t>시 </a:t>
            </a:r>
            <a:r>
              <a:rPr lang="en-US" altLang="ko-KR" sz="1700" b="1" dirty="0"/>
              <a:t>~ 16</a:t>
            </a:r>
            <a:r>
              <a:rPr lang="ko-KR" altLang="en-US" sz="1700" b="1" dirty="0"/>
              <a:t>시                            </a:t>
            </a:r>
            <a:r>
              <a:rPr lang="en-US" altLang="ko-KR" sz="1700" b="1" dirty="0"/>
              <a:t>12,600</a:t>
            </a:r>
            <a:r>
              <a:rPr lang="ko-KR" altLang="en-US" sz="1700" b="1" dirty="0"/>
              <a:t>원</a:t>
            </a:r>
            <a:endParaRPr lang="en-US" altLang="ko-KR" sz="1700" b="1" dirty="0"/>
          </a:p>
          <a:p>
            <a:pPr>
              <a:lnSpc>
                <a:spcPct val="150000"/>
              </a:lnSpc>
            </a:pPr>
            <a:r>
              <a:rPr lang="en-US" altLang="ko-KR" sz="1700" b="1" dirty="0"/>
              <a:t>…			                 …</a:t>
            </a:r>
          </a:p>
          <a:p>
            <a:pPr>
              <a:lnSpc>
                <a:spcPct val="150000"/>
              </a:lnSpc>
            </a:pPr>
            <a:r>
              <a:rPr lang="en-US" altLang="ko-KR" sz="1700" b="1" dirty="0"/>
              <a:t>		</a:t>
            </a:r>
            <a:endParaRPr lang="ko-KR" altLang="en-US" sz="1700" b="1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FB4E6AB-D6CC-BAF5-B0BD-682895383B8B}"/>
              </a:ext>
            </a:extLst>
          </p:cNvPr>
          <p:cNvSpPr/>
          <p:nvPr/>
        </p:nvSpPr>
        <p:spPr>
          <a:xfrm>
            <a:off x="4040555" y="2616342"/>
            <a:ext cx="4305300" cy="2044700"/>
          </a:xfrm>
          <a:prstGeom prst="rect">
            <a:avLst/>
          </a:prstGeom>
          <a:solidFill>
            <a:schemeClr val="bg1"/>
          </a:solidFill>
          <a:ln w="53975"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마감 하시겠습니까</a:t>
            </a:r>
            <a:r>
              <a:rPr lang="en-US" altLang="ko-KR" b="1" dirty="0">
                <a:solidFill>
                  <a:schemeClr val="tx1"/>
                </a:solidFill>
              </a:rPr>
              <a:t>?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hlinkClick r:id="rId2" action="ppaction://hlinksldjump"/>
            <a:extLst>
              <a:ext uri="{FF2B5EF4-FFF2-40B4-BE49-F238E27FC236}">
                <a16:creationId xmlns:a16="http://schemas.microsoft.com/office/drawing/2014/main" id="{F0CE5068-F585-9165-24AB-BE62508588B8}"/>
              </a:ext>
            </a:extLst>
          </p:cNvPr>
          <p:cNvSpPr/>
          <p:nvPr/>
        </p:nvSpPr>
        <p:spPr>
          <a:xfrm>
            <a:off x="4782216" y="3828267"/>
            <a:ext cx="1277467" cy="534262"/>
          </a:xfrm>
          <a:prstGeom prst="rect">
            <a:avLst/>
          </a:prstGeom>
          <a:solidFill>
            <a:srgbClr val="10294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네</a:t>
            </a:r>
          </a:p>
        </p:txBody>
      </p:sp>
      <p:sp>
        <p:nvSpPr>
          <p:cNvPr id="15" name="직사각형 14">
            <a:hlinkClick r:id="rId2" action="ppaction://hlinksldjump"/>
            <a:extLst>
              <a:ext uri="{FF2B5EF4-FFF2-40B4-BE49-F238E27FC236}">
                <a16:creationId xmlns:a16="http://schemas.microsoft.com/office/drawing/2014/main" id="{9344C1A9-D095-835C-99AC-63C37498B0DC}"/>
              </a:ext>
            </a:extLst>
          </p:cNvPr>
          <p:cNvSpPr/>
          <p:nvPr/>
        </p:nvSpPr>
        <p:spPr>
          <a:xfrm>
            <a:off x="6248818" y="3828266"/>
            <a:ext cx="1277467" cy="531253"/>
          </a:xfrm>
          <a:prstGeom prst="rect">
            <a:avLst/>
          </a:prstGeom>
          <a:solidFill>
            <a:srgbClr val="10294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아니요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6649E7BD-13B2-35F4-EE82-2C4806E1C963}"/>
              </a:ext>
            </a:extLst>
          </p:cNvPr>
          <p:cNvSpPr/>
          <p:nvPr/>
        </p:nvSpPr>
        <p:spPr>
          <a:xfrm>
            <a:off x="11214341" y="1412014"/>
            <a:ext cx="66998" cy="1018279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9753850D-4553-72FB-EBD7-FF0F7DD1BF11}"/>
              </a:ext>
            </a:extLst>
          </p:cNvPr>
          <p:cNvGrpSpPr/>
          <p:nvPr/>
        </p:nvGrpSpPr>
        <p:grpSpPr>
          <a:xfrm>
            <a:off x="184902" y="6117685"/>
            <a:ext cx="1242193" cy="531253"/>
            <a:chOff x="256406" y="6001881"/>
            <a:chExt cx="1369193" cy="62032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2" name="직사각형 21">
              <a:hlinkClick r:id="rId3" action="ppaction://hlinksldjump"/>
              <a:extLst>
                <a:ext uri="{FF2B5EF4-FFF2-40B4-BE49-F238E27FC236}">
                  <a16:creationId xmlns:a16="http://schemas.microsoft.com/office/drawing/2014/main" id="{8EE47DA9-0555-C5D7-3F34-837625DB8B29}"/>
                </a:ext>
              </a:extLst>
            </p:cNvPr>
            <p:cNvSpPr/>
            <p:nvPr/>
          </p:nvSpPr>
          <p:spPr>
            <a:xfrm>
              <a:off x="256406" y="6001881"/>
              <a:ext cx="1369193" cy="620326"/>
            </a:xfrm>
            <a:prstGeom prst="rect">
              <a:avLst/>
            </a:prstGeom>
            <a:solidFill>
              <a:srgbClr val="1029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b="1" dirty="0"/>
            </a:p>
          </p:txBody>
        </p:sp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3355F75E-4D8D-8513-CDAF-80860F9FECF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1792" y="6125028"/>
              <a:ext cx="381845" cy="382335"/>
            </a:xfrm>
            <a:prstGeom prst="rect">
              <a:avLst/>
            </a:prstGeom>
          </p:spPr>
        </p:pic>
      </p:grpSp>
      <p:pic>
        <p:nvPicPr>
          <p:cNvPr id="2" name="그림 1" descr="텍스트이(가) 표시된 사진&#10;&#10;자동 생성된 설명">
            <a:extLst>
              <a:ext uri="{FF2B5EF4-FFF2-40B4-BE49-F238E27FC236}">
                <a16:creationId xmlns:a16="http://schemas.microsoft.com/office/drawing/2014/main" id="{27E5386F-69AB-B4BC-5A58-7D014594479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82" y="124168"/>
            <a:ext cx="877158" cy="337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73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직사각형 75">
            <a:extLst>
              <a:ext uri="{FF2B5EF4-FFF2-40B4-BE49-F238E27FC236}">
                <a16:creationId xmlns:a16="http://schemas.microsoft.com/office/drawing/2014/main" id="{A1495841-BC66-BDAB-CCDF-6FF71D4D2F15}"/>
              </a:ext>
            </a:extLst>
          </p:cNvPr>
          <p:cNvSpPr/>
          <p:nvPr/>
        </p:nvSpPr>
        <p:spPr>
          <a:xfrm>
            <a:off x="0" y="-2094"/>
            <a:ext cx="12192000" cy="620325"/>
          </a:xfrm>
          <a:prstGeom prst="rect">
            <a:avLst/>
          </a:prstGeom>
          <a:solidFill>
            <a:srgbClr val="1029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34633C3A-243D-9E31-2DEC-AD09E3CF2BC2}"/>
              </a:ext>
            </a:extLst>
          </p:cNvPr>
          <p:cNvSpPr/>
          <p:nvPr/>
        </p:nvSpPr>
        <p:spPr>
          <a:xfrm>
            <a:off x="7257733" y="1062599"/>
            <a:ext cx="4495800" cy="4907986"/>
          </a:xfrm>
          <a:prstGeom prst="rect">
            <a:avLst/>
          </a:prstGeom>
          <a:solidFill>
            <a:schemeClr val="bg1">
              <a:lumMod val="95000"/>
            </a:schemeClr>
          </a:solidFill>
          <a:ln w="44450"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FD396578-5596-0E95-6F1E-A4B16B5F65CA}"/>
              </a:ext>
            </a:extLst>
          </p:cNvPr>
          <p:cNvSpPr/>
          <p:nvPr/>
        </p:nvSpPr>
        <p:spPr>
          <a:xfrm>
            <a:off x="326433" y="1818039"/>
            <a:ext cx="6483530" cy="4791636"/>
          </a:xfrm>
          <a:prstGeom prst="rect">
            <a:avLst/>
          </a:prstGeom>
          <a:solidFill>
            <a:schemeClr val="bg1"/>
          </a:solidFill>
          <a:ln w="44450"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그래프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9903CF-EC67-44D6-C413-86637207CD81}"/>
              </a:ext>
            </a:extLst>
          </p:cNvPr>
          <p:cNvSpPr txBox="1"/>
          <p:nvPr/>
        </p:nvSpPr>
        <p:spPr>
          <a:xfrm>
            <a:off x="10931201" y="123402"/>
            <a:ext cx="10775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</a:rPr>
              <a:t>지점 이름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68A1C4-02A2-E6C1-4A90-2004CAB79FC2}"/>
              </a:ext>
            </a:extLst>
          </p:cNvPr>
          <p:cNvSpPr txBox="1"/>
          <p:nvPr/>
        </p:nvSpPr>
        <p:spPr>
          <a:xfrm>
            <a:off x="5772834" y="123402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</a:rPr>
              <a:t>날짜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2983309-B284-D19D-B591-5D0E6F9B67C9}"/>
              </a:ext>
            </a:extLst>
          </p:cNvPr>
          <p:cNvSpPr/>
          <p:nvPr/>
        </p:nvSpPr>
        <p:spPr>
          <a:xfrm>
            <a:off x="0" y="-1700980"/>
            <a:ext cx="4038601" cy="15239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600" dirty="0">
                <a:solidFill>
                  <a:schemeClr val="tx1"/>
                </a:solidFill>
              </a:rPr>
              <a:t>배경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sz="1600" dirty="0">
                <a:solidFill>
                  <a:schemeClr val="tx1"/>
                </a:solidFill>
              </a:rPr>
              <a:t>size (1200 : 800)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>
                <a:solidFill>
                  <a:schemeClr val="tx1"/>
                </a:solidFill>
              </a:rPr>
              <a:t>color</a:t>
            </a:r>
            <a:r>
              <a:rPr lang="ko-KR" altLang="en-US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>
                <a:solidFill>
                  <a:schemeClr val="tx1"/>
                </a:solidFill>
              </a:rPr>
              <a:t>(64, 64, 64)</a:t>
            </a:r>
            <a:endParaRPr lang="ko-KR" altLang="en-US" sz="1600" dirty="0">
              <a:solidFill>
                <a:schemeClr val="tx1"/>
              </a:solidFill>
            </a:endParaRPr>
          </a:p>
          <a:p>
            <a:r>
              <a:rPr lang="ko-KR" altLang="en-US" sz="1600" dirty="0">
                <a:solidFill>
                  <a:schemeClr val="tx1"/>
                </a:solidFill>
              </a:rPr>
              <a:t>왼쪽 패널</a:t>
            </a:r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- size (250 : 250)</a:t>
            </a:r>
          </a:p>
          <a:p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807F5F3D-9BBE-5918-5455-26CE131114A6}"/>
              </a:ext>
            </a:extLst>
          </p:cNvPr>
          <p:cNvGrpSpPr/>
          <p:nvPr/>
        </p:nvGrpSpPr>
        <p:grpSpPr>
          <a:xfrm>
            <a:off x="10766547" y="6126860"/>
            <a:ext cx="1242193" cy="531253"/>
            <a:chOff x="256406" y="6001881"/>
            <a:chExt cx="1369193" cy="62032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2" name="직사각형 11">
              <a:hlinkClick r:id="rId2" action="ppaction://hlinksldjump"/>
              <a:extLst>
                <a:ext uri="{FF2B5EF4-FFF2-40B4-BE49-F238E27FC236}">
                  <a16:creationId xmlns:a16="http://schemas.microsoft.com/office/drawing/2014/main" id="{94D74E4C-E5F5-51AA-BA61-0F4B5DE39F7E}"/>
                </a:ext>
              </a:extLst>
            </p:cNvPr>
            <p:cNvSpPr/>
            <p:nvPr/>
          </p:nvSpPr>
          <p:spPr>
            <a:xfrm>
              <a:off x="256406" y="6001881"/>
              <a:ext cx="1369193" cy="620326"/>
            </a:xfrm>
            <a:prstGeom prst="rect">
              <a:avLst/>
            </a:prstGeom>
            <a:solidFill>
              <a:srgbClr val="1029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b="1" dirty="0"/>
            </a:p>
          </p:txBody>
        </p:sp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61DFEE3F-CC19-B402-A874-433682398C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1792" y="6125028"/>
              <a:ext cx="381845" cy="382335"/>
            </a:xfrm>
            <a:prstGeom prst="rect">
              <a:avLst/>
            </a:prstGeom>
          </p:spPr>
        </p:pic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6BE033AF-C16E-DECC-98F6-4EEC6A4140EF}"/>
              </a:ext>
            </a:extLst>
          </p:cNvPr>
          <p:cNvSpPr txBox="1"/>
          <p:nvPr/>
        </p:nvSpPr>
        <p:spPr>
          <a:xfrm>
            <a:off x="7454681" y="2302750"/>
            <a:ext cx="4174541" cy="30008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1</a:t>
            </a:r>
            <a:r>
              <a:rPr lang="ko-KR" altLang="en-US" dirty="0"/>
              <a:t>월</a:t>
            </a:r>
            <a:r>
              <a:rPr lang="en-US" altLang="ko-KR" dirty="0"/>
              <a:t>			3,205,120</a:t>
            </a:r>
            <a:r>
              <a:rPr lang="ko-KR" altLang="en-US" dirty="0"/>
              <a:t>원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2</a:t>
            </a:r>
            <a:r>
              <a:rPr lang="ko-KR" altLang="en-US" dirty="0"/>
              <a:t>월</a:t>
            </a:r>
            <a:r>
              <a:rPr lang="en-US" altLang="ko-KR" dirty="0"/>
              <a:t>		           6,102,200</a:t>
            </a:r>
            <a:r>
              <a:rPr lang="ko-KR" altLang="en-US" dirty="0"/>
              <a:t>원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3</a:t>
            </a:r>
            <a:r>
              <a:rPr lang="ko-KR" altLang="en-US" dirty="0"/>
              <a:t>월</a:t>
            </a:r>
            <a:r>
              <a:rPr lang="en-US" altLang="ko-KR" dirty="0"/>
              <a:t>			8,231,170</a:t>
            </a:r>
            <a:r>
              <a:rPr lang="ko-KR" altLang="en-US" dirty="0"/>
              <a:t>원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4</a:t>
            </a:r>
            <a:r>
              <a:rPr lang="ko-KR" altLang="en-US" dirty="0"/>
              <a:t>월 </a:t>
            </a:r>
            <a:r>
              <a:rPr lang="en-US" altLang="ko-KR" dirty="0"/>
              <a:t>			7,405,120</a:t>
            </a:r>
            <a:r>
              <a:rPr lang="ko-KR" altLang="en-US" dirty="0"/>
              <a:t>원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5</a:t>
            </a:r>
            <a:r>
              <a:rPr lang="ko-KR" altLang="en-US" dirty="0"/>
              <a:t>월 </a:t>
            </a:r>
            <a:r>
              <a:rPr lang="en-US" altLang="ko-KR" dirty="0"/>
              <a:t>			3,505,170</a:t>
            </a:r>
            <a:r>
              <a:rPr lang="ko-KR" altLang="en-US" dirty="0"/>
              <a:t>원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6</a:t>
            </a:r>
            <a:r>
              <a:rPr lang="ko-KR" altLang="en-US" dirty="0"/>
              <a:t>월 </a:t>
            </a:r>
            <a:r>
              <a:rPr lang="en-US" altLang="ko-KR" dirty="0"/>
              <a:t>			5,305,100</a:t>
            </a:r>
            <a:r>
              <a:rPr lang="ko-KR" altLang="en-US" dirty="0"/>
              <a:t>원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A2393C-461F-52A5-37DA-7B32CB6642E8}"/>
              </a:ext>
            </a:extLst>
          </p:cNvPr>
          <p:cNvSpPr txBox="1"/>
          <p:nvPr/>
        </p:nvSpPr>
        <p:spPr>
          <a:xfrm>
            <a:off x="7410456" y="1897711"/>
            <a:ext cx="4124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날짜</a:t>
            </a:r>
            <a:r>
              <a:rPr lang="en-US" altLang="ko-KR" b="1" dirty="0"/>
              <a:t>			     </a:t>
            </a:r>
            <a:r>
              <a:rPr lang="ko-KR" altLang="en-US" b="1" dirty="0"/>
              <a:t>매출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8E34C6D-9752-AC8D-598C-D79CA60E269C}"/>
              </a:ext>
            </a:extLst>
          </p:cNvPr>
          <p:cNvSpPr txBox="1"/>
          <p:nvPr/>
        </p:nvSpPr>
        <p:spPr>
          <a:xfrm>
            <a:off x="7445063" y="5474049"/>
            <a:ext cx="4184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총 금액</a:t>
            </a:r>
            <a:r>
              <a:rPr lang="en-US" altLang="ko-KR" b="1" dirty="0"/>
              <a:t>		         90,432,140</a:t>
            </a:r>
            <a:r>
              <a:rPr lang="ko-KR" altLang="en-US" b="1" dirty="0"/>
              <a:t>원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4FE7D83-02CB-1E86-CDE9-7DECF14690B7}"/>
              </a:ext>
            </a:extLst>
          </p:cNvPr>
          <p:cNvSpPr/>
          <p:nvPr/>
        </p:nvSpPr>
        <p:spPr>
          <a:xfrm>
            <a:off x="8094104" y="1272325"/>
            <a:ext cx="2886075" cy="381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2022</a:t>
            </a:r>
            <a:r>
              <a:rPr lang="ko-KR" altLang="en-US" b="1" dirty="0">
                <a:solidFill>
                  <a:schemeClr val="bg1"/>
                </a:solidFill>
              </a:rPr>
              <a:t>년 매출</a:t>
            </a:r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AA95BDCA-B098-B97C-1694-BF1D42952D47}"/>
              </a:ext>
            </a:extLst>
          </p:cNvPr>
          <p:cNvSpPr/>
          <p:nvPr/>
        </p:nvSpPr>
        <p:spPr>
          <a:xfrm>
            <a:off x="11703101" y="2354265"/>
            <a:ext cx="66998" cy="1674809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72A4F033-1B89-76AB-892C-62B1D027252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82" y="124168"/>
            <a:ext cx="877158" cy="337788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A2EEAB88-745B-62CE-6B88-F444AE43190E}"/>
              </a:ext>
            </a:extLst>
          </p:cNvPr>
          <p:cNvSpPr/>
          <p:nvPr/>
        </p:nvSpPr>
        <p:spPr>
          <a:xfrm>
            <a:off x="5624491" y="1299898"/>
            <a:ext cx="981576" cy="354140"/>
          </a:xfrm>
          <a:prstGeom prst="rect">
            <a:avLst/>
          </a:prstGeom>
          <a:solidFill>
            <a:schemeClr val="bg1">
              <a:lumMod val="75000"/>
            </a:schemeClr>
          </a:solidFill>
          <a:ln w="41275"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검색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ABDC902C-511B-4CCF-EDCA-41D08A482171}"/>
              </a:ext>
            </a:extLst>
          </p:cNvPr>
          <p:cNvGrpSpPr/>
          <p:nvPr/>
        </p:nvGrpSpPr>
        <p:grpSpPr>
          <a:xfrm>
            <a:off x="125092" y="723864"/>
            <a:ext cx="1160770" cy="406158"/>
            <a:chOff x="409396" y="-342548"/>
            <a:chExt cx="1447799" cy="506589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893FFD3-0C24-0E3C-48D4-43A2FD13BCEF}"/>
                </a:ext>
              </a:extLst>
            </p:cNvPr>
            <p:cNvSpPr/>
            <p:nvPr/>
          </p:nvSpPr>
          <p:spPr>
            <a:xfrm>
              <a:off x="409396" y="-342548"/>
              <a:ext cx="1447799" cy="50658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b="1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</a:t>
              </a:r>
              <a:r>
                <a:rPr lang="en-US" altLang="ko-KR" sz="1400" b="1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2022</a:t>
              </a:r>
              <a:r>
                <a:rPr lang="ko-KR" altLang="en-US" sz="1400" b="1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년</a:t>
              </a:r>
            </a:p>
          </p:txBody>
        </p:sp>
        <p:sp>
          <p:nvSpPr>
            <p:cNvPr id="11" name="이등변 삼각형 10">
              <a:extLst>
                <a:ext uri="{FF2B5EF4-FFF2-40B4-BE49-F238E27FC236}">
                  <a16:creationId xmlns:a16="http://schemas.microsoft.com/office/drawing/2014/main" id="{D48C5D12-0BE2-4CB4-FB59-C64EA2CD338B}"/>
                </a:ext>
              </a:extLst>
            </p:cNvPr>
            <p:cNvSpPr/>
            <p:nvPr/>
          </p:nvSpPr>
          <p:spPr>
            <a:xfrm rot="17952487">
              <a:off x="1484505" y="-207101"/>
              <a:ext cx="192506" cy="17824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02DC700C-1C07-2BA9-743B-592C4B9B79AE}"/>
              </a:ext>
            </a:extLst>
          </p:cNvPr>
          <p:cNvGrpSpPr/>
          <p:nvPr/>
        </p:nvGrpSpPr>
        <p:grpSpPr>
          <a:xfrm>
            <a:off x="1514133" y="723858"/>
            <a:ext cx="1160770" cy="406158"/>
            <a:chOff x="2090119" y="-342554"/>
            <a:chExt cx="1447799" cy="506589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40CDD732-B36B-F12E-84D8-5B9CA9EDEFE2}"/>
                </a:ext>
              </a:extLst>
            </p:cNvPr>
            <p:cNvSpPr/>
            <p:nvPr/>
          </p:nvSpPr>
          <p:spPr>
            <a:xfrm>
              <a:off x="2090119" y="-342554"/>
              <a:ext cx="1447799" cy="50658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60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</a:t>
              </a:r>
              <a:r>
                <a:rPr lang="ko-KR" altLang="en-US" sz="1400" b="1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월</a:t>
              </a:r>
            </a:p>
          </p:txBody>
        </p:sp>
        <p:sp>
          <p:nvSpPr>
            <p:cNvPr id="19" name="이등변 삼각형 18">
              <a:extLst>
                <a:ext uri="{FF2B5EF4-FFF2-40B4-BE49-F238E27FC236}">
                  <a16:creationId xmlns:a16="http://schemas.microsoft.com/office/drawing/2014/main" id="{817BE69E-CC7B-1929-1B1E-9D371DD658E8}"/>
                </a:ext>
              </a:extLst>
            </p:cNvPr>
            <p:cNvSpPr/>
            <p:nvPr/>
          </p:nvSpPr>
          <p:spPr>
            <a:xfrm rot="17952487">
              <a:off x="3139500" y="-207102"/>
              <a:ext cx="192506" cy="17824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EA7A6A6D-A88A-783B-6E07-A681EA4F76B7}"/>
              </a:ext>
            </a:extLst>
          </p:cNvPr>
          <p:cNvGrpSpPr/>
          <p:nvPr/>
        </p:nvGrpSpPr>
        <p:grpSpPr>
          <a:xfrm>
            <a:off x="2919258" y="723857"/>
            <a:ext cx="1160770" cy="406158"/>
            <a:chOff x="3743325" y="-342555"/>
            <a:chExt cx="1447799" cy="506589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E8B94716-829B-9CDA-FAAB-9D33B44B818A}"/>
                </a:ext>
              </a:extLst>
            </p:cNvPr>
            <p:cNvSpPr/>
            <p:nvPr/>
          </p:nvSpPr>
          <p:spPr>
            <a:xfrm>
              <a:off x="3743325" y="-342555"/>
              <a:ext cx="1447799" cy="50658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</a:t>
              </a:r>
              <a:r>
                <a:rPr lang="ko-KR" altLang="en-US" sz="1400" b="1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일</a:t>
              </a:r>
            </a:p>
          </p:txBody>
        </p:sp>
        <p:sp>
          <p:nvSpPr>
            <p:cNvPr id="33" name="이등변 삼각형 32">
              <a:extLst>
                <a:ext uri="{FF2B5EF4-FFF2-40B4-BE49-F238E27FC236}">
                  <a16:creationId xmlns:a16="http://schemas.microsoft.com/office/drawing/2014/main" id="{EC4F8C7A-AF9C-F1B7-8EE2-248E31597060}"/>
                </a:ext>
              </a:extLst>
            </p:cNvPr>
            <p:cNvSpPr/>
            <p:nvPr/>
          </p:nvSpPr>
          <p:spPr>
            <a:xfrm rot="17952487">
              <a:off x="4787326" y="-216627"/>
              <a:ext cx="192506" cy="17824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80F7E45F-C9C0-BC48-8A15-9ACCA98B3C24}"/>
              </a:ext>
            </a:extLst>
          </p:cNvPr>
          <p:cNvSpPr txBox="1"/>
          <p:nvPr/>
        </p:nvSpPr>
        <p:spPr>
          <a:xfrm>
            <a:off x="1087827" y="1252988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~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0BB45FB1-9795-EDEC-9494-B468E09D0102}"/>
              </a:ext>
            </a:extLst>
          </p:cNvPr>
          <p:cNvGrpSpPr/>
          <p:nvPr/>
        </p:nvGrpSpPr>
        <p:grpSpPr>
          <a:xfrm>
            <a:off x="1504289" y="1278647"/>
            <a:ext cx="1160770" cy="406158"/>
            <a:chOff x="409396" y="-342548"/>
            <a:chExt cx="1447799" cy="506589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EB721DAE-6915-6244-7997-BD8D55677818}"/>
                </a:ext>
              </a:extLst>
            </p:cNvPr>
            <p:cNvSpPr/>
            <p:nvPr/>
          </p:nvSpPr>
          <p:spPr>
            <a:xfrm>
              <a:off x="409396" y="-342548"/>
              <a:ext cx="1447799" cy="50658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b="1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</a:t>
              </a:r>
              <a:r>
                <a:rPr lang="en-US" altLang="ko-KR" sz="1400" b="1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2022</a:t>
              </a:r>
              <a:r>
                <a:rPr lang="ko-KR" altLang="en-US" sz="1400" b="1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년</a:t>
              </a:r>
            </a:p>
          </p:txBody>
        </p:sp>
        <p:sp>
          <p:nvSpPr>
            <p:cNvPr id="37" name="이등변 삼각형 36">
              <a:extLst>
                <a:ext uri="{FF2B5EF4-FFF2-40B4-BE49-F238E27FC236}">
                  <a16:creationId xmlns:a16="http://schemas.microsoft.com/office/drawing/2014/main" id="{637C6C2A-93F2-AA0A-C0E5-77C5B9E30F3C}"/>
                </a:ext>
              </a:extLst>
            </p:cNvPr>
            <p:cNvSpPr/>
            <p:nvPr/>
          </p:nvSpPr>
          <p:spPr>
            <a:xfrm rot="17952487">
              <a:off x="1484505" y="-207101"/>
              <a:ext cx="192506" cy="17824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7CEEC60C-B2BA-7EE3-DE42-CC6FAF76016E}"/>
              </a:ext>
            </a:extLst>
          </p:cNvPr>
          <p:cNvGrpSpPr/>
          <p:nvPr/>
        </p:nvGrpSpPr>
        <p:grpSpPr>
          <a:xfrm>
            <a:off x="2893330" y="1281410"/>
            <a:ext cx="1160770" cy="406158"/>
            <a:chOff x="2090119" y="-342554"/>
            <a:chExt cx="1447799" cy="506589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0A299660-950D-7B0F-196E-F2F2503EB9E5}"/>
                </a:ext>
              </a:extLst>
            </p:cNvPr>
            <p:cNvSpPr/>
            <p:nvPr/>
          </p:nvSpPr>
          <p:spPr>
            <a:xfrm>
              <a:off x="2090119" y="-342554"/>
              <a:ext cx="1447799" cy="50658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</a:t>
              </a:r>
              <a:r>
                <a:rPr lang="ko-KR" altLang="en-US" sz="1400" b="1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월</a:t>
              </a:r>
            </a:p>
          </p:txBody>
        </p:sp>
        <p:sp>
          <p:nvSpPr>
            <p:cNvPr id="40" name="이등변 삼각형 39">
              <a:extLst>
                <a:ext uri="{FF2B5EF4-FFF2-40B4-BE49-F238E27FC236}">
                  <a16:creationId xmlns:a16="http://schemas.microsoft.com/office/drawing/2014/main" id="{7CE91748-1460-8E0B-91F6-D9E15E7DCC31}"/>
                </a:ext>
              </a:extLst>
            </p:cNvPr>
            <p:cNvSpPr/>
            <p:nvPr/>
          </p:nvSpPr>
          <p:spPr>
            <a:xfrm rot="17952487">
              <a:off x="3139500" y="-207102"/>
              <a:ext cx="192506" cy="17824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E7DCEBFF-18F9-0EE7-064F-8C82142FD15B}"/>
              </a:ext>
            </a:extLst>
          </p:cNvPr>
          <p:cNvGrpSpPr/>
          <p:nvPr/>
        </p:nvGrpSpPr>
        <p:grpSpPr>
          <a:xfrm>
            <a:off x="4276870" y="1281409"/>
            <a:ext cx="1160770" cy="406158"/>
            <a:chOff x="3743325" y="-342555"/>
            <a:chExt cx="1447799" cy="506589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6B6DCF07-6FBB-DEE2-0AEF-3F02017F504C}"/>
                </a:ext>
              </a:extLst>
            </p:cNvPr>
            <p:cNvSpPr/>
            <p:nvPr/>
          </p:nvSpPr>
          <p:spPr>
            <a:xfrm>
              <a:off x="3743325" y="-342555"/>
              <a:ext cx="1447799" cy="50658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</a:t>
              </a:r>
              <a:r>
                <a:rPr lang="ko-KR" altLang="en-US" sz="1400" b="1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일</a:t>
              </a:r>
            </a:p>
          </p:txBody>
        </p:sp>
        <p:sp>
          <p:nvSpPr>
            <p:cNvPr id="43" name="이등변 삼각형 42">
              <a:extLst>
                <a:ext uri="{FF2B5EF4-FFF2-40B4-BE49-F238E27FC236}">
                  <a16:creationId xmlns:a16="http://schemas.microsoft.com/office/drawing/2014/main" id="{C7B1A5CD-9B24-5DEE-7420-E32D092B9982}"/>
                </a:ext>
              </a:extLst>
            </p:cNvPr>
            <p:cNvSpPr/>
            <p:nvPr/>
          </p:nvSpPr>
          <p:spPr>
            <a:xfrm rot="17952487">
              <a:off x="4787326" y="-216627"/>
              <a:ext cx="192506" cy="17824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73C66ACF-E2FD-49C5-C327-5B4C5EE16C04}"/>
              </a:ext>
            </a:extLst>
          </p:cNvPr>
          <p:cNvSpPr/>
          <p:nvPr/>
        </p:nvSpPr>
        <p:spPr>
          <a:xfrm>
            <a:off x="128945" y="723857"/>
            <a:ext cx="1156917" cy="426116"/>
          </a:xfrm>
          <a:prstGeom prst="rect">
            <a:avLst/>
          </a:prstGeom>
          <a:noFill/>
          <a:ln w="57150">
            <a:solidFill>
              <a:srgbClr val="C0000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52259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>
            <a:extLst>
              <a:ext uri="{FF2B5EF4-FFF2-40B4-BE49-F238E27FC236}">
                <a16:creationId xmlns:a16="http://schemas.microsoft.com/office/drawing/2014/main" id="{80F7E45F-C9C0-BC48-8A15-9ACCA98B3C24}"/>
              </a:ext>
            </a:extLst>
          </p:cNvPr>
          <p:cNvSpPr txBox="1"/>
          <p:nvPr/>
        </p:nvSpPr>
        <p:spPr>
          <a:xfrm>
            <a:off x="1087827" y="1252988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~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A1495841-BC66-BDAB-CCDF-6FF71D4D2F15}"/>
              </a:ext>
            </a:extLst>
          </p:cNvPr>
          <p:cNvSpPr/>
          <p:nvPr/>
        </p:nvSpPr>
        <p:spPr>
          <a:xfrm>
            <a:off x="0" y="-2094"/>
            <a:ext cx="12192000" cy="620325"/>
          </a:xfrm>
          <a:prstGeom prst="rect">
            <a:avLst/>
          </a:prstGeom>
          <a:solidFill>
            <a:srgbClr val="1029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34633C3A-243D-9E31-2DEC-AD09E3CF2BC2}"/>
              </a:ext>
            </a:extLst>
          </p:cNvPr>
          <p:cNvSpPr/>
          <p:nvPr/>
        </p:nvSpPr>
        <p:spPr>
          <a:xfrm>
            <a:off x="7257733" y="1062599"/>
            <a:ext cx="4495800" cy="4907986"/>
          </a:xfrm>
          <a:prstGeom prst="rect">
            <a:avLst/>
          </a:prstGeom>
          <a:solidFill>
            <a:schemeClr val="bg1">
              <a:lumMod val="95000"/>
            </a:schemeClr>
          </a:solidFill>
          <a:ln w="44450"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FD396578-5596-0E95-6F1E-A4B16B5F65CA}"/>
              </a:ext>
            </a:extLst>
          </p:cNvPr>
          <p:cNvSpPr/>
          <p:nvPr/>
        </p:nvSpPr>
        <p:spPr>
          <a:xfrm>
            <a:off x="326433" y="1818039"/>
            <a:ext cx="6483530" cy="4791636"/>
          </a:xfrm>
          <a:prstGeom prst="rect">
            <a:avLst/>
          </a:prstGeom>
          <a:solidFill>
            <a:schemeClr val="bg1"/>
          </a:solidFill>
          <a:ln w="44450"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그래프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9903CF-EC67-44D6-C413-86637207CD81}"/>
              </a:ext>
            </a:extLst>
          </p:cNvPr>
          <p:cNvSpPr txBox="1"/>
          <p:nvPr/>
        </p:nvSpPr>
        <p:spPr>
          <a:xfrm>
            <a:off x="10931201" y="123402"/>
            <a:ext cx="10775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</a:rPr>
              <a:t>지점 이름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68A1C4-02A2-E6C1-4A90-2004CAB79FC2}"/>
              </a:ext>
            </a:extLst>
          </p:cNvPr>
          <p:cNvSpPr txBox="1"/>
          <p:nvPr/>
        </p:nvSpPr>
        <p:spPr>
          <a:xfrm>
            <a:off x="5772834" y="123402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</a:rPr>
              <a:t>날짜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2983309-B284-D19D-B591-5D0E6F9B67C9}"/>
              </a:ext>
            </a:extLst>
          </p:cNvPr>
          <p:cNvSpPr/>
          <p:nvPr/>
        </p:nvSpPr>
        <p:spPr>
          <a:xfrm>
            <a:off x="0" y="-1700980"/>
            <a:ext cx="4038601" cy="15239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600" dirty="0">
                <a:solidFill>
                  <a:schemeClr val="tx1"/>
                </a:solidFill>
              </a:rPr>
              <a:t>배경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sz="1600" dirty="0">
                <a:solidFill>
                  <a:schemeClr val="tx1"/>
                </a:solidFill>
              </a:rPr>
              <a:t>size (1200 : 800)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>
                <a:solidFill>
                  <a:schemeClr val="tx1"/>
                </a:solidFill>
              </a:rPr>
              <a:t>color</a:t>
            </a:r>
            <a:r>
              <a:rPr lang="ko-KR" altLang="en-US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>
                <a:solidFill>
                  <a:schemeClr val="tx1"/>
                </a:solidFill>
              </a:rPr>
              <a:t>(64, 64, 64)</a:t>
            </a:r>
            <a:endParaRPr lang="ko-KR" altLang="en-US" sz="1600" dirty="0">
              <a:solidFill>
                <a:schemeClr val="tx1"/>
              </a:solidFill>
            </a:endParaRPr>
          </a:p>
          <a:p>
            <a:r>
              <a:rPr lang="ko-KR" altLang="en-US" sz="1600" dirty="0">
                <a:solidFill>
                  <a:schemeClr val="tx1"/>
                </a:solidFill>
              </a:rPr>
              <a:t>왼쪽 패널</a:t>
            </a:r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- size (250 : 250)</a:t>
            </a:r>
          </a:p>
          <a:p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807F5F3D-9BBE-5918-5455-26CE131114A6}"/>
              </a:ext>
            </a:extLst>
          </p:cNvPr>
          <p:cNvGrpSpPr/>
          <p:nvPr/>
        </p:nvGrpSpPr>
        <p:grpSpPr>
          <a:xfrm>
            <a:off x="10766547" y="6126860"/>
            <a:ext cx="1242193" cy="531253"/>
            <a:chOff x="256406" y="6001881"/>
            <a:chExt cx="1369193" cy="62032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2" name="직사각형 11">
              <a:hlinkClick r:id="rId2" action="ppaction://hlinksldjump"/>
              <a:extLst>
                <a:ext uri="{FF2B5EF4-FFF2-40B4-BE49-F238E27FC236}">
                  <a16:creationId xmlns:a16="http://schemas.microsoft.com/office/drawing/2014/main" id="{94D74E4C-E5F5-51AA-BA61-0F4B5DE39F7E}"/>
                </a:ext>
              </a:extLst>
            </p:cNvPr>
            <p:cNvSpPr/>
            <p:nvPr/>
          </p:nvSpPr>
          <p:spPr>
            <a:xfrm>
              <a:off x="256406" y="6001881"/>
              <a:ext cx="1369193" cy="620326"/>
            </a:xfrm>
            <a:prstGeom prst="rect">
              <a:avLst/>
            </a:prstGeom>
            <a:solidFill>
              <a:srgbClr val="1029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b="1" dirty="0"/>
            </a:p>
          </p:txBody>
        </p:sp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61DFEE3F-CC19-B402-A874-433682398C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1792" y="6125028"/>
              <a:ext cx="381845" cy="382335"/>
            </a:xfrm>
            <a:prstGeom prst="rect">
              <a:avLst/>
            </a:prstGeom>
          </p:spPr>
        </p:pic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C395407-DCDC-0EF4-49F3-9640586FB4BB}"/>
              </a:ext>
            </a:extLst>
          </p:cNvPr>
          <p:cNvSpPr/>
          <p:nvPr/>
        </p:nvSpPr>
        <p:spPr>
          <a:xfrm>
            <a:off x="115161" y="1130015"/>
            <a:ext cx="1170701" cy="18954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chemeClr val="tx1"/>
                </a:solidFill>
              </a:rPr>
              <a:t> 2022</a:t>
            </a:r>
            <a:r>
              <a:rPr lang="ko-KR" altLang="en-US" sz="1600" b="1" dirty="0">
                <a:solidFill>
                  <a:schemeClr val="tx1"/>
                </a:solidFill>
              </a:rPr>
              <a:t>년</a:t>
            </a:r>
            <a:endParaRPr lang="en-US" altLang="ko-KR" sz="1600" b="1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</a:rPr>
              <a:t> 2021</a:t>
            </a:r>
            <a:r>
              <a:rPr lang="ko-KR" altLang="en-US" sz="1600" dirty="0">
                <a:solidFill>
                  <a:schemeClr val="tx1"/>
                </a:solidFill>
              </a:rPr>
              <a:t>년</a:t>
            </a:r>
            <a:endParaRPr lang="en-US" altLang="ko-KR" sz="16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</a:rPr>
              <a:t> 2020</a:t>
            </a:r>
            <a:r>
              <a:rPr lang="ko-KR" altLang="en-US" sz="1600" dirty="0">
                <a:solidFill>
                  <a:schemeClr val="tx1"/>
                </a:solidFill>
              </a:rPr>
              <a:t>년</a:t>
            </a:r>
            <a:endParaRPr lang="en-US" altLang="ko-KR" sz="16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</a:rPr>
              <a:t> 2019</a:t>
            </a:r>
            <a:r>
              <a:rPr lang="ko-KR" altLang="en-US" sz="1600" dirty="0">
                <a:solidFill>
                  <a:schemeClr val="tx1"/>
                </a:solidFill>
              </a:rPr>
              <a:t>년</a:t>
            </a:r>
            <a:endParaRPr lang="en-US" altLang="ko-KR" sz="16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</a:rPr>
              <a:t> …</a:t>
            </a:r>
            <a:r>
              <a:rPr lang="ko-KR" altLang="en-US" sz="1600" dirty="0">
                <a:solidFill>
                  <a:schemeClr val="tx1"/>
                </a:solidFill>
              </a:rPr>
              <a:t>  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A32B3BF-EA6A-CF72-24F3-551415CDB256}"/>
              </a:ext>
            </a:extLst>
          </p:cNvPr>
          <p:cNvSpPr/>
          <p:nvPr/>
        </p:nvSpPr>
        <p:spPr>
          <a:xfrm>
            <a:off x="1064229" y="1212952"/>
            <a:ext cx="157942" cy="8044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BE033AF-C16E-DECC-98F6-4EEC6A4140EF}"/>
              </a:ext>
            </a:extLst>
          </p:cNvPr>
          <p:cNvSpPr txBox="1"/>
          <p:nvPr/>
        </p:nvSpPr>
        <p:spPr>
          <a:xfrm>
            <a:off x="7454681" y="2302750"/>
            <a:ext cx="4174541" cy="30008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1</a:t>
            </a:r>
            <a:r>
              <a:rPr lang="ko-KR" altLang="en-US" dirty="0"/>
              <a:t>월</a:t>
            </a:r>
            <a:r>
              <a:rPr lang="en-US" altLang="ko-KR" dirty="0"/>
              <a:t>			3,205,120</a:t>
            </a:r>
            <a:r>
              <a:rPr lang="ko-KR" altLang="en-US" dirty="0"/>
              <a:t>원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2</a:t>
            </a:r>
            <a:r>
              <a:rPr lang="ko-KR" altLang="en-US" dirty="0"/>
              <a:t>월</a:t>
            </a:r>
            <a:r>
              <a:rPr lang="en-US" altLang="ko-KR" dirty="0"/>
              <a:t>		           6,102,200</a:t>
            </a:r>
            <a:r>
              <a:rPr lang="ko-KR" altLang="en-US" dirty="0"/>
              <a:t>원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3</a:t>
            </a:r>
            <a:r>
              <a:rPr lang="ko-KR" altLang="en-US" dirty="0"/>
              <a:t>월</a:t>
            </a:r>
            <a:r>
              <a:rPr lang="en-US" altLang="ko-KR" dirty="0"/>
              <a:t>			8,231,170</a:t>
            </a:r>
            <a:r>
              <a:rPr lang="ko-KR" altLang="en-US" dirty="0"/>
              <a:t>원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4</a:t>
            </a:r>
            <a:r>
              <a:rPr lang="ko-KR" altLang="en-US" dirty="0"/>
              <a:t>월 </a:t>
            </a:r>
            <a:r>
              <a:rPr lang="en-US" altLang="ko-KR" dirty="0"/>
              <a:t>			7,405,120</a:t>
            </a:r>
            <a:r>
              <a:rPr lang="ko-KR" altLang="en-US" dirty="0"/>
              <a:t>원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5</a:t>
            </a:r>
            <a:r>
              <a:rPr lang="ko-KR" altLang="en-US" dirty="0"/>
              <a:t>월 </a:t>
            </a:r>
            <a:r>
              <a:rPr lang="en-US" altLang="ko-KR" dirty="0"/>
              <a:t>			3,505,170</a:t>
            </a:r>
            <a:r>
              <a:rPr lang="ko-KR" altLang="en-US" dirty="0"/>
              <a:t>원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6</a:t>
            </a:r>
            <a:r>
              <a:rPr lang="ko-KR" altLang="en-US" dirty="0"/>
              <a:t>월 </a:t>
            </a:r>
            <a:r>
              <a:rPr lang="en-US" altLang="ko-KR" dirty="0"/>
              <a:t>			5,305,100</a:t>
            </a:r>
            <a:r>
              <a:rPr lang="ko-KR" altLang="en-US" dirty="0"/>
              <a:t>원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A2393C-461F-52A5-37DA-7B32CB6642E8}"/>
              </a:ext>
            </a:extLst>
          </p:cNvPr>
          <p:cNvSpPr txBox="1"/>
          <p:nvPr/>
        </p:nvSpPr>
        <p:spPr>
          <a:xfrm>
            <a:off x="7410456" y="1897711"/>
            <a:ext cx="4124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날짜</a:t>
            </a:r>
            <a:r>
              <a:rPr lang="en-US" altLang="ko-KR" b="1" dirty="0"/>
              <a:t>			     </a:t>
            </a:r>
            <a:r>
              <a:rPr lang="ko-KR" altLang="en-US" b="1" dirty="0"/>
              <a:t>매출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8E34C6D-9752-AC8D-598C-D79CA60E269C}"/>
              </a:ext>
            </a:extLst>
          </p:cNvPr>
          <p:cNvSpPr txBox="1"/>
          <p:nvPr/>
        </p:nvSpPr>
        <p:spPr>
          <a:xfrm>
            <a:off x="7445063" y="5474049"/>
            <a:ext cx="4184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총 금액</a:t>
            </a:r>
            <a:r>
              <a:rPr lang="en-US" altLang="ko-KR" b="1" dirty="0"/>
              <a:t>		         90,432,140</a:t>
            </a:r>
            <a:r>
              <a:rPr lang="ko-KR" altLang="en-US" b="1" dirty="0"/>
              <a:t>원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4FE7D83-02CB-1E86-CDE9-7DECF14690B7}"/>
              </a:ext>
            </a:extLst>
          </p:cNvPr>
          <p:cNvSpPr/>
          <p:nvPr/>
        </p:nvSpPr>
        <p:spPr>
          <a:xfrm>
            <a:off x="8094104" y="1272325"/>
            <a:ext cx="2886075" cy="381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2022</a:t>
            </a:r>
            <a:r>
              <a:rPr lang="ko-KR" altLang="en-US" b="1" dirty="0">
                <a:solidFill>
                  <a:schemeClr val="bg1"/>
                </a:solidFill>
              </a:rPr>
              <a:t>년 매출</a:t>
            </a:r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AA95BDCA-B098-B97C-1694-BF1D42952D47}"/>
              </a:ext>
            </a:extLst>
          </p:cNvPr>
          <p:cNvSpPr/>
          <p:nvPr/>
        </p:nvSpPr>
        <p:spPr>
          <a:xfrm>
            <a:off x="11703101" y="2354265"/>
            <a:ext cx="66998" cy="1674809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72A4F033-1B89-76AB-892C-62B1D027252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82" y="124168"/>
            <a:ext cx="877158" cy="337788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A2EEAB88-745B-62CE-6B88-F444AE43190E}"/>
              </a:ext>
            </a:extLst>
          </p:cNvPr>
          <p:cNvSpPr/>
          <p:nvPr/>
        </p:nvSpPr>
        <p:spPr>
          <a:xfrm>
            <a:off x="5624491" y="1299898"/>
            <a:ext cx="981576" cy="354140"/>
          </a:xfrm>
          <a:prstGeom prst="rect">
            <a:avLst/>
          </a:prstGeom>
          <a:solidFill>
            <a:schemeClr val="bg1">
              <a:lumMod val="75000"/>
            </a:schemeClr>
          </a:solidFill>
          <a:ln w="41275"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검색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ABDC902C-511B-4CCF-EDCA-41D08A482171}"/>
              </a:ext>
            </a:extLst>
          </p:cNvPr>
          <p:cNvGrpSpPr/>
          <p:nvPr/>
        </p:nvGrpSpPr>
        <p:grpSpPr>
          <a:xfrm>
            <a:off x="125092" y="723864"/>
            <a:ext cx="1160770" cy="406158"/>
            <a:chOff x="409396" y="-342548"/>
            <a:chExt cx="1447799" cy="506589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893FFD3-0C24-0E3C-48D4-43A2FD13BCEF}"/>
                </a:ext>
              </a:extLst>
            </p:cNvPr>
            <p:cNvSpPr/>
            <p:nvPr/>
          </p:nvSpPr>
          <p:spPr>
            <a:xfrm>
              <a:off x="409396" y="-342548"/>
              <a:ext cx="1447799" cy="50658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b="1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</a:t>
              </a:r>
              <a:r>
                <a:rPr lang="en-US" altLang="ko-KR" sz="1400" b="1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2022</a:t>
              </a:r>
              <a:r>
                <a:rPr lang="ko-KR" altLang="en-US" sz="1400" b="1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년</a:t>
              </a:r>
            </a:p>
          </p:txBody>
        </p:sp>
        <p:sp>
          <p:nvSpPr>
            <p:cNvPr id="11" name="이등변 삼각형 10">
              <a:extLst>
                <a:ext uri="{FF2B5EF4-FFF2-40B4-BE49-F238E27FC236}">
                  <a16:creationId xmlns:a16="http://schemas.microsoft.com/office/drawing/2014/main" id="{D48C5D12-0BE2-4CB4-FB59-C64EA2CD338B}"/>
                </a:ext>
              </a:extLst>
            </p:cNvPr>
            <p:cNvSpPr/>
            <p:nvPr/>
          </p:nvSpPr>
          <p:spPr>
            <a:xfrm rot="17952487">
              <a:off x="1484505" y="-207101"/>
              <a:ext cx="192506" cy="17824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02DC700C-1C07-2BA9-743B-592C4B9B79AE}"/>
              </a:ext>
            </a:extLst>
          </p:cNvPr>
          <p:cNvGrpSpPr/>
          <p:nvPr/>
        </p:nvGrpSpPr>
        <p:grpSpPr>
          <a:xfrm>
            <a:off x="1514133" y="723858"/>
            <a:ext cx="1160770" cy="406158"/>
            <a:chOff x="2090119" y="-342554"/>
            <a:chExt cx="1447799" cy="506589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40CDD732-B36B-F12E-84D8-5B9CA9EDEFE2}"/>
                </a:ext>
              </a:extLst>
            </p:cNvPr>
            <p:cNvSpPr/>
            <p:nvPr/>
          </p:nvSpPr>
          <p:spPr>
            <a:xfrm>
              <a:off x="2090119" y="-342554"/>
              <a:ext cx="1447799" cy="50658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60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</a:t>
              </a:r>
              <a:r>
                <a:rPr lang="ko-KR" altLang="en-US" sz="1400" b="1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월</a:t>
              </a:r>
            </a:p>
          </p:txBody>
        </p:sp>
        <p:sp>
          <p:nvSpPr>
            <p:cNvPr id="19" name="이등변 삼각형 18">
              <a:extLst>
                <a:ext uri="{FF2B5EF4-FFF2-40B4-BE49-F238E27FC236}">
                  <a16:creationId xmlns:a16="http://schemas.microsoft.com/office/drawing/2014/main" id="{817BE69E-CC7B-1929-1B1E-9D371DD658E8}"/>
                </a:ext>
              </a:extLst>
            </p:cNvPr>
            <p:cNvSpPr/>
            <p:nvPr/>
          </p:nvSpPr>
          <p:spPr>
            <a:xfrm rot="17952487">
              <a:off x="3139500" y="-207102"/>
              <a:ext cx="192506" cy="17824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EA7A6A6D-A88A-783B-6E07-A681EA4F76B7}"/>
              </a:ext>
            </a:extLst>
          </p:cNvPr>
          <p:cNvGrpSpPr/>
          <p:nvPr/>
        </p:nvGrpSpPr>
        <p:grpSpPr>
          <a:xfrm>
            <a:off x="2919258" y="723857"/>
            <a:ext cx="1160770" cy="406158"/>
            <a:chOff x="3743325" y="-342555"/>
            <a:chExt cx="1447799" cy="506589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E8B94716-829B-9CDA-FAAB-9D33B44B818A}"/>
                </a:ext>
              </a:extLst>
            </p:cNvPr>
            <p:cNvSpPr/>
            <p:nvPr/>
          </p:nvSpPr>
          <p:spPr>
            <a:xfrm>
              <a:off x="3743325" y="-342555"/>
              <a:ext cx="1447799" cy="50658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</a:t>
              </a:r>
              <a:r>
                <a:rPr lang="ko-KR" altLang="en-US" sz="1400" b="1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일</a:t>
              </a:r>
            </a:p>
          </p:txBody>
        </p:sp>
        <p:sp>
          <p:nvSpPr>
            <p:cNvPr id="33" name="이등변 삼각형 32">
              <a:extLst>
                <a:ext uri="{FF2B5EF4-FFF2-40B4-BE49-F238E27FC236}">
                  <a16:creationId xmlns:a16="http://schemas.microsoft.com/office/drawing/2014/main" id="{EC4F8C7A-AF9C-F1B7-8EE2-248E31597060}"/>
                </a:ext>
              </a:extLst>
            </p:cNvPr>
            <p:cNvSpPr/>
            <p:nvPr/>
          </p:nvSpPr>
          <p:spPr>
            <a:xfrm rot="17952487">
              <a:off x="4787326" y="-216627"/>
              <a:ext cx="192506" cy="17824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0BB45FB1-9795-EDEC-9494-B468E09D0102}"/>
              </a:ext>
            </a:extLst>
          </p:cNvPr>
          <p:cNvGrpSpPr/>
          <p:nvPr/>
        </p:nvGrpSpPr>
        <p:grpSpPr>
          <a:xfrm>
            <a:off x="1504289" y="1278647"/>
            <a:ext cx="1160770" cy="406158"/>
            <a:chOff x="409396" y="-342548"/>
            <a:chExt cx="1447799" cy="506589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EB721DAE-6915-6244-7997-BD8D55677818}"/>
                </a:ext>
              </a:extLst>
            </p:cNvPr>
            <p:cNvSpPr/>
            <p:nvPr/>
          </p:nvSpPr>
          <p:spPr>
            <a:xfrm>
              <a:off x="409396" y="-342548"/>
              <a:ext cx="1447799" cy="50658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b="1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</a:t>
              </a:r>
              <a:r>
                <a:rPr lang="en-US" altLang="ko-KR" sz="1400" b="1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2022</a:t>
              </a:r>
              <a:r>
                <a:rPr lang="ko-KR" altLang="en-US" sz="1400" b="1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년</a:t>
              </a:r>
            </a:p>
          </p:txBody>
        </p:sp>
        <p:sp>
          <p:nvSpPr>
            <p:cNvPr id="37" name="이등변 삼각형 36">
              <a:extLst>
                <a:ext uri="{FF2B5EF4-FFF2-40B4-BE49-F238E27FC236}">
                  <a16:creationId xmlns:a16="http://schemas.microsoft.com/office/drawing/2014/main" id="{637C6C2A-93F2-AA0A-C0E5-77C5B9E30F3C}"/>
                </a:ext>
              </a:extLst>
            </p:cNvPr>
            <p:cNvSpPr/>
            <p:nvPr/>
          </p:nvSpPr>
          <p:spPr>
            <a:xfrm rot="17952487">
              <a:off x="1484505" y="-207101"/>
              <a:ext cx="192506" cy="17824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7CEEC60C-B2BA-7EE3-DE42-CC6FAF76016E}"/>
              </a:ext>
            </a:extLst>
          </p:cNvPr>
          <p:cNvGrpSpPr/>
          <p:nvPr/>
        </p:nvGrpSpPr>
        <p:grpSpPr>
          <a:xfrm>
            <a:off x="2893330" y="1281410"/>
            <a:ext cx="1160770" cy="406158"/>
            <a:chOff x="2090119" y="-342554"/>
            <a:chExt cx="1447799" cy="506589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0A299660-950D-7B0F-196E-F2F2503EB9E5}"/>
                </a:ext>
              </a:extLst>
            </p:cNvPr>
            <p:cNvSpPr/>
            <p:nvPr/>
          </p:nvSpPr>
          <p:spPr>
            <a:xfrm>
              <a:off x="2090119" y="-342554"/>
              <a:ext cx="1447799" cy="50658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</a:t>
              </a:r>
              <a:r>
                <a:rPr lang="ko-KR" altLang="en-US" sz="1400" b="1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월</a:t>
              </a:r>
            </a:p>
          </p:txBody>
        </p:sp>
        <p:sp>
          <p:nvSpPr>
            <p:cNvPr id="40" name="이등변 삼각형 39">
              <a:extLst>
                <a:ext uri="{FF2B5EF4-FFF2-40B4-BE49-F238E27FC236}">
                  <a16:creationId xmlns:a16="http://schemas.microsoft.com/office/drawing/2014/main" id="{7CE91748-1460-8E0B-91F6-D9E15E7DCC31}"/>
                </a:ext>
              </a:extLst>
            </p:cNvPr>
            <p:cNvSpPr/>
            <p:nvPr/>
          </p:nvSpPr>
          <p:spPr>
            <a:xfrm rot="17952487">
              <a:off x="3139500" y="-207102"/>
              <a:ext cx="192506" cy="17824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E7DCEBFF-18F9-0EE7-064F-8C82142FD15B}"/>
              </a:ext>
            </a:extLst>
          </p:cNvPr>
          <p:cNvGrpSpPr/>
          <p:nvPr/>
        </p:nvGrpSpPr>
        <p:grpSpPr>
          <a:xfrm>
            <a:off x="4276870" y="1281409"/>
            <a:ext cx="1160770" cy="406158"/>
            <a:chOff x="3743325" y="-342555"/>
            <a:chExt cx="1447799" cy="506589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6B6DCF07-6FBB-DEE2-0AEF-3F02017F504C}"/>
                </a:ext>
              </a:extLst>
            </p:cNvPr>
            <p:cNvSpPr/>
            <p:nvPr/>
          </p:nvSpPr>
          <p:spPr>
            <a:xfrm>
              <a:off x="3743325" y="-342555"/>
              <a:ext cx="1447799" cy="50658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</a:t>
              </a:r>
              <a:r>
                <a:rPr lang="ko-KR" altLang="en-US" sz="1400" b="1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일</a:t>
              </a:r>
            </a:p>
          </p:txBody>
        </p:sp>
        <p:sp>
          <p:nvSpPr>
            <p:cNvPr id="43" name="이등변 삼각형 42">
              <a:extLst>
                <a:ext uri="{FF2B5EF4-FFF2-40B4-BE49-F238E27FC236}">
                  <a16:creationId xmlns:a16="http://schemas.microsoft.com/office/drawing/2014/main" id="{C7B1A5CD-9B24-5DEE-7420-E32D092B9982}"/>
                </a:ext>
              </a:extLst>
            </p:cNvPr>
            <p:cNvSpPr/>
            <p:nvPr/>
          </p:nvSpPr>
          <p:spPr>
            <a:xfrm rot="17952487">
              <a:off x="4787326" y="-216627"/>
              <a:ext cx="192506" cy="17824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09765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1357260" y="262219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633017" y="262219"/>
            <a:ext cx="261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823271" y="262219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직사각형 27">
            <a:hlinkClick r:id="rId2" action="ppaction://hlinksldjump"/>
          </p:cNvPr>
          <p:cNvSpPr/>
          <p:nvPr/>
        </p:nvSpPr>
        <p:spPr>
          <a:xfrm>
            <a:off x="4628925" y="776991"/>
            <a:ext cx="2482205" cy="2204433"/>
          </a:xfrm>
          <a:prstGeom prst="rect">
            <a:avLst/>
          </a:prstGeom>
          <a:solidFill>
            <a:srgbClr val="FF252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bg1"/>
                </a:solidFill>
                <a:ea typeface="HY헤드라인M" panose="02030600000101010101" pitchFamily="18" charset="-127"/>
              </a:rPr>
              <a:t>영수증 조회</a:t>
            </a:r>
          </a:p>
        </p:txBody>
      </p:sp>
      <p:sp>
        <p:nvSpPr>
          <p:cNvPr id="29" name="직사각형 28">
            <a:hlinkClick r:id="rId2" action="ppaction://hlinksldjump"/>
          </p:cNvPr>
          <p:cNvSpPr/>
          <p:nvPr/>
        </p:nvSpPr>
        <p:spPr>
          <a:xfrm>
            <a:off x="7902835" y="776991"/>
            <a:ext cx="2482205" cy="2204433"/>
          </a:xfrm>
          <a:prstGeom prst="rect">
            <a:avLst/>
          </a:prstGeom>
          <a:solidFill>
            <a:srgbClr val="FF252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bg1"/>
                </a:solidFill>
                <a:ea typeface="HY헤드라인M" panose="02030600000101010101" pitchFamily="18" charset="-127"/>
              </a:rPr>
              <a:t>상품 조회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341066" y="6207911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616823" y="6207911"/>
            <a:ext cx="261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807077" y="620791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5" name="직사각형 44">
            <a:hlinkClick r:id="rId2" action="ppaction://hlinksldjump"/>
          </p:cNvPr>
          <p:cNvSpPr/>
          <p:nvPr/>
        </p:nvSpPr>
        <p:spPr>
          <a:xfrm>
            <a:off x="4628925" y="3639227"/>
            <a:ext cx="2482205" cy="2204433"/>
          </a:xfrm>
          <a:prstGeom prst="rect">
            <a:avLst/>
          </a:prstGeom>
          <a:solidFill>
            <a:srgbClr val="FF252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bg1"/>
                </a:solidFill>
                <a:ea typeface="HY헤드라인M" panose="02030600000101010101" pitchFamily="18" charset="-127"/>
              </a:rPr>
              <a:t>영수증 조회</a:t>
            </a:r>
          </a:p>
        </p:txBody>
      </p:sp>
      <p:sp>
        <p:nvSpPr>
          <p:cNvPr id="46" name="직사각형 45">
            <a:hlinkClick r:id="rId2" action="ppaction://hlinksldjump"/>
          </p:cNvPr>
          <p:cNvSpPr/>
          <p:nvPr/>
        </p:nvSpPr>
        <p:spPr>
          <a:xfrm>
            <a:off x="7902835" y="3639227"/>
            <a:ext cx="2482205" cy="2204433"/>
          </a:xfrm>
          <a:prstGeom prst="rect">
            <a:avLst/>
          </a:prstGeom>
          <a:solidFill>
            <a:srgbClr val="FF252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bg1"/>
                </a:solidFill>
                <a:ea typeface="HY헤드라인M" panose="02030600000101010101" pitchFamily="18" charset="-127"/>
              </a:rPr>
              <a:t>상품 조회</a:t>
            </a: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C538EF75-BF98-0507-35ED-9B88FC247F00}"/>
              </a:ext>
            </a:extLst>
          </p:cNvPr>
          <p:cNvGrpSpPr/>
          <p:nvPr/>
        </p:nvGrpSpPr>
        <p:grpSpPr>
          <a:xfrm>
            <a:off x="1341066" y="683498"/>
            <a:ext cx="2892354" cy="2568684"/>
            <a:chOff x="1341066" y="683498"/>
            <a:chExt cx="2892354" cy="256868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7" name="직사각형 26">
              <a:hlinkClick r:id="rId3" action="ppaction://hlinksldjump"/>
            </p:cNvPr>
            <p:cNvSpPr/>
            <p:nvPr/>
          </p:nvSpPr>
          <p:spPr>
            <a:xfrm>
              <a:off x="1341066" y="683498"/>
              <a:ext cx="2892354" cy="2568684"/>
            </a:xfrm>
            <a:prstGeom prst="rect">
              <a:avLst/>
            </a:prstGeom>
            <a:solidFill>
              <a:srgbClr val="2E75B6"/>
            </a:solidFill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2800" dirty="0">
                <a:solidFill>
                  <a:schemeClr val="bg1"/>
                </a:solidFill>
                <a:ea typeface="HY헤드라인M" panose="02030600000101010101" pitchFamily="18" charset="-127"/>
              </a:endParaRPr>
            </a:p>
            <a:p>
              <a:pPr algn="ctr"/>
              <a:endParaRPr lang="en-US" altLang="ko-KR" sz="2800" dirty="0">
                <a:solidFill>
                  <a:schemeClr val="bg1"/>
                </a:solidFill>
                <a:ea typeface="HY헤드라인M" panose="02030600000101010101" pitchFamily="18" charset="-127"/>
              </a:endParaRPr>
            </a:p>
            <a:p>
              <a:pPr algn="ctr"/>
              <a:endParaRPr lang="en-US" altLang="ko-KR" sz="2800" dirty="0">
                <a:solidFill>
                  <a:schemeClr val="bg1"/>
                </a:solidFill>
                <a:ea typeface="HY헤드라인M" panose="02030600000101010101" pitchFamily="18" charset="-127"/>
              </a:endParaRPr>
            </a:p>
          </p:txBody>
        </p:sp>
        <p:pic>
          <p:nvPicPr>
            <p:cNvPr id="10" name="그림 9">
              <a:hlinkClick r:id="rId2" action="ppaction://hlinksldjump"/>
            </p:cNvPr>
            <p:cNvPicPr>
              <a:picLocks noChangeAspect="1"/>
            </p:cNvPicPr>
            <p:nvPr/>
          </p:nvPicPr>
          <p:blipFill>
            <a:blip r:embed="rId4" cstate="print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 trans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800462" y="833139"/>
              <a:ext cx="1973560" cy="1973562"/>
            </a:xfrm>
            <a:prstGeom prst="rect">
              <a:avLst/>
            </a:prstGeom>
            <a:noFill/>
          </p:spPr>
        </p:pic>
        <p:sp>
          <p:nvSpPr>
            <p:cNvPr id="13" name="TextBox 12"/>
            <p:cNvSpPr txBox="1"/>
            <p:nvPr/>
          </p:nvSpPr>
          <p:spPr>
            <a:xfrm>
              <a:off x="2340900" y="2574866"/>
              <a:ext cx="902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dirty="0">
                  <a:solidFill>
                    <a:schemeClr val="bg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계산</a:t>
              </a: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E20C7FE1-4163-43A3-9B0A-36905F5FB188}"/>
              </a:ext>
            </a:extLst>
          </p:cNvPr>
          <p:cNvGrpSpPr/>
          <p:nvPr/>
        </p:nvGrpSpPr>
        <p:grpSpPr>
          <a:xfrm>
            <a:off x="4588404" y="683498"/>
            <a:ext cx="2892354" cy="2568684"/>
            <a:chOff x="4588404" y="683498"/>
            <a:chExt cx="2892354" cy="256868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6" name="직사각형 35">
              <a:hlinkClick r:id="rId6" action="ppaction://hlinksldjump"/>
            </p:cNvPr>
            <p:cNvSpPr/>
            <p:nvPr/>
          </p:nvSpPr>
          <p:spPr>
            <a:xfrm>
              <a:off x="4588404" y="683498"/>
              <a:ext cx="2892354" cy="2568684"/>
            </a:xfrm>
            <a:prstGeom prst="rect">
              <a:avLst/>
            </a:prstGeom>
            <a:solidFill>
              <a:srgbClr val="2E75B6"/>
            </a:solidFill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2800" dirty="0">
                <a:solidFill>
                  <a:schemeClr val="bg1"/>
                </a:solidFill>
                <a:ea typeface="HY헤드라인M" panose="02030600000101010101" pitchFamily="18" charset="-127"/>
              </a:endParaRPr>
            </a:p>
            <a:p>
              <a:pPr algn="ctr"/>
              <a:endParaRPr lang="en-US" altLang="ko-KR" sz="2800" dirty="0">
                <a:solidFill>
                  <a:schemeClr val="bg1"/>
                </a:solidFill>
                <a:ea typeface="HY헤드라인M" panose="02030600000101010101" pitchFamily="18" charset="-127"/>
              </a:endParaRPr>
            </a:p>
            <a:p>
              <a:pPr algn="ctr"/>
              <a:endParaRPr lang="en-US" altLang="ko-KR" sz="2800" dirty="0">
                <a:solidFill>
                  <a:schemeClr val="bg1"/>
                </a:solidFill>
                <a:ea typeface="HY헤드라인M" panose="02030600000101010101" pitchFamily="18" charset="-127"/>
              </a:endParaRPr>
            </a:p>
          </p:txBody>
        </p: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DA257FC8-CE5A-584C-8FCE-136DEE036020}"/>
                </a:ext>
              </a:extLst>
            </p:cNvPr>
            <p:cNvGrpSpPr/>
            <p:nvPr/>
          </p:nvGrpSpPr>
          <p:grpSpPr>
            <a:xfrm>
              <a:off x="4981247" y="1242565"/>
              <a:ext cx="2106667" cy="1855521"/>
              <a:chOff x="4981247" y="1242565"/>
              <a:chExt cx="2106667" cy="1855521"/>
            </a:xfrm>
          </p:grpSpPr>
          <p:pic>
            <p:nvPicPr>
              <p:cNvPr id="5" name="그림 4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0FB5DAF7-BC94-E405-8448-724A8516A8F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lum bright="70000" contrast="-70000"/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artisticPhotocopy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55666" y="1242565"/>
                <a:ext cx="1061544" cy="1061544"/>
              </a:xfrm>
              <a:prstGeom prst="rect">
                <a:avLst/>
              </a:prstGeom>
            </p:spPr>
          </p:pic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7BD0708-17F6-5711-24F2-DB5231F717AB}"/>
                  </a:ext>
                </a:extLst>
              </p:cNvPr>
              <p:cNvSpPr txBox="1"/>
              <p:nvPr/>
            </p:nvSpPr>
            <p:spPr>
              <a:xfrm>
                <a:off x="4981247" y="2574866"/>
                <a:ext cx="210666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800" dirty="0">
                    <a:solidFill>
                      <a:schemeClr val="bg1"/>
                    </a:solidFill>
                    <a:ea typeface="HY헤드라인M" panose="02030600000101010101" pitchFamily="18" charset="-127"/>
                  </a:rPr>
                  <a:t>영수증 조회</a:t>
                </a:r>
              </a:p>
            </p:txBody>
          </p:sp>
        </p:grp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92B6A1C2-1AA7-0C23-6980-7E208EB171A6}"/>
              </a:ext>
            </a:extLst>
          </p:cNvPr>
          <p:cNvGrpSpPr/>
          <p:nvPr/>
        </p:nvGrpSpPr>
        <p:grpSpPr>
          <a:xfrm>
            <a:off x="7835742" y="683498"/>
            <a:ext cx="2892354" cy="2568684"/>
            <a:chOff x="7835742" y="683498"/>
            <a:chExt cx="2892354" cy="256868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7" name="직사각형 36">
              <a:hlinkClick r:id="rId9" action="ppaction://hlinksldjump"/>
            </p:cNvPr>
            <p:cNvSpPr/>
            <p:nvPr/>
          </p:nvSpPr>
          <p:spPr>
            <a:xfrm>
              <a:off x="7835742" y="683498"/>
              <a:ext cx="2892354" cy="2568684"/>
            </a:xfrm>
            <a:prstGeom prst="rect">
              <a:avLst/>
            </a:prstGeom>
            <a:solidFill>
              <a:srgbClr val="2E75B6"/>
            </a:solidFill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2800" dirty="0">
                <a:solidFill>
                  <a:schemeClr val="bg1"/>
                </a:solidFill>
                <a:ea typeface="HY헤드라인M" panose="02030600000101010101" pitchFamily="18" charset="-127"/>
              </a:endParaRPr>
            </a:p>
            <a:p>
              <a:pPr algn="ctr"/>
              <a:endParaRPr lang="en-US" altLang="ko-KR" sz="2800" dirty="0">
                <a:solidFill>
                  <a:schemeClr val="bg1"/>
                </a:solidFill>
                <a:ea typeface="HY헤드라인M" panose="02030600000101010101" pitchFamily="18" charset="-127"/>
              </a:endParaRPr>
            </a:p>
            <a:p>
              <a:pPr algn="ctr"/>
              <a:endParaRPr lang="en-US" altLang="ko-KR" sz="2800" dirty="0">
                <a:solidFill>
                  <a:schemeClr val="bg1"/>
                </a:solidFill>
                <a:ea typeface="HY헤드라인M" panose="02030600000101010101" pitchFamily="18" charset="-127"/>
              </a:endParaRPr>
            </a:p>
          </p:txBody>
        </p:sp>
        <p:pic>
          <p:nvPicPr>
            <p:cNvPr id="11" name="그림 10">
              <a:hlinkClick r:id="rId9" action="ppaction://hlinksldjump"/>
              <a:extLst>
                <a:ext uri="{FF2B5EF4-FFF2-40B4-BE49-F238E27FC236}">
                  <a16:creationId xmlns:a16="http://schemas.microsoft.com/office/drawing/2014/main" id="{8C0C453E-E8E6-7DE7-20D6-26B6F03F65A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artisticPhotocopy trans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18212" y="1275860"/>
              <a:ext cx="1127414" cy="972040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A89CFCF-B1E5-6CEA-E278-9769A93FCFC2}"/>
                </a:ext>
              </a:extLst>
            </p:cNvPr>
            <p:cNvSpPr txBox="1"/>
            <p:nvPr/>
          </p:nvSpPr>
          <p:spPr>
            <a:xfrm>
              <a:off x="8408122" y="2574866"/>
              <a:ext cx="174759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800" dirty="0">
                  <a:solidFill>
                    <a:schemeClr val="bg1"/>
                  </a:solidFill>
                  <a:ea typeface="HY헤드라인M" panose="02030600000101010101" pitchFamily="18" charset="-127"/>
                </a:rPr>
                <a:t>상품 관리</a:t>
              </a: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340FE46B-9EED-2403-ADF3-87F7ABAD800F}"/>
              </a:ext>
            </a:extLst>
          </p:cNvPr>
          <p:cNvGrpSpPr/>
          <p:nvPr/>
        </p:nvGrpSpPr>
        <p:grpSpPr>
          <a:xfrm>
            <a:off x="1341066" y="3545734"/>
            <a:ext cx="2892354" cy="2568684"/>
            <a:chOff x="1341066" y="3545734"/>
            <a:chExt cx="2892354" cy="256868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4" name="직사각형 43">
              <a:hlinkClick r:id="rId12" action="ppaction://hlinksldjump"/>
            </p:cNvPr>
            <p:cNvSpPr/>
            <p:nvPr/>
          </p:nvSpPr>
          <p:spPr>
            <a:xfrm>
              <a:off x="1341066" y="3545734"/>
              <a:ext cx="2892354" cy="2568684"/>
            </a:xfrm>
            <a:prstGeom prst="rect">
              <a:avLst/>
            </a:prstGeom>
            <a:solidFill>
              <a:srgbClr val="2E75B6"/>
            </a:solidFill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2800" dirty="0">
                <a:solidFill>
                  <a:schemeClr val="bg1"/>
                </a:solidFill>
                <a:ea typeface="HY헤드라인M" panose="02030600000101010101" pitchFamily="18" charset="-127"/>
              </a:endParaRPr>
            </a:p>
            <a:p>
              <a:pPr algn="ctr"/>
              <a:endParaRPr lang="en-US" altLang="ko-KR" sz="2800" dirty="0">
                <a:solidFill>
                  <a:schemeClr val="bg1"/>
                </a:solidFill>
                <a:ea typeface="HY헤드라인M" panose="02030600000101010101" pitchFamily="18" charset="-127"/>
              </a:endParaRPr>
            </a:p>
            <a:p>
              <a:pPr algn="ctr"/>
              <a:endParaRPr lang="en-US" altLang="ko-KR" sz="2800" dirty="0">
                <a:solidFill>
                  <a:schemeClr val="bg1"/>
                </a:solidFill>
                <a:ea typeface="HY헤드라인M" panose="02030600000101010101" pitchFamily="18" charset="-127"/>
              </a:endParaRPr>
            </a:p>
          </p:txBody>
        </p:sp>
        <p:pic>
          <p:nvPicPr>
            <p:cNvPr id="15" name="그림 14">
              <a:hlinkClick r:id="rId12" action="ppaction://hlinksldjump"/>
              <a:extLst>
                <a:ext uri="{FF2B5EF4-FFF2-40B4-BE49-F238E27FC236}">
                  <a16:creationId xmlns:a16="http://schemas.microsoft.com/office/drawing/2014/main" id="{B932FFC1-DD3B-0C5C-0D70-FB6489F4093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artisticPhotocopy trans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04101" y="3999407"/>
              <a:ext cx="2005900" cy="1053096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885E633-A8B9-800A-D352-3EFC1A853818}"/>
                </a:ext>
              </a:extLst>
            </p:cNvPr>
            <p:cNvSpPr txBox="1"/>
            <p:nvPr/>
          </p:nvSpPr>
          <p:spPr>
            <a:xfrm>
              <a:off x="1913445" y="5376335"/>
              <a:ext cx="174759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800" dirty="0">
                  <a:solidFill>
                    <a:schemeClr val="bg1"/>
                  </a:solidFill>
                  <a:ea typeface="HY헤드라인M" panose="02030600000101010101" pitchFamily="18" charset="-127"/>
                </a:rPr>
                <a:t>매출 요약</a:t>
              </a: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D525593C-F8C3-CBD4-A463-73E9AD12FE18}"/>
              </a:ext>
            </a:extLst>
          </p:cNvPr>
          <p:cNvGrpSpPr/>
          <p:nvPr/>
        </p:nvGrpSpPr>
        <p:grpSpPr>
          <a:xfrm>
            <a:off x="4588404" y="3545734"/>
            <a:ext cx="2892354" cy="2568684"/>
            <a:chOff x="4588404" y="3545734"/>
            <a:chExt cx="2892354" cy="256868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7" name="직사각형 46">
              <a:hlinkClick r:id="rId15" action="ppaction://hlinksldjump"/>
            </p:cNvPr>
            <p:cNvSpPr/>
            <p:nvPr/>
          </p:nvSpPr>
          <p:spPr>
            <a:xfrm>
              <a:off x="4588404" y="3545734"/>
              <a:ext cx="2892354" cy="2568684"/>
            </a:xfrm>
            <a:prstGeom prst="rect">
              <a:avLst/>
            </a:prstGeom>
            <a:solidFill>
              <a:srgbClr val="2E75B6"/>
            </a:solidFill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2800" dirty="0">
                <a:solidFill>
                  <a:schemeClr val="bg1"/>
                </a:solidFill>
                <a:ea typeface="HY헤드라인M" panose="02030600000101010101" pitchFamily="18" charset="-127"/>
              </a:endParaRPr>
            </a:p>
            <a:p>
              <a:pPr algn="ctr"/>
              <a:endParaRPr lang="en-US" altLang="ko-KR" sz="2800" dirty="0">
                <a:solidFill>
                  <a:schemeClr val="bg1"/>
                </a:solidFill>
                <a:ea typeface="HY헤드라인M" panose="02030600000101010101" pitchFamily="18" charset="-127"/>
              </a:endParaRPr>
            </a:p>
            <a:p>
              <a:pPr algn="ctr"/>
              <a:endParaRPr lang="en-US" altLang="ko-KR" sz="2800" dirty="0">
                <a:solidFill>
                  <a:schemeClr val="bg1"/>
                </a:solidFill>
                <a:ea typeface="HY헤드라인M" panose="02030600000101010101" pitchFamily="18" charset="-127"/>
              </a:endParaRPr>
            </a:p>
            <a:p>
              <a:pPr algn="ctr"/>
              <a:endParaRPr lang="ko-KR" altLang="en-US" sz="2800" dirty="0">
                <a:solidFill>
                  <a:schemeClr val="bg1"/>
                </a:solidFill>
                <a:ea typeface="HY헤드라인M" panose="02030600000101010101" pitchFamily="18" charset="-127"/>
              </a:endParaRPr>
            </a:p>
          </p:txBody>
        </p:sp>
        <p:pic>
          <p:nvPicPr>
            <p:cNvPr id="18" name="그림 17">
              <a:hlinkClick r:id="rId15" action="ppaction://hlinksldjump"/>
              <a:extLst>
                <a:ext uri="{FF2B5EF4-FFF2-40B4-BE49-F238E27FC236}">
                  <a16:creationId xmlns:a16="http://schemas.microsoft.com/office/drawing/2014/main" id="{52321561-DFCB-0726-174A-A412393040F7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print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artisticPhotocopy trans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50809" y="4022146"/>
              <a:ext cx="1090382" cy="1090382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FF0D59A-17D3-385E-5A92-93801EA7A112}"/>
                </a:ext>
              </a:extLst>
            </p:cNvPr>
            <p:cNvSpPr txBox="1"/>
            <p:nvPr/>
          </p:nvSpPr>
          <p:spPr>
            <a:xfrm>
              <a:off x="5642974" y="5376335"/>
              <a:ext cx="902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800" dirty="0">
                  <a:solidFill>
                    <a:schemeClr val="bg1"/>
                  </a:solidFill>
                  <a:ea typeface="HY헤드라인M" panose="02030600000101010101" pitchFamily="18" charset="-127"/>
                </a:rPr>
                <a:t>마감</a:t>
              </a: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27234D7D-6CBB-3E3B-ED00-05897781DB07}"/>
              </a:ext>
            </a:extLst>
          </p:cNvPr>
          <p:cNvGrpSpPr/>
          <p:nvPr/>
        </p:nvGrpSpPr>
        <p:grpSpPr>
          <a:xfrm>
            <a:off x="7835742" y="3545734"/>
            <a:ext cx="2892354" cy="2568684"/>
            <a:chOff x="7835742" y="3545734"/>
            <a:chExt cx="2892354" cy="256868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8" name="직사각형 47">
              <a:hlinkClick r:id="rId18" action="ppaction://hlinksldjump"/>
            </p:cNvPr>
            <p:cNvSpPr/>
            <p:nvPr/>
          </p:nvSpPr>
          <p:spPr>
            <a:xfrm>
              <a:off x="7835742" y="3545734"/>
              <a:ext cx="2892354" cy="2568684"/>
            </a:xfrm>
            <a:prstGeom prst="rect">
              <a:avLst/>
            </a:prstGeom>
            <a:solidFill>
              <a:srgbClr val="2E75B6"/>
            </a:solidFill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2800" dirty="0">
                <a:solidFill>
                  <a:schemeClr val="bg1"/>
                </a:solidFill>
                <a:ea typeface="HY헤드라인M" panose="02030600000101010101" pitchFamily="18" charset="-127"/>
              </a:endParaRPr>
            </a:p>
            <a:p>
              <a:pPr algn="ctr"/>
              <a:endParaRPr lang="en-US" altLang="ko-KR" sz="2800" dirty="0">
                <a:solidFill>
                  <a:schemeClr val="bg1"/>
                </a:solidFill>
                <a:ea typeface="HY헤드라인M" panose="02030600000101010101" pitchFamily="18" charset="-127"/>
              </a:endParaRPr>
            </a:p>
            <a:p>
              <a:pPr algn="ctr"/>
              <a:endParaRPr lang="en-US" altLang="ko-KR" sz="2800" dirty="0">
                <a:solidFill>
                  <a:schemeClr val="bg1"/>
                </a:solidFill>
                <a:ea typeface="HY헤드라인M" panose="02030600000101010101" pitchFamily="18" charset="-127"/>
              </a:endParaRPr>
            </a:p>
            <a:p>
              <a:pPr algn="ctr"/>
              <a:endParaRPr lang="ko-KR" altLang="en-US" sz="2800" dirty="0">
                <a:solidFill>
                  <a:schemeClr val="bg1"/>
                </a:solidFill>
                <a:ea typeface="HY헤드라인M" panose="02030600000101010101" pitchFamily="18" charset="-127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AA49C76-A602-0A2F-A817-01A110091A34}"/>
                </a:ext>
              </a:extLst>
            </p:cNvPr>
            <p:cNvSpPr txBox="1"/>
            <p:nvPr/>
          </p:nvSpPr>
          <p:spPr>
            <a:xfrm>
              <a:off x="8830513" y="5320530"/>
              <a:ext cx="902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800" dirty="0">
                  <a:solidFill>
                    <a:schemeClr val="bg1"/>
                  </a:solidFill>
                  <a:ea typeface="HY헤드라인M" panose="02030600000101010101" pitchFamily="18" charset="-127"/>
                </a:rPr>
                <a:t>종료</a:t>
              </a:r>
            </a:p>
          </p:txBody>
        </p:sp>
        <p:pic>
          <p:nvPicPr>
            <p:cNvPr id="30" name="그림 29">
              <a:hlinkClick r:id="rId18" action="ppaction://hlinksldjump"/>
              <a:extLst>
                <a:ext uri="{FF2B5EF4-FFF2-40B4-BE49-F238E27FC236}">
                  <a16:creationId xmlns:a16="http://schemas.microsoft.com/office/drawing/2014/main" id="{98A1FE72-B2FF-C18A-D26B-D04FE50BB525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 cstate="print">
              <a:extLst>
                <a:ext uri="{BEBA8EAE-BF5A-486C-A8C5-ECC9F3942E4B}">
                  <a14:imgProps xmlns:a14="http://schemas.microsoft.com/office/drawing/2010/main">
                    <a14:imgLayer r:embed="rId20">
                      <a14:imgEffect>
                        <a14:artisticPhotocopy trans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30713" y="4010189"/>
              <a:ext cx="1090383" cy="1090383"/>
            </a:xfrm>
            <a:prstGeom prst="rect">
              <a:avLst/>
            </a:prstGeom>
          </p:spPr>
        </p:pic>
      </p:grp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87A6CFD5-4DEB-1A0C-AEAF-D19E58D8AE71}"/>
              </a:ext>
            </a:extLst>
          </p:cNvPr>
          <p:cNvSpPr/>
          <p:nvPr/>
        </p:nvSpPr>
        <p:spPr>
          <a:xfrm>
            <a:off x="41045" y="-1700980"/>
            <a:ext cx="4038601" cy="15239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600" dirty="0">
                <a:solidFill>
                  <a:schemeClr val="tx1"/>
                </a:solidFill>
              </a:rPr>
              <a:t>배경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sz="1600" dirty="0">
                <a:solidFill>
                  <a:schemeClr val="tx1"/>
                </a:solidFill>
              </a:rPr>
              <a:t>size (1200 : 800)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>
                <a:solidFill>
                  <a:schemeClr val="tx1"/>
                </a:solidFill>
              </a:rPr>
              <a:t>color</a:t>
            </a:r>
            <a:r>
              <a:rPr lang="ko-KR" altLang="en-US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>
                <a:solidFill>
                  <a:schemeClr val="tx1"/>
                </a:solidFill>
              </a:rPr>
              <a:t>(64, 64, 64)</a:t>
            </a:r>
            <a:endParaRPr lang="ko-KR" altLang="en-US" sz="1600" dirty="0">
              <a:solidFill>
                <a:schemeClr val="tx1"/>
              </a:solidFill>
            </a:endParaRPr>
          </a:p>
          <a:p>
            <a:r>
              <a:rPr lang="ko-KR" altLang="en-US" sz="1600" dirty="0">
                <a:solidFill>
                  <a:schemeClr val="tx1"/>
                </a:solidFill>
              </a:rPr>
              <a:t>왼쪽 패널</a:t>
            </a:r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- size (250 : 250)</a:t>
            </a:r>
          </a:p>
          <a:p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8CB5793-AC40-D3BF-766E-2A7B918E8CD2}"/>
              </a:ext>
            </a:extLst>
          </p:cNvPr>
          <p:cNvSpPr/>
          <p:nvPr/>
        </p:nvSpPr>
        <p:spPr>
          <a:xfrm>
            <a:off x="7846171" y="3545734"/>
            <a:ext cx="2892354" cy="2576395"/>
          </a:xfrm>
          <a:prstGeom prst="rect">
            <a:avLst/>
          </a:prstGeom>
          <a:noFill/>
          <a:ln w="57150">
            <a:solidFill>
              <a:srgbClr val="C0000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5306A14C-BF99-C274-4BCE-6D3E06CEA1D3}"/>
              </a:ext>
            </a:extLst>
          </p:cNvPr>
          <p:cNvGrpSpPr/>
          <p:nvPr/>
        </p:nvGrpSpPr>
        <p:grpSpPr>
          <a:xfrm>
            <a:off x="3950055" y="2427212"/>
            <a:ext cx="4305300" cy="2044700"/>
            <a:chOff x="3950055" y="2427212"/>
            <a:chExt cx="4305300" cy="2044700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BE46C64B-E056-A91A-FB98-2C02E0D4951D}"/>
                </a:ext>
              </a:extLst>
            </p:cNvPr>
            <p:cNvSpPr/>
            <p:nvPr/>
          </p:nvSpPr>
          <p:spPr>
            <a:xfrm>
              <a:off x="3950055" y="2427212"/>
              <a:ext cx="4305300" cy="2044700"/>
            </a:xfrm>
            <a:prstGeom prst="rect">
              <a:avLst/>
            </a:prstGeom>
            <a:solidFill>
              <a:schemeClr val="bg1"/>
            </a:solidFill>
            <a:ln w="53975">
              <a:solidFill>
                <a:schemeClr val="bg1">
                  <a:lumMod val="8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r>
                <a:rPr lang="ko-KR" altLang="en-US" sz="2000" b="1" dirty="0">
                  <a:solidFill>
                    <a:schemeClr val="tx1"/>
                  </a:solidFill>
                </a:rPr>
                <a:t>로그아웃</a:t>
              </a:r>
            </a:p>
          </p:txBody>
        </p:sp>
        <p:sp>
          <p:nvSpPr>
            <p:cNvPr id="3" name="직사각형 2">
              <a:hlinkClick r:id="rId15" action="ppaction://hlinksldjump"/>
              <a:extLst>
                <a:ext uri="{FF2B5EF4-FFF2-40B4-BE49-F238E27FC236}">
                  <a16:creationId xmlns:a16="http://schemas.microsoft.com/office/drawing/2014/main" id="{32615970-25C8-4E50-1C9C-9DC2142D4E30}"/>
                </a:ext>
              </a:extLst>
            </p:cNvPr>
            <p:cNvSpPr/>
            <p:nvPr/>
          </p:nvSpPr>
          <p:spPr>
            <a:xfrm>
              <a:off x="4691716" y="3639137"/>
              <a:ext cx="1277467" cy="534262"/>
            </a:xfrm>
            <a:prstGeom prst="rect">
              <a:avLst/>
            </a:prstGeom>
            <a:solidFill>
              <a:srgbClr val="10294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/>
                <a:t>확인</a:t>
              </a:r>
            </a:p>
          </p:txBody>
        </p:sp>
        <p:sp>
          <p:nvSpPr>
            <p:cNvPr id="4" name="직사각형 3">
              <a:hlinkClick r:id="rId18" action="ppaction://hlinksldjump"/>
              <a:extLst>
                <a:ext uri="{FF2B5EF4-FFF2-40B4-BE49-F238E27FC236}">
                  <a16:creationId xmlns:a16="http://schemas.microsoft.com/office/drawing/2014/main" id="{F75F1028-AAA1-15A8-1178-9BD345E368F3}"/>
                </a:ext>
              </a:extLst>
            </p:cNvPr>
            <p:cNvSpPr/>
            <p:nvPr/>
          </p:nvSpPr>
          <p:spPr>
            <a:xfrm>
              <a:off x="6116379" y="3639136"/>
              <a:ext cx="1277467" cy="531253"/>
            </a:xfrm>
            <a:prstGeom prst="rect">
              <a:avLst/>
            </a:prstGeom>
            <a:solidFill>
              <a:srgbClr val="10294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/>
                <a:t>취소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69118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직사각형 67">
            <a:extLst>
              <a:ext uri="{FF2B5EF4-FFF2-40B4-BE49-F238E27FC236}">
                <a16:creationId xmlns:a16="http://schemas.microsoft.com/office/drawing/2014/main" id="{C22C40A5-0D00-1EA1-DED8-024E04E587FC}"/>
              </a:ext>
            </a:extLst>
          </p:cNvPr>
          <p:cNvSpPr/>
          <p:nvPr/>
        </p:nvSpPr>
        <p:spPr>
          <a:xfrm>
            <a:off x="0" y="-2094"/>
            <a:ext cx="12192000" cy="620325"/>
          </a:xfrm>
          <a:prstGeom prst="rect">
            <a:avLst/>
          </a:prstGeom>
          <a:solidFill>
            <a:srgbClr val="1029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D4ACA9DB-3BDE-414E-887B-C6A892A54A1F}"/>
              </a:ext>
            </a:extLst>
          </p:cNvPr>
          <p:cNvSpPr/>
          <p:nvPr/>
        </p:nvSpPr>
        <p:spPr>
          <a:xfrm>
            <a:off x="7257733" y="1062599"/>
            <a:ext cx="4495800" cy="4907986"/>
          </a:xfrm>
          <a:prstGeom prst="rect">
            <a:avLst/>
          </a:prstGeom>
          <a:solidFill>
            <a:schemeClr val="bg1">
              <a:lumMod val="95000"/>
            </a:schemeClr>
          </a:solidFill>
          <a:ln w="44450"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9903CF-EC67-44D6-C413-86637207CD81}"/>
              </a:ext>
            </a:extLst>
          </p:cNvPr>
          <p:cNvSpPr txBox="1"/>
          <p:nvPr/>
        </p:nvSpPr>
        <p:spPr>
          <a:xfrm>
            <a:off x="10931201" y="123402"/>
            <a:ext cx="10775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</a:rPr>
              <a:t>지점 이름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68A1C4-02A2-E6C1-4A90-2004CAB79FC2}"/>
              </a:ext>
            </a:extLst>
          </p:cNvPr>
          <p:cNvSpPr txBox="1"/>
          <p:nvPr/>
        </p:nvSpPr>
        <p:spPr>
          <a:xfrm>
            <a:off x="5772834" y="123402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</a:rPr>
              <a:t>날짜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2983309-B284-D19D-B591-5D0E6F9B67C9}"/>
              </a:ext>
            </a:extLst>
          </p:cNvPr>
          <p:cNvSpPr/>
          <p:nvPr/>
        </p:nvSpPr>
        <p:spPr>
          <a:xfrm>
            <a:off x="0" y="-1700980"/>
            <a:ext cx="4038601" cy="15239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600" dirty="0">
                <a:solidFill>
                  <a:schemeClr val="tx1"/>
                </a:solidFill>
              </a:rPr>
              <a:t>배경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sz="1600" dirty="0">
                <a:solidFill>
                  <a:schemeClr val="tx1"/>
                </a:solidFill>
              </a:rPr>
              <a:t>size (1200 : 800)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>
                <a:solidFill>
                  <a:schemeClr val="tx1"/>
                </a:solidFill>
              </a:rPr>
              <a:t>color</a:t>
            </a:r>
            <a:r>
              <a:rPr lang="ko-KR" altLang="en-US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>
                <a:solidFill>
                  <a:schemeClr val="tx1"/>
                </a:solidFill>
              </a:rPr>
              <a:t>(64, 64, 64)</a:t>
            </a:r>
            <a:endParaRPr lang="ko-KR" altLang="en-US" sz="1600" dirty="0">
              <a:solidFill>
                <a:schemeClr val="tx1"/>
              </a:solidFill>
            </a:endParaRPr>
          </a:p>
          <a:p>
            <a:r>
              <a:rPr lang="ko-KR" altLang="en-US" sz="1600" dirty="0">
                <a:solidFill>
                  <a:schemeClr val="tx1"/>
                </a:solidFill>
              </a:rPr>
              <a:t>왼쪽 패널</a:t>
            </a:r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- size (250 : 250)</a:t>
            </a:r>
          </a:p>
          <a:p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A2393C-461F-52A5-37DA-7B32CB6642E8}"/>
              </a:ext>
            </a:extLst>
          </p:cNvPr>
          <p:cNvSpPr txBox="1"/>
          <p:nvPr/>
        </p:nvSpPr>
        <p:spPr>
          <a:xfrm>
            <a:off x="7410456" y="1897711"/>
            <a:ext cx="4124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날짜</a:t>
            </a:r>
            <a:r>
              <a:rPr lang="en-US" altLang="ko-KR" b="1" dirty="0"/>
              <a:t>			      </a:t>
            </a:r>
            <a:r>
              <a:rPr lang="ko-KR" altLang="en-US" b="1" dirty="0"/>
              <a:t>매출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8E34C6D-9752-AC8D-598C-D79CA60E269C}"/>
              </a:ext>
            </a:extLst>
          </p:cNvPr>
          <p:cNvSpPr txBox="1"/>
          <p:nvPr/>
        </p:nvSpPr>
        <p:spPr>
          <a:xfrm>
            <a:off x="7445063" y="5474049"/>
            <a:ext cx="4214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총 금액</a:t>
            </a:r>
            <a:r>
              <a:rPr lang="en-US" altLang="ko-KR" b="1" dirty="0"/>
              <a:t>		          5,482,100 </a:t>
            </a:r>
            <a:r>
              <a:rPr lang="ko-KR" altLang="en-US" b="1" dirty="0"/>
              <a:t>원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4FE7D83-02CB-1E86-CDE9-7DECF14690B7}"/>
              </a:ext>
            </a:extLst>
          </p:cNvPr>
          <p:cNvSpPr/>
          <p:nvPr/>
        </p:nvSpPr>
        <p:spPr>
          <a:xfrm>
            <a:off x="8094104" y="1272325"/>
            <a:ext cx="2886075" cy="381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2022</a:t>
            </a:r>
            <a:r>
              <a:rPr lang="ko-KR" altLang="en-US" b="1" dirty="0">
                <a:solidFill>
                  <a:schemeClr val="bg1"/>
                </a:solidFill>
              </a:rPr>
              <a:t>년 </a:t>
            </a:r>
            <a:r>
              <a:rPr lang="en-US" altLang="ko-KR" b="1" dirty="0">
                <a:solidFill>
                  <a:schemeClr val="bg1"/>
                </a:solidFill>
              </a:rPr>
              <a:t>12</a:t>
            </a:r>
            <a:r>
              <a:rPr lang="ko-KR" altLang="en-US" b="1" dirty="0">
                <a:solidFill>
                  <a:schemeClr val="bg1"/>
                </a:solidFill>
              </a:rPr>
              <a:t>월 매출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960E74F-9BB9-21C0-0883-30CF3C083A91}"/>
              </a:ext>
            </a:extLst>
          </p:cNvPr>
          <p:cNvSpPr txBox="1"/>
          <p:nvPr/>
        </p:nvSpPr>
        <p:spPr>
          <a:xfrm>
            <a:off x="7457013" y="2302750"/>
            <a:ext cx="4078361" cy="29472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1</a:t>
            </a:r>
            <a:r>
              <a:rPr lang="ko-KR" altLang="en-US" dirty="0"/>
              <a:t>일</a:t>
            </a:r>
            <a:r>
              <a:rPr lang="en-US" altLang="ko-KR" dirty="0"/>
              <a:t>			 205,120</a:t>
            </a:r>
            <a:r>
              <a:rPr lang="ko-KR" altLang="en-US" dirty="0"/>
              <a:t>원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2</a:t>
            </a:r>
            <a:r>
              <a:rPr lang="ko-KR" altLang="en-US" dirty="0"/>
              <a:t>일</a:t>
            </a:r>
            <a:r>
              <a:rPr lang="en-US" altLang="ko-KR" dirty="0"/>
              <a:t>		          3,102,200</a:t>
            </a:r>
            <a:r>
              <a:rPr lang="ko-KR" altLang="en-US" dirty="0"/>
              <a:t>원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3</a:t>
            </a:r>
            <a:r>
              <a:rPr lang="ko-KR" altLang="en-US" dirty="0"/>
              <a:t>일</a:t>
            </a:r>
            <a:r>
              <a:rPr lang="en-US" altLang="ko-KR" dirty="0"/>
              <a:t>			 231,120</a:t>
            </a:r>
            <a:r>
              <a:rPr lang="ko-KR" altLang="en-US" dirty="0"/>
              <a:t>원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4</a:t>
            </a:r>
            <a:r>
              <a:rPr lang="ko-KR" altLang="en-US" dirty="0"/>
              <a:t>일</a:t>
            </a:r>
            <a:r>
              <a:rPr lang="en-US" altLang="ko-KR" dirty="0"/>
              <a:t>			 405,120</a:t>
            </a:r>
            <a:r>
              <a:rPr lang="ko-KR" altLang="en-US" dirty="0"/>
              <a:t>원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5</a:t>
            </a:r>
            <a:r>
              <a:rPr lang="ko-KR" altLang="en-US" dirty="0"/>
              <a:t>일</a:t>
            </a:r>
            <a:r>
              <a:rPr lang="en-US" altLang="ko-KR" dirty="0"/>
              <a:t>			 505,120</a:t>
            </a:r>
            <a:r>
              <a:rPr lang="ko-KR" altLang="en-US" dirty="0"/>
              <a:t>원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6</a:t>
            </a:r>
            <a:r>
              <a:rPr lang="ko-KR" altLang="en-US" dirty="0"/>
              <a:t>일</a:t>
            </a:r>
            <a:r>
              <a:rPr lang="en-US" altLang="ko-KR" dirty="0"/>
              <a:t>			 305,120</a:t>
            </a:r>
            <a:r>
              <a:rPr lang="ko-KR" altLang="en-US" dirty="0"/>
              <a:t>원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530F9AA7-F656-3469-767B-4DAEBDCA38E7}"/>
              </a:ext>
            </a:extLst>
          </p:cNvPr>
          <p:cNvSpPr/>
          <p:nvPr/>
        </p:nvSpPr>
        <p:spPr>
          <a:xfrm>
            <a:off x="11703101" y="2354265"/>
            <a:ext cx="66998" cy="1674809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599C3F71-72E7-A44B-89F7-B25E9F6D1B16}"/>
              </a:ext>
            </a:extLst>
          </p:cNvPr>
          <p:cNvGrpSpPr/>
          <p:nvPr/>
        </p:nvGrpSpPr>
        <p:grpSpPr>
          <a:xfrm>
            <a:off x="10766547" y="6126860"/>
            <a:ext cx="1242193" cy="531253"/>
            <a:chOff x="256406" y="6001881"/>
            <a:chExt cx="1369193" cy="62032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1" name="직사각형 80">
              <a:hlinkClick r:id="rId2" action="ppaction://hlinksldjump"/>
              <a:extLst>
                <a:ext uri="{FF2B5EF4-FFF2-40B4-BE49-F238E27FC236}">
                  <a16:creationId xmlns:a16="http://schemas.microsoft.com/office/drawing/2014/main" id="{BFC8796A-513D-1803-7A73-43F116FD81A7}"/>
                </a:ext>
              </a:extLst>
            </p:cNvPr>
            <p:cNvSpPr/>
            <p:nvPr/>
          </p:nvSpPr>
          <p:spPr>
            <a:xfrm>
              <a:off x="256406" y="6001881"/>
              <a:ext cx="1369193" cy="620326"/>
            </a:xfrm>
            <a:prstGeom prst="rect">
              <a:avLst/>
            </a:prstGeom>
            <a:solidFill>
              <a:srgbClr val="1029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b="1" dirty="0"/>
            </a:p>
          </p:txBody>
        </p:sp>
        <p:pic>
          <p:nvPicPr>
            <p:cNvPr id="82" name="그림 81">
              <a:extLst>
                <a:ext uri="{FF2B5EF4-FFF2-40B4-BE49-F238E27FC236}">
                  <a16:creationId xmlns:a16="http://schemas.microsoft.com/office/drawing/2014/main" id="{1E1CF41D-6316-5E45-AF65-4AAAF90C4C7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1792" y="6125028"/>
              <a:ext cx="381845" cy="382335"/>
            </a:xfrm>
            <a:prstGeom prst="rect">
              <a:avLst/>
            </a:prstGeom>
          </p:spPr>
        </p:pic>
      </p:grpSp>
      <p:pic>
        <p:nvPicPr>
          <p:cNvPr id="2" name="그림 1" descr="텍스트이(가) 표시된 사진&#10;&#10;자동 생성된 설명">
            <a:extLst>
              <a:ext uri="{FF2B5EF4-FFF2-40B4-BE49-F238E27FC236}">
                <a16:creationId xmlns:a16="http://schemas.microsoft.com/office/drawing/2014/main" id="{7AFD4D08-3C3B-A189-A757-E2A36A78086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82" y="124168"/>
            <a:ext cx="877158" cy="337788"/>
          </a:xfrm>
          <a:prstGeom prst="rect">
            <a:avLst/>
          </a:prstGeom>
        </p:spPr>
      </p:pic>
      <p:sp>
        <p:nvSpPr>
          <p:cNvPr id="36" name="직사각형 35">
            <a:extLst>
              <a:ext uri="{FF2B5EF4-FFF2-40B4-BE49-F238E27FC236}">
                <a16:creationId xmlns:a16="http://schemas.microsoft.com/office/drawing/2014/main" id="{FF84A9B0-0C39-92DB-9994-9456619B15E3}"/>
              </a:ext>
            </a:extLst>
          </p:cNvPr>
          <p:cNvSpPr/>
          <p:nvPr/>
        </p:nvSpPr>
        <p:spPr>
          <a:xfrm>
            <a:off x="326433" y="1817146"/>
            <a:ext cx="6483530" cy="4791636"/>
          </a:xfrm>
          <a:prstGeom prst="rect">
            <a:avLst/>
          </a:prstGeom>
          <a:solidFill>
            <a:schemeClr val="bg1"/>
          </a:solidFill>
          <a:ln w="44450"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그래프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B1D1D18-EB46-D1DC-5155-A3F698544E18}"/>
              </a:ext>
            </a:extLst>
          </p:cNvPr>
          <p:cNvSpPr/>
          <p:nvPr/>
        </p:nvSpPr>
        <p:spPr>
          <a:xfrm>
            <a:off x="5624491" y="1299898"/>
            <a:ext cx="981576" cy="354140"/>
          </a:xfrm>
          <a:prstGeom prst="rect">
            <a:avLst/>
          </a:prstGeom>
          <a:solidFill>
            <a:schemeClr val="bg1">
              <a:lumMod val="75000"/>
            </a:schemeClr>
          </a:solidFill>
          <a:ln w="41275"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검색</a:t>
            </a: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91E28A9D-DE1F-6DA6-5CD7-6A93A5A451CD}"/>
              </a:ext>
            </a:extLst>
          </p:cNvPr>
          <p:cNvGrpSpPr/>
          <p:nvPr/>
        </p:nvGrpSpPr>
        <p:grpSpPr>
          <a:xfrm>
            <a:off x="125092" y="723864"/>
            <a:ext cx="1160770" cy="406158"/>
            <a:chOff x="409396" y="-342548"/>
            <a:chExt cx="1447799" cy="506589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C90492C4-896F-92A2-8E72-F9ED63EF3062}"/>
                </a:ext>
              </a:extLst>
            </p:cNvPr>
            <p:cNvSpPr/>
            <p:nvPr/>
          </p:nvSpPr>
          <p:spPr>
            <a:xfrm>
              <a:off x="409396" y="-342548"/>
              <a:ext cx="1447799" cy="50658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b="1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</a:t>
              </a:r>
              <a:r>
                <a:rPr lang="en-US" altLang="ko-KR" sz="1400" b="1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2022</a:t>
              </a:r>
              <a:r>
                <a:rPr lang="ko-KR" altLang="en-US" sz="1400" b="1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년</a:t>
              </a:r>
            </a:p>
          </p:txBody>
        </p:sp>
        <p:sp>
          <p:nvSpPr>
            <p:cNvPr id="40" name="이등변 삼각형 39">
              <a:extLst>
                <a:ext uri="{FF2B5EF4-FFF2-40B4-BE49-F238E27FC236}">
                  <a16:creationId xmlns:a16="http://schemas.microsoft.com/office/drawing/2014/main" id="{1FA33585-C167-BECB-F890-82CAB989B141}"/>
                </a:ext>
              </a:extLst>
            </p:cNvPr>
            <p:cNvSpPr/>
            <p:nvPr/>
          </p:nvSpPr>
          <p:spPr>
            <a:xfrm rot="17952487">
              <a:off x="1484505" y="-207101"/>
              <a:ext cx="192506" cy="17824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30268460-C93A-737D-B125-3C8491DEA545}"/>
              </a:ext>
            </a:extLst>
          </p:cNvPr>
          <p:cNvGrpSpPr/>
          <p:nvPr/>
        </p:nvGrpSpPr>
        <p:grpSpPr>
          <a:xfrm>
            <a:off x="1514133" y="723858"/>
            <a:ext cx="1160770" cy="406158"/>
            <a:chOff x="2090119" y="-342554"/>
            <a:chExt cx="1447799" cy="506589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C2B35C78-5898-7B5D-22ED-157CD63D5451}"/>
                </a:ext>
              </a:extLst>
            </p:cNvPr>
            <p:cNvSpPr/>
            <p:nvPr/>
          </p:nvSpPr>
          <p:spPr>
            <a:xfrm>
              <a:off x="2090119" y="-342554"/>
              <a:ext cx="1447799" cy="50658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60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</a:t>
              </a:r>
              <a:r>
                <a:rPr lang="ko-KR" altLang="en-US" sz="1400" b="1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월</a:t>
              </a:r>
            </a:p>
          </p:txBody>
        </p:sp>
        <p:sp>
          <p:nvSpPr>
            <p:cNvPr id="43" name="이등변 삼각형 42">
              <a:extLst>
                <a:ext uri="{FF2B5EF4-FFF2-40B4-BE49-F238E27FC236}">
                  <a16:creationId xmlns:a16="http://schemas.microsoft.com/office/drawing/2014/main" id="{CBAC8FD2-0986-CB25-02A2-581B5822F96E}"/>
                </a:ext>
              </a:extLst>
            </p:cNvPr>
            <p:cNvSpPr/>
            <p:nvPr/>
          </p:nvSpPr>
          <p:spPr>
            <a:xfrm rot="17952487">
              <a:off x="3139500" y="-207102"/>
              <a:ext cx="192506" cy="17824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36B1E043-33CD-F3B9-68F9-0619E159BC2E}"/>
              </a:ext>
            </a:extLst>
          </p:cNvPr>
          <p:cNvGrpSpPr/>
          <p:nvPr/>
        </p:nvGrpSpPr>
        <p:grpSpPr>
          <a:xfrm>
            <a:off x="2919258" y="723857"/>
            <a:ext cx="1160770" cy="406158"/>
            <a:chOff x="3743325" y="-342555"/>
            <a:chExt cx="1447799" cy="506589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D6900703-5284-99D8-7969-749CD1746276}"/>
                </a:ext>
              </a:extLst>
            </p:cNvPr>
            <p:cNvSpPr/>
            <p:nvPr/>
          </p:nvSpPr>
          <p:spPr>
            <a:xfrm>
              <a:off x="3743325" y="-342555"/>
              <a:ext cx="1447799" cy="50658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</a:t>
              </a:r>
              <a:r>
                <a:rPr lang="ko-KR" altLang="en-US" sz="1400" b="1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일</a:t>
              </a:r>
            </a:p>
          </p:txBody>
        </p:sp>
        <p:sp>
          <p:nvSpPr>
            <p:cNvPr id="46" name="이등변 삼각형 45">
              <a:extLst>
                <a:ext uri="{FF2B5EF4-FFF2-40B4-BE49-F238E27FC236}">
                  <a16:creationId xmlns:a16="http://schemas.microsoft.com/office/drawing/2014/main" id="{00A03835-FC80-B62B-AB1E-3C19A83AE47F}"/>
                </a:ext>
              </a:extLst>
            </p:cNvPr>
            <p:cNvSpPr/>
            <p:nvPr/>
          </p:nvSpPr>
          <p:spPr>
            <a:xfrm rot="17952487">
              <a:off x="4787326" y="-216627"/>
              <a:ext cx="192506" cy="17824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50E1E3C8-67DC-A437-CEDE-13958B52AAED}"/>
              </a:ext>
            </a:extLst>
          </p:cNvPr>
          <p:cNvSpPr txBox="1"/>
          <p:nvPr/>
        </p:nvSpPr>
        <p:spPr>
          <a:xfrm>
            <a:off x="1087827" y="1252988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~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84F0775F-F8C5-A55D-EA8D-220BAA9D8037}"/>
              </a:ext>
            </a:extLst>
          </p:cNvPr>
          <p:cNvGrpSpPr/>
          <p:nvPr/>
        </p:nvGrpSpPr>
        <p:grpSpPr>
          <a:xfrm>
            <a:off x="1504289" y="1278647"/>
            <a:ext cx="1160770" cy="406158"/>
            <a:chOff x="409396" y="-342548"/>
            <a:chExt cx="1447799" cy="506589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97618B12-6C64-137B-F9BA-5607D0D40ABB}"/>
                </a:ext>
              </a:extLst>
            </p:cNvPr>
            <p:cNvSpPr/>
            <p:nvPr/>
          </p:nvSpPr>
          <p:spPr>
            <a:xfrm>
              <a:off x="409396" y="-342548"/>
              <a:ext cx="1447799" cy="50658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b="1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</a:t>
              </a:r>
              <a:r>
                <a:rPr lang="en-US" altLang="ko-KR" sz="1400" b="1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2022</a:t>
              </a:r>
              <a:r>
                <a:rPr lang="ko-KR" altLang="en-US" sz="1400" b="1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년</a:t>
              </a:r>
            </a:p>
          </p:txBody>
        </p:sp>
        <p:sp>
          <p:nvSpPr>
            <p:cNvPr id="50" name="이등변 삼각형 49">
              <a:extLst>
                <a:ext uri="{FF2B5EF4-FFF2-40B4-BE49-F238E27FC236}">
                  <a16:creationId xmlns:a16="http://schemas.microsoft.com/office/drawing/2014/main" id="{CCDEFEA9-CFEC-C19C-6495-8F8165DF8CFE}"/>
                </a:ext>
              </a:extLst>
            </p:cNvPr>
            <p:cNvSpPr/>
            <p:nvPr/>
          </p:nvSpPr>
          <p:spPr>
            <a:xfrm rot="17952487">
              <a:off x="1484505" y="-207101"/>
              <a:ext cx="192506" cy="17824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80AB26F5-4450-E8A4-EF9D-BB2A0FFAB13B}"/>
              </a:ext>
            </a:extLst>
          </p:cNvPr>
          <p:cNvGrpSpPr/>
          <p:nvPr/>
        </p:nvGrpSpPr>
        <p:grpSpPr>
          <a:xfrm>
            <a:off x="2893330" y="1281410"/>
            <a:ext cx="1160770" cy="406158"/>
            <a:chOff x="2090119" y="-342554"/>
            <a:chExt cx="1447799" cy="506589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AF1AA28E-F129-1FBC-C88E-3F9DC7F38FE8}"/>
                </a:ext>
              </a:extLst>
            </p:cNvPr>
            <p:cNvSpPr/>
            <p:nvPr/>
          </p:nvSpPr>
          <p:spPr>
            <a:xfrm>
              <a:off x="2090119" y="-342554"/>
              <a:ext cx="1447799" cy="50658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</a:t>
              </a:r>
              <a:r>
                <a:rPr lang="ko-KR" altLang="en-US" sz="1400" b="1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월</a:t>
              </a:r>
            </a:p>
          </p:txBody>
        </p:sp>
        <p:sp>
          <p:nvSpPr>
            <p:cNvPr id="53" name="이등변 삼각형 52">
              <a:extLst>
                <a:ext uri="{FF2B5EF4-FFF2-40B4-BE49-F238E27FC236}">
                  <a16:creationId xmlns:a16="http://schemas.microsoft.com/office/drawing/2014/main" id="{F631E785-6B5A-D13C-F1E9-9FE135B9F9F7}"/>
                </a:ext>
              </a:extLst>
            </p:cNvPr>
            <p:cNvSpPr/>
            <p:nvPr/>
          </p:nvSpPr>
          <p:spPr>
            <a:xfrm rot="17952487">
              <a:off x="3139500" y="-207102"/>
              <a:ext cx="192506" cy="17824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FE8DF4F4-C84F-99E6-187A-A10F39F7740F}"/>
              </a:ext>
            </a:extLst>
          </p:cNvPr>
          <p:cNvGrpSpPr/>
          <p:nvPr/>
        </p:nvGrpSpPr>
        <p:grpSpPr>
          <a:xfrm>
            <a:off x="4276870" y="1281409"/>
            <a:ext cx="1160770" cy="406158"/>
            <a:chOff x="3743325" y="-342555"/>
            <a:chExt cx="1447799" cy="506589"/>
          </a:xfrm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93882935-AFFF-DB00-398A-706A6A295BAF}"/>
                </a:ext>
              </a:extLst>
            </p:cNvPr>
            <p:cNvSpPr/>
            <p:nvPr/>
          </p:nvSpPr>
          <p:spPr>
            <a:xfrm>
              <a:off x="3743325" y="-342555"/>
              <a:ext cx="1447799" cy="50658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</a:t>
              </a:r>
              <a:r>
                <a:rPr lang="ko-KR" altLang="en-US" sz="1400" b="1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일</a:t>
              </a:r>
            </a:p>
          </p:txBody>
        </p:sp>
        <p:sp>
          <p:nvSpPr>
            <p:cNvPr id="56" name="이등변 삼각형 55">
              <a:extLst>
                <a:ext uri="{FF2B5EF4-FFF2-40B4-BE49-F238E27FC236}">
                  <a16:creationId xmlns:a16="http://schemas.microsoft.com/office/drawing/2014/main" id="{00B60318-039D-01BF-BCCF-12B15145FB6F}"/>
                </a:ext>
              </a:extLst>
            </p:cNvPr>
            <p:cNvSpPr/>
            <p:nvPr/>
          </p:nvSpPr>
          <p:spPr>
            <a:xfrm rot="17952487">
              <a:off x="4787326" y="-216627"/>
              <a:ext cx="192506" cy="17824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BA804CF1-8D4A-B890-7162-57583D2DBA9F}"/>
              </a:ext>
            </a:extLst>
          </p:cNvPr>
          <p:cNvSpPr/>
          <p:nvPr/>
        </p:nvSpPr>
        <p:spPr>
          <a:xfrm>
            <a:off x="1517986" y="723857"/>
            <a:ext cx="1156917" cy="426116"/>
          </a:xfrm>
          <a:prstGeom prst="rect">
            <a:avLst/>
          </a:prstGeom>
          <a:noFill/>
          <a:ln w="57150">
            <a:solidFill>
              <a:srgbClr val="C0000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17391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직사각형 67">
            <a:extLst>
              <a:ext uri="{FF2B5EF4-FFF2-40B4-BE49-F238E27FC236}">
                <a16:creationId xmlns:a16="http://schemas.microsoft.com/office/drawing/2014/main" id="{C22C40A5-0D00-1EA1-DED8-024E04E587FC}"/>
              </a:ext>
            </a:extLst>
          </p:cNvPr>
          <p:cNvSpPr/>
          <p:nvPr/>
        </p:nvSpPr>
        <p:spPr>
          <a:xfrm>
            <a:off x="0" y="-2094"/>
            <a:ext cx="12192000" cy="620325"/>
          </a:xfrm>
          <a:prstGeom prst="rect">
            <a:avLst/>
          </a:prstGeom>
          <a:solidFill>
            <a:srgbClr val="1029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D4ACA9DB-3BDE-414E-887B-C6A892A54A1F}"/>
              </a:ext>
            </a:extLst>
          </p:cNvPr>
          <p:cNvSpPr/>
          <p:nvPr/>
        </p:nvSpPr>
        <p:spPr>
          <a:xfrm>
            <a:off x="7257733" y="1062599"/>
            <a:ext cx="4495800" cy="4907986"/>
          </a:xfrm>
          <a:prstGeom prst="rect">
            <a:avLst/>
          </a:prstGeom>
          <a:solidFill>
            <a:schemeClr val="bg1">
              <a:lumMod val="95000"/>
            </a:schemeClr>
          </a:solidFill>
          <a:ln w="44450"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9903CF-EC67-44D6-C413-86637207CD81}"/>
              </a:ext>
            </a:extLst>
          </p:cNvPr>
          <p:cNvSpPr txBox="1"/>
          <p:nvPr/>
        </p:nvSpPr>
        <p:spPr>
          <a:xfrm>
            <a:off x="10931201" y="123402"/>
            <a:ext cx="10775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</a:rPr>
              <a:t>지점 이름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68A1C4-02A2-E6C1-4A90-2004CAB79FC2}"/>
              </a:ext>
            </a:extLst>
          </p:cNvPr>
          <p:cNvSpPr txBox="1"/>
          <p:nvPr/>
        </p:nvSpPr>
        <p:spPr>
          <a:xfrm>
            <a:off x="5772834" y="123402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</a:rPr>
              <a:t>날짜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2983309-B284-D19D-B591-5D0E6F9B67C9}"/>
              </a:ext>
            </a:extLst>
          </p:cNvPr>
          <p:cNvSpPr/>
          <p:nvPr/>
        </p:nvSpPr>
        <p:spPr>
          <a:xfrm>
            <a:off x="0" y="-1700980"/>
            <a:ext cx="4038601" cy="15239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600" dirty="0">
                <a:solidFill>
                  <a:schemeClr val="tx1"/>
                </a:solidFill>
              </a:rPr>
              <a:t>배경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sz="1600" dirty="0">
                <a:solidFill>
                  <a:schemeClr val="tx1"/>
                </a:solidFill>
              </a:rPr>
              <a:t>size (1200 : 800)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>
                <a:solidFill>
                  <a:schemeClr val="tx1"/>
                </a:solidFill>
              </a:rPr>
              <a:t>color</a:t>
            </a:r>
            <a:r>
              <a:rPr lang="ko-KR" altLang="en-US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>
                <a:solidFill>
                  <a:schemeClr val="tx1"/>
                </a:solidFill>
              </a:rPr>
              <a:t>(64, 64, 64)</a:t>
            </a:r>
            <a:endParaRPr lang="ko-KR" altLang="en-US" sz="1600" dirty="0">
              <a:solidFill>
                <a:schemeClr val="tx1"/>
              </a:solidFill>
            </a:endParaRPr>
          </a:p>
          <a:p>
            <a:r>
              <a:rPr lang="ko-KR" altLang="en-US" sz="1600" dirty="0">
                <a:solidFill>
                  <a:schemeClr val="tx1"/>
                </a:solidFill>
              </a:rPr>
              <a:t>왼쪽 패널</a:t>
            </a:r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- size (250 : 250)</a:t>
            </a:r>
          </a:p>
          <a:p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A2393C-461F-52A5-37DA-7B32CB6642E8}"/>
              </a:ext>
            </a:extLst>
          </p:cNvPr>
          <p:cNvSpPr txBox="1"/>
          <p:nvPr/>
        </p:nvSpPr>
        <p:spPr>
          <a:xfrm>
            <a:off x="7410456" y="1897711"/>
            <a:ext cx="4124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날짜</a:t>
            </a:r>
            <a:r>
              <a:rPr lang="en-US" altLang="ko-KR" b="1" dirty="0"/>
              <a:t>			      </a:t>
            </a:r>
            <a:r>
              <a:rPr lang="ko-KR" altLang="en-US" b="1" dirty="0"/>
              <a:t>매출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8E34C6D-9752-AC8D-598C-D79CA60E269C}"/>
              </a:ext>
            </a:extLst>
          </p:cNvPr>
          <p:cNvSpPr txBox="1"/>
          <p:nvPr/>
        </p:nvSpPr>
        <p:spPr>
          <a:xfrm>
            <a:off x="7445063" y="5474049"/>
            <a:ext cx="4214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총 금액</a:t>
            </a:r>
            <a:r>
              <a:rPr lang="en-US" altLang="ko-KR" b="1" dirty="0"/>
              <a:t>		          5,482,100 </a:t>
            </a:r>
            <a:r>
              <a:rPr lang="ko-KR" altLang="en-US" b="1" dirty="0"/>
              <a:t>원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4FE7D83-02CB-1E86-CDE9-7DECF14690B7}"/>
              </a:ext>
            </a:extLst>
          </p:cNvPr>
          <p:cNvSpPr/>
          <p:nvPr/>
        </p:nvSpPr>
        <p:spPr>
          <a:xfrm>
            <a:off x="8094104" y="1272325"/>
            <a:ext cx="2886075" cy="381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2022</a:t>
            </a:r>
            <a:r>
              <a:rPr lang="ko-KR" altLang="en-US" b="1" dirty="0">
                <a:solidFill>
                  <a:schemeClr val="bg1"/>
                </a:solidFill>
              </a:rPr>
              <a:t>년 </a:t>
            </a:r>
            <a:r>
              <a:rPr lang="en-US" altLang="ko-KR" b="1" dirty="0">
                <a:solidFill>
                  <a:schemeClr val="bg1"/>
                </a:solidFill>
              </a:rPr>
              <a:t>12</a:t>
            </a:r>
            <a:r>
              <a:rPr lang="ko-KR" altLang="en-US" b="1" dirty="0">
                <a:solidFill>
                  <a:schemeClr val="bg1"/>
                </a:solidFill>
              </a:rPr>
              <a:t>월 매출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960E74F-9BB9-21C0-0883-30CF3C083A91}"/>
              </a:ext>
            </a:extLst>
          </p:cNvPr>
          <p:cNvSpPr txBox="1"/>
          <p:nvPr/>
        </p:nvSpPr>
        <p:spPr>
          <a:xfrm>
            <a:off x="7457013" y="2302750"/>
            <a:ext cx="4078361" cy="29472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1</a:t>
            </a:r>
            <a:r>
              <a:rPr lang="ko-KR" altLang="en-US" dirty="0"/>
              <a:t>일</a:t>
            </a:r>
            <a:r>
              <a:rPr lang="en-US" altLang="ko-KR" dirty="0"/>
              <a:t>			 205,120</a:t>
            </a:r>
            <a:r>
              <a:rPr lang="ko-KR" altLang="en-US" dirty="0"/>
              <a:t>원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2</a:t>
            </a:r>
            <a:r>
              <a:rPr lang="ko-KR" altLang="en-US" dirty="0"/>
              <a:t>일</a:t>
            </a:r>
            <a:r>
              <a:rPr lang="en-US" altLang="ko-KR" dirty="0"/>
              <a:t>		          3,102,200</a:t>
            </a:r>
            <a:r>
              <a:rPr lang="ko-KR" altLang="en-US" dirty="0"/>
              <a:t>원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3</a:t>
            </a:r>
            <a:r>
              <a:rPr lang="ko-KR" altLang="en-US" dirty="0"/>
              <a:t>일</a:t>
            </a:r>
            <a:r>
              <a:rPr lang="en-US" altLang="ko-KR" dirty="0"/>
              <a:t>			 231,120</a:t>
            </a:r>
            <a:r>
              <a:rPr lang="ko-KR" altLang="en-US" dirty="0"/>
              <a:t>원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4</a:t>
            </a:r>
            <a:r>
              <a:rPr lang="ko-KR" altLang="en-US" dirty="0"/>
              <a:t>일</a:t>
            </a:r>
            <a:r>
              <a:rPr lang="en-US" altLang="ko-KR" dirty="0"/>
              <a:t>			 405,120</a:t>
            </a:r>
            <a:r>
              <a:rPr lang="ko-KR" altLang="en-US" dirty="0"/>
              <a:t>원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5</a:t>
            </a:r>
            <a:r>
              <a:rPr lang="ko-KR" altLang="en-US" dirty="0"/>
              <a:t>일</a:t>
            </a:r>
            <a:r>
              <a:rPr lang="en-US" altLang="ko-KR" dirty="0"/>
              <a:t>			 505,120</a:t>
            </a:r>
            <a:r>
              <a:rPr lang="ko-KR" altLang="en-US" dirty="0"/>
              <a:t>원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6</a:t>
            </a:r>
            <a:r>
              <a:rPr lang="ko-KR" altLang="en-US" dirty="0"/>
              <a:t>일</a:t>
            </a:r>
            <a:r>
              <a:rPr lang="en-US" altLang="ko-KR" dirty="0"/>
              <a:t>			 305,120</a:t>
            </a:r>
            <a:r>
              <a:rPr lang="ko-KR" altLang="en-US" dirty="0"/>
              <a:t>원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530F9AA7-F656-3469-767B-4DAEBDCA38E7}"/>
              </a:ext>
            </a:extLst>
          </p:cNvPr>
          <p:cNvSpPr/>
          <p:nvPr/>
        </p:nvSpPr>
        <p:spPr>
          <a:xfrm>
            <a:off x="11703101" y="2354265"/>
            <a:ext cx="66998" cy="1674809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599C3F71-72E7-A44B-89F7-B25E9F6D1B16}"/>
              </a:ext>
            </a:extLst>
          </p:cNvPr>
          <p:cNvGrpSpPr/>
          <p:nvPr/>
        </p:nvGrpSpPr>
        <p:grpSpPr>
          <a:xfrm>
            <a:off x="10766547" y="6126860"/>
            <a:ext cx="1242193" cy="531253"/>
            <a:chOff x="256406" y="6001881"/>
            <a:chExt cx="1369193" cy="62032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1" name="직사각형 80">
              <a:hlinkClick r:id="rId2" action="ppaction://hlinksldjump"/>
              <a:extLst>
                <a:ext uri="{FF2B5EF4-FFF2-40B4-BE49-F238E27FC236}">
                  <a16:creationId xmlns:a16="http://schemas.microsoft.com/office/drawing/2014/main" id="{BFC8796A-513D-1803-7A73-43F116FD81A7}"/>
                </a:ext>
              </a:extLst>
            </p:cNvPr>
            <p:cNvSpPr/>
            <p:nvPr/>
          </p:nvSpPr>
          <p:spPr>
            <a:xfrm>
              <a:off x="256406" y="6001881"/>
              <a:ext cx="1369193" cy="620326"/>
            </a:xfrm>
            <a:prstGeom prst="rect">
              <a:avLst/>
            </a:prstGeom>
            <a:solidFill>
              <a:srgbClr val="1029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b="1" dirty="0"/>
            </a:p>
          </p:txBody>
        </p:sp>
        <p:pic>
          <p:nvPicPr>
            <p:cNvPr id="82" name="그림 81">
              <a:extLst>
                <a:ext uri="{FF2B5EF4-FFF2-40B4-BE49-F238E27FC236}">
                  <a16:creationId xmlns:a16="http://schemas.microsoft.com/office/drawing/2014/main" id="{1E1CF41D-6316-5E45-AF65-4AAAF90C4C7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1792" y="6125028"/>
              <a:ext cx="381845" cy="382335"/>
            </a:xfrm>
            <a:prstGeom prst="rect">
              <a:avLst/>
            </a:prstGeom>
          </p:spPr>
        </p:pic>
      </p:grpSp>
      <p:pic>
        <p:nvPicPr>
          <p:cNvPr id="2" name="그림 1" descr="텍스트이(가) 표시된 사진&#10;&#10;자동 생성된 설명">
            <a:extLst>
              <a:ext uri="{FF2B5EF4-FFF2-40B4-BE49-F238E27FC236}">
                <a16:creationId xmlns:a16="http://schemas.microsoft.com/office/drawing/2014/main" id="{7AFD4D08-3C3B-A189-A757-E2A36A78086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82" y="124168"/>
            <a:ext cx="877158" cy="337788"/>
          </a:xfrm>
          <a:prstGeom prst="rect">
            <a:avLst/>
          </a:prstGeom>
        </p:spPr>
      </p:pic>
      <p:sp>
        <p:nvSpPr>
          <p:cNvPr id="36" name="직사각형 35">
            <a:extLst>
              <a:ext uri="{FF2B5EF4-FFF2-40B4-BE49-F238E27FC236}">
                <a16:creationId xmlns:a16="http://schemas.microsoft.com/office/drawing/2014/main" id="{FF84A9B0-0C39-92DB-9994-9456619B15E3}"/>
              </a:ext>
            </a:extLst>
          </p:cNvPr>
          <p:cNvSpPr/>
          <p:nvPr/>
        </p:nvSpPr>
        <p:spPr>
          <a:xfrm>
            <a:off x="326433" y="1817146"/>
            <a:ext cx="6483530" cy="4791636"/>
          </a:xfrm>
          <a:prstGeom prst="rect">
            <a:avLst/>
          </a:prstGeom>
          <a:solidFill>
            <a:schemeClr val="bg1"/>
          </a:solidFill>
          <a:ln w="44450"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그래프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B1D1D18-EB46-D1DC-5155-A3F698544E18}"/>
              </a:ext>
            </a:extLst>
          </p:cNvPr>
          <p:cNvSpPr/>
          <p:nvPr/>
        </p:nvSpPr>
        <p:spPr>
          <a:xfrm>
            <a:off x="5624491" y="1299898"/>
            <a:ext cx="981576" cy="354140"/>
          </a:xfrm>
          <a:prstGeom prst="rect">
            <a:avLst/>
          </a:prstGeom>
          <a:solidFill>
            <a:schemeClr val="bg1">
              <a:lumMod val="75000"/>
            </a:schemeClr>
          </a:solidFill>
          <a:ln w="41275"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검색</a:t>
            </a: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91E28A9D-DE1F-6DA6-5CD7-6A93A5A451CD}"/>
              </a:ext>
            </a:extLst>
          </p:cNvPr>
          <p:cNvGrpSpPr/>
          <p:nvPr/>
        </p:nvGrpSpPr>
        <p:grpSpPr>
          <a:xfrm>
            <a:off x="140365" y="726786"/>
            <a:ext cx="1160770" cy="406158"/>
            <a:chOff x="409396" y="-342548"/>
            <a:chExt cx="1447799" cy="506589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C90492C4-896F-92A2-8E72-F9ED63EF3062}"/>
                </a:ext>
              </a:extLst>
            </p:cNvPr>
            <p:cNvSpPr/>
            <p:nvPr/>
          </p:nvSpPr>
          <p:spPr>
            <a:xfrm>
              <a:off x="409396" y="-342548"/>
              <a:ext cx="1447799" cy="50658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b="1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</a:t>
              </a:r>
              <a:r>
                <a:rPr lang="en-US" altLang="ko-KR" sz="1400" b="1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2022</a:t>
              </a:r>
              <a:r>
                <a:rPr lang="ko-KR" altLang="en-US" sz="1400" b="1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년</a:t>
              </a:r>
            </a:p>
          </p:txBody>
        </p:sp>
        <p:sp>
          <p:nvSpPr>
            <p:cNvPr id="40" name="이등변 삼각형 39">
              <a:extLst>
                <a:ext uri="{FF2B5EF4-FFF2-40B4-BE49-F238E27FC236}">
                  <a16:creationId xmlns:a16="http://schemas.microsoft.com/office/drawing/2014/main" id="{1FA33585-C167-BECB-F890-82CAB989B141}"/>
                </a:ext>
              </a:extLst>
            </p:cNvPr>
            <p:cNvSpPr/>
            <p:nvPr/>
          </p:nvSpPr>
          <p:spPr>
            <a:xfrm rot="17952487">
              <a:off x="1484505" y="-207101"/>
              <a:ext cx="192506" cy="17824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30268460-C93A-737D-B125-3C8491DEA545}"/>
              </a:ext>
            </a:extLst>
          </p:cNvPr>
          <p:cNvGrpSpPr/>
          <p:nvPr/>
        </p:nvGrpSpPr>
        <p:grpSpPr>
          <a:xfrm>
            <a:off x="1515316" y="723858"/>
            <a:ext cx="1160770" cy="406158"/>
            <a:chOff x="2090119" y="-342554"/>
            <a:chExt cx="1447799" cy="506589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C2B35C78-5898-7B5D-22ED-157CD63D5451}"/>
                </a:ext>
              </a:extLst>
            </p:cNvPr>
            <p:cNvSpPr/>
            <p:nvPr/>
          </p:nvSpPr>
          <p:spPr>
            <a:xfrm>
              <a:off x="2090119" y="-342554"/>
              <a:ext cx="1447799" cy="50658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60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</a:t>
              </a:r>
              <a:r>
                <a:rPr lang="ko-KR" altLang="en-US" sz="1400" b="1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월</a:t>
              </a:r>
            </a:p>
          </p:txBody>
        </p:sp>
        <p:sp>
          <p:nvSpPr>
            <p:cNvPr id="43" name="이등변 삼각형 42">
              <a:extLst>
                <a:ext uri="{FF2B5EF4-FFF2-40B4-BE49-F238E27FC236}">
                  <a16:creationId xmlns:a16="http://schemas.microsoft.com/office/drawing/2014/main" id="{CBAC8FD2-0986-CB25-02A2-581B5822F96E}"/>
                </a:ext>
              </a:extLst>
            </p:cNvPr>
            <p:cNvSpPr/>
            <p:nvPr/>
          </p:nvSpPr>
          <p:spPr>
            <a:xfrm rot="17952487">
              <a:off x="3139500" y="-207102"/>
              <a:ext cx="192506" cy="17824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36B1E043-33CD-F3B9-68F9-0619E159BC2E}"/>
              </a:ext>
            </a:extLst>
          </p:cNvPr>
          <p:cNvGrpSpPr/>
          <p:nvPr/>
        </p:nvGrpSpPr>
        <p:grpSpPr>
          <a:xfrm>
            <a:off x="2919258" y="723857"/>
            <a:ext cx="1160770" cy="406158"/>
            <a:chOff x="3743325" y="-342555"/>
            <a:chExt cx="1447799" cy="506589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D6900703-5284-99D8-7969-749CD1746276}"/>
                </a:ext>
              </a:extLst>
            </p:cNvPr>
            <p:cNvSpPr/>
            <p:nvPr/>
          </p:nvSpPr>
          <p:spPr>
            <a:xfrm>
              <a:off x="3743325" y="-342555"/>
              <a:ext cx="1447799" cy="50658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</a:t>
              </a:r>
              <a:r>
                <a:rPr lang="ko-KR" altLang="en-US" sz="1400" b="1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일</a:t>
              </a:r>
            </a:p>
          </p:txBody>
        </p:sp>
        <p:sp>
          <p:nvSpPr>
            <p:cNvPr id="46" name="이등변 삼각형 45">
              <a:extLst>
                <a:ext uri="{FF2B5EF4-FFF2-40B4-BE49-F238E27FC236}">
                  <a16:creationId xmlns:a16="http://schemas.microsoft.com/office/drawing/2014/main" id="{00A03835-FC80-B62B-AB1E-3C19A83AE47F}"/>
                </a:ext>
              </a:extLst>
            </p:cNvPr>
            <p:cNvSpPr/>
            <p:nvPr/>
          </p:nvSpPr>
          <p:spPr>
            <a:xfrm rot="17952487">
              <a:off x="4787326" y="-216627"/>
              <a:ext cx="192506" cy="17824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50E1E3C8-67DC-A437-CEDE-13958B52AAED}"/>
              </a:ext>
            </a:extLst>
          </p:cNvPr>
          <p:cNvSpPr txBox="1"/>
          <p:nvPr/>
        </p:nvSpPr>
        <p:spPr>
          <a:xfrm>
            <a:off x="1089010" y="1255917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~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84F0775F-F8C5-A55D-EA8D-220BAA9D8037}"/>
              </a:ext>
            </a:extLst>
          </p:cNvPr>
          <p:cNvGrpSpPr/>
          <p:nvPr/>
        </p:nvGrpSpPr>
        <p:grpSpPr>
          <a:xfrm>
            <a:off x="1504289" y="1278647"/>
            <a:ext cx="1160770" cy="406158"/>
            <a:chOff x="409396" y="-342548"/>
            <a:chExt cx="1447799" cy="506589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97618B12-6C64-137B-F9BA-5607D0D40ABB}"/>
                </a:ext>
              </a:extLst>
            </p:cNvPr>
            <p:cNvSpPr/>
            <p:nvPr/>
          </p:nvSpPr>
          <p:spPr>
            <a:xfrm>
              <a:off x="409396" y="-342548"/>
              <a:ext cx="1447799" cy="50658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b="1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</a:t>
              </a:r>
              <a:r>
                <a:rPr lang="en-US" altLang="ko-KR" sz="1400" b="1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2022</a:t>
              </a:r>
              <a:r>
                <a:rPr lang="ko-KR" altLang="en-US" sz="1400" b="1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년</a:t>
              </a:r>
            </a:p>
          </p:txBody>
        </p:sp>
        <p:sp>
          <p:nvSpPr>
            <p:cNvPr id="50" name="이등변 삼각형 49">
              <a:extLst>
                <a:ext uri="{FF2B5EF4-FFF2-40B4-BE49-F238E27FC236}">
                  <a16:creationId xmlns:a16="http://schemas.microsoft.com/office/drawing/2014/main" id="{CCDEFEA9-CFEC-C19C-6495-8F8165DF8CFE}"/>
                </a:ext>
              </a:extLst>
            </p:cNvPr>
            <p:cNvSpPr/>
            <p:nvPr/>
          </p:nvSpPr>
          <p:spPr>
            <a:xfrm rot="17952487">
              <a:off x="1484505" y="-207101"/>
              <a:ext cx="192506" cy="17824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80AB26F5-4450-E8A4-EF9D-BB2A0FFAB13B}"/>
              </a:ext>
            </a:extLst>
          </p:cNvPr>
          <p:cNvGrpSpPr/>
          <p:nvPr/>
        </p:nvGrpSpPr>
        <p:grpSpPr>
          <a:xfrm>
            <a:off x="2893330" y="1281410"/>
            <a:ext cx="1160770" cy="406158"/>
            <a:chOff x="2090119" y="-342554"/>
            <a:chExt cx="1447799" cy="506589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AF1AA28E-F129-1FBC-C88E-3F9DC7F38FE8}"/>
                </a:ext>
              </a:extLst>
            </p:cNvPr>
            <p:cNvSpPr/>
            <p:nvPr/>
          </p:nvSpPr>
          <p:spPr>
            <a:xfrm>
              <a:off x="2090119" y="-342554"/>
              <a:ext cx="1447799" cy="50658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</a:t>
              </a:r>
              <a:r>
                <a:rPr lang="ko-KR" altLang="en-US" sz="1400" b="1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월</a:t>
              </a:r>
            </a:p>
          </p:txBody>
        </p:sp>
        <p:sp>
          <p:nvSpPr>
            <p:cNvPr id="53" name="이등변 삼각형 52">
              <a:extLst>
                <a:ext uri="{FF2B5EF4-FFF2-40B4-BE49-F238E27FC236}">
                  <a16:creationId xmlns:a16="http://schemas.microsoft.com/office/drawing/2014/main" id="{F631E785-6B5A-D13C-F1E9-9FE135B9F9F7}"/>
                </a:ext>
              </a:extLst>
            </p:cNvPr>
            <p:cNvSpPr/>
            <p:nvPr/>
          </p:nvSpPr>
          <p:spPr>
            <a:xfrm rot="17952487">
              <a:off x="3139500" y="-207102"/>
              <a:ext cx="192506" cy="17824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FE8DF4F4-C84F-99E6-187A-A10F39F7740F}"/>
              </a:ext>
            </a:extLst>
          </p:cNvPr>
          <p:cNvGrpSpPr/>
          <p:nvPr/>
        </p:nvGrpSpPr>
        <p:grpSpPr>
          <a:xfrm>
            <a:off x="4276870" y="1281409"/>
            <a:ext cx="1160770" cy="406158"/>
            <a:chOff x="3743325" y="-342555"/>
            <a:chExt cx="1447799" cy="506589"/>
          </a:xfrm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93882935-AFFF-DB00-398A-706A6A295BAF}"/>
                </a:ext>
              </a:extLst>
            </p:cNvPr>
            <p:cNvSpPr/>
            <p:nvPr/>
          </p:nvSpPr>
          <p:spPr>
            <a:xfrm>
              <a:off x="3743325" y="-342555"/>
              <a:ext cx="1447799" cy="50658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</a:t>
              </a:r>
              <a:r>
                <a:rPr lang="ko-KR" altLang="en-US" sz="1400" b="1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일</a:t>
              </a:r>
            </a:p>
          </p:txBody>
        </p:sp>
        <p:sp>
          <p:nvSpPr>
            <p:cNvPr id="56" name="이등변 삼각형 55">
              <a:extLst>
                <a:ext uri="{FF2B5EF4-FFF2-40B4-BE49-F238E27FC236}">
                  <a16:creationId xmlns:a16="http://schemas.microsoft.com/office/drawing/2014/main" id="{00B60318-039D-01BF-BCCF-12B15145FB6F}"/>
                </a:ext>
              </a:extLst>
            </p:cNvPr>
            <p:cNvSpPr/>
            <p:nvPr/>
          </p:nvSpPr>
          <p:spPr>
            <a:xfrm rot="17952487">
              <a:off x="4787326" y="-216627"/>
              <a:ext cx="192506" cy="17824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F4365B04-AF8B-26F5-E177-3E3B878F6463}"/>
              </a:ext>
            </a:extLst>
          </p:cNvPr>
          <p:cNvSpPr/>
          <p:nvPr/>
        </p:nvSpPr>
        <p:spPr>
          <a:xfrm>
            <a:off x="1504289" y="1121213"/>
            <a:ext cx="1170701" cy="18954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</a:rPr>
              <a:t>…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</a:rPr>
              <a:t>9</a:t>
            </a:r>
            <a:r>
              <a:rPr lang="ko-KR" altLang="en-US" sz="1600" dirty="0">
                <a:solidFill>
                  <a:schemeClr val="tx1"/>
                </a:solidFill>
              </a:rPr>
              <a:t>월</a:t>
            </a:r>
            <a:endParaRPr lang="en-US" altLang="ko-KR" sz="16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</a:rPr>
              <a:t>10</a:t>
            </a:r>
            <a:r>
              <a:rPr lang="ko-KR" altLang="en-US" sz="1600" dirty="0">
                <a:solidFill>
                  <a:schemeClr val="tx1"/>
                </a:solidFill>
              </a:rPr>
              <a:t>월</a:t>
            </a:r>
            <a:endParaRPr lang="en-US" altLang="ko-KR" sz="16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</a:rPr>
              <a:t>11</a:t>
            </a:r>
            <a:r>
              <a:rPr lang="ko-KR" altLang="en-US" sz="1600" dirty="0">
                <a:solidFill>
                  <a:schemeClr val="tx1"/>
                </a:solidFill>
              </a:rPr>
              <a:t>월</a:t>
            </a:r>
            <a:endParaRPr lang="en-US" altLang="ko-KR" sz="16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chemeClr val="tx1"/>
                </a:solidFill>
              </a:rPr>
              <a:t>12</a:t>
            </a:r>
            <a:r>
              <a:rPr lang="ko-KR" altLang="en-US" sz="1600" b="1" dirty="0">
                <a:solidFill>
                  <a:schemeClr val="tx1"/>
                </a:solidFill>
              </a:rPr>
              <a:t>월</a:t>
            </a:r>
            <a:endParaRPr lang="en-US" altLang="ko-KR" sz="1600" b="1" dirty="0">
              <a:solidFill>
                <a:schemeClr val="tx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4B781FAB-B29F-6D34-B66E-15DBE8348973}"/>
              </a:ext>
            </a:extLst>
          </p:cNvPr>
          <p:cNvSpPr/>
          <p:nvPr/>
        </p:nvSpPr>
        <p:spPr>
          <a:xfrm>
            <a:off x="2453818" y="2328931"/>
            <a:ext cx="157942" cy="58210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96530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5C8670B3-BB0E-D1CC-1AA2-647F1EFFD44C}"/>
              </a:ext>
            </a:extLst>
          </p:cNvPr>
          <p:cNvSpPr/>
          <p:nvPr/>
        </p:nvSpPr>
        <p:spPr>
          <a:xfrm>
            <a:off x="0" y="-2094"/>
            <a:ext cx="12192000" cy="620325"/>
          </a:xfrm>
          <a:prstGeom prst="rect">
            <a:avLst/>
          </a:prstGeom>
          <a:solidFill>
            <a:srgbClr val="1029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53F7D6F4-4BD0-9AC7-E90D-18577F64B32D}"/>
              </a:ext>
            </a:extLst>
          </p:cNvPr>
          <p:cNvSpPr/>
          <p:nvPr/>
        </p:nvSpPr>
        <p:spPr>
          <a:xfrm>
            <a:off x="7257733" y="1062599"/>
            <a:ext cx="4495800" cy="4907986"/>
          </a:xfrm>
          <a:prstGeom prst="rect">
            <a:avLst/>
          </a:prstGeom>
          <a:solidFill>
            <a:schemeClr val="bg1">
              <a:lumMod val="95000"/>
            </a:schemeClr>
          </a:solidFill>
          <a:ln w="44450"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9903CF-EC67-44D6-C413-86637207CD81}"/>
              </a:ext>
            </a:extLst>
          </p:cNvPr>
          <p:cNvSpPr txBox="1"/>
          <p:nvPr/>
        </p:nvSpPr>
        <p:spPr>
          <a:xfrm>
            <a:off x="10931201" y="123402"/>
            <a:ext cx="10775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</a:rPr>
              <a:t>지점 이름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68A1C4-02A2-E6C1-4A90-2004CAB79FC2}"/>
              </a:ext>
            </a:extLst>
          </p:cNvPr>
          <p:cNvSpPr txBox="1"/>
          <p:nvPr/>
        </p:nvSpPr>
        <p:spPr>
          <a:xfrm>
            <a:off x="5772834" y="123402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</a:rPr>
              <a:t>날짜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2983309-B284-D19D-B591-5D0E6F9B67C9}"/>
              </a:ext>
            </a:extLst>
          </p:cNvPr>
          <p:cNvSpPr/>
          <p:nvPr/>
        </p:nvSpPr>
        <p:spPr>
          <a:xfrm>
            <a:off x="0" y="-1700980"/>
            <a:ext cx="4038601" cy="15239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600" dirty="0">
                <a:solidFill>
                  <a:schemeClr val="tx1"/>
                </a:solidFill>
              </a:rPr>
              <a:t>배경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sz="1600" dirty="0">
                <a:solidFill>
                  <a:schemeClr val="tx1"/>
                </a:solidFill>
              </a:rPr>
              <a:t>size (1200 : 800)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>
                <a:solidFill>
                  <a:schemeClr val="tx1"/>
                </a:solidFill>
              </a:rPr>
              <a:t>color</a:t>
            </a:r>
            <a:r>
              <a:rPr lang="ko-KR" altLang="en-US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>
                <a:solidFill>
                  <a:schemeClr val="tx1"/>
                </a:solidFill>
              </a:rPr>
              <a:t>(64, 64, 64)</a:t>
            </a:r>
            <a:endParaRPr lang="ko-KR" altLang="en-US" sz="1600" dirty="0">
              <a:solidFill>
                <a:schemeClr val="tx1"/>
              </a:solidFill>
            </a:endParaRPr>
          </a:p>
          <a:p>
            <a:r>
              <a:rPr lang="ko-KR" altLang="en-US" sz="1600" dirty="0">
                <a:solidFill>
                  <a:schemeClr val="tx1"/>
                </a:solidFill>
              </a:rPr>
              <a:t>왼쪽 패널</a:t>
            </a:r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- size (250 : 250)</a:t>
            </a:r>
          </a:p>
          <a:p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A2393C-461F-52A5-37DA-7B32CB6642E8}"/>
              </a:ext>
            </a:extLst>
          </p:cNvPr>
          <p:cNvSpPr txBox="1"/>
          <p:nvPr/>
        </p:nvSpPr>
        <p:spPr>
          <a:xfrm>
            <a:off x="7410456" y="1897711"/>
            <a:ext cx="4124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날짜</a:t>
            </a:r>
            <a:r>
              <a:rPr lang="en-US" altLang="ko-KR" b="1" dirty="0"/>
              <a:t>			      </a:t>
            </a:r>
            <a:r>
              <a:rPr lang="ko-KR" altLang="en-US" b="1" dirty="0"/>
              <a:t>매출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8E34C6D-9752-AC8D-598C-D79CA60E269C}"/>
              </a:ext>
            </a:extLst>
          </p:cNvPr>
          <p:cNvSpPr txBox="1"/>
          <p:nvPr/>
        </p:nvSpPr>
        <p:spPr>
          <a:xfrm>
            <a:off x="7445063" y="5474049"/>
            <a:ext cx="4132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총 금액</a:t>
            </a:r>
            <a:r>
              <a:rPr lang="en-US" altLang="ko-KR" b="1" dirty="0"/>
              <a:t>		             91,000 </a:t>
            </a:r>
            <a:r>
              <a:rPr lang="ko-KR" altLang="en-US" b="1" dirty="0"/>
              <a:t>원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4FE7D83-02CB-1E86-CDE9-7DECF14690B7}"/>
              </a:ext>
            </a:extLst>
          </p:cNvPr>
          <p:cNvSpPr/>
          <p:nvPr/>
        </p:nvSpPr>
        <p:spPr>
          <a:xfrm>
            <a:off x="8094104" y="1272325"/>
            <a:ext cx="2886075" cy="381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2022</a:t>
            </a:r>
            <a:r>
              <a:rPr lang="ko-KR" altLang="en-US" b="1" dirty="0">
                <a:solidFill>
                  <a:schemeClr val="bg1"/>
                </a:solidFill>
              </a:rPr>
              <a:t>년 </a:t>
            </a:r>
            <a:r>
              <a:rPr lang="en-US" altLang="ko-KR" b="1" dirty="0">
                <a:solidFill>
                  <a:schemeClr val="bg1"/>
                </a:solidFill>
              </a:rPr>
              <a:t>12</a:t>
            </a:r>
            <a:r>
              <a:rPr lang="ko-KR" altLang="en-US" b="1" dirty="0">
                <a:solidFill>
                  <a:schemeClr val="bg1"/>
                </a:solidFill>
              </a:rPr>
              <a:t>월 </a:t>
            </a:r>
            <a:r>
              <a:rPr lang="en-US" altLang="ko-KR" b="1" dirty="0">
                <a:solidFill>
                  <a:schemeClr val="bg1"/>
                </a:solidFill>
              </a:rPr>
              <a:t>6</a:t>
            </a:r>
            <a:r>
              <a:rPr lang="ko-KR" altLang="en-US" b="1" dirty="0">
                <a:solidFill>
                  <a:schemeClr val="bg1"/>
                </a:solidFill>
              </a:rPr>
              <a:t>일 매출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960E74F-9BB9-21C0-0883-30CF3C083A91}"/>
              </a:ext>
            </a:extLst>
          </p:cNvPr>
          <p:cNvSpPr txBox="1"/>
          <p:nvPr/>
        </p:nvSpPr>
        <p:spPr>
          <a:xfrm>
            <a:off x="7457013" y="2302750"/>
            <a:ext cx="4078180" cy="2947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9</a:t>
            </a:r>
            <a:r>
              <a:rPr lang="ko-KR" altLang="en-US" dirty="0"/>
              <a:t>시 </a:t>
            </a:r>
            <a:r>
              <a:rPr lang="en-US" altLang="ko-KR" dirty="0"/>
              <a:t>~ 10</a:t>
            </a:r>
            <a:r>
              <a:rPr lang="ko-KR" altLang="en-US" dirty="0"/>
              <a:t>시</a:t>
            </a:r>
            <a:r>
              <a:rPr lang="en-US" altLang="ko-KR" dirty="0"/>
              <a:t>		    5,000</a:t>
            </a:r>
            <a:r>
              <a:rPr lang="ko-KR" altLang="en-US" dirty="0"/>
              <a:t>원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10</a:t>
            </a:r>
            <a:r>
              <a:rPr lang="ko-KR" altLang="en-US" dirty="0"/>
              <a:t>시 </a:t>
            </a:r>
            <a:r>
              <a:rPr lang="en-US" altLang="ko-KR" dirty="0"/>
              <a:t>~ 11</a:t>
            </a:r>
            <a:r>
              <a:rPr lang="ko-KR" altLang="en-US" dirty="0"/>
              <a:t>시 </a:t>
            </a:r>
            <a:r>
              <a:rPr lang="en-US" altLang="ko-KR" dirty="0"/>
              <a:t>		    9,200</a:t>
            </a:r>
            <a:r>
              <a:rPr lang="ko-KR" altLang="en-US" dirty="0"/>
              <a:t>원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11</a:t>
            </a:r>
            <a:r>
              <a:rPr lang="ko-KR" altLang="en-US" dirty="0"/>
              <a:t>시 </a:t>
            </a:r>
            <a:r>
              <a:rPr lang="en-US" altLang="ko-KR" dirty="0"/>
              <a:t>~ 12</a:t>
            </a:r>
            <a:r>
              <a:rPr lang="ko-KR" altLang="en-US" dirty="0"/>
              <a:t>시 </a:t>
            </a:r>
            <a:r>
              <a:rPr lang="en-US" altLang="ko-KR" dirty="0"/>
              <a:t>		  13,100</a:t>
            </a:r>
            <a:r>
              <a:rPr lang="ko-KR" altLang="en-US" dirty="0"/>
              <a:t>원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12</a:t>
            </a:r>
            <a:r>
              <a:rPr lang="ko-KR" altLang="en-US" dirty="0"/>
              <a:t>시 </a:t>
            </a:r>
            <a:r>
              <a:rPr lang="en-US" altLang="ko-KR" dirty="0"/>
              <a:t>~ 13</a:t>
            </a:r>
            <a:r>
              <a:rPr lang="ko-KR" altLang="en-US" dirty="0"/>
              <a:t>시 </a:t>
            </a:r>
            <a:r>
              <a:rPr lang="en-US" altLang="ko-KR" dirty="0"/>
              <a:t>		  55,100</a:t>
            </a:r>
            <a:r>
              <a:rPr lang="ko-KR" altLang="en-US" dirty="0"/>
              <a:t>원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13</a:t>
            </a:r>
            <a:r>
              <a:rPr lang="ko-KR" altLang="en-US" dirty="0"/>
              <a:t>시 </a:t>
            </a:r>
            <a:r>
              <a:rPr lang="en-US" altLang="ko-KR" dirty="0"/>
              <a:t>~ 14</a:t>
            </a:r>
            <a:r>
              <a:rPr lang="ko-KR" altLang="en-US" dirty="0"/>
              <a:t>시 </a:t>
            </a:r>
            <a:r>
              <a:rPr lang="en-US" altLang="ko-KR" dirty="0"/>
              <a:t>		    3,100</a:t>
            </a:r>
            <a:r>
              <a:rPr lang="ko-KR" altLang="en-US" dirty="0"/>
              <a:t>원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14</a:t>
            </a:r>
            <a:r>
              <a:rPr lang="ko-KR" altLang="en-US" dirty="0"/>
              <a:t>시 </a:t>
            </a:r>
            <a:r>
              <a:rPr lang="en-US" altLang="ko-KR" dirty="0"/>
              <a:t>~ 15</a:t>
            </a:r>
            <a:r>
              <a:rPr lang="ko-KR" altLang="en-US" dirty="0"/>
              <a:t>시 </a:t>
            </a:r>
            <a:r>
              <a:rPr lang="en-US" altLang="ko-KR" dirty="0"/>
              <a:t>		    5,500</a:t>
            </a:r>
            <a:r>
              <a:rPr lang="ko-KR" altLang="en-US" dirty="0"/>
              <a:t>원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…			           …</a:t>
            </a:r>
            <a:endParaRPr lang="ko-KR" altLang="en-US" dirty="0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5A4EAC16-3C83-FA67-FB88-4F1A3743E9F3}"/>
              </a:ext>
            </a:extLst>
          </p:cNvPr>
          <p:cNvSpPr/>
          <p:nvPr/>
        </p:nvSpPr>
        <p:spPr>
          <a:xfrm>
            <a:off x="11703101" y="2354265"/>
            <a:ext cx="66998" cy="1674809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8D94EB41-3195-27CC-FFB6-28C2F21B8D0B}"/>
              </a:ext>
            </a:extLst>
          </p:cNvPr>
          <p:cNvGrpSpPr/>
          <p:nvPr/>
        </p:nvGrpSpPr>
        <p:grpSpPr>
          <a:xfrm>
            <a:off x="10766547" y="6126860"/>
            <a:ext cx="1242193" cy="531253"/>
            <a:chOff x="256406" y="6001881"/>
            <a:chExt cx="1369193" cy="62032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6" name="직사각형 75">
              <a:hlinkClick r:id="rId2" action="ppaction://hlinksldjump"/>
              <a:extLst>
                <a:ext uri="{FF2B5EF4-FFF2-40B4-BE49-F238E27FC236}">
                  <a16:creationId xmlns:a16="http://schemas.microsoft.com/office/drawing/2014/main" id="{02E7BB05-5FEA-1F8D-8E18-A1CAAEF7472B}"/>
                </a:ext>
              </a:extLst>
            </p:cNvPr>
            <p:cNvSpPr/>
            <p:nvPr/>
          </p:nvSpPr>
          <p:spPr>
            <a:xfrm>
              <a:off x="256406" y="6001881"/>
              <a:ext cx="1369193" cy="620326"/>
            </a:xfrm>
            <a:prstGeom prst="rect">
              <a:avLst/>
            </a:prstGeom>
            <a:solidFill>
              <a:srgbClr val="1029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b="1" dirty="0"/>
            </a:p>
          </p:txBody>
        </p:sp>
        <p:pic>
          <p:nvPicPr>
            <p:cNvPr id="77" name="그림 76">
              <a:extLst>
                <a:ext uri="{FF2B5EF4-FFF2-40B4-BE49-F238E27FC236}">
                  <a16:creationId xmlns:a16="http://schemas.microsoft.com/office/drawing/2014/main" id="{5AAEBFA6-5FD2-6760-577F-A4D9265C3C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1792" y="6125028"/>
              <a:ext cx="381845" cy="382335"/>
            </a:xfrm>
            <a:prstGeom prst="rect">
              <a:avLst/>
            </a:prstGeom>
          </p:spPr>
        </p:pic>
      </p:grpSp>
      <p:pic>
        <p:nvPicPr>
          <p:cNvPr id="2" name="그림 1" descr="텍스트이(가) 표시된 사진&#10;&#10;자동 생성된 설명">
            <a:extLst>
              <a:ext uri="{FF2B5EF4-FFF2-40B4-BE49-F238E27FC236}">
                <a16:creationId xmlns:a16="http://schemas.microsoft.com/office/drawing/2014/main" id="{4B980440-3C32-2CAA-B3F1-5E97275B586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82" y="124168"/>
            <a:ext cx="877158" cy="337788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0D54E542-2F4C-3218-9953-48E477BE44B2}"/>
              </a:ext>
            </a:extLst>
          </p:cNvPr>
          <p:cNvSpPr/>
          <p:nvPr/>
        </p:nvSpPr>
        <p:spPr>
          <a:xfrm>
            <a:off x="326433" y="1817146"/>
            <a:ext cx="6483530" cy="4791636"/>
          </a:xfrm>
          <a:prstGeom prst="rect">
            <a:avLst/>
          </a:prstGeom>
          <a:solidFill>
            <a:schemeClr val="bg1"/>
          </a:solidFill>
          <a:ln w="44450"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그래프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1907A22-4D40-6B6B-5A19-F8CFAD048742}"/>
              </a:ext>
            </a:extLst>
          </p:cNvPr>
          <p:cNvSpPr/>
          <p:nvPr/>
        </p:nvSpPr>
        <p:spPr>
          <a:xfrm>
            <a:off x="5624491" y="1299898"/>
            <a:ext cx="981576" cy="354140"/>
          </a:xfrm>
          <a:prstGeom prst="rect">
            <a:avLst/>
          </a:prstGeom>
          <a:solidFill>
            <a:schemeClr val="bg1">
              <a:lumMod val="75000"/>
            </a:schemeClr>
          </a:solidFill>
          <a:ln w="41275"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검색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C8EEB8AB-65A0-E1CE-968C-5FC4D9BFD57A}"/>
              </a:ext>
            </a:extLst>
          </p:cNvPr>
          <p:cNvGrpSpPr/>
          <p:nvPr/>
        </p:nvGrpSpPr>
        <p:grpSpPr>
          <a:xfrm>
            <a:off x="125092" y="723864"/>
            <a:ext cx="1160770" cy="406158"/>
            <a:chOff x="409396" y="-342548"/>
            <a:chExt cx="1447799" cy="506589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9304A01-D32B-4329-5535-29EF3FA408BE}"/>
                </a:ext>
              </a:extLst>
            </p:cNvPr>
            <p:cNvSpPr/>
            <p:nvPr/>
          </p:nvSpPr>
          <p:spPr>
            <a:xfrm>
              <a:off x="409396" y="-342548"/>
              <a:ext cx="1447799" cy="50658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b="1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</a:t>
              </a:r>
              <a:r>
                <a:rPr lang="en-US" altLang="ko-KR" sz="1400" b="1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2022</a:t>
              </a:r>
              <a:r>
                <a:rPr lang="ko-KR" altLang="en-US" sz="1400" b="1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년</a:t>
              </a:r>
            </a:p>
          </p:txBody>
        </p:sp>
        <p:sp>
          <p:nvSpPr>
            <p:cNvPr id="19" name="이등변 삼각형 18">
              <a:extLst>
                <a:ext uri="{FF2B5EF4-FFF2-40B4-BE49-F238E27FC236}">
                  <a16:creationId xmlns:a16="http://schemas.microsoft.com/office/drawing/2014/main" id="{9BB4F11E-E567-F962-0639-B791EBFC0F87}"/>
                </a:ext>
              </a:extLst>
            </p:cNvPr>
            <p:cNvSpPr/>
            <p:nvPr/>
          </p:nvSpPr>
          <p:spPr>
            <a:xfrm rot="17952487">
              <a:off x="1484505" y="-207101"/>
              <a:ext cx="192506" cy="17824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634BA5F1-D9C7-372E-410B-AEB48683EF6E}"/>
              </a:ext>
            </a:extLst>
          </p:cNvPr>
          <p:cNvGrpSpPr/>
          <p:nvPr/>
        </p:nvGrpSpPr>
        <p:grpSpPr>
          <a:xfrm>
            <a:off x="1514133" y="723858"/>
            <a:ext cx="1160770" cy="406158"/>
            <a:chOff x="2090119" y="-342554"/>
            <a:chExt cx="1447799" cy="506589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5068DF8E-E5A9-6343-0BB4-255611F0A570}"/>
                </a:ext>
              </a:extLst>
            </p:cNvPr>
            <p:cNvSpPr/>
            <p:nvPr/>
          </p:nvSpPr>
          <p:spPr>
            <a:xfrm>
              <a:off x="2090119" y="-342554"/>
              <a:ext cx="1447799" cy="50658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60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</a:t>
              </a:r>
              <a:r>
                <a:rPr lang="ko-KR" altLang="en-US" sz="1400" b="1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월</a:t>
              </a:r>
            </a:p>
          </p:txBody>
        </p:sp>
        <p:sp>
          <p:nvSpPr>
            <p:cNvPr id="27" name="이등변 삼각형 26">
              <a:extLst>
                <a:ext uri="{FF2B5EF4-FFF2-40B4-BE49-F238E27FC236}">
                  <a16:creationId xmlns:a16="http://schemas.microsoft.com/office/drawing/2014/main" id="{2135F75C-3EA6-76BF-3AC5-253B335A2D4C}"/>
                </a:ext>
              </a:extLst>
            </p:cNvPr>
            <p:cNvSpPr/>
            <p:nvPr/>
          </p:nvSpPr>
          <p:spPr>
            <a:xfrm rot="17952487">
              <a:off x="3139500" y="-207102"/>
              <a:ext cx="192506" cy="17824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8599A612-F17E-219E-0266-3C726D3DA882}"/>
              </a:ext>
            </a:extLst>
          </p:cNvPr>
          <p:cNvGrpSpPr/>
          <p:nvPr/>
        </p:nvGrpSpPr>
        <p:grpSpPr>
          <a:xfrm>
            <a:off x="2919258" y="723857"/>
            <a:ext cx="1160770" cy="406158"/>
            <a:chOff x="3743325" y="-342555"/>
            <a:chExt cx="1447799" cy="506589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66DF36C2-2B3F-1330-1F6B-90DCBF099302}"/>
                </a:ext>
              </a:extLst>
            </p:cNvPr>
            <p:cNvSpPr/>
            <p:nvPr/>
          </p:nvSpPr>
          <p:spPr>
            <a:xfrm>
              <a:off x="3743325" y="-342555"/>
              <a:ext cx="1447799" cy="50658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</a:t>
              </a:r>
              <a:r>
                <a:rPr lang="ko-KR" altLang="en-US" sz="1400" b="1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일</a:t>
              </a:r>
            </a:p>
          </p:txBody>
        </p:sp>
        <p:sp>
          <p:nvSpPr>
            <p:cNvPr id="30" name="이등변 삼각형 29">
              <a:extLst>
                <a:ext uri="{FF2B5EF4-FFF2-40B4-BE49-F238E27FC236}">
                  <a16:creationId xmlns:a16="http://schemas.microsoft.com/office/drawing/2014/main" id="{21C7CD66-5B6C-995A-F005-E5258F1A8FF3}"/>
                </a:ext>
              </a:extLst>
            </p:cNvPr>
            <p:cNvSpPr/>
            <p:nvPr/>
          </p:nvSpPr>
          <p:spPr>
            <a:xfrm rot="17952487">
              <a:off x="4787326" y="-216627"/>
              <a:ext cx="192506" cy="17824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76507058-9702-31D2-6818-7CF7C523C31C}"/>
              </a:ext>
            </a:extLst>
          </p:cNvPr>
          <p:cNvSpPr txBox="1"/>
          <p:nvPr/>
        </p:nvSpPr>
        <p:spPr>
          <a:xfrm>
            <a:off x="1087827" y="1252988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~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43824E1F-ABCE-4F67-9E8D-E62ED00A8BE0}"/>
              </a:ext>
            </a:extLst>
          </p:cNvPr>
          <p:cNvGrpSpPr/>
          <p:nvPr/>
        </p:nvGrpSpPr>
        <p:grpSpPr>
          <a:xfrm>
            <a:off x="1504289" y="1278647"/>
            <a:ext cx="1160770" cy="406158"/>
            <a:chOff x="409396" y="-342548"/>
            <a:chExt cx="1447799" cy="506589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2878958C-2D25-960A-DF94-D1AB91D8F428}"/>
                </a:ext>
              </a:extLst>
            </p:cNvPr>
            <p:cNvSpPr/>
            <p:nvPr/>
          </p:nvSpPr>
          <p:spPr>
            <a:xfrm>
              <a:off x="409396" y="-342548"/>
              <a:ext cx="1447799" cy="50658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b="1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</a:t>
              </a:r>
              <a:r>
                <a:rPr lang="en-US" altLang="ko-KR" sz="1400" b="1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2022</a:t>
              </a:r>
              <a:r>
                <a:rPr lang="ko-KR" altLang="en-US" sz="1400" b="1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년</a:t>
              </a:r>
            </a:p>
          </p:txBody>
        </p:sp>
        <p:sp>
          <p:nvSpPr>
            <p:cNvPr id="34" name="이등변 삼각형 33">
              <a:extLst>
                <a:ext uri="{FF2B5EF4-FFF2-40B4-BE49-F238E27FC236}">
                  <a16:creationId xmlns:a16="http://schemas.microsoft.com/office/drawing/2014/main" id="{D11EF7C5-5652-06B6-7EAA-912F3B7C491D}"/>
                </a:ext>
              </a:extLst>
            </p:cNvPr>
            <p:cNvSpPr/>
            <p:nvPr/>
          </p:nvSpPr>
          <p:spPr>
            <a:xfrm rot="17952487">
              <a:off x="1484505" y="-207101"/>
              <a:ext cx="192506" cy="17824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2905D5F1-B514-079C-4D67-2F5BC4D47828}"/>
              </a:ext>
            </a:extLst>
          </p:cNvPr>
          <p:cNvGrpSpPr/>
          <p:nvPr/>
        </p:nvGrpSpPr>
        <p:grpSpPr>
          <a:xfrm>
            <a:off x="2893330" y="1281410"/>
            <a:ext cx="1160770" cy="406158"/>
            <a:chOff x="2090119" y="-342554"/>
            <a:chExt cx="1447799" cy="506589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94317FA7-68D8-26E4-82FD-F8DE9C3443CE}"/>
                </a:ext>
              </a:extLst>
            </p:cNvPr>
            <p:cNvSpPr/>
            <p:nvPr/>
          </p:nvSpPr>
          <p:spPr>
            <a:xfrm>
              <a:off x="2090119" y="-342554"/>
              <a:ext cx="1447799" cy="50658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</a:t>
              </a:r>
              <a:r>
                <a:rPr lang="ko-KR" altLang="en-US" sz="1400" b="1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월</a:t>
              </a:r>
            </a:p>
          </p:txBody>
        </p:sp>
        <p:sp>
          <p:nvSpPr>
            <p:cNvPr id="37" name="이등변 삼각형 36">
              <a:extLst>
                <a:ext uri="{FF2B5EF4-FFF2-40B4-BE49-F238E27FC236}">
                  <a16:creationId xmlns:a16="http://schemas.microsoft.com/office/drawing/2014/main" id="{1AD414A9-ABF0-9E42-FB1E-952A6D09B23C}"/>
                </a:ext>
              </a:extLst>
            </p:cNvPr>
            <p:cNvSpPr/>
            <p:nvPr/>
          </p:nvSpPr>
          <p:spPr>
            <a:xfrm rot="17952487">
              <a:off x="3139500" y="-207102"/>
              <a:ext cx="192506" cy="17824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E2B5D2EA-B953-475F-215B-8D5E453D2239}"/>
              </a:ext>
            </a:extLst>
          </p:cNvPr>
          <p:cNvGrpSpPr/>
          <p:nvPr/>
        </p:nvGrpSpPr>
        <p:grpSpPr>
          <a:xfrm>
            <a:off x="4276870" y="1281409"/>
            <a:ext cx="1160770" cy="406158"/>
            <a:chOff x="3743325" y="-342555"/>
            <a:chExt cx="1447799" cy="506589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9F12B789-2CDF-0781-F570-BF561704FECD}"/>
                </a:ext>
              </a:extLst>
            </p:cNvPr>
            <p:cNvSpPr/>
            <p:nvPr/>
          </p:nvSpPr>
          <p:spPr>
            <a:xfrm>
              <a:off x="3743325" y="-342555"/>
              <a:ext cx="1447799" cy="50658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</a:t>
              </a:r>
              <a:r>
                <a:rPr lang="ko-KR" altLang="en-US" sz="1400" b="1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일</a:t>
              </a:r>
            </a:p>
          </p:txBody>
        </p:sp>
        <p:sp>
          <p:nvSpPr>
            <p:cNvPr id="40" name="이등변 삼각형 39">
              <a:extLst>
                <a:ext uri="{FF2B5EF4-FFF2-40B4-BE49-F238E27FC236}">
                  <a16:creationId xmlns:a16="http://schemas.microsoft.com/office/drawing/2014/main" id="{F1138F93-DBAC-F45F-5E24-BEE5C08B4961}"/>
                </a:ext>
              </a:extLst>
            </p:cNvPr>
            <p:cNvSpPr/>
            <p:nvPr/>
          </p:nvSpPr>
          <p:spPr>
            <a:xfrm rot="17952487">
              <a:off x="4787326" y="-216627"/>
              <a:ext cx="192506" cy="17824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2359C0C-126E-2A0F-6BC0-57467C4A12F6}"/>
              </a:ext>
            </a:extLst>
          </p:cNvPr>
          <p:cNvSpPr/>
          <p:nvPr/>
        </p:nvSpPr>
        <p:spPr>
          <a:xfrm>
            <a:off x="2919258" y="722551"/>
            <a:ext cx="1156917" cy="426116"/>
          </a:xfrm>
          <a:prstGeom prst="rect">
            <a:avLst/>
          </a:prstGeom>
          <a:noFill/>
          <a:ln w="57150">
            <a:solidFill>
              <a:srgbClr val="C0000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39483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5C8670B3-BB0E-D1CC-1AA2-647F1EFFD44C}"/>
              </a:ext>
            </a:extLst>
          </p:cNvPr>
          <p:cNvSpPr/>
          <p:nvPr/>
        </p:nvSpPr>
        <p:spPr>
          <a:xfrm>
            <a:off x="0" y="-2094"/>
            <a:ext cx="12192000" cy="620325"/>
          </a:xfrm>
          <a:prstGeom prst="rect">
            <a:avLst/>
          </a:prstGeom>
          <a:solidFill>
            <a:srgbClr val="1029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53F7D6F4-4BD0-9AC7-E90D-18577F64B32D}"/>
              </a:ext>
            </a:extLst>
          </p:cNvPr>
          <p:cNvSpPr/>
          <p:nvPr/>
        </p:nvSpPr>
        <p:spPr>
          <a:xfrm>
            <a:off x="7257733" y="1062599"/>
            <a:ext cx="4495800" cy="4907986"/>
          </a:xfrm>
          <a:prstGeom prst="rect">
            <a:avLst/>
          </a:prstGeom>
          <a:solidFill>
            <a:schemeClr val="bg1">
              <a:lumMod val="95000"/>
            </a:schemeClr>
          </a:solidFill>
          <a:ln w="44450"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9903CF-EC67-44D6-C413-86637207CD81}"/>
              </a:ext>
            </a:extLst>
          </p:cNvPr>
          <p:cNvSpPr txBox="1"/>
          <p:nvPr/>
        </p:nvSpPr>
        <p:spPr>
          <a:xfrm>
            <a:off x="10931201" y="123402"/>
            <a:ext cx="10775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</a:rPr>
              <a:t>지점 이름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68A1C4-02A2-E6C1-4A90-2004CAB79FC2}"/>
              </a:ext>
            </a:extLst>
          </p:cNvPr>
          <p:cNvSpPr txBox="1"/>
          <p:nvPr/>
        </p:nvSpPr>
        <p:spPr>
          <a:xfrm>
            <a:off x="5772834" y="123402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</a:rPr>
              <a:t>날짜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2983309-B284-D19D-B591-5D0E6F9B67C9}"/>
              </a:ext>
            </a:extLst>
          </p:cNvPr>
          <p:cNvSpPr/>
          <p:nvPr/>
        </p:nvSpPr>
        <p:spPr>
          <a:xfrm>
            <a:off x="0" y="-1700980"/>
            <a:ext cx="4038601" cy="15239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600" dirty="0">
                <a:solidFill>
                  <a:schemeClr val="tx1"/>
                </a:solidFill>
              </a:rPr>
              <a:t>배경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sz="1600" dirty="0">
                <a:solidFill>
                  <a:schemeClr val="tx1"/>
                </a:solidFill>
              </a:rPr>
              <a:t>size (1200 : 800)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>
                <a:solidFill>
                  <a:schemeClr val="tx1"/>
                </a:solidFill>
              </a:rPr>
              <a:t>color</a:t>
            </a:r>
            <a:r>
              <a:rPr lang="ko-KR" altLang="en-US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>
                <a:solidFill>
                  <a:schemeClr val="tx1"/>
                </a:solidFill>
              </a:rPr>
              <a:t>(64, 64, 64)</a:t>
            </a:r>
            <a:endParaRPr lang="ko-KR" altLang="en-US" sz="1600" dirty="0">
              <a:solidFill>
                <a:schemeClr val="tx1"/>
              </a:solidFill>
            </a:endParaRPr>
          </a:p>
          <a:p>
            <a:r>
              <a:rPr lang="ko-KR" altLang="en-US" sz="1600" dirty="0">
                <a:solidFill>
                  <a:schemeClr val="tx1"/>
                </a:solidFill>
              </a:rPr>
              <a:t>왼쪽 패널</a:t>
            </a:r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- size (250 : 250)</a:t>
            </a:r>
          </a:p>
          <a:p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A2393C-461F-52A5-37DA-7B32CB6642E8}"/>
              </a:ext>
            </a:extLst>
          </p:cNvPr>
          <p:cNvSpPr txBox="1"/>
          <p:nvPr/>
        </p:nvSpPr>
        <p:spPr>
          <a:xfrm>
            <a:off x="7410456" y="1897711"/>
            <a:ext cx="4124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날짜</a:t>
            </a:r>
            <a:r>
              <a:rPr lang="en-US" altLang="ko-KR" b="1" dirty="0"/>
              <a:t>			      </a:t>
            </a:r>
            <a:r>
              <a:rPr lang="ko-KR" altLang="en-US" b="1" dirty="0"/>
              <a:t>매출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8E34C6D-9752-AC8D-598C-D79CA60E269C}"/>
              </a:ext>
            </a:extLst>
          </p:cNvPr>
          <p:cNvSpPr txBox="1"/>
          <p:nvPr/>
        </p:nvSpPr>
        <p:spPr>
          <a:xfrm>
            <a:off x="7445063" y="5474049"/>
            <a:ext cx="4132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총 금액</a:t>
            </a:r>
            <a:r>
              <a:rPr lang="en-US" altLang="ko-KR" b="1" dirty="0"/>
              <a:t>		             91,000 </a:t>
            </a:r>
            <a:r>
              <a:rPr lang="ko-KR" altLang="en-US" b="1" dirty="0"/>
              <a:t>원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4FE7D83-02CB-1E86-CDE9-7DECF14690B7}"/>
              </a:ext>
            </a:extLst>
          </p:cNvPr>
          <p:cNvSpPr/>
          <p:nvPr/>
        </p:nvSpPr>
        <p:spPr>
          <a:xfrm>
            <a:off x="8094104" y="1272325"/>
            <a:ext cx="2886075" cy="381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2022</a:t>
            </a:r>
            <a:r>
              <a:rPr lang="ko-KR" altLang="en-US" b="1" dirty="0">
                <a:solidFill>
                  <a:schemeClr val="bg1"/>
                </a:solidFill>
              </a:rPr>
              <a:t>년 </a:t>
            </a:r>
            <a:r>
              <a:rPr lang="en-US" altLang="ko-KR" b="1" dirty="0">
                <a:solidFill>
                  <a:schemeClr val="bg1"/>
                </a:solidFill>
              </a:rPr>
              <a:t>12</a:t>
            </a:r>
            <a:r>
              <a:rPr lang="ko-KR" altLang="en-US" b="1" dirty="0">
                <a:solidFill>
                  <a:schemeClr val="bg1"/>
                </a:solidFill>
              </a:rPr>
              <a:t>월 </a:t>
            </a:r>
            <a:r>
              <a:rPr lang="en-US" altLang="ko-KR" b="1" dirty="0">
                <a:solidFill>
                  <a:schemeClr val="bg1"/>
                </a:solidFill>
              </a:rPr>
              <a:t>6</a:t>
            </a:r>
            <a:r>
              <a:rPr lang="ko-KR" altLang="en-US" b="1" dirty="0">
                <a:solidFill>
                  <a:schemeClr val="bg1"/>
                </a:solidFill>
              </a:rPr>
              <a:t>일 매출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960E74F-9BB9-21C0-0883-30CF3C083A91}"/>
              </a:ext>
            </a:extLst>
          </p:cNvPr>
          <p:cNvSpPr txBox="1"/>
          <p:nvPr/>
        </p:nvSpPr>
        <p:spPr>
          <a:xfrm>
            <a:off x="7457013" y="2302750"/>
            <a:ext cx="4078180" cy="2947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9</a:t>
            </a:r>
            <a:r>
              <a:rPr lang="ko-KR" altLang="en-US" dirty="0"/>
              <a:t>시 </a:t>
            </a:r>
            <a:r>
              <a:rPr lang="en-US" altLang="ko-KR" dirty="0"/>
              <a:t>~ 10</a:t>
            </a:r>
            <a:r>
              <a:rPr lang="ko-KR" altLang="en-US" dirty="0"/>
              <a:t>시</a:t>
            </a:r>
            <a:r>
              <a:rPr lang="en-US" altLang="ko-KR" dirty="0"/>
              <a:t>		    5,000</a:t>
            </a:r>
            <a:r>
              <a:rPr lang="ko-KR" altLang="en-US" dirty="0"/>
              <a:t>원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10</a:t>
            </a:r>
            <a:r>
              <a:rPr lang="ko-KR" altLang="en-US" dirty="0"/>
              <a:t>시 </a:t>
            </a:r>
            <a:r>
              <a:rPr lang="en-US" altLang="ko-KR" dirty="0"/>
              <a:t>~ 11</a:t>
            </a:r>
            <a:r>
              <a:rPr lang="ko-KR" altLang="en-US" dirty="0"/>
              <a:t>시 </a:t>
            </a:r>
            <a:r>
              <a:rPr lang="en-US" altLang="ko-KR" dirty="0"/>
              <a:t>		    9,200</a:t>
            </a:r>
            <a:r>
              <a:rPr lang="ko-KR" altLang="en-US" dirty="0"/>
              <a:t>원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11</a:t>
            </a:r>
            <a:r>
              <a:rPr lang="ko-KR" altLang="en-US" dirty="0"/>
              <a:t>시 </a:t>
            </a:r>
            <a:r>
              <a:rPr lang="en-US" altLang="ko-KR" dirty="0"/>
              <a:t>~ 12</a:t>
            </a:r>
            <a:r>
              <a:rPr lang="ko-KR" altLang="en-US" dirty="0"/>
              <a:t>시 </a:t>
            </a:r>
            <a:r>
              <a:rPr lang="en-US" altLang="ko-KR" dirty="0"/>
              <a:t>		  13,100</a:t>
            </a:r>
            <a:r>
              <a:rPr lang="ko-KR" altLang="en-US" dirty="0"/>
              <a:t>원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12</a:t>
            </a:r>
            <a:r>
              <a:rPr lang="ko-KR" altLang="en-US" dirty="0"/>
              <a:t>시 </a:t>
            </a:r>
            <a:r>
              <a:rPr lang="en-US" altLang="ko-KR" dirty="0"/>
              <a:t>~ 13</a:t>
            </a:r>
            <a:r>
              <a:rPr lang="ko-KR" altLang="en-US" dirty="0"/>
              <a:t>시 </a:t>
            </a:r>
            <a:r>
              <a:rPr lang="en-US" altLang="ko-KR" dirty="0"/>
              <a:t>		  55,100</a:t>
            </a:r>
            <a:r>
              <a:rPr lang="ko-KR" altLang="en-US" dirty="0"/>
              <a:t>원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13</a:t>
            </a:r>
            <a:r>
              <a:rPr lang="ko-KR" altLang="en-US" dirty="0"/>
              <a:t>시 </a:t>
            </a:r>
            <a:r>
              <a:rPr lang="en-US" altLang="ko-KR" dirty="0"/>
              <a:t>~ 14</a:t>
            </a:r>
            <a:r>
              <a:rPr lang="ko-KR" altLang="en-US" dirty="0"/>
              <a:t>시 </a:t>
            </a:r>
            <a:r>
              <a:rPr lang="en-US" altLang="ko-KR" dirty="0"/>
              <a:t>		    3,100</a:t>
            </a:r>
            <a:r>
              <a:rPr lang="ko-KR" altLang="en-US" dirty="0"/>
              <a:t>원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14</a:t>
            </a:r>
            <a:r>
              <a:rPr lang="ko-KR" altLang="en-US" dirty="0"/>
              <a:t>시 </a:t>
            </a:r>
            <a:r>
              <a:rPr lang="en-US" altLang="ko-KR" dirty="0"/>
              <a:t>~ 15</a:t>
            </a:r>
            <a:r>
              <a:rPr lang="ko-KR" altLang="en-US" dirty="0"/>
              <a:t>시 </a:t>
            </a:r>
            <a:r>
              <a:rPr lang="en-US" altLang="ko-KR" dirty="0"/>
              <a:t>		    5,500</a:t>
            </a:r>
            <a:r>
              <a:rPr lang="ko-KR" altLang="en-US" dirty="0"/>
              <a:t>원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…			           …</a:t>
            </a:r>
            <a:endParaRPr lang="ko-KR" altLang="en-US" dirty="0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5A4EAC16-3C83-FA67-FB88-4F1A3743E9F3}"/>
              </a:ext>
            </a:extLst>
          </p:cNvPr>
          <p:cNvSpPr/>
          <p:nvPr/>
        </p:nvSpPr>
        <p:spPr>
          <a:xfrm>
            <a:off x="11703101" y="2354265"/>
            <a:ext cx="66998" cy="1674809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8D94EB41-3195-27CC-FFB6-28C2F21B8D0B}"/>
              </a:ext>
            </a:extLst>
          </p:cNvPr>
          <p:cNvGrpSpPr/>
          <p:nvPr/>
        </p:nvGrpSpPr>
        <p:grpSpPr>
          <a:xfrm>
            <a:off x="10766547" y="6126860"/>
            <a:ext cx="1242193" cy="531253"/>
            <a:chOff x="256406" y="6001881"/>
            <a:chExt cx="1369193" cy="62032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6" name="직사각형 75">
              <a:hlinkClick r:id="rId2" action="ppaction://hlinksldjump"/>
              <a:extLst>
                <a:ext uri="{FF2B5EF4-FFF2-40B4-BE49-F238E27FC236}">
                  <a16:creationId xmlns:a16="http://schemas.microsoft.com/office/drawing/2014/main" id="{02E7BB05-5FEA-1F8D-8E18-A1CAAEF7472B}"/>
                </a:ext>
              </a:extLst>
            </p:cNvPr>
            <p:cNvSpPr/>
            <p:nvPr/>
          </p:nvSpPr>
          <p:spPr>
            <a:xfrm>
              <a:off x="256406" y="6001881"/>
              <a:ext cx="1369193" cy="620326"/>
            </a:xfrm>
            <a:prstGeom prst="rect">
              <a:avLst/>
            </a:prstGeom>
            <a:solidFill>
              <a:srgbClr val="1029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b="1" dirty="0"/>
            </a:p>
          </p:txBody>
        </p:sp>
        <p:pic>
          <p:nvPicPr>
            <p:cNvPr id="77" name="그림 76">
              <a:extLst>
                <a:ext uri="{FF2B5EF4-FFF2-40B4-BE49-F238E27FC236}">
                  <a16:creationId xmlns:a16="http://schemas.microsoft.com/office/drawing/2014/main" id="{5AAEBFA6-5FD2-6760-577F-A4D9265C3C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1792" y="6125028"/>
              <a:ext cx="381845" cy="382335"/>
            </a:xfrm>
            <a:prstGeom prst="rect">
              <a:avLst/>
            </a:prstGeom>
          </p:spPr>
        </p:pic>
      </p:grpSp>
      <p:pic>
        <p:nvPicPr>
          <p:cNvPr id="2" name="그림 1" descr="텍스트이(가) 표시된 사진&#10;&#10;자동 생성된 설명">
            <a:extLst>
              <a:ext uri="{FF2B5EF4-FFF2-40B4-BE49-F238E27FC236}">
                <a16:creationId xmlns:a16="http://schemas.microsoft.com/office/drawing/2014/main" id="{4B980440-3C32-2CAA-B3F1-5E97275B586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82" y="124168"/>
            <a:ext cx="877158" cy="337788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0D54E542-2F4C-3218-9953-48E477BE44B2}"/>
              </a:ext>
            </a:extLst>
          </p:cNvPr>
          <p:cNvSpPr/>
          <p:nvPr/>
        </p:nvSpPr>
        <p:spPr>
          <a:xfrm>
            <a:off x="326433" y="1817146"/>
            <a:ext cx="6483530" cy="4791636"/>
          </a:xfrm>
          <a:prstGeom prst="rect">
            <a:avLst/>
          </a:prstGeom>
          <a:solidFill>
            <a:schemeClr val="bg1"/>
          </a:solidFill>
          <a:ln w="44450"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그래프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1907A22-4D40-6B6B-5A19-F8CFAD048742}"/>
              </a:ext>
            </a:extLst>
          </p:cNvPr>
          <p:cNvSpPr/>
          <p:nvPr/>
        </p:nvSpPr>
        <p:spPr>
          <a:xfrm>
            <a:off x="5624491" y="1299898"/>
            <a:ext cx="981576" cy="354140"/>
          </a:xfrm>
          <a:prstGeom prst="rect">
            <a:avLst/>
          </a:prstGeom>
          <a:solidFill>
            <a:schemeClr val="bg1">
              <a:lumMod val="75000"/>
            </a:schemeClr>
          </a:solidFill>
          <a:ln w="41275"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검색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C8EEB8AB-65A0-E1CE-968C-5FC4D9BFD57A}"/>
              </a:ext>
            </a:extLst>
          </p:cNvPr>
          <p:cNvGrpSpPr/>
          <p:nvPr/>
        </p:nvGrpSpPr>
        <p:grpSpPr>
          <a:xfrm>
            <a:off x="125092" y="723864"/>
            <a:ext cx="1160770" cy="406158"/>
            <a:chOff x="409396" y="-342548"/>
            <a:chExt cx="1447799" cy="506589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9304A01-D32B-4329-5535-29EF3FA408BE}"/>
                </a:ext>
              </a:extLst>
            </p:cNvPr>
            <p:cNvSpPr/>
            <p:nvPr/>
          </p:nvSpPr>
          <p:spPr>
            <a:xfrm>
              <a:off x="409396" y="-342548"/>
              <a:ext cx="1447799" cy="50658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b="1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</a:t>
              </a:r>
              <a:r>
                <a:rPr lang="en-US" altLang="ko-KR" sz="1400" b="1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2022</a:t>
              </a:r>
              <a:r>
                <a:rPr lang="ko-KR" altLang="en-US" sz="1400" b="1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년</a:t>
              </a:r>
            </a:p>
          </p:txBody>
        </p:sp>
        <p:sp>
          <p:nvSpPr>
            <p:cNvPr id="19" name="이등변 삼각형 18">
              <a:extLst>
                <a:ext uri="{FF2B5EF4-FFF2-40B4-BE49-F238E27FC236}">
                  <a16:creationId xmlns:a16="http://schemas.microsoft.com/office/drawing/2014/main" id="{9BB4F11E-E567-F962-0639-B791EBFC0F87}"/>
                </a:ext>
              </a:extLst>
            </p:cNvPr>
            <p:cNvSpPr/>
            <p:nvPr/>
          </p:nvSpPr>
          <p:spPr>
            <a:xfrm rot="17952487">
              <a:off x="1484505" y="-207101"/>
              <a:ext cx="192506" cy="17824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634BA5F1-D9C7-372E-410B-AEB48683EF6E}"/>
              </a:ext>
            </a:extLst>
          </p:cNvPr>
          <p:cNvGrpSpPr/>
          <p:nvPr/>
        </p:nvGrpSpPr>
        <p:grpSpPr>
          <a:xfrm>
            <a:off x="1514133" y="723858"/>
            <a:ext cx="1160770" cy="406158"/>
            <a:chOff x="2090119" y="-342554"/>
            <a:chExt cx="1447799" cy="506589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5068DF8E-E5A9-6343-0BB4-255611F0A570}"/>
                </a:ext>
              </a:extLst>
            </p:cNvPr>
            <p:cNvSpPr/>
            <p:nvPr/>
          </p:nvSpPr>
          <p:spPr>
            <a:xfrm>
              <a:off x="2090119" y="-342554"/>
              <a:ext cx="1447799" cy="50658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60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</a:t>
              </a:r>
              <a:r>
                <a:rPr lang="ko-KR" altLang="en-US" sz="1400" b="1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월</a:t>
              </a:r>
            </a:p>
          </p:txBody>
        </p:sp>
        <p:sp>
          <p:nvSpPr>
            <p:cNvPr id="27" name="이등변 삼각형 26">
              <a:extLst>
                <a:ext uri="{FF2B5EF4-FFF2-40B4-BE49-F238E27FC236}">
                  <a16:creationId xmlns:a16="http://schemas.microsoft.com/office/drawing/2014/main" id="{2135F75C-3EA6-76BF-3AC5-253B335A2D4C}"/>
                </a:ext>
              </a:extLst>
            </p:cNvPr>
            <p:cNvSpPr/>
            <p:nvPr/>
          </p:nvSpPr>
          <p:spPr>
            <a:xfrm rot="17952487">
              <a:off x="3139500" y="-207102"/>
              <a:ext cx="192506" cy="17824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8599A612-F17E-219E-0266-3C726D3DA882}"/>
              </a:ext>
            </a:extLst>
          </p:cNvPr>
          <p:cNvGrpSpPr/>
          <p:nvPr/>
        </p:nvGrpSpPr>
        <p:grpSpPr>
          <a:xfrm>
            <a:off x="2919258" y="723857"/>
            <a:ext cx="1160770" cy="406158"/>
            <a:chOff x="3743325" y="-342555"/>
            <a:chExt cx="1447799" cy="506589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66DF36C2-2B3F-1330-1F6B-90DCBF099302}"/>
                </a:ext>
              </a:extLst>
            </p:cNvPr>
            <p:cNvSpPr/>
            <p:nvPr/>
          </p:nvSpPr>
          <p:spPr>
            <a:xfrm>
              <a:off x="3743325" y="-342555"/>
              <a:ext cx="1447799" cy="50658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</a:t>
              </a:r>
              <a:r>
                <a:rPr lang="ko-KR" altLang="en-US" sz="1400" b="1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일</a:t>
              </a:r>
            </a:p>
          </p:txBody>
        </p:sp>
        <p:sp>
          <p:nvSpPr>
            <p:cNvPr id="30" name="이등변 삼각형 29">
              <a:extLst>
                <a:ext uri="{FF2B5EF4-FFF2-40B4-BE49-F238E27FC236}">
                  <a16:creationId xmlns:a16="http://schemas.microsoft.com/office/drawing/2014/main" id="{21C7CD66-5B6C-995A-F005-E5258F1A8FF3}"/>
                </a:ext>
              </a:extLst>
            </p:cNvPr>
            <p:cNvSpPr/>
            <p:nvPr/>
          </p:nvSpPr>
          <p:spPr>
            <a:xfrm rot="17952487">
              <a:off x="4787326" y="-216627"/>
              <a:ext cx="192506" cy="17824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76507058-9702-31D2-6818-7CF7C523C31C}"/>
              </a:ext>
            </a:extLst>
          </p:cNvPr>
          <p:cNvSpPr txBox="1"/>
          <p:nvPr/>
        </p:nvSpPr>
        <p:spPr>
          <a:xfrm>
            <a:off x="1087827" y="1252988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~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43824E1F-ABCE-4F67-9E8D-E62ED00A8BE0}"/>
              </a:ext>
            </a:extLst>
          </p:cNvPr>
          <p:cNvGrpSpPr/>
          <p:nvPr/>
        </p:nvGrpSpPr>
        <p:grpSpPr>
          <a:xfrm>
            <a:off x="1504289" y="1278647"/>
            <a:ext cx="1160770" cy="406158"/>
            <a:chOff x="409396" y="-342548"/>
            <a:chExt cx="1447799" cy="506589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2878958C-2D25-960A-DF94-D1AB91D8F428}"/>
                </a:ext>
              </a:extLst>
            </p:cNvPr>
            <p:cNvSpPr/>
            <p:nvPr/>
          </p:nvSpPr>
          <p:spPr>
            <a:xfrm>
              <a:off x="409396" y="-342548"/>
              <a:ext cx="1447799" cy="50658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b="1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</a:t>
              </a:r>
              <a:r>
                <a:rPr lang="en-US" altLang="ko-KR" sz="1400" b="1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2022</a:t>
              </a:r>
              <a:r>
                <a:rPr lang="ko-KR" altLang="en-US" sz="1400" b="1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년</a:t>
              </a:r>
            </a:p>
          </p:txBody>
        </p:sp>
        <p:sp>
          <p:nvSpPr>
            <p:cNvPr id="34" name="이등변 삼각형 33">
              <a:extLst>
                <a:ext uri="{FF2B5EF4-FFF2-40B4-BE49-F238E27FC236}">
                  <a16:creationId xmlns:a16="http://schemas.microsoft.com/office/drawing/2014/main" id="{D11EF7C5-5652-06B6-7EAA-912F3B7C491D}"/>
                </a:ext>
              </a:extLst>
            </p:cNvPr>
            <p:cNvSpPr/>
            <p:nvPr/>
          </p:nvSpPr>
          <p:spPr>
            <a:xfrm rot="17952487">
              <a:off x="1484505" y="-207101"/>
              <a:ext cx="192506" cy="17824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2905D5F1-B514-079C-4D67-2F5BC4D47828}"/>
              </a:ext>
            </a:extLst>
          </p:cNvPr>
          <p:cNvGrpSpPr/>
          <p:nvPr/>
        </p:nvGrpSpPr>
        <p:grpSpPr>
          <a:xfrm>
            <a:off x="2893330" y="1281410"/>
            <a:ext cx="1160770" cy="406158"/>
            <a:chOff x="2090119" y="-342554"/>
            <a:chExt cx="1447799" cy="506589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94317FA7-68D8-26E4-82FD-F8DE9C3443CE}"/>
                </a:ext>
              </a:extLst>
            </p:cNvPr>
            <p:cNvSpPr/>
            <p:nvPr/>
          </p:nvSpPr>
          <p:spPr>
            <a:xfrm>
              <a:off x="2090119" y="-342554"/>
              <a:ext cx="1447799" cy="50658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</a:t>
              </a:r>
              <a:r>
                <a:rPr lang="ko-KR" altLang="en-US" sz="1400" b="1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월</a:t>
              </a:r>
            </a:p>
          </p:txBody>
        </p:sp>
        <p:sp>
          <p:nvSpPr>
            <p:cNvPr id="37" name="이등변 삼각형 36">
              <a:extLst>
                <a:ext uri="{FF2B5EF4-FFF2-40B4-BE49-F238E27FC236}">
                  <a16:creationId xmlns:a16="http://schemas.microsoft.com/office/drawing/2014/main" id="{1AD414A9-ABF0-9E42-FB1E-952A6D09B23C}"/>
                </a:ext>
              </a:extLst>
            </p:cNvPr>
            <p:cNvSpPr/>
            <p:nvPr/>
          </p:nvSpPr>
          <p:spPr>
            <a:xfrm rot="17952487">
              <a:off x="3139500" y="-207102"/>
              <a:ext cx="192506" cy="17824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E2B5D2EA-B953-475F-215B-8D5E453D2239}"/>
              </a:ext>
            </a:extLst>
          </p:cNvPr>
          <p:cNvGrpSpPr/>
          <p:nvPr/>
        </p:nvGrpSpPr>
        <p:grpSpPr>
          <a:xfrm>
            <a:off x="4276870" y="1281409"/>
            <a:ext cx="1160770" cy="406158"/>
            <a:chOff x="3743325" y="-342555"/>
            <a:chExt cx="1447799" cy="506589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9F12B789-2CDF-0781-F570-BF561704FECD}"/>
                </a:ext>
              </a:extLst>
            </p:cNvPr>
            <p:cNvSpPr/>
            <p:nvPr/>
          </p:nvSpPr>
          <p:spPr>
            <a:xfrm>
              <a:off x="3743325" y="-342555"/>
              <a:ext cx="1447799" cy="50658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</a:t>
              </a:r>
              <a:r>
                <a:rPr lang="ko-KR" altLang="en-US" sz="1400" b="1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일</a:t>
              </a:r>
            </a:p>
          </p:txBody>
        </p:sp>
        <p:sp>
          <p:nvSpPr>
            <p:cNvPr id="40" name="이등변 삼각형 39">
              <a:extLst>
                <a:ext uri="{FF2B5EF4-FFF2-40B4-BE49-F238E27FC236}">
                  <a16:creationId xmlns:a16="http://schemas.microsoft.com/office/drawing/2014/main" id="{F1138F93-DBAC-F45F-5E24-BEE5C08B4961}"/>
                </a:ext>
              </a:extLst>
            </p:cNvPr>
            <p:cNvSpPr/>
            <p:nvPr/>
          </p:nvSpPr>
          <p:spPr>
            <a:xfrm rot="17952487">
              <a:off x="4787326" y="-216627"/>
              <a:ext cx="192506" cy="17824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A5859042-1296-4353-18B5-7B80DFADAEDD}"/>
              </a:ext>
            </a:extLst>
          </p:cNvPr>
          <p:cNvSpPr/>
          <p:nvPr/>
        </p:nvSpPr>
        <p:spPr>
          <a:xfrm>
            <a:off x="2905228" y="1134556"/>
            <a:ext cx="1170701" cy="18954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chemeClr val="tx1"/>
                </a:solidFill>
              </a:rPr>
              <a:t>…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</a:rPr>
              <a:t>5</a:t>
            </a:r>
            <a:r>
              <a:rPr lang="ko-KR" altLang="en-US" sz="1600" dirty="0">
                <a:solidFill>
                  <a:schemeClr val="tx1"/>
                </a:solidFill>
              </a:rPr>
              <a:t>일</a:t>
            </a:r>
            <a:endParaRPr lang="en-US" altLang="ko-KR" sz="16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chemeClr val="tx1"/>
                </a:solidFill>
              </a:rPr>
              <a:t>6</a:t>
            </a:r>
            <a:r>
              <a:rPr lang="ko-KR" altLang="en-US" sz="1600" b="1" dirty="0">
                <a:solidFill>
                  <a:schemeClr val="tx1"/>
                </a:solidFill>
              </a:rPr>
              <a:t>일</a:t>
            </a:r>
            <a:endParaRPr lang="en-US" altLang="ko-KR" sz="1600" b="1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</a:rPr>
              <a:t>7</a:t>
            </a:r>
            <a:r>
              <a:rPr lang="ko-KR" altLang="en-US" sz="1600" dirty="0">
                <a:solidFill>
                  <a:schemeClr val="tx1"/>
                </a:solidFill>
              </a:rPr>
              <a:t>일</a:t>
            </a:r>
            <a:endParaRPr lang="en-US" altLang="ko-KR" sz="16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C40DA6A-7FB8-A32A-F74D-65230BB9E0EE}"/>
              </a:ext>
            </a:extLst>
          </p:cNvPr>
          <p:cNvSpPr/>
          <p:nvPr/>
        </p:nvSpPr>
        <p:spPr>
          <a:xfrm>
            <a:off x="3854757" y="1486695"/>
            <a:ext cx="157942" cy="3145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37627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직사각형 81">
            <a:extLst>
              <a:ext uri="{FF2B5EF4-FFF2-40B4-BE49-F238E27FC236}">
                <a16:creationId xmlns:a16="http://schemas.microsoft.com/office/drawing/2014/main" id="{DF2A4EBE-D4A7-0F19-76F6-C7AB18EDE71C}"/>
              </a:ext>
            </a:extLst>
          </p:cNvPr>
          <p:cNvSpPr/>
          <p:nvPr/>
        </p:nvSpPr>
        <p:spPr>
          <a:xfrm>
            <a:off x="0" y="-2094"/>
            <a:ext cx="12192000" cy="620325"/>
          </a:xfrm>
          <a:prstGeom prst="rect">
            <a:avLst/>
          </a:prstGeom>
          <a:solidFill>
            <a:srgbClr val="1029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9903CF-EC67-44D6-C413-86637207CD81}"/>
              </a:ext>
            </a:extLst>
          </p:cNvPr>
          <p:cNvSpPr txBox="1"/>
          <p:nvPr/>
        </p:nvSpPr>
        <p:spPr>
          <a:xfrm>
            <a:off x="10931201" y="123402"/>
            <a:ext cx="10775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</a:rPr>
              <a:t>지점 이름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68A1C4-02A2-E6C1-4A90-2004CAB79FC2}"/>
              </a:ext>
            </a:extLst>
          </p:cNvPr>
          <p:cNvSpPr txBox="1"/>
          <p:nvPr/>
        </p:nvSpPr>
        <p:spPr>
          <a:xfrm>
            <a:off x="5772834" y="123402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</a:rPr>
              <a:t>날짜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2983309-B284-D19D-B591-5D0E6F9B67C9}"/>
              </a:ext>
            </a:extLst>
          </p:cNvPr>
          <p:cNvSpPr/>
          <p:nvPr/>
        </p:nvSpPr>
        <p:spPr>
          <a:xfrm>
            <a:off x="0" y="-1700980"/>
            <a:ext cx="4038601" cy="15239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600" dirty="0">
                <a:solidFill>
                  <a:schemeClr val="tx1"/>
                </a:solidFill>
              </a:rPr>
              <a:t>배경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sz="1600" dirty="0">
                <a:solidFill>
                  <a:schemeClr val="tx1"/>
                </a:solidFill>
              </a:rPr>
              <a:t>size (1200 : 800)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>
                <a:solidFill>
                  <a:schemeClr val="tx1"/>
                </a:solidFill>
              </a:rPr>
              <a:t>color</a:t>
            </a:r>
            <a:r>
              <a:rPr lang="ko-KR" altLang="en-US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>
                <a:solidFill>
                  <a:schemeClr val="tx1"/>
                </a:solidFill>
              </a:rPr>
              <a:t>(64, 64, 64)</a:t>
            </a:r>
            <a:endParaRPr lang="ko-KR" altLang="en-US" sz="1600" dirty="0">
              <a:solidFill>
                <a:schemeClr val="tx1"/>
              </a:solidFill>
            </a:endParaRPr>
          </a:p>
          <a:p>
            <a:r>
              <a:rPr lang="ko-KR" altLang="en-US" sz="1600" dirty="0">
                <a:solidFill>
                  <a:schemeClr val="tx1"/>
                </a:solidFill>
              </a:rPr>
              <a:t>왼쪽 패널</a:t>
            </a:r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- size (250 : 250)</a:t>
            </a:r>
          </a:p>
          <a:p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7BBD72E-962D-EF43-3F31-BBC2FA07B358}"/>
              </a:ext>
            </a:extLst>
          </p:cNvPr>
          <p:cNvSpPr/>
          <p:nvPr/>
        </p:nvSpPr>
        <p:spPr>
          <a:xfrm>
            <a:off x="1787073" y="1005255"/>
            <a:ext cx="7170057" cy="620325"/>
          </a:xfrm>
          <a:prstGeom prst="rect">
            <a:avLst/>
          </a:prstGeom>
          <a:solidFill>
            <a:schemeClr val="bg1"/>
          </a:solidFill>
          <a:ln w="53975"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(</a:t>
            </a:r>
            <a:r>
              <a:rPr lang="ko-KR" altLang="en-US" b="1" dirty="0">
                <a:solidFill>
                  <a:schemeClr val="tx1"/>
                </a:solidFill>
              </a:rPr>
              <a:t>메뉴 이름</a:t>
            </a:r>
            <a:r>
              <a:rPr lang="en-US" altLang="ko-KR" b="1" dirty="0">
                <a:solidFill>
                  <a:schemeClr val="tx1"/>
                </a:solidFill>
              </a:rPr>
              <a:t> </a:t>
            </a:r>
            <a:r>
              <a:rPr lang="ko-KR" altLang="en-US" b="1" dirty="0">
                <a:solidFill>
                  <a:schemeClr val="tx1"/>
                </a:solidFill>
              </a:rPr>
              <a:t>또는 상품코드</a:t>
            </a:r>
            <a:r>
              <a:rPr lang="en-US" altLang="ko-KR" b="1" dirty="0">
                <a:solidFill>
                  <a:schemeClr val="tx1"/>
                </a:solidFill>
              </a:rPr>
              <a:t>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07BB4EBD-DD4D-4FBB-A740-E7602B6FB099}"/>
              </a:ext>
            </a:extLst>
          </p:cNvPr>
          <p:cNvSpPr/>
          <p:nvPr/>
        </p:nvSpPr>
        <p:spPr>
          <a:xfrm>
            <a:off x="9170329" y="1005255"/>
            <a:ext cx="1236415" cy="620325"/>
          </a:xfrm>
          <a:prstGeom prst="rect">
            <a:avLst/>
          </a:prstGeom>
          <a:solidFill>
            <a:schemeClr val="bg1"/>
          </a:solidFill>
          <a:ln w="53975"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검색</a:t>
            </a:r>
          </a:p>
        </p:txBody>
      </p:sp>
      <p:graphicFrame>
        <p:nvGraphicFramePr>
          <p:cNvPr id="68" name="표 67">
            <a:extLst>
              <a:ext uri="{FF2B5EF4-FFF2-40B4-BE49-F238E27FC236}">
                <a16:creationId xmlns:a16="http://schemas.microsoft.com/office/drawing/2014/main" id="{8C3D7F26-A36B-477D-01E9-D844EB5235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3418992"/>
              </p:ext>
            </p:extLst>
          </p:nvPr>
        </p:nvGraphicFramePr>
        <p:xfrm>
          <a:off x="590309" y="1845331"/>
          <a:ext cx="10880981" cy="4098856"/>
        </p:xfrm>
        <a:graphic>
          <a:graphicData uri="http://schemas.openxmlformats.org/drawingml/2006/table">
            <a:tbl>
              <a:tblPr firstRow="1" la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422593">
                  <a:extLst>
                    <a:ext uri="{9D8B030D-6E8A-4147-A177-3AD203B41FA5}">
                      <a16:colId xmlns:a16="http://schemas.microsoft.com/office/drawing/2014/main" val="1169217219"/>
                    </a:ext>
                  </a:extLst>
                </a:gridCol>
                <a:gridCol w="798653">
                  <a:extLst>
                    <a:ext uri="{9D8B030D-6E8A-4147-A177-3AD203B41FA5}">
                      <a16:colId xmlns:a16="http://schemas.microsoft.com/office/drawing/2014/main" val="3691741089"/>
                    </a:ext>
                  </a:extLst>
                </a:gridCol>
                <a:gridCol w="4914283">
                  <a:extLst>
                    <a:ext uri="{9D8B030D-6E8A-4147-A177-3AD203B41FA5}">
                      <a16:colId xmlns:a16="http://schemas.microsoft.com/office/drawing/2014/main" val="1932588171"/>
                    </a:ext>
                  </a:extLst>
                </a:gridCol>
                <a:gridCol w="2235229">
                  <a:extLst>
                    <a:ext uri="{9D8B030D-6E8A-4147-A177-3AD203B41FA5}">
                      <a16:colId xmlns:a16="http://schemas.microsoft.com/office/drawing/2014/main" val="2442569592"/>
                    </a:ext>
                  </a:extLst>
                </a:gridCol>
                <a:gridCol w="2510223">
                  <a:extLst>
                    <a:ext uri="{9D8B030D-6E8A-4147-A177-3AD203B41FA5}">
                      <a16:colId xmlns:a16="http://schemas.microsoft.com/office/drawing/2014/main" val="2547771572"/>
                    </a:ext>
                  </a:extLst>
                </a:gridCol>
              </a:tblGrid>
              <a:tr h="492617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순번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메뉴 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금액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상품 코드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9371069"/>
                  </a:ext>
                </a:extLst>
              </a:tr>
              <a:tr h="4926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8747304"/>
                  </a:ext>
                </a:extLst>
              </a:tr>
              <a:tr h="518937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649082"/>
                  </a:ext>
                </a:extLst>
              </a:tr>
              <a:tr h="518937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80503"/>
                  </a:ext>
                </a:extLst>
              </a:tr>
              <a:tr h="518937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3279621"/>
                  </a:ext>
                </a:extLst>
              </a:tr>
              <a:tr h="518937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8691818"/>
                  </a:ext>
                </a:extLst>
              </a:tr>
              <a:tr h="518937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5999140"/>
                  </a:ext>
                </a:extLst>
              </a:tr>
              <a:tr h="518937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9439673"/>
                  </a:ext>
                </a:extLst>
              </a:tr>
            </a:tbl>
          </a:graphicData>
        </a:graphic>
      </p:graphicFrame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27B892CB-C907-7638-1C66-995CF4B78EB4}"/>
              </a:ext>
            </a:extLst>
          </p:cNvPr>
          <p:cNvSpPr/>
          <p:nvPr/>
        </p:nvSpPr>
        <p:spPr>
          <a:xfrm>
            <a:off x="11448828" y="2341566"/>
            <a:ext cx="121630" cy="99409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5075FBAE-A243-2BC6-2A85-BC14F433A6D8}"/>
              </a:ext>
            </a:extLst>
          </p:cNvPr>
          <p:cNvGrpSpPr/>
          <p:nvPr/>
        </p:nvGrpSpPr>
        <p:grpSpPr>
          <a:xfrm>
            <a:off x="184902" y="6117685"/>
            <a:ext cx="1242193" cy="531253"/>
            <a:chOff x="256406" y="6001881"/>
            <a:chExt cx="1369193" cy="62032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0" name="직사각형 79">
              <a:hlinkClick r:id="rId2" action="ppaction://hlinksldjump"/>
              <a:extLst>
                <a:ext uri="{FF2B5EF4-FFF2-40B4-BE49-F238E27FC236}">
                  <a16:creationId xmlns:a16="http://schemas.microsoft.com/office/drawing/2014/main" id="{D940F2C7-2E42-54DD-15D7-427B7D6376E3}"/>
                </a:ext>
              </a:extLst>
            </p:cNvPr>
            <p:cNvSpPr/>
            <p:nvPr/>
          </p:nvSpPr>
          <p:spPr>
            <a:xfrm>
              <a:off x="256406" y="6001881"/>
              <a:ext cx="1369193" cy="620326"/>
            </a:xfrm>
            <a:prstGeom prst="rect">
              <a:avLst/>
            </a:prstGeom>
            <a:solidFill>
              <a:srgbClr val="1029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b="1" dirty="0"/>
            </a:p>
          </p:txBody>
        </p:sp>
        <p:pic>
          <p:nvPicPr>
            <p:cNvPr id="81" name="그림 80">
              <a:extLst>
                <a:ext uri="{FF2B5EF4-FFF2-40B4-BE49-F238E27FC236}">
                  <a16:creationId xmlns:a16="http://schemas.microsoft.com/office/drawing/2014/main" id="{3A2316AF-2C40-4455-214D-B2104BC6230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1792" y="6125028"/>
              <a:ext cx="381845" cy="382335"/>
            </a:xfrm>
            <a:prstGeom prst="rect">
              <a:avLst/>
            </a:prstGeom>
          </p:spPr>
        </p:pic>
      </p:grpSp>
      <p:pic>
        <p:nvPicPr>
          <p:cNvPr id="2" name="그림 1" descr="텍스트이(가) 표시된 사진&#10;&#10;자동 생성된 설명">
            <a:extLst>
              <a:ext uri="{FF2B5EF4-FFF2-40B4-BE49-F238E27FC236}">
                <a16:creationId xmlns:a16="http://schemas.microsoft.com/office/drawing/2014/main" id="{DDBDDC9B-FC7C-9E8B-6BA7-A55964FB5D3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82" y="124168"/>
            <a:ext cx="877158" cy="337788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124E2506-0D7B-A103-3D01-61E82FEE4A07}"/>
              </a:ext>
            </a:extLst>
          </p:cNvPr>
          <p:cNvSpPr/>
          <p:nvPr/>
        </p:nvSpPr>
        <p:spPr>
          <a:xfrm>
            <a:off x="9032629" y="6116743"/>
            <a:ext cx="1144443" cy="531253"/>
          </a:xfrm>
          <a:prstGeom prst="rect">
            <a:avLst/>
          </a:prstGeom>
          <a:solidFill>
            <a:srgbClr val="10294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수정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F27BAAA-1ABE-98E2-4DB7-7F35427BFE77}"/>
              </a:ext>
            </a:extLst>
          </p:cNvPr>
          <p:cNvSpPr/>
          <p:nvPr/>
        </p:nvSpPr>
        <p:spPr>
          <a:xfrm>
            <a:off x="10426015" y="6116744"/>
            <a:ext cx="1144443" cy="531253"/>
          </a:xfrm>
          <a:prstGeom prst="rect">
            <a:avLst/>
          </a:prstGeom>
          <a:solidFill>
            <a:srgbClr val="10294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삭제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DA967BE-44A9-E562-D1DB-1500970672E3}"/>
              </a:ext>
            </a:extLst>
          </p:cNvPr>
          <p:cNvSpPr/>
          <p:nvPr/>
        </p:nvSpPr>
        <p:spPr>
          <a:xfrm>
            <a:off x="7639243" y="6116742"/>
            <a:ext cx="1144443" cy="531253"/>
          </a:xfrm>
          <a:prstGeom prst="rect">
            <a:avLst/>
          </a:prstGeom>
          <a:solidFill>
            <a:srgbClr val="10294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추가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42BC2D6-A498-831F-7CDA-2FCB4FA61676}"/>
              </a:ext>
            </a:extLst>
          </p:cNvPr>
          <p:cNvSpPr/>
          <p:nvPr/>
        </p:nvSpPr>
        <p:spPr>
          <a:xfrm>
            <a:off x="7639243" y="6100838"/>
            <a:ext cx="1144444" cy="531252"/>
          </a:xfrm>
          <a:prstGeom prst="rect">
            <a:avLst/>
          </a:prstGeom>
          <a:noFill/>
          <a:ln w="57150">
            <a:solidFill>
              <a:srgbClr val="C0000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00547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직사각형 81">
            <a:extLst>
              <a:ext uri="{FF2B5EF4-FFF2-40B4-BE49-F238E27FC236}">
                <a16:creationId xmlns:a16="http://schemas.microsoft.com/office/drawing/2014/main" id="{DF2A4EBE-D4A7-0F19-76F6-C7AB18EDE71C}"/>
              </a:ext>
            </a:extLst>
          </p:cNvPr>
          <p:cNvSpPr/>
          <p:nvPr/>
        </p:nvSpPr>
        <p:spPr>
          <a:xfrm>
            <a:off x="0" y="-2094"/>
            <a:ext cx="12192000" cy="620325"/>
          </a:xfrm>
          <a:prstGeom prst="rect">
            <a:avLst/>
          </a:prstGeom>
          <a:solidFill>
            <a:srgbClr val="1029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9903CF-EC67-44D6-C413-86637207CD81}"/>
              </a:ext>
            </a:extLst>
          </p:cNvPr>
          <p:cNvSpPr txBox="1"/>
          <p:nvPr/>
        </p:nvSpPr>
        <p:spPr>
          <a:xfrm>
            <a:off x="10931201" y="123402"/>
            <a:ext cx="10775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</a:rPr>
              <a:t>지점 이름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68A1C4-02A2-E6C1-4A90-2004CAB79FC2}"/>
              </a:ext>
            </a:extLst>
          </p:cNvPr>
          <p:cNvSpPr txBox="1"/>
          <p:nvPr/>
        </p:nvSpPr>
        <p:spPr>
          <a:xfrm>
            <a:off x="5772834" y="123402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</a:rPr>
              <a:t>날짜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2983309-B284-D19D-B591-5D0E6F9B67C9}"/>
              </a:ext>
            </a:extLst>
          </p:cNvPr>
          <p:cNvSpPr/>
          <p:nvPr/>
        </p:nvSpPr>
        <p:spPr>
          <a:xfrm>
            <a:off x="0" y="-1700980"/>
            <a:ext cx="4038601" cy="15239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600" dirty="0">
                <a:solidFill>
                  <a:schemeClr val="tx1"/>
                </a:solidFill>
              </a:rPr>
              <a:t>배경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sz="1600" dirty="0">
                <a:solidFill>
                  <a:schemeClr val="tx1"/>
                </a:solidFill>
              </a:rPr>
              <a:t>size (1200 : 800)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>
                <a:solidFill>
                  <a:schemeClr val="tx1"/>
                </a:solidFill>
              </a:rPr>
              <a:t>color</a:t>
            </a:r>
            <a:r>
              <a:rPr lang="ko-KR" altLang="en-US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>
                <a:solidFill>
                  <a:schemeClr val="tx1"/>
                </a:solidFill>
              </a:rPr>
              <a:t>(64, 64, 64)</a:t>
            </a:r>
            <a:endParaRPr lang="ko-KR" altLang="en-US" sz="1600" dirty="0">
              <a:solidFill>
                <a:schemeClr val="tx1"/>
              </a:solidFill>
            </a:endParaRPr>
          </a:p>
          <a:p>
            <a:r>
              <a:rPr lang="ko-KR" altLang="en-US" sz="1600" dirty="0">
                <a:solidFill>
                  <a:schemeClr val="tx1"/>
                </a:solidFill>
              </a:rPr>
              <a:t>왼쪽 패널</a:t>
            </a:r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- size (250 : 250)</a:t>
            </a:r>
          </a:p>
          <a:p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7BBD72E-962D-EF43-3F31-BBC2FA07B358}"/>
              </a:ext>
            </a:extLst>
          </p:cNvPr>
          <p:cNvSpPr/>
          <p:nvPr/>
        </p:nvSpPr>
        <p:spPr>
          <a:xfrm>
            <a:off x="1787073" y="1005255"/>
            <a:ext cx="7170057" cy="620325"/>
          </a:xfrm>
          <a:prstGeom prst="rect">
            <a:avLst/>
          </a:prstGeom>
          <a:solidFill>
            <a:schemeClr val="bg1"/>
          </a:solidFill>
          <a:ln w="53975"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(</a:t>
            </a:r>
            <a:r>
              <a:rPr lang="ko-KR" altLang="en-US" b="1" dirty="0">
                <a:solidFill>
                  <a:schemeClr val="tx1"/>
                </a:solidFill>
              </a:rPr>
              <a:t>메뉴 이름</a:t>
            </a:r>
            <a:r>
              <a:rPr lang="en-US" altLang="ko-KR" b="1" dirty="0">
                <a:solidFill>
                  <a:schemeClr val="tx1"/>
                </a:solidFill>
              </a:rPr>
              <a:t> </a:t>
            </a:r>
            <a:r>
              <a:rPr lang="ko-KR" altLang="en-US" b="1" dirty="0">
                <a:solidFill>
                  <a:schemeClr val="tx1"/>
                </a:solidFill>
              </a:rPr>
              <a:t>또는 상품코드</a:t>
            </a:r>
            <a:r>
              <a:rPr lang="en-US" altLang="ko-KR" b="1" dirty="0">
                <a:solidFill>
                  <a:schemeClr val="tx1"/>
                </a:solidFill>
              </a:rPr>
              <a:t>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07BB4EBD-DD4D-4FBB-A740-E7602B6FB099}"/>
              </a:ext>
            </a:extLst>
          </p:cNvPr>
          <p:cNvSpPr/>
          <p:nvPr/>
        </p:nvSpPr>
        <p:spPr>
          <a:xfrm>
            <a:off x="9170329" y="1005255"/>
            <a:ext cx="1236415" cy="620325"/>
          </a:xfrm>
          <a:prstGeom prst="rect">
            <a:avLst/>
          </a:prstGeom>
          <a:solidFill>
            <a:schemeClr val="bg1"/>
          </a:solidFill>
          <a:ln w="53975"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검색</a:t>
            </a:r>
          </a:p>
        </p:txBody>
      </p:sp>
      <p:graphicFrame>
        <p:nvGraphicFramePr>
          <p:cNvPr id="68" name="표 67">
            <a:extLst>
              <a:ext uri="{FF2B5EF4-FFF2-40B4-BE49-F238E27FC236}">
                <a16:creationId xmlns:a16="http://schemas.microsoft.com/office/drawing/2014/main" id="{8C3D7F26-A36B-477D-01E9-D844EB523511}"/>
              </a:ext>
            </a:extLst>
          </p:cNvPr>
          <p:cNvGraphicFramePr>
            <a:graphicFrameLocks noGrp="1"/>
          </p:cNvGraphicFramePr>
          <p:nvPr/>
        </p:nvGraphicFramePr>
        <p:xfrm>
          <a:off x="590309" y="1845331"/>
          <a:ext cx="10967674" cy="4098856"/>
        </p:xfrm>
        <a:graphic>
          <a:graphicData uri="http://schemas.openxmlformats.org/drawingml/2006/table">
            <a:tbl>
              <a:tblPr firstRow="1" la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509286">
                  <a:extLst>
                    <a:ext uri="{9D8B030D-6E8A-4147-A177-3AD203B41FA5}">
                      <a16:colId xmlns:a16="http://schemas.microsoft.com/office/drawing/2014/main" val="1169217219"/>
                    </a:ext>
                  </a:extLst>
                </a:gridCol>
                <a:gridCol w="798653">
                  <a:extLst>
                    <a:ext uri="{9D8B030D-6E8A-4147-A177-3AD203B41FA5}">
                      <a16:colId xmlns:a16="http://schemas.microsoft.com/office/drawing/2014/main" val="3691741089"/>
                    </a:ext>
                  </a:extLst>
                </a:gridCol>
                <a:gridCol w="4914283">
                  <a:extLst>
                    <a:ext uri="{9D8B030D-6E8A-4147-A177-3AD203B41FA5}">
                      <a16:colId xmlns:a16="http://schemas.microsoft.com/office/drawing/2014/main" val="1932588171"/>
                    </a:ext>
                  </a:extLst>
                </a:gridCol>
                <a:gridCol w="2235229">
                  <a:extLst>
                    <a:ext uri="{9D8B030D-6E8A-4147-A177-3AD203B41FA5}">
                      <a16:colId xmlns:a16="http://schemas.microsoft.com/office/drawing/2014/main" val="2442569592"/>
                    </a:ext>
                  </a:extLst>
                </a:gridCol>
                <a:gridCol w="2510223">
                  <a:extLst>
                    <a:ext uri="{9D8B030D-6E8A-4147-A177-3AD203B41FA5}">
                      <a16:colId xmlns:a16="http://schemas.microsoft.com/office/drawing/2014/main" val="2547771572"/>
                    </a:ext>
                  </a:extLst>
                </a:gridCol>
              </a:tblGrid>
              <a:tr h="492617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순번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메뉴 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금액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상품 코드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9371069"/>
                  </a:ext>
                </a:extLst>
              </a:tr>
              <a:tr h="4926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□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1</a:t>
                      </a:r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아메리카노</a:t>
                      </a:r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8747304"/>
                  </a:ext>
                </a:extLst>
              </a:tr>
              <a:tr h="5189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□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2</a:t>
                      </a:r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카푸치노</a:t>
                      </a:r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649082"/>
                  </a:ext>
                </a:extLst>
              </a:tr>
              <a:tr h="5189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□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3</a:t>
                      </a:r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아인슈페너</a:t>
                      </a:r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80503"/>
                  </a:ext>
                </a:extLst>
              </a:tr>
              <a:tr h="5189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□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4</a:t>
                      </a:r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바닐라 라떼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3279621"/>
                  </a:ext>
                </a:extLst>
              </a:tr>
              <a:tr h="5189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□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5</a:t>
                      </a:r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카페 라떼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8691818"/>
                  </a:ext>
                </a:extLst>
              </a:tr>
              <a:tr h="5189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□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6</a:t>
                      </a:r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돌체</a:t>
                      </a:r>
                      <a:r>
                        <a:rPr lang="ko-KR" altLang="en-US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라떼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5999140"/>
                  </a:ext>
                </a:extLst>
              </a:tr>
              <a:tr h="5189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□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콜드블루</a:t>
                      </a:r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9439673"/>
                  </a:ext>
                </a:extLst>
              </a:tr>
            </a:tbl>
          </a:graphicData>
        </a:graphic>
      </p:graphicFrame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27B892CB-C907-7638-1C66-995CF4B78EB4}"/>
              </a:ext>
            </a:extLst>
          </p:cNvPr>
          <p:cNvSpPr/>
          <p:nvPr/>
        </p:nvSpPr>
        <p:spPr>
          <a:xfrm>
            <a:off x="11448828" y="2341566"/>
            <a:ext cx="121630" cy="99409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5075FBAE-A243-2BC6-2A85-BC14F433A6D8}"/>
              </a:ext>
            </a:extLst>
          </p:cNvPr>
          <p:cNvGrpSpPr/>
          <p:nvPr/>
        </p:nvGrpSpPr>
        <p:grpSpPr>
          <a:xfrm>
            <a:off x="184902" y="6117685"/>
            <a:ext cx="1242193" cy="531253"/>
            <a:chOff x="256406" y="6001881"/>
            <a:chExt cx="1369193" cy="62032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0" name="직사각형 79">
              <a:hlinkClick r:id="rId2" action="ppaction://hlinksldjump"/>
              <a:extLst>
                <a:ext uri="{FF2B5EF4-FFF2-40B4-BE49-F238E27FC236}">
                  <a16:creationId xmlns:a16="http://schemas.microsoft.com/office/drawing/2014/main" id="{D940F2C7-2E42-54DD-15D7-427B7D6376E3}"/>
                </a:ext>
              </a:extLst>
            </p:cNvPr>
            <p:cNvSpPr/>
            <p:nvPr/>
          </p:nvSpPr>
          <p:spPr>
            <a:xfrm>
              <a:off x="256406" y="6001881"/>
              <a:ext cx="1369193" cy="620326"/>
            </a:xfrm>
            <a:prstGeom prst="rect">
              <a:avLst/>
            </a:prstGeom>
            <a:solidFill>
              <a:srgbClr val="1029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b="1" dirty="0"/>
            </a:p>
          </p:txBody>
        </p:sp>
        <p:pic>
          <p:nvPicPr>
            <p:cNvPr id="81" name="그림 80">
              <a:extLst>
                <a:ext uri="{FF2B5EF4-FFF2-40B4-BE49-F238E27FC236}">
                  <a16:creationId xmlns:a16="http://schemas.microsoft.com/office/drawing/2014/main" id="{3A2316AF-2C40-4455-214D-B2104BC6230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1792" y="6125028"/>
              <a:ext cx="381845" cy="382335"/>
            </a:xfrm>
            <a:prstGeom prst="rect">
              <a:avLst/>
            </a:prstGeom>
          </p:spPr>
        </p:pic>
      </p:grpSp>
      <p:pic>
        <p:nvPicPr>
          <p:cNvPr id="2" name="그림 1" descr="텍스트이(가) 표시된 사진&#10;&#10;자동 생성된 설명">
            <a:extLst>
              <a:ext uri="{FF2B5EF4-FFF2-40B4-BE49-F238E27FC236}">
                <a16:creationId xmlns:a16="http://schemas.microsoft.com/office/drawing/2014/main" id="{DDBDDC9B-FC7C-9E8B-6BA7-A55964FB5D3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82" y="124168"/>
            <a:ext cx="877158" cy="337788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124E2506-0D7B-A103-3D01-61E82FEE4A07}"/>
              </a:ext>
            </a:extLst>
          </p:cNvPr>
          <p:cNvSpPr/>
          <p:nvPr/>
        </p:nvSpPr>
        <p:spPr>
          <a:xfrm>
            <a:off x="9032629" y="6116743"/>
            <a:ext cx="1144443" cy="531253"/>
          </a:xfrm>
          <a:prstGeom prst="rect">
            <a:avLst/>
          </a:prstGeom>
          <a:solidFill>
            <a:srgbClr val="10294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수정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F27BAAA-1ABE-98E2-4DB7-7F35427BFE77}"/>
              </a:ext>
            </a:extLst>
          </p:cNvPr>
          <p:cNvSpPr/>
          <p:nvPr/>
        </p:nvSpPr>
        <p:spPr>
          <a:xfrm>
            <a:off x="10426015" y="6116744"/>
            <a:ext cx="1144443" cy="531253"/>
          </a:xfrm>
          <a:prstGeom prst="rect">
            <a:avLst/>
          </a:prstGeom>
          <a:solidFill>
            <a:srgbClr val="10294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삭제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DA967BE-44A9-E562-D1DB-1500970672E3}"/>
              </a:ext>
            </a:extLst>
          </p:cNvPr>
          <p:cNvSpPr/>
          <p:nvPr/>
        </p:nvSpPr>
        <p:spPr>
          <a:xfrm>
            <a:off x="7639243" y="6116742"/>
            <a:ext cx="1144443" cy="531253"/>
          </a:xfrm>
          <a:prstGeom prst="rect">
            <a:avLst/>
          </a:prstGeom>
          <a:solidFill>
            <a:srgbClr val="10294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추가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8C88EB3-EAA0-B86B-F2CC-AD1EBE0B20D0}"/>
              </a:ext>
            </a:extLst>
          </p:cNvPr>
          <p:cNvSpPr/>
          <p:nvPr/>
        </p:nvSpPr>
        <p:spPr>
          <a:xfrm>
            <a:off x="2112492" y="1611909"/>
            <a:ext cx="7967015" cy="4024224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7DE2C67-7953-1E49-AA3D-0E29EF305261}"/>
              </a:ext>
            </a:extLst>
          </p:cNvPr>
          <p:cNvSpPr/>
          <p:nvPr/>
        </p:nvSpPr>
        <p:spPr>
          <a:xfrm>
            <a:off x="2142972" y="1609061"/>
            <a:ext cx="7907624" cy="620325"/>
          </a:xfrm>
          <a:prstGeom prst="rect">
            <a:avLst/>
          </a:prstGeom>
          <a:solidFill>
            <a:srgbClr val="1029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1EF0A54-231A-F742-DA57-404F3AA85823}"/>
              </a:ext>
            </a:extLst>
          </p:cNvPr>
          <p:cNvSpPr/>
          <p:nvPr/>
        </p:nvSpPr>
        <p:spPr>
          <a:xfrm>
            <a:off x="8367130" y="4833572"/>
            <a:ext cx="1145743" cy="454154"/>
          </a:xfrm>
          <a:prstGeom prst="rect">
            <a:avLst/>
          </a:prstGeom>
          <a:solidFill>
            <a:srgbClr val="102940"/>
          </a:solidFill>
          <a:ln w="28575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확인</a:t>
            </a:r>
          </a:p>
        </p:txBody>
      </p:sp>
      <p:sp>
        <p:nvSpPr>
          <p:cNvPr id="21" name="TextBox 20">
            <a:hlinkClick r:id="rId5" action="ppaction://hlinksldjump"/>
            <a:extLst>
              <a:ext uri="{FF2B5EF4-FFF2-40B4-BE49-F238E27FC236}">
                <a16:creationId xmlns:a16="http://schemas.microsoft.com/office/drawing/2014/main" id="{6A5E3961-41DD-EECB-2310-67464C70A018}"/>
              </a:ext>
            </a:extLst>
          </p:cNvPr>
          <p:cNvSpPr txBox="1"/>
          <p:nvPr/>
        </p:nvSpPr>
        <p:spPr>
          <a:xfrm>
            <a:off x="9530092" y="1736501"/>
            <a:ext cx="3193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X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5887266-07C9-25B6-08BD-D47D87185992}"/>
              </a:ext>
            </a:extLst>
          </p:cNvPr>
          <p:cNvSpPr txBox="1"/>
          <p:nvPr/>
        </p:nvSpPr>
        <p:spPr>
          <a:xfrm>
            <a:off x="2660544" y="2638814"/>
            <a:ext cx="1447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제품명</a:t>
            </a:r>
            <a:endParaRPr lang="en-US" altLang="ko-KR" sz="1600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1840EF1-78EE-3552-CF04-F9ADCEE317CF}"/>
              </a:ext>
            </a:extLst>
          </p:cNvPr>
          <p:cNvSpPr txBox="1"/>
          <p:nvPr/>
        </p:nvSpPr>
        <p:spPr>
          <a:xfrm>
            <a:off x="3912314" y="4334377"/>
            <a:ext cx="13433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Coffee</a:t>
            </a:r>
            <a:endParaRPr lang="ko-KR" altLang="en-US" sz="16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EFC311A-1DA8-08A4-30A7-E74B413C1F66}"/>
              </a:ext>
            </a:extLst>
          </p:cNvPr>
          <p:cNvSpPr txBox="1"/>
          <p:nvPr/>
        </p:nvSpPr>
        <p:spPr>
          <a:xfrm flipH="1">
            <a:off x="3271916" y="3413423"/>
            <a:ext cx="274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1C302EF1-3110-6039-FCD6-DDF4614D5724}"/>
              </a:ext>
            </a:extLst>
          </p:cNvPr>
          <p:cNvSpPr/>
          <p:nvPr/>
        </p:nvSpPr>
        <p:spPr>
          <a:xfrm>
            <a:off x="3671179" y="3473359"/>
            <a:ext cx="5482739" cy="538422"/>
          </a:xfrm>
          <a:prstGeom prst="rect">
            <a:avLst/>
          </a:prstGeom>
          <a:solidFill>
            <a:schemeClr val="bg1"/>
          </a:solidFill>
          <a:ln w="53975"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A3DDA2F-21AC-A9B6-49B7-6958CD8CBABE}"/>
              </a:ext>
            </a:extLst>
          </p:cNvPr>
          <p:cNvSpPr txBox="1"/>
          <p:nvPr/>
        </p:nvSpPr>
        <p:spPr>
          <a:xfrm>
            <a:off x="2655875" y="3473359"/>
            <a:ext cx="1447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가격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531EB3E-5040-84D2-55A3-0598A3D5A762}"/>
              </a:ext>
            </a:extLst>
          </p:cNvPr>
          <p:cNvSpPr txBox="1"/>
          <p:nvPr/>
        </p:nvSpPr>
        <p:spPr>
          <a:xfrm>
            <a:off x="2685259" y="4290187"/>
            <a:ext cx="6788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분류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39E85691-68E9-B3F9-D08D-DFC4BB1D9527}"/>
              </a:ext>
            </a:extLst>
          </p:cNvPr>
          <p:cNvSpPr/>
          <p:nvPr/>
        </p:nvSpPr>
        <p:spPr>
          <a:xfrm>
            <a:off x="3671179" y="2502247"/>
            <a:ext cx="5482739" cy="538422"/>
          </a:xfrm>
          <a:prstGeom prst="rect">
            <a:avLst/>
          </a:prstGeom>
          <a:solidFill>
            <a:schemeClr val="bg1"/>
          </a:solidFill>
          <a:ln w="53975"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6" name="순서도: 연결자 45">
            <a:extLst>
              <a:ext uri="{FF2B5EF4-FFF2-40B4-BE49-F238E27FC236}">
                <a16:creationId xmlns:a16="http://schemas.microsoft.com/office/drawing/2014/main" id="{37B87FFD-01FE-0A96-0C0A-704C3C1BA41B}"/>
              </a:ext>
            </a:extLst>
          </p:cNvPr>
          <p:cNvSpPr/>
          <p:nvPr/>
        </p:nvSpPr>
        <p:spPr>
          <a:xfrm>
            <a:off x="3718722" y="4422725"/>
            <a:ext cx="174256" cy="161858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3FB1584-54AD-CDD1-05A7-1F6435BD2514}"/>
              </a:ext>
            </a:extLst>
          </p:cNvPr>
          <p:cNvSpPr txBox="1"/>
          <p:nvPr/>
        </p:nvSpPr>
        <p:spPr>
          <a:xfrm>
            <a:off x="5241073" y="4328553"/>
            <a:ext cx="13433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Tea</a:t>
            </a:r>
            <a:endParaRPr lang="ko-KR" altLang="en-US" sz="1600" dirty="0"/>
          </a:p>
        </p:txBody>
      </p:sp>
      <p:sp>
        <p:nvSpPr>
          <p:cNvPr id="48" name="순서도: 연결자 47">
            <a:extLst>
              <a:ext uri="{FF2B5EF4-FFF2-40B4-BE49-F238E27FC236}">
                <a16:creationId xmlns:a16="http://schemas.microsoft.com/office/drawing/2014/main" id="{B289EDD9-F34E-753F-4B5E-DAD72EF3A9D2}"/>
              </a:ext>
            </a:extLst>
          </p:cNvPr>
          <p:cNvSpPr/>
          <p:nvPr/>
        </p:nvSpPr>
        <p:spPr>
          <a:xfrm>
            <a:off x="5055101" y="4416901"/>
            <a:ext cx="174256" cy="161858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715F8C5-3E9A-E545-E473-2822BBF14E1A}"/>
              </a:ext>
            </a:extLst>
          </p:cNvPr>
          <p:cNvSpPr txBox="1"/>
          <p:nvPr/>
        </p:nvSpPr>
        <p:spPr>
          <a:xfrm>
            <a:off x="6296106" y="4328553"/>
            <a:ext cx="13433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Beverage</a:t>
            </a:r>
            <a:endParaRPr lang="ko-KR" altLang="en-US" sz="1600" dirty="0"/>
          </a:p>
        </p:txBody>
      </p:sp>
      <p:sp>
        <p:nvSpPr>
          <p:cNvPr id="50" name="순서도: 연결자 49">
            <a:extLst>
              <a:ext uri="{FF2B5EF4-FFF2-40B4-BE49-F238E27FC236}">
                <a16:creationId xmlns:a16="http://schemas.microsoft.com/office/drawing/2014/main" id="{BA9C10B3-FE4C-CE0D-142C-5051BE0DCA2C}"/>
              </a:ext>
            </a:extLst>
          </p:cNvPr>
          <p:cNvSpPr/>
          <p:nvPr/>
        </p:nvSpPr>
        <p:spPr>
          <a:xfrm>
            <a:off x="6102514" y="4416901"/>
            <a:ext cx="174256" cy="161858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ABB2A68-BC0D-FBBC-AF80-73F7191CD313}"/>
              </a:ext>
            </a:extLst>
          </p:cNvPr>
          <p:cNvSpPr txBox="1"/>
          <p:nvPr/>
        </p:nvSpPr>
        <p:spPr>
          <a:xfrm>
            <a:off x="7789691" y="4322462"/>
            <a:ext cx="13433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Other</a:t>
            </a:r>
            <a:endParaRPr lang="ko-KR" altLang="en-US" sz="1600" dirty="0"/>
          </a:p>
        </p:txBody>
      </p:sp>
      <p:sp>
        <p:nvSpPr>
          <p:cNvPr id="52" name="순서도: 연결자 51">
            <a:extLst>
              <a:ext uri="{FF2B5EF4-FFF2-40B4-BE49-F238E27FC236}">
                <a16:creationId xmlns:a16="http://schemas.microsoft.com/office/drawing/2014/main" id="{9C96E9ED-3382-28D9-648E-C3CD83F07C65}"/>
              </a:ext>
            </a:extLst>
          </p:cNvPr>
          <p:cNvSpPr/>
          <p:nvPr/>
        </p:nvSpPr>
        <p:spPr>
          <a:xfrm>
            <a:off x="7611339" y="4410810"/>
            <a:ext cx="174256" cy="161858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BEF0B5F-F50E-517D-D007-BAC8ECA0ACE9}"/>
              </a:ext>
            </a:extLst>
          </p:cNvPr>
          <p:cNvSpPr txBox="1"/>
          <p:nvPr/>
        </p:nvSpPr>
        <p:spPr>
          <a:xfrm>
            <a:off x="2194377" y="1730251"/>
            <a:ext cx="10775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메뉴 추가</a:t>
            </a:r>
          </a:p>
        </p:txBody>
      </p:sp>
    </p:spTree>
    <p:extLst>
      <p:ext uri="{BB962C8B-B14F-4D97-AF65-F5344CB8AC3E}">
        <p14:creationId xmlns:p14="http://schemas.microsoft.com/office/powerpoint/2010/main" val="39805862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직사각형 81">
            <a:extLst>
              <a:ext uri="{FF2B5EF4-FFF2-40B4-BE49-F238E27FC236}">
                <a16:creationId xmlns:a16="http://schemas.microsoft.com/office/drawing/2014/main" id="{DF2A4EBE-D4A7-0F19-76F6-C7AB18EDE71C}"/>
              </a:ext>
            </a:extLst>
          </p:cNvPr>
          <p:cNvSpPr/>
          <p:nvPr/>
        </p:nvSpPr>
        <p:spPr>
          <a:xfrm>
            <a:off x="0" y="-2094"/>
            <a:ext cx="12192000" cy="620325"/>
          </a:xfrm>
          <a:prstGeom prst="rect">
            <a:avLst/>
          </a:prstGeom>
          <a:solidFill>
            <a:srgbClr val="1029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9903CF-EC67-44D6-C413-86637207CD81}"/>
              </a:ext>
            </a:extLst>
          </p:cNvPr>
          <p:cNvSpPr txBox="1"/>
          <p:nvPr/>
        </p:nvSpPr>
        <p:spPr>
          <a:xfrm>
            <a:off x="10931201" y="123402"/>
            <a:ext cx="10775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</a:rPr>
              <a:t>지점 이름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68A1C4-02A2-E6C1-4A90-2004CAB79FC2}"/>
              </a:ext>
            </a:extLst>
          </p:cNvPr>
          <p:cNvSpPr txBox="1"/>
          <p:nvPr/>
        </p:nvSpPr>
        <p:spPr>
          <a:xfrm>
            <a:off x="5772834" y="123402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</a:rPr>
              <a:t>날짜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2983309-B284-D19D-B591-5D0E6F9B67C9}"/>
              </a:ext>
            </a:extLst>
          </p:cNvPr>
          <p:cNvSpPr/>
          <p:nvPr/>
        </p:nvSpPr>
        <p:spPr>
          <a:xfrm>
            <a:off x="0" y="-1700980"/>
            <a:ext cx="4038601" cy="15239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600" dirty="0">
                <a:solidFill>
                  <a:schemeClr val="tx1"/>
                </a:solidFill>
              </a:rPr>
              <a:t>배경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sz="1600" dirty="0">
                <a:solidFill>
                  <a:schemeClr val="tx1"/>
                </a:solidFill>
              </a:rPr>
              <a:t>size (1200 : 800)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>
                <a:solidFill>
                  <a:schemeClr val="tx1"/>
                </a:solidFill>
              </a:rPr>
              <a:t>color</a:t>
            </a:r>
            <a:r>
              <a:rPr lang="ko-KR" altLang="en-US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>
                <a:solidFill>
                  <a:schemeClr val="tx1"/>
                </a:solidFill>
              </a:rPr>
              <a:t>(64, 64, 64)</a:t>
            </a:r>
            <a:endParaRPr lang="ko-KR" altLang="en-US" sz="1600" dirty="0">
              <a:solidFill>
                <a:schemeClr val="tx1"/>
              </a:solidFill>
            </a:endParaRPr>
          </a:p>
          <a:p>
            <a:r>
              <a:rPr lang="ko-KR" altLang="en-US" sz="1600" dirty="0">
                <a:solidFill>
                  <a:schemeClr val="tx1"/>
                </a:solidFill>
              </a:rPr>
              <a:t>왼쪽 패널</a:t>
            </a:r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- size (250 : 250)</a:t>
            </a:r>
          </a:p>
          <a:p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7BBD72E-962D-EF43-3F31-BBC2FA07B358}"/>
              </a:ext>
            </a:extLst>
          </p:cNvPr>
          <p:cNvSpPr/>
          <p:nvPr/>
        </p:nvSpPr>
        <p:spPr>
          <a:xfrm>
            <a:off x="1787073" y="1005255"/>
            <a:ext cx="7170057" cy="620325"/>
          </a:xfrm>
          <a:prstGeom prst="rect">
            <a:avLst/>
          </a:prstGeom>
          <a:solidFill>
            <a:schemeClr val="bg1"/>
          </a:solidFill>
          <a:ln w="53975"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(</a:t>
            </a:r>
            <a:r>
              <a:rPr lang="ko-KR" altLang="en-US" b="1" dirty="0">
                <a:solidFill>
                  <a:schemeClr val="tx1"/>
                </a:solidFill>
              </a:rPr>
              <a:t>메뉴 이름</a:t>
            </a:r>
            <a:r>
              <a:rPr lang="en-US" altLang="ko-KR" b="1" dirty="0">
                <a:solidFill>
                  <a:schemeClr val="tx1"/>
                </a:solidFill>
              </a:rPr>
              <a:t> </a:t>
            </a:r>
            <a:r>
              <a:rPr lang="ko-KR" altLang="en-US" b="1" dirty="0">
                <a:solidFill>
                  <a:schemeClr val="tx1"/>
                </a:solidFill>
              </a:rPr>
              <a:t>또는 상품코드</a:t>
            </a:r>
            <a:r>
              <a:rPr lang="en-US" altLang="ko-KR" b="1" dirty="0">
                <a:solidFill>
                  <a:schemeClr val="tx1"/>
                </a:solidFill>
              </a:rPr>
              <a:t>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07BB4EBD-DD4D-4FBB-A740-E7602B6FB099}"/>
              </a:ext>
            </a:extLst>
          </p:cNvPr>
          <p:cNvSpPr/>
          <p:nvPr/>
        </p:nvSpPr>
        <p:spPr>
          <a:xfrm>
            <a:off x="9170329" y="1005255"/>
            <a:ext cx="1236415" cy="620325"/>
          </a:xfrm>
          <a:prstGeom prst="rect">
            <a:avLst/>
          </a:prstGeom>
          <a:solidFill>
            <a:schemeClr val="bg1"/>
          </a:solidFill>
          <a:ln w="53975"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검색</a:t>
            </a:r>
          </a:p>
        </p:txBody>
      </p:sp>
      <p:graphicFrame>
        <p:nvGraphicFramePr>
          <p:cNvPr id="68" name="표 67">
            <a:extLst>
              <a:ext uri="{FF2B5EF4-FFF2-40B4-BE49-F238E27FC236}">
                <a16:creationId xmlns:a16="http://schemas.microsoft.com/office/drawing/2014/main" id="{8C3D7F26-A36B-477D-01E9-D844EB523511}"/>
              </a:ext>
            </a:extLst>
          </p:cNvPr>
          <p:cNvGraphicFramePr>
            <a:graphicFrameLocks noGrp="1"/>
          </p:cNvGraphicFramePr>
          <p:nvPr/>
        </p:nvGraphicFramePr>
        <p:xfrm>
          <a:off x="590309" y="1845331"/>
          <a:ext cx="10967674" cy="4098856"/>
        </p:xfrm>
        <a:graphic>
          <a:graphicData uri="http://schemas.openxmlformats.org/drawingml/2006/table">
            <a:tbl>
              <a:tblPr firstRow="1" la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509286">
                  <a:extLst>
                    <a:ext uri="{9D8B030D-6E8A-4147-A177-3AD203B41FA5}">
                      <a16:colId xmlns:a16="http://schemas.microsoft.com/office/drawing/2014/main" val="1169217219"/>
                    </a:ext>
                  </a:extLst>
                </a:gridCol>
                <a:gridCol w="798653">
                  <a:extLst>
                    <a:ext uri="{9D8B030D-6E8A-4147-A177-3AD203B41FA5}">
                      <a16:colId xmlns:a16="http://schemas.microsoft.com/office/drawing/2014/main" val="3691741089"/>
                    </a:ext>
                  </a:extLst>
                </a:gridCol>
                <a:gridCol w="4914283">
                  <a:extLst>
                    <a:ext uri="{9D8B030D-6E8A-4147-A177-3AD203B41FA5}">
                      <a16:colId xmlns:a16="http://schemas.microsoft.com/office/drawing/2014/main" val="1932588171"/>
                    </a:ext>
                  </a:extLst>
                </a:gridCol>
                <a:gridCol w="2235229">
                  <a:extLst>
                    <a:ext uri="{9D8B030D-6E8A-4147-A177-3AD203B41FA5}">
                      <a16:colId xmlns:a16="http://schemas.microsoft.com/office/drawing/2014/main" val="2442569592"/>
                    </a:ext>
                  </a:extLst>
                </a:gridCol>
                <a:gridCol w="2510223">
                  <a:extLst>
                    <a:ext uri="{9D8B030D-6E8A-4147-A177-3AD203B41FA5}">
                      <a16:colId xmlns:a16="http://schemas.microsoft.com/office/drawing/2014/main" val="2547771572"/>
                    </a:ext>
                  </a:extLst>
                </a:gridCol>
              </a:tblGrid>
              <a:tr h="492617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순번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메뉴 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금액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상품 코드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9371069"/>
                  </a:ext>
                </a:extLst>
              </a:tr>
              <a:tr h="4926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□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1</a:t>
                      </a:r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아메리카노</a:t>
                      </a:r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8747304"/>
                  </a:ext>
                </a:extLst>
              </a:tr>
              <a:tr h="5189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□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2</a:t>
                      </a:r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카푸치노</a:t>
                      </a:r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649082"/>
                  </a:ext>
                </a:extLst>
              </a:tr>
              <a:tr h="5189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□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3</a:t>
                      </a:r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아인슈페너</a:t>
                      </a:r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80503"/>
                  </a:ext>
                </a:extLst>
              </a:tr>
              <a:tr h="5189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□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4</a:t>
                      </a:r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바닐라 라떼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3279621"/>
                  </a:ext>
                </a:extLst>
              </a:tr>
              <a:tr h="5189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□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5</a:t>
                      </a:r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카페 라떼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8691818"/>
                  </a:ext>
                </a:extLst>
              </a:tr>
              <a:tr h="5189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□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6</a:t>
                      </a:r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돌체</a:t>
                      </a:r>
                      <a:r>
                        <a:rPr lang="ko-KR" altLang="en-US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라떼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5999140"/>
                  </a:ext>
                </a:extLst>
              </a:tr>
              <a:tr h="5189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□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콜드블루</a:t>
                      </a:r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9439673"/>
                  </a:ext>
                </a:extLst>
              </a:tr>
            </a:tbl>
          </a:graphicData>
        </a:graphic>
      </p:graphicFrame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27B892CB-C907-7638-1C66-995CF4B78EB4}"/>
              </a:ext>
            </a:extLst>
          </p:cNvPr>
          <p:cNvSpPr/>
          <p:nvPr/>
        </p:nvSpPr>
        <p:spPr>
          <a:xfrm>
            <a:off x="11448828" y="2341566"/>
            <a:ext cx="121630" cy="99409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5075FBAE-A243-2BC6-2A85-BC14F433A6D8}"/>
              </a:ext>
            </a:extLst>
          </p:cNvPr>
          <p:cNvGrpSpPr/>
          <p:nvPr/>
        </p:nvGrpSpPr>
        <p:grpSpPr>
          <a:xfrm>
            <a:off x="184902" y="6117685"/>
            <a:ext cx="1242193" cy="531253"/>
            <a:chOff x="256406" y="6001881"/>
            <a:chExt cx="1369193" cy="62032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0" name="직사각형 79">
              <a:hlinkClick r:id="rId2" action="ppaction://hlinksldjump"/>
              <a:extLst>
                <a:ext uri="{FF2B5EF4-FFF2-40B4-BE49-F238E27FC236}">
                  <a16:creationId xmlns:a16="http://schemas.microsoft.com/office/drawing/2014/main" id="{D940F2C7-2E42-54DD-15D7-427B7D6376E3}"/>
                </a:ext>
              </a:extLst>
            </p:cNvPr>
            <p:cNvSpPr/>
            <p:nvPr/>
          </p:nvSpPr>
          <p:spPr>
            <a:xfrm>
              <a:off x="256406" y="6001881"/>
              <a:ext cx="1369193" cy="620326"/>
            </a:xfrm>
            <a:prstGeom prst="rect">
              <a:avLst/>
            </a:prstGeom>
            <a:solidFill>
              <a:srgbClr val="1029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b="1" dirty="0"/>
            </a:p>
          </p:txBody>
        </p:sp>
        <p:pic>
          <p:nvPicPr>
            <p:cNvPr id="81" name="그림 80">
              <a:extLst>
                <a:ext uri="{FF2B5EF4-FFF2-40B4-BE49-F238E27FC236}">
                  <a16:creationId xmlns:a16="http://schemas.microsoft.com/office/drawing/2014/main" id="{3A2316AF-2C40-4455-214D-B2104BC6230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1792" y="6125028"/>
              <a:ext cx="381845" cy="382335"/>
            </a:xfrm>
            <a:prstGeom prst="rect">
              <a:avLst/>
            </a:prstGeom>
          </p:spPr>
        </p:pic>
      </p:grpSp>
      <p:pic>
        <p:nvPicPr>
          <p:cNvPr id="2" name="그림 1" descr="텍스트이(가) 표시된 사진&#10;&#10;자동 생성된 설명">
            <a:extLst>
              <a:ext uri="{FF2B5EF4-FFF2-40B4-BE49-F238E27FC236}">
                <a16:creationId xmlns:a16="http://schemas.microsoft.com/office/drawing/2014/main" id="{DDBDDC9B-FC7C-9E8B-6BA7-A55964FB5D3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82" y="124168"/>
            <a:ext cx="877158" cy="337788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124E2506-0D7B-A103-3D01-61E82FEE4A07}"/>
              </a:ext>
            </a:extLst>
          </p:cNvPr>
          <p:cNvSpPr/>
          <p:nvPr/>
        </p:nvSpPr>
        <p:spPr>
          <a:xfrm>
            <a:off x="9032629" y="6116743"/>
            <a:ext cx="1144443" cy="531253"/>
          </a:xfrm>
          <a:prstGeom prst="rect">
            <a:avLst/>
          </a:prstGeom>
          <a:solidFill>
            <a:srgbClr val="10294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수정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F27BAAA-1ABE-98E2-4DB7-7F35427BFE77}"/>
              </a:ext>
            </a:extLst>
          </p:cNvPr>
          <p:cNvSpPr/>
          <p:nvPr/>
        </p:nvSpPr>
        <p:spPr>
          <a:xfrm>
            <a:off x="10426015" y="6116744"/>
            <a:ext cx="1144443" cy="531253"/>
          </a:xfrm>
          <a:prstGeom prst="rect">
            <a:avLst/>
          </a:prstGeom>
          <a:solidFill>
            <a:srgbClr val="10294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삭제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DA967BE-44A9-E562-D1DB-1500970672E3}"/>
              </a:ext>
            </a:extLst>
          </p:cNvPr>
          <p:cNvSpPr/>
          <p:nvPr/>
        </p:nvSpPr>
        <p:spPr>
          <a:xfrm>
            <a:off x="7639243" y="6116742"/>
            <a:ext cx="1144443" cy="531253"/>
          </a:xfrm>
          <a:prstGeom prst="rect">
            <a:avLst/>
          </a:prstGeom>
          <a:solidFill>
            <a:srgbClr val="10294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추가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8C88EB3-EAA0-B86B-F2CC-AD1EBE0B20D0}"/>
              </a:ext>
            </a:extLst>
          </p:cNvPr>
          <p:cNvSpPr/>
          <p:nvPr/>
        </p:nvSpPr>
        <p:spPr>
          <a:xfrm>
            <a:off x="2112492" y="1628428"/>
            <a:ext cx="7967015" cy="4024224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7DE2C67-7953-1E49-AA3D-0E29EF305261}"/>
              </a:ext>
            </a:extLst>
          </p:cNvPr>
          <p:cNvSpPr/>
          <p:nvPr/>
        </p:nvSpPr>
        <p:spPr>
          <a:xfrm>
            <a:off x="2142972" y="1656299"/>
            <a:ext cx="7907624" cy="620325"/>
          </a:xfrm>
          <a:prstGeom prst="rect">
            <a:avLst/>
          </a:prstGeom>
          <a:solidFill>
            <a:srgbClr val="1029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1EF0A54-231A-F742-DA57-404F3AA85823}"/>
              </a:ext>
            </a:extLst>
          </p:cNvPr>
          <p:cNvSpPr/>
          <p:nvPr/>
        </p:nvSpPr>
        <p:spPr>
          <a:xfrm>
            <a:off x="8367130" y="4833572"/>
            <a:ext cx="1145743" cy="454154"/>
          </a:xfrm>
          <a:prstGeom prst="rect">
            <a:avLst/>
          </a:prstGeom>
          <a:solidFill>
            <a:srgbClr val="102940"/>
          </a:solidFill>
          <a:ln w="28575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확인</a:t>
            </a:r>
          </a:p>
        </p:txBody>
      </p:sp>
      <p:sp>
        <p:nvSpPr>
          <p:cNvPr id="21" name="TextBox 20">
            <a:hlinkClick r:id="rId5" action="ppaction://hlinksldjump"/>
            <a:extLst>
              <a:ext uri="{FF2B5EF4-FFF2-40B4-BE49-F238E27FC236}">
                <a16:creationId xmlns:a16="http://schemas.microsoft.com/office/drawing/2014/main" id="{6A5E3961-41DD-EECB-2310-67464C70A018}"/>
              </a:ext>
            </a:extLst>
          </p:cNvPr>
          <p:cNvSpPr txBox="1"/>
          <p:nvPr/>
        </p:nvSpPr>
        <p:spPr>
          <a:xfrm>
            <a:off x="9530092" y="1736501"/>
            <a:ext cx="3193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X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5887266-07C9-25B6-08BD-D47D87185992}"/>
              </a:ext>
            </a:extLst>
          </p:cNvPr>
          <p:cNvSpPr txBox="1"/>
          <p:nvPr/>
        </p:nvSpPr>
        <p:spPr>
          <a:xfrm>
            <a:off x="2660544" y="2655333"/>
            <a:ext cx="1447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제품명</a:t>
            </a:r>
            <a:endParaRPr lang="en-US" altLang="ko-KR" sz="1600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1840EF1-78EE-3552-CF04-F9ADCEE317CF}"/>
              </a:ext>
            </a:extLst>
          </p:cNvPr>
          <p:cNvSpPr txBox="1"/>
          <p:nvPr/>
        </p:nvSpPr>
        <p:spPr>
          <a:xfrm>
            <a:off x="3912314" y="4334377"/>
            <a:ext cx="13433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Coffee</a:t>
            </a:r>
            <a:endParaRPr lang="ko-KR" altLang="en-US" sz="16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EFC311A-1DA8-08A4-30A7-E74B413C1F66}"/>
              </a:ext>
            </a:extLst>
          </p:cNvPr>
          <p:cNvSpPr txBox="1"/>
          <p:nvPr/>
        </p:nvSpPr>
        <p:spPr>
          <a:xfrm flipH="1">
            <a:off x="3271916" y="3413423"/>
            <a:ext cx="274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1C302EF1-3110-6039-FCD6-DDF4614D5724}"/>
              </a:ext>
            </a:extLst>
          </p:cNvPr>
          <p:cNvSpPr/>
          <p:nvPr/>
        </p:nvSpPr>
        <p:spPr>
          <a:xfrm>
            <a:off x="3671179" y="3473359"/>
            <a:ext cx="5482739" cy="538422"/>
          </a:xfrm>
          <a:prstGeom prst="rect">
            <a:avLst/>
          </a:prstGeom>
          <a:solidFill>
            <a:schemeClr val="bg1"/>
          </a:solidFill>
          <a:ln w="53975"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A3DDA2F-21AC-A9B6-49B7-6958CD8CBABE}"/>
              </a:ext>
            </a:extLst>
          </p:cNvPr>
          <p:cNvSpPr txBox="1"/>
          <p:nvPr/>
        </p:nvSpPr>
        <p:spPr>
          <a:xfrm>
            <a:off x="2655875" y="3489878"/>
            <a:ext cx="1447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가격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531EB3E-5040-84D2-55A3-0598A3D5A762}"/>
              </a:ext>
            </a:extLst>
          </p:cNvPr>
          <p:cNvSpPr txBox="1"/>
          <p:nvPr/>
        </p:nvSpPr>
        <p:spPr>
          <a:xfrm>
            <a:off x="2685259" y="4290187"/>
            <a:ext cx="6788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분류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39E85691-68E9-B3F9-D08D-DFC4BB1D9527}"/>
              </a:ext>
            </a:extLst>
          </p:cNvPr>
          <p:cNvSpPr/>
          <p:nvPr/>
        </p:nvSpPr>
        <p:spPr>
          <a:xfrm>
            <a:off x="3671179" y="2518766"/>
            <a:ext cx="5482739" cy="538422"/>
          </a:xfrm>
          <a:prstGeom prst="rect">
            <a:avLst/>
          </a:prstGeom>
          <a:solidFill>
            <a:schemeClr val="bg1"/>
          </a:solidFill>
          <a:ln w="53975"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6" name="순서도: 연결자 45">
            <a:extLst>
              <a:ext uri="{FF2B5EF4-FFF2-40B4-BE49-F238E27FC236}">
                <a16:creationId xmlns:a16="http://schemas.microsoft.com/office/drawing/2014/main" id="{37B87FFD-01FE-0A96-0C0A-704C3C1BA41B}"/>
              </a:ext>
            </a:extLst>
          </p:cNvPr>
          <p:cNvSpPr/>
          <p:nvPr/>
        </p:nvSpPr>
        <p:spPr>
          <a:xfrm>
            <a:off x="3718722" y="4422725"/>
            <a:ext cx="174256" cy="161858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3FB1584-54AD-CDD1-05A7-1F6435BD2514}"/>
              </a:ext>
            </a:extLst>
          </p:cNvPr>
          <p:cNvSpPr txBox="1"/>
          <p:nvPr/>
        </p:nvSpPr>
        <p:spPr>
          <a:xfrm>
            <a:off x="5241073" y="4328553"/>
            <a:ext cx="13433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Tea</a:t>
            </a:r>
            <a:endParaRPr lang="ko-KR" altLang="en-US" sz="1600" dirty="0"/>
          </a:p>
        </p:txBody>
      </p:sp>
      <p:sp>
        <p:nvSpPr>
          <p:cNvPr id="48" name="순서도: 연결자 47">
            <a:extLst>
              <a:ext uri="{FF2B5EF4-FFF2-40B4-BE49-F238E27FC236}">
                <a16:creationId xmlns:a16="http://schemas.microsoft.com/office/drawing/2014/main" id="{B289EDD9-F34E-753F-4B5E-DAD72EF3A9D2}"/>
              </a:ext>
            </a:extLst>
          </p:cNvPr>
          <p:cNvSpPr/>
          <p:nvPr/>
        </p:nvSpPr>
        <p:spPr>
          <a:xfrm>
            <a:off x="5055101" y="4416901"/>
            <a:ext cx="174256" cy="161858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715F8C5-3E9A-E545-E473-2822BBF14E1A}"/>
              </a:ext>
            </a:extLst>
          </p:cNvPr>
          <p:cNvSpPr txBox="1"/>
          <p:nvPr/>
        </p:nvSpPr>
        <p:spPr>
          <a:xfrm>
            <a:off x="6296106" y="4328553"/>
            <a:ext cx="13433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Beverage</a:t>
            </a:r>
            <a:endParaRPr lang="ko-KR" altLang="en-US" sz="1600" dirty="0"/>
          </a:p>
        </p:txBody>
      </p:sp>
      <p:sp>
        <p:nvSpPr>
          <p:cNvPr id="50" name="순서도: 연결자 49">
            <a:extLst>
              <a:ext uri="{FF2B5EF4-FFF2-40B4-BE49-F238E27FC236}">
                <a16:creationId xmlns:a16="http://schemas.microsoft.com/office/drawing/2014/main" id="{BA9C10B3-FE4C-CE0D-142C-5051BE0DCA2C}"/>
              </a:ext>
            </a:extLst>
          </p:cNvPr>
          <p:cNvSpPr/>
          <p:nvPr/>
        </p:nvSpPr>
        <p:spPr>
          <a:xfrm>
            <a:off x="6102514" y="4416901"/>
            <a:ext cx="174256" cy="161858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ABB2A68-BC0D-FBBC-AF80-73F7191CD313}"/>
              </a:ext>
            </a:extLst>
          </p:cNvPr>
          <p:cNvSpPr txBox="1"/>
          <p:nvPr/>
        </p:nvSpPr>
        <p:spPr>
          <a:xfrm>
            <a:off x="7789691" y="4322462"/>
            <a:ext cx="13433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Other</a:t>
            </a:r>
            <a:endParaRPr lang="ko-KR" altLang="en-US" sz="1600" dirty="0"/>
          </a:p>
        </p:txBody>
      </p:sp>
      <p:sp>
        <p:nvSpPr>
          <p:cNvPr id="52" name="순서도: 연결자 51">
            <a:extLst>
              <a:ext uri="{FF2B5EF4-FFF2-40B4-BE49-F238E27FC236}">
                <a16:creationId xmlns:a16="http://schemas.microsoft.com/office/drawing/2014/main" id="{9C96E9ED-3382-28D9-648E-C3CD83F07C65}"/>
              </a:ext>
            </a:extLst>
          </p:cNvPr>
          <p:cNvSpPr/>
          <p:nvPr/>
        </p:nvSpPr>
        <p:spPr>
          <a:xfrm>
            <a:off x="7611339" y="4410810"/>
            <a:ext cx="174256" cy="161858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BEF0B5F-F50E-517D-D007-BAC8ECA0ACE9}"/>
              </a:ext>
            </a:extLst>
          </p:cNvPr>
          <p:cNvSpPr txBox="1"/>
          <p:nvPr/>
        </p:nvSpPr>
        <p:spPr>
          <a:xfrm>
            <a:off x="2194377" y="1777489"/>
            <a:ext cx="10775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메뉴 추가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33011AE-3EBB-B2E3-C790-9EFB714EE599}"/>
              </a:ext>
            </a:extLst>
          </p:cNvPr>
          <p:cNvSpPr/>
          <p:nvPr/>
        </p:nvSpPr>
        <p:spPr>
          <a:xfrm>
            <a:off x="4038601" y="2616316"/>
            <a:ext cx="4305300" cy="2044700"/>
          </a:xfrm>
          <a:prstGeom prst="rect">
            <a:avLst/>
          </a:prstGeom>
          <a:solidFill>
            <a:schemeClr val="bg1"/>
          </a:solidFill>
          <a:ln w="53975"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메뉴가 추가되었습니다</a:t>
            </a:r>
          </a:p>
        </p:txBody>
      </p:sp>
      <p:sp>
        <p:nvSpPr>
          <p:cNvPr id="10" name="직사각형 9">
            <a:hlinkClick r:id="rId6" action="ppaction://hlinksldjump"/>
            <a:extLst>
              <a:ext uri="{FF2B5EF4-FFF2-40B4-BE49-F238E27FC236}">
                <a16:creationId xmlns:a16="http://schemas.microsoft.com/office/drawing/2014/main" id="{FDA84F3A-4168-E58F-0273-5EC0DACD2A78}"/>
              </a:ext>
            </a:extLst>
          </p:cNvPr>
          <p:cNvSpPr/>
          <p:nvPr/>
        </p:nvSpPr>
        <p:spPr>
          <a:xfrm>
            <a:off x="5574156" y="3828224"/>
            <a:ext cx="1277467" cy="534262"/>
          </a:xfrm>
          <a:prstGeom prst="rect">
            <a:avLst/>
          </a:prstGeom>
          <a:solidFill>
            <a:srgbClr val="10294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확인</a:t>
            </a:r>
          </a:p>
        </p:txBody>
      </p:sp>
    </p:spTree>
    <p:extLst>
      <p:ext uri="{BB962C8B-B14F-4D97-AF65-F5344CB8AC3E}">
        <p14:creationId xmlns:p14="http://schemas.microsoft.com/office/powerpoint/2010/main" val="6095125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직사각형 81">
            <a:extLst>
              <a:ext uri="{FF2B5EF4-FFF2-40B4-BE49-F238E27FC236}">
                <a16:creationId xmlns:a16="http://schemas.microsoft.com/office/drawing/2014/main" id="{DF2A4EBE-D4A7-0F19-76F6-C7AB18EDE71C}"/>
              </a:ext>
            </a:extLst>
          </p:cNvPr>
          <p:cNvSpPr/>
          <p:nvPr/>
        </p:nvSpPr>
        <p:spPr>
          <a:xfrm>
            <a:off x="0" y="-2094"/>
            <a:ext cx="12192000" cy="620325"/>
          </a:xfrm>
          <a:prstGeom prst="rect">
            <a:avLst/>
          </a:prstGeom>
          <a:solidFill>
            <a:srgbClr val="1029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9903CF-EC67-44D6-C413-86637207CD81}"/>
              </a:ext>
            </a:extLst>
          </p:cNvPr>
          <p:cNvSpPr txBox="1"/>
          <p:nvPr/>
        </p:nvSpPr>
        <p:spPr>
          <a:xfrm>
            <a:off x="10931201" y="123402"/>
            <a:ext cx="10775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</a:rPr>
              <a:t>지점 이름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68A1C4-02A2-E6C1-4A90-2004CAB79FC2}"/>
              </a:ext>
            </a:extLst>
          </p:cNvPr>
          <p:cNvSpPr txBox="1"/>
          <p:nvPr/>
        </p:nvSpPr>
        <p:spPr>
          <a:xfrm>
            <a:off x="5772834" y="123402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</a:rPr>
              <a:t>날짜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2983309-B284-D19D-B591-5D0E6F9B67C9}"/>
              </a:ext>
            </a:extLst>
          </p:cNvPr>
          <p:cNvSpPr/>
          <p:nvPr/>
        </p:nvSpPr>
        <p:spPr>
          <a:xfrm>
            <a:off x="0" y="-1700980"/>
            <a:ext cx="4038601" cy="15239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600" dirty="0">
                <a:solidFill>
                  <a:schemeClr val="tx1"/>
                </a:solidFill>
              </a:rPr>
              <a:t>배경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sz="1600" dirty="0">
                <a:solidFill>
                  <a:schemeClr val="tx1"/>
                </a:solidFill>
              </a:rPr>
              <a:t>size (1200 : 800)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>
                <a:solidFill>
                  <a:schemeClr val="tx1"/>
                </a:solidFill>
              </a:rPr>
              <a:t>color</a:t>
            </a:r>
            <a:r>
              <a:rPr lang="ko-KR" altLang="en-US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>
                <a:solidFill>
                  <a:schemeClr val="tx1"/>
                </a:solidFill>
              </a:rPr>
              <a:t>(64, 64, 64)</a:t>
            </a:r>
            <a:endParaRPr lang="ko-KR" altLang="en-US" sz="1600" dirty="0">
              <a:solidFill>
                <a:schemeClr val="tx1"/>
              </a:solidFill>
            </a:endParaRPr>
          </a:p>
          <a:p>
            <a:r>
              <a:rPr lang="ko-KR" altLang="en-US" sz="1600" dirty="0">
                <a:solidFill>
                  <a:schemeClr val="tx1"/>
                </a:solidFill>
              </a:rPr>
              <a:t>왼쪽 패널</a:t>
            </a:r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- size (250 : 250)</a:t>
            </a:r>
          </a:p>
          <a:p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7BBD72E-962D-EF43-3F31-BBC2FA07B358}"/>
              </a:ext>
            </a:extLst>
          </p:cNvPr>
          <p:cNvSpPr/>
          <p:nvPr/>
        </p:nvSpPr>
        <p:spPr>
          <a:xfrm>
            <a:off x="1787073" y="1005255"/>
            <a:ext cx="7170057" cy="620325"/>
          </a:xfrm>
          <a:prstGeom prst="rect">
            <a:avLst/>
          </a:prstGeom>
          <a:solidFill>
            <a:schemeClr val="bg1"/>
          </a:solidFill>
          <a:ln w="53975"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(</a:t>
            </a:r>
            <a:r>
              <a:rPr lang="ko-KR" altLang="en-US" b="1" dirty="0">
                <a:solidFill>
                  <a:schemeClr val="tx1"/>
                </a:solidFill>
              </a:rPr>
              <a:t>메뉴 이름</a:t>
            </a:r>
            <a:r>
              <a:rPr lang="en-US" altLang="ko-KR" b="1" dirty="0">
                <a:solidFill>
                  <a:schemeClr val="tx1"/>
                </a:solidFill>
              </a:rPr>
              <a:t> </a:t>
            </a:r>
            <a:r>
              <a:rPr lang="ko-KR" altLang="en-US" b="1" dirty="0">
                <a:solidFill>
                  <a:schemeClr val="tx1"/>
                </a:solidFill>
              </a:rPr>
              <a:t>또는 상품코드</a:t>
            </a:r>
            <a:r>
              <a:rPr lang="en-US" altLang="ko-KR" b="1" dirty="0">
                <a:solidFill>
                  <a:schemeClr val="tx1"/>
                </a:solidFill>
              </a:rPr>
              <a:t>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07BB4EBD-DD4D-4FBB-A740-E7602B6FB099}"/>
              </a:ext>
            </a:extLst>
          </p:cNvPr>
          <p:cNvSpPr/>
          <p:nvPr/>
        </p:nvSpPr>
        <p:spPr>
          <a:xfrm>
            <a:off x="9170329" y="1005255"/>
            <a:ext cx="1236415" cy="620325"/>
          </a:xfrm>
          <a:prstGeom prst="rect">
            <a:avLst/>
          </a:prstGeom>
          <a:solidFill>
            <a:schemeClr val="bg1"/>
          </a:solidFill>
          <a:ln w="53975"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검색</a:t>
            </a:r>
          </a:p>
        </p:txBody>
      </p:sp>
      <p:graphicFrame>
        <p:nvGraphicFramePr>
          <p:cNvPr id="68" name="표 67">
            <a:extLst>
              <a:ext uri="{FF2B5EF4-FFF2-40B4-BE49-F238E27FC236}">
                <a16:creationId xmlns:a16="http://schemas.microsoft.com/office/drawing/2014/main" id="{8C3D7F26-A36B-477D-01E9-D844EB5235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5244775"/>
              </p:ext>
            </p:extLst>
          </p:nvPr>
        </p:nvGraphicFramePr>
        <p:xfrm>
          <a:off x="590309" y="1845331"/>
          <a:ext cx="10967674" cy="4098856"/>
        </p:xfrm>
        <a:graphic>
          <a:graphicData uri="http://schemas.openxmlformats.org/drawingml/2006/table">
            <a:tbl>
              <a:tblPr firstRow="1" la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509286">
                  <a:extLst>
                    <a:ext uri="{9D8B030D-6E8A-4147-A177-3AD203B41FA5}">
                      <a16:colId xmlns:a16="http://schemas.microsoft.com/office/drawing/2014/main" val="1169217219"/>
                    </a:ext>
                  </a:extLst>
                </a:gridCol>
                <a:gridCol w="798653">
                  <a:extLst>
                    <a:ext uri="{9D8B030D-6E8A-4147-A177-3AD203B41FA5}">
                      <a16:colId xmlns:a16="http://schemas.microsoft.com/office/drawing/2014/main" val="3691741089"/>
                    </a:ext>
                  </a:extLst>
                </a:gridCol>
                <a:gridCol w="4914283">
                  <a:extLst>
                    <a:ext uri="{9D8B030D-6E8A-4147-A177-3AD203B41FA5}">
                      <a16:colId xmlns:a16="http://schemas.microsoft.com/office/drawing/2014/main" val="1932588171"/>
                    </a:ext>
                  </a:extLst>
                </a:gridCol>
                <a:gridCol w="2235229">
                  <a:extLst>
                    <a:ext uri="{9D8B030D-6E8A-4147-A177-3AD203B41FA5}">
                      <a16:colId xmlns:a16="http://schemas.microsoft.com/office/drawing/2014/main" val="2442569592"/>
                    </a:ext>
                  </a:extLst>
                </a:gridCol>
                <a:gridCol w="2510223">
                  <a:extLst>
                    <a:ext uri="{9D8B030D-6E8A-4147-A177-3AD203B41FA5}">
                      <a16:colId xmlns:a16="http://schemas.microsoft.com/office/drawing/2014/main" val="2547771572"/>
                    </a:ext>
                  </a:extLst>
                </a:gridCol>
              </a:tblGrid>
              <a:tr h="492617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순번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메뉴 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금액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상품 코드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9371069"/>
                  </a:ext>
                </a:extLst>
              </a:tr>
              <a:tr h="4926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□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1</a:t>
                      </a:r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아메리카노</a:t>
                      </a:r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8747304"/>
                  </a:ext>
                </a:extLst>
              </a:tr>
              <a:tr h="5189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□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2</a:t>
                      </a:r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카푸치노</a:t>
                      </a:r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649082"/>
                  </a:ext>
                </a:extLst>
              </a:tr>
              <a:tr h="5189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□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3</a:t>
                      </a:r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아인슈페너</a:t>
                      </a:r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80503"/>
                  </a:ext>
                </a:extLst>
              </a:tr>
              <a:tr h="5189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□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4</a:t>
                      </a:r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바닐라 라떼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3279621"/>
                  </a:ext>
                </a:extLst>
              </a:tr>
              <a:tr h="5189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□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5</a:t>
                      </a:r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카페 라떼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8691818"/>
                  </a:ext>
                </a:extLst>
              </a:tr>
              <a:tr h="5189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□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6</a:t>
                      </a:r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돌체</a:t>
                      </a:r>
                      <a:r>
                        <a:rPr lang="ko-KR" altLang="en-US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라떼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5999140"/>
                  </a:ext>
                </a:extLst>
              </a:tr>
              <a:tr h="5189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□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콜드블루</a:t>
                      </a:r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9439673"/>
                  </a:ext>
                </a:extLst>
              </a:tr>
            </a:tbl>
          </a:graphicData>
        </a:graphic>
      </p:graphicFrame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27B892CB-C907-7638-1C66-995CF4B78EB4}"/>
              </a:ext>
            </a:extLst>
          </p:cNvPr>
          <p:cNvSpPr/>
          <p:nvPr/>
        </p:nvSpPr>
        <p:spPr>
          <a:xfrm>
            <a:off x="11448828" y="2341566"/>
            <a:ext cx="121630" cy="99409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5075FBAE-A243-2BC6-2A85-BC14F433A6D8}"/>
              </a:ext>
            </a:extLst>
          </p:cNvPr>
          <p:cNvGrpSpPr/>
          <p:nvPr/>
        </p:nvGrpSpPr>
        <p:grpSpPr>
          <a:xfrm>
            <a:off x="184902" y="6117685"/>
            <a:ext cx="1242193" cy="531253"/>
            <a:chOff x="256406" y="6001881"/>
            <a:chExt cx="1369193" cy="62032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0" name="직사각형 79">
              <a:hlinkClick r:id="rId2" action="ppaction://hlinksldjump"/>
              <a:extLst>
                <a:ext uri="{FF2B5EF4-FFF2-40B4-BE49-F238E27FC236}">
                  <a16:creationId xmlns:a16="http://schemas.microsoft.com/office/drawing/2014/main" id="{D940F2C7-2E42-54DD-15D7-427B7D6376E3}"/>
                </a:ext>
              </a:extLst>
            </p:cNvPr>
            <p:cNvSpPr/>
            <p:nvPr/>
          </p:nvSpPr>
          <p:spPr>
            <a:xfrm>
              <a:off x="256406" y="6001881"/>
              <a:ext cx="1369193" cy="620326"/>
            </a:xfrm>
            <a:prstGeom prst="rect">
              <a:avLst/>
            </a:prstGeom>
            <a:solidFill>
              <a:srgbClr val="1029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b="1" dirty="0"/>
            </a:p>
          </p:txBody>
        </p:sp>
        <p:pic>
          <p:nvPicPr>
            <p:cNvPr id="81" name="그림 80">
              <a:extLst>
                <a:ext uri="{FF2B5EF4-FFF2-40B4-BE49-F238E27FC236}">
                  <a16:creationId xmlns:a16="http://schemas.microsoft.com/office/drawing/2014/main" id="{3A2316AF-2C40-4455-214D-B2104BC6230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1792" y="6125028"/>
              <a:ext cx="381845" cy="382335"/>
            </a:xfrm>
            <a:prstGeom prst="rect">
              <a:avLst/>
            </a:prstGeom>
          </p:spPr>
        </p:pic>
      </p:grpSp>
      <p:pic>
        <p:nvPicPr>
          <p:cNvPr id="2" name="그림 1" descr="텍스트이(가) 표시된 사진&#10;&#10;자동 생성된 설명">
            <a:extLst>
              <a:ext uri="{FF2B5EF4-FFF2-40B4-BE49-F238E27FC236}">
                <a16:creationId xmlns:a16="http://schemas.microsoft.com/office/drawing/2014/main" id="{DDBDDC9B-FC7C-9E8B-6BA7-A55964FB5D3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82" y="124168"/>
            <a:ext cx="877158" cy="337788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124E2506-0D7B-A103-3D01-61E82FEE4A07}"/>
              </a:ext>
            </a:extLst>
          </p:cNvPr>
          <p:cNvSpPr/>
          <p:nvPr/>
        </p:nvSpPr>
        <p:spPr>
          <a:xfrm>
            <a:off x="9032629" y="6116743"/>
            <a:ext cx="1144443" cy="531253"/>
          </a:xfrm>
          <a:prstGeom prst="rect">
            <a:avLst/>
          </a:prstGeom>
          <a:solidFill>
            <a:srgbClr val="10294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수정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F27BAAA-1ABE-98E2-4DB7-7F35427BFE77}"/>
              </a:ext>
            </a:extLst>
          </p:cNvPr>
          <p:cNvSpPr/>
          <p:nvPr/>
        </p:nvSpPr>
        <p:spPr>
          <a:xfrm>
            <a:off x="10426015" y="6116744"/>
            <a:ext cx="1144443" cy="531253"/>
          </a:xfrm>
          <a:prstGeom prst="rect">
            <a:avLst/>
          </a:prstGeom>
          <a:solidFill>
            <a:srgbClr val="10294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삭제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DA967BE-44A9-E562-D1DB-1500970672E3}"/>
              </a:ext>
            </a:extLst>
          </p:cNvPr>
          <p:cNvSpPr/>
          <p:nvPr/>
        </p:nvSpPr>
        <p:spPr>
          <a:xfrm>
            <a:off x="7639243" y="6116742"/>
            <a:ext cx="1144443" cy="531253"/>
          </a:xfrm>
          <a:prstGeom prst="rect">
            <a:avLst/>
          </a:prstGeom>
          <a:solidFill>
            <a:srgbClr val="10294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추가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42BC2D6-A498-831F-7CDA-2FCB4FA61676}"/>
              </a:ext>
            </a:extLst>
          </p:cNvPr>
          <p:cNvSpPr/>
          <p:nvPr/>
        </p:nvSpPr>
        <p:spPr>
          <a:xfrm>
            <a:off x="9032628" y="6100838"/>
            <a:ext cx="1144444" cy="531252"/>
          </a:xfrm>
          <a:prstGeom prst="rect">
            <a:avLst/>
          </a:prstGeom>
          <a:noFill/>
          <a:ln w="57150">
            <a:solidFill>
              <a:srgbClr val="C0000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477714-272B-FD98-CAEB-72376228793D}"/>
              </a:ext>
            </a:extLst>
          </p:cNvPr>
          <p:cNvSpPr txBox="1"/>
          <p:nvPr/>
        </p:nvSpPr>
        <p:spPr>
          <a:xfrm>
            <a:off x="682752" y="2341566"/>
            <a:ext cx="40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✔</a:t>
            </a:r>
            <a:endParaRPr lang="en-US" altLang="ko-K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A7130E-9877-48D1-8E86-B0DBB1019790}"/>
              </a:ext>
            </a:extLst>
          </p:cNvPr>
          <p:cNvSpPr txBox="1"/>
          <p:nvPr/>
        </p:nvSpPr>
        <p:spPr>
          <a:xfrm>
            <a:off x="682752" y="3339930"/>
            <a:ext cx="40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✔</a:t>
            </a:r>
            <a:endParaRPr lang="en-US" altLang="ko-K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D87D975-B4F0-8415-AFDC-D33B9229A6E1}"/>
              </a:ext>
            </a:extLst>
          </p:cNvPr>
          <p:cNvSpPr txBox="1"/>
          <p:nvPr/>
        </p:nvSpPr>
        <p:spPr>
          <a:xfrm>
            <a:off x="673132" y="5431448"/>
            <a:ext cx="40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✔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422472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직사각형 81">
            <a:extLst>
              <a:ext uri="{FF2B5EF4-FFF2-40B4-BE49-F238E27FC236}">
                <a16:creationId xmlns:a16="http://schemas.microsoft.com/office/drawing/2014/main" id="{DF2A4EBE-D4A7-0F19-76F6-C7AB18EDE71C}"/>
              </a:ext>
            </a:extLst>
          </p:cNvPr>
          <p:cNvSpPr/>
          <p:nvPr/>
        </p:nvSpPr>
        <p:spPr>
          <a:xfrm>
            <a:off x="0" y="-2094"/>
            <a:ext cx="12192000" cy="620325"/>
          </a:xfrm>
          <a:prstGeom prst="rect">
            <a:avLst/>
          </a:prstGeom>
          <a:solidFill>
            <a:srgbClr val="1029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9903CF-EC67-44D6-C413-86637207CD81}"/>
              </a:ext>
            </a:extLst>
          </p:cNvPr>
          <p:cNvSpPr txBox="1"/>
          <p:nvPr/>
        </p:nvSpPr>
        <p:spPr>
          <a:xfrm>
            <a:off x="10931201" y="123402"/>
            <a:ext cx="10775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</a:rPr>
              <a:t>지점 이름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68A1C4-02A2-E6C1-4A90-2004CAB79FC2}"/>
              </a:ext>
            </a:extLst>
          </p:cNvPr>
          <p:cNvSpPr txBox="1"/>
          <p:nvPr/>
        </p:nvSpPr>
        <p:spPr>
          <a:xfrm>
            <a:off x="5772834" y="123402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</a:rPr>
              <a:t>날짜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2983309-B284-D19D-B591-5D0E6F9B67C9}"/>
              </a:ext>
            </a:extLst>
          </p:cNvPr>
          <p:cNvSpPr/>
          <p:nvPr/>
        </p:nvSpPr>
        <p:spPr>
          <a:xfrm>
            <a:off x="0" y="-1700980"/>
            <a:ext cx="4038601" cy="15239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600" dirty="0">
                <a:solidFill>
                  <a:schemeClr val="tx1"/>
                </a:solidFill>
              </a:rPr>
              <a:t>배경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sz="1600" dirty="0">
                <a:solidFill>
                  <a:schemeClr val="tx1"/>
                </a:solidFill>
              </a:rPr>
              <a:t>size (1200 : 800)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>
                <a:solidFill>
                  <a:schemeClr val="tx1"/>
                </a:solidFill>
              </a:rPr>
              <a:t>color</a:t>
            </a:r>
            <a:r>
              <a:rPr lang="ko-KR" altLang="en-US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>
                <a:solidFill>
                  <a:schemeClr val="tx1"/>
                </a:solidFill>
              </a:rPr>
              <a:t>(64, 64, 64)</a:t>
            </a:r>
            <a:endParaRPr lang="ko-KR" altLang="en-US" sz="1600" dirty="0">
              <a:solidFill>
                <a:schemeClr val="tx1"/>
              </a:solidFill>
            </a:endParaRPr>
          </a:p>
          <a:p>
            <a:r>
              <a:rPr lang="ko-KR" altLang="en-US" sz="1600" dirty="0">
                <a:solidFill>
                  <a:schemeClr val="tx1"/>
                </a:solidFill>
              </a:rPr>
              <a:t>왼쪽 패널</a:t>
            </a:r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- size (250 : 250)</a:t>
            </a:r>
          </a:p>
          <a:p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7BBD72E-962D-EF43-3F31-BBC2FA07B358}"/>
              </a:ext>
            </a:extLst>
          </p:cNvPr>
          <p:cNvSpPr/>
          <p:nvPr/>
        </p:nvSpPr>
        <p:spPr>
          <a:xfrm>
            <a:off x="1787073" y="1005255"/>
            <a:ext cx="7170057" cy="620325"/>
          </a:xfrm>
          <a:prstGeom prst="rect">
            <a:avLst/>
          </a:prstGeom>
          <a:solidFill>
            <a:schemeClr val="bg1"/>
          </a:solidFill>
          <a:ln w="53975"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(</a:t>
            </a:r>
            <a:r>
              <a:rPr lang="ko-KR" altLang="en-US" b="1" dirty="0">
                <a:solidFill>
                  <a:schemeClr val="tx1"/>
                </a:solidFill>
              </a:rPr>
              <a:t>메뉴 이름</a:t>
            </a:r>
            <a:r>
              <a:rPr lang="en-US" altLang="ko-KR" b="1" dirty="0">
                <a:solidFill>
                  <a:schemeClr val="tx1"/>
                </a:solidFill>
              </a:rPr>
              <a:t> </a:t>
            </a:r>
            <a:r>
              <a:rPr lang="ko-KR" altLang="en-US" b="1" dirty="0">
                <a:solidFill>
                  <a:schemeClr val="tx1"/>
                </a:solidFill>
              </a:rPr>
              <a:t>또는 상품코드</a:t>
            </a:r>
            <a:r>
              <a:rPr lang="en-US" altLang="ko-KR" b="1" dirty="0">
                <a:solidFill>
                  <a:schemeClr val="tx1"/>
                </a:solidFill>
              </a:rPr>
              <a:t>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07BB4EBD-DD4D-4FBB-A740-E7602B6FB099}"/>
              </a:ext>
            </a:extLst>
          </p:cNvPr>
          <p:cNvSpPr/>
          <p:nvPr/>
        </p:nvSpPr>
        <p:spPr>
          <a:xfrm>
            <a:off x="9170329" y="1005255"/>
            <a:ext cx="1236415" cy="620325"/>
          </a:xfrm>
          <a:prstGeom prst="rect">
            <a:avLst/>
          </a:prstGeom>
          <a:solidFill>
            <a:schemeClr val="bg1"/>
          </a:solidFill>
          <a:ln w="53975"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검색</a:t>
            </a:r>
          </a:p>
        </p:txBody>
      </p:sp>
      <p:graphicFrame>
        <p:nvGraphicFramePr>
          <p:cNvPr id="68" name="표 67">
            <a:extLst>
              <a:ext uri="{FF2B5EF4-FFF2-40B4-BE49-F238E27FC236}">
                <a16:creationId xmlns:a16="http://schemas.microsoft.com/office/drawing/2014/main" id="{8C3D7F26-A36B-477D-01E9-D844EB523511}"/>
              </a:ext>
            </a:extLst>
          </p:cNvPr>
          <p:cNvGraphicFramePr>
            <a:graphicFrameLocks noGrp="1"/>
          </p:cNvGraphicFramePr>
          <p:nvPr/>
        </p:nvGraphicFramePr>
        <p:xfrm>
          <a:off x="590309" y="1845331"/>
          <a:ext cx="10967674" cy="4098856"/>
        </p:xfrm>
        <a:graphic>
          <a:graphicData uri="http://schemas.openxmlformats.org/drawingml/2006/table">
            <a:tbl>
              <a:tblPr firstRow="1" la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509286">
                  <a:extLst>
                    <a:ext uri="{9D8B030D-6E8A-4147-A177-3AD203B41FA5}">
                      <a16:colId xmlns:a16="http://schemas.microsoft.com/office/drawing/2014/main" val="1169217219"/>
                    </a:ext>
                  </a:extLst>
                </a:gridCol>
                <a:gridCol w="798653">
                  <a:extLst>
                    <a:ext uri="{9D8B030D-6E8A-4147-A177-3AD203B41FA5}">
                      <a16:colId xmlns:a16="http://schemas.microsoft.com/office/drawing/2014/main" val="3691741089"/>
                    </a:ext>
                  </a:extLst>
                </a:gridCol>
                <a:gridCol w="4914283">
                  <a:extLst>
                    <a:ext uri="{9D8B030D-6E8A-4147-A177-3AD203B41FA5}">
                      <a16:colId xmlns:a16="http://schemas.microsoft.com/office/drawing/2014/main" val="1932588171"/>
                    </a:ext>
                  </a:extLst>
                </a:gridCol>
                <a:gridCol w="2235229">
                  <a:extLst>
                    <a:ext uri="{9D8B030D-6E8A-4147-A177-3AD203B41FA5}">
                      <a16:colId xmlns:a16="http://schemas.microsoft.com/office/drawing/2014/main" val="2442569592"/>
                    </a:ext>
                  </a:extLst>
                </a:gridCol>
                <a:gridCol w="2510223">
                  <a:extLst>
                    <a:ext uri="{9D8B030D-6E8A-4147-A177-3AD203B41FA5}">
                      <a16:colId xmlns:a16="http://schemas.microsoft.com/office/drawing/2014/main" val="2547771572"/>
                    </a:ext>
                  </a:extLst>
                </a:gridCol>
              </a:tblGrid>
              <a:tr h="492617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순번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메뉴 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금액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상품 코드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9371069"/>
                  </a:ext>
                </a:extLst>
              </a:tr>
              <a:tr h="4926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□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1</a:t>
                      </a:r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아메리카노</a:t>
                      </a:r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8747304"/>
                  </a:ext>
                </a:extLst>
              </a:tr>
              <a:tr h="5189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□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2</a:t>
                      </a:r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카푸치노</a:t>
                      </a:r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649082"/>
                  </a:ext>
                </a:extLst>
              </a:tr>
              <a:tr h="5189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□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3</a:t>
                      </a:r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아인슈페너</a:t>
                      </a:r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80503"/>
                  </a:ext>
                </a:extLst>
              </a:tr>
              <a:tr h="5189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□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4</a:t>
                      </a:r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바닐라 라떼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3279621"/>
                  </a:ext>
                </a:extLst>
              </a:tr>
              <a:tr h="5189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□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5</a:t>
                      </a:r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카페 라떼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8691818"/>
                  </a:ext>
                </a:extLst>
              </a:tr>
              <a:tr h="5189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□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6</a:t>
                      </a:r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돌체</a:t>
                      </a:r>
                      <a:r>
                        <a:rPr lang="ko-KR" altLang="en-US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라떼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5999140"/>
                  </a:ext>
                </a:extLst>
              </a:tr>
              <a:tr h="5189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□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콜드블루</a:t>
                      </a:r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9439673"/>
                  </a:ext>
                </a:extLst>
              </a:tr>
            </a:tbl>
          </a:graphicData>
        </a:graphic>
      </p:graphicFrame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27B892CB-C907-7638-1C66-995CF4B78EB4}"/>
              </a:ext>
            </a:extLst>
          </p:cNvPr>
          <p:cNvSpPr/>
          <p:nvPr/>
        </p:nvSpPr>
        <p:spPr>
          <a:xfrm>
            <a:off x="11448828" y="2341566"/>
            <a:ext cx="121630" cy="99409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5075FBAE-A243-2BC6-2A85-BC14F433A6D8}"/>
              </a:ext>
            </a:extLst>
          </p:cNvPr>
          <p:cNvGrpSpPr/>
          <p:nvPr/>
        </p:nvGrpSpPr>
        <p:grpSpPr>
          <a:xfrm>
            <a:off x="184902" y="6117685"/>
            <a:ext cx="1242193" cy="531253"/>
            <a:chOff x="256406" y="6001881"/>
            <a:chExt cx="1369193" cy="62032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0" name="직사각형 79">
              <a:hlinkClick r:id="rId2" action="ppaction://hlinksldjump"/>
              <a:extLst>
                <a:ext uri="{FF2B5EF4-FFF2-40B4-BE49-F238E27FC236}">
                  <a16:creationId xmlns:a16="http://schemas.microsoft.com/office/drawing/2014/main" id="{D940F2C7-2E42-54DD-15D7-427B7D6376E3}"/>
                </a:ext>
              </a:extLst>
            </p:cNvPr>
            <p:cNvSpPr/>
            <p:nvPr/>
          </p:nvSpPr>
          <p:spPr>
            <a:xfrm>
              <a:off x="256406" y="6001881"/>
              <a:ext cx="1369193" cy="620326"/>
            </a:xfrm>
            <a:prstGeom prst="rect">
              <a:avLst/>
            </a:prstGeom>
            <a:solidFill>
              <a:srgbClr val="1029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b="1" dirty="0"/>
            </a:p>
          </p:txBody>
        </p:sp>
        <p:pic>
          <p:nvPicPr>
            <p:cNvPr id="81" name="그림 80">
              <a:extLst>
                <a:ext uri="{FF2B5EF4-FFF2-40B4-BE49-F238E27FC236}">
                  <a16:creationId xmlns:a16="http://schemas.microsoft.com/office/drawing/2014/main" id="{3A2316AF-2C40-4455-214D-B2104BC6230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1792" y="6125028"/>
              <a:ext cx="381845" cy="382335"/>
            </a:xfrm>
            <a:prstGeom prst="rect">
              <a:avLst/>
            </a:prstGeom>
          </p:spPr>
        </p:pic>
      </p:grpSp>
      <p:pic>
        <p:nvPicPr>
          <p:cNvPr id="2" name="그림 1" descr="텍스트이(가) 표시된 사진&#10;&#10;자동 생성된 설명">
            <a:extLst>
              <a:ext uri="{FF2B5EF4-FFF2-40B4-BE49-F238E27FC236}">
                <a16:creationId xmlns:a16="http://schemas.microsoft.com/office/drawing/2014/main" id="{DDBDDC9B-FC7C-9E8B-6BA7-A55964FB5D3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82" y="124168"/>
            <a:ext cx="877158" cy="337788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124E2506-0D7B-A103-3D01-61E82FEE4A07}"/>
              </a:ext>
            </a:extLst>
          </p:cNvPr>
          <p:cNvSpPr/>
          <p:nvPr/>
        </p:nvSpPr>
        <p:spPr>
          <a:xfrm>
            <a:off x="9032629" y="6116743"/>
            <a:ext cx="1144443" cy="531253"/>
          </a:xfrm>
          <a:prstGeom prst="rect">
            <a:avLst/>
          </a:prstGeom>
          <a:solidFill>
            <a:srgbClr val="10294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수정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F27BAAA-1ABE-98E2-4DB7-7F35427BFE77}"/>
              </a:ext>
            </a:extLst>
          </p:cNvPr>
          <p:cNvSpPr/>
          <p:nvPr/>
        </p:nvSpPr>
        <p:spPr>
          <a:xfrm>
            <a:off x="10426015" y="6116744"/>
            <a:ext cx="1144443" cy="531253"/>
          </a:xfrm>
          <a:prstGeom prst="rect">
            <a:avLst/>
          </a:prstGeom>
          <a:solidFill>
            <a:srgbClr val="10294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삭제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DA967BE-44A9-E562-D1DB-1500970672E3}"/>
              </a:ext>
            </a:extLst>
          </p:cNvPr>
          <p:cNvSpPr/>
          <p:nvPr/>
        </p:nvSpPr>
        <p:spPr>
          <a:xfrm>
            <a:off x="7639243" y="6116742"/>
            <a:ext cx="1144443" cy="531253"/>
          </a:xfrm>
          <a:prstGeom prst="rect">
            <a:avLst/>
          </a:prstGeom>
          <a:solidFill>
            <a:srgbClr val="10294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추가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477714-272B-FD98-CAEB-72376228793D}"/>
              </a:ext>
            </a:extLst>
          </p:cNvPr>
          <p:cNvSpPr txBox="1"/>
          <p:nvPr/>
        </p:nvSpPr>
        <p:spPr>
          <a:xfrm>
            <a:off x="682752" y="2341566"/>
            <a:ext cx="40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✔</a:t>
            </a:r>
            <a:endParaRPr lang="en-US" altLang="ko-K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A7130E-9877-48D1-8E86-B0DBB1019790}"/>
              </a:ext>
            </a:extLst>
          </p:cNvPr>
          <p:cNvSpPr txBox="1"/>
          <p:nvPr/>
        </p:nvSpPr>
        <p:spPr>
          <a:xfrm>
            <a:off x="682752" y="3339930"/>
            <a:ext cx="40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✔</a:t>
            </a:r>
            <a:endParaRPr lang="en-US" altLang="ko-K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D87D975-B4F0-8415-AFDC-D33B9229A6E1}"/>
              </a:ext>
            </a:extLst>
          </p:cNvPr>
          <p:cNvSpPr txBox="1"/>
          <p:nvPr/>
        </p:nvSpPr>
        <p:spPr>
          <a:xfrm>
            <a:off x="673132" y="5431448"/>
            <a:ext cx="40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✔</a:t>
            </a:r>
            <a:endParaRPr lang="en-US" altLang="ko-KR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032CDB7-4CB2-818E-65D6-82BA52F22D20}"/>
              </a:ext>
            </a:extLst>
          </p:cNvPr>
          <p:cNvSpPr/>
          <p:nvPr/>
        </p:nvSpPr>
        <p:spPr>
          <a:xfrm>
            <a:off x="2036061" y="1625580"/>
            <a:ext cx="7967015" cy="3929538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14E8E48-0F59-0A97-504E-5C0F7E6DA8B7}"/>
              </a:ext>
            </a:extLst>
          </p:cNvPr>
          <p:cNvSpPr/>
          <p:nvPr/>
        </p:nvSpPr>
        <p:spPr>
          <a:xfrm>
            <a:off x="2074162" y="1652320"/>
            <a:ext cx="7907624" cy="620325"/>
          </a:xfrm>
          <a:prstGeom prst="rect">
            <a:avLst/>
          </a:prstGeom>
          <a:solidFill>
            <a:srgbClr val="1029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C792453-81F4-1876-2FF2-C6C9125BBC51}"/>
              </a:ext>
            </a:extLst>
          </p:cNvPr>
          <p:cNvSpPr txBox="1"/>
          <p:nvPr/>
        </p:nvSpPr>
        <p:spPr>
          <a:xfrm>
            <a:off x="2108153" y="1782882"/>
            <a:ext cx="10775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메뉴 수정</a:t>
            </a: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49ED765A-5A9C-1EB8-F64B-8D11790046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7129564"/>
              </p:ext>
            </p:extLst>
          </p:nvPr>
        </p:nvGraphicFramePr>
        <p:xfrm>
          <a:off x="2273300" y="2443133"/>
          <a:ext cx="7513791" cy="2058137"/>
        </p:xfrm>
        <a:graphic>
          <a:graphicData uri="http://schemas.openxmlformats.org/drawingml/2006/table">
            <a:tbl>
              <a:tblPr firstRow="1" la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722690">
                  <a:extLst>
                    <a:ext uri="{9D8B030D-6E8A-4147-A177-3AD203B41FA5}">
                      <a16:colId xmlns:a16="http://schemas.microsoft.com/office/drawing/2014/main" val="1932588171"/>
                    </a:ext>
                  </a:extLst>
                </a:gridCol>
                <a:gridCol w="5101530">
                  <a:extLst>
                    <a:ext uri="{9D8B030D-6E8A-4147-A177-3AD203B41FA5}">
                      <a16:colId xmlns:a16="http://schemas.microsoft.com/office/drawing/2014/main" val="1696608016"/>
                    </a:ext>
                  </a:extLst>
                </a:gridCol>
                <a:gridCol w="1689571">
                  <a:extLst>
                    <a:ext uri="{9D8B030D-6E8A-4147-A177-3AD203B41FA5}">
                      <a16:colId xmlns:a16="http://schemas.microsoft.com/office/drawing/2014/main" val="2442569592"/>
                    </a:ext>
                  </a:extLst>
                </a:gridCol>
              </a:tblGrid>
              <a:tr h="4878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순번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메뉴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금액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9371069"/>
                  </a:ext>
                </a:extLst>
              </a:tr>
              <a:tr h="4878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8747304"/>
                  </a:ext>
                </a:extLst>
              </a:tr>
              <a:tr h="5139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649082"/>
                  </a:ext>
                </a:extLst>
              </a:tr>
              <a:tr h="568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80503"/>
                  </a:ext>
                </a:extLst>
              </a:tr>
            </a:tbl>
          </a:graphicData>
        </a:graphic>
      </p:graphicFrame>
      <p:sp>
        <p:nvSpPr>
          <p:cNvPr id="28" name="직사각형 27">
            <a:extLst>
              <a:ext uri="{FF2B5EF4-FFF2-40B4-BE49-F238E27FC236}">
                <a16:creationId xmlns:a16="http://schemas.microsoft.com/office/drawing/2014/main" id="{FDF64B33-34C1-5D5D-66F0-ED80A362B4B0}"/>
              </a:ext>
            </a:extLst>
          </p:cNvPr>
          <p:cNvSpPr/>
          <p:nvPr/>
        </p:nvSpPr>
        <p:spPr>
          <a:xfrm>
            <a:off x="8615434" y="4735861"/>
            <a:ext cx="1145743" cy="454154"/>
          </a:xfrm>
          <a:prstGeom prst="rect">
            <a:avLst/>
          </a:prstGeom>
          <a:solidFill>
            <a:srgbClr val="102940"/>
          </a:solidFill>
          <a:ln w="28575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수정</a:t>
            </a:r>
          </a:p>
        </p:txBody>
      </p:sp>
      <p:sp>
        <p:nvSpPr>
          <p:cNvPr id="29" name="TextBox 28">
            <a:hlinkClick r:id="rId5" action="ppaction://hlinksldjump"/>
            <a:extLst>
              <a:ext uri="{FF2B5EF4-FFF2-40B4-BE49-F238E27FC236}">
                <a16:creationId xmlns:a16="http://schemas.microsoft.com/office/drawing/2014/main" id="{B5A44E80-EE1D-EA8C-6E46-7C751FE02818}"/>
              </a:ext>
            </a:extLst>
          </p:cNvPr>
          <p:cNvSpPr txBox="1"/>
          <p:nvPr/>
        </p:nvSpPr>
        <p:spPr>
          <a:xfrm>
            <a:off x="9601518" y="1782882"/>
            <a:ext cx="3193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X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B684288-3278-2160-1FAC-5A317CD362DD}"/>
              </a:ext>
            </a:extLst>
          </p:cNvPr>
          <p:cNvSpPr/>
          <p:nvPr/>
        </p:nvSpPr>
        <p:spPr>
          <a:xfrm>
            <a:off x="3108925" y="3015485"/>
            <a:ext cx="2549990" cy="311414"/>
          </a:xfrm>
          <a:prstGeom prst="rect">
            <a:avLst/>
          </a:prstGeom>
          <a:solidFill>
            <a:schemeClr val="bg1"/>
          </a:solidFill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6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00E1C5B-E7E3-240C-C82B-306B11B129AD}"/>
              </a:ext>
            </a:extLst>
          </p:cNvPr>
          <p:cNvSpPr/>
          <p:nvPr/>
        </p:nvSpPr>
        <p:spPr>
          <a:xfrm>
            <a:off x="3108925" y="3508953"/>
            <a:ext cx="2549990" cy="311414"/>
          </a:xfrm>
          <a:prstGeom prst="rect">
            <a:avLst/>
          </a:prstGeom>
          <a:solidFill>
            <a:schemeClr val="bg1"/>
          </a:solidFill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6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A9D2492-AE7C-693E-F046-5B8516B8BE4C}"/>
              </a:ext>
            </a:extLst>
          </p:cNvPr>
          <p:cNvSpPr/>
          <p:nvPr/>
        </p:nvSpPr>
        <p:spPr>
          <a:xfrm>
            <a:off x="3108925" y="4053446"/>
            <a:ext cx="2549990" cy="311414"/>
          </a:xfrm>
          <a:prstGeom prst="rect">
            <a:avLst/>
          </a:prstGeom>
          <a:solidFill>
            <a:schemeClr val="bg1"/>
          </a:solidFill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600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A9C7846-669C-23BC-E2B2-B44C61D086F1}"/>
              </a:ext>
            </a:extLst>
          </p:cNvPr>
          <p:cNvSpPr/>
          <p:nvPr/>
        </p:nvSpPr>
        <p:spPr>
          <a:xfrm>
            <a:off x="8410311" y="3015485"/>
            <a:ext cx="1244635" cy="311414"/>
          </a:xfrm>
          <a:prstGeom prst="rect">
            <a:avLst/>
          </a:prstGeom>
          <a:solidFill>
            <a:schemeClr val="bg1"/>
          </a:solidFill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1600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35F3A67-32BD-D131-9396-D1D123107BB3}"/>
              </a:ext>
            </a:extLst>
          </p:cNvPr>
          <p:cNvSpPr/>
          <p:nvPr/>
        </p:nvSpPr>
        <p:spPr>
          <a:xfrm>
            <a:off x="8410311" y="3508953"/>
            <a:ext cx="1244635" cy="311414"/>
          </a:xfrm>
          <a:prstGeom prst="rect">
            <a:avLst/>
          </a:prstGeom>
          <a:solidFill>
            <a:schemeClr val="bg1"/>
          </a:solidFill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16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4F6CE908-2010-644C-D15F-4573DFCECC31}"/>
              </a:ext>
            </a:extLst>
          </p:cNvPr>
          <p:cNvSpPr/>
          <p:nvPr/>
        </p:nvSpPr>
        <p:spPr>
          <a:xfrm>
            <a:off x="8410311" y="4053446"/>
            <a:ext cx="1244635" cy="311414"/>
          </a:xfrm>
          <a:prstGeom prst="rect">
            <a:avLst/>
          </a:prstGeom>
          <a:solidFill>
            <a:schemeClr val="bg1"/>
          </a:solidFill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0687923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직사각형 81">
            <a:extLst>
              <a:ext uri="{FF2B5EF4-FFF2-40B4-BE49-F238E27FC236}">
                <a16:creationId xmlns:a16="http://schemas.microsoft.com/office/drawing/2014/main" id="{DF2A4EBE-D4A7-0F19-76F6-C7AB18EDE71C}"/>
              </a:ext>
            </a:extLst>
          </p:cNvPr>
          <p:cNvSpPr/>
          <p:nvPr/>
        </p:nvSpPr>
        <p:spPr>
          <a:xfrm>
            <a:off x="0" y="-2094"/>
            <a:ext cx="12192000" cy="620325"/>
          </a:xfrm>
          <a:prstGeom prst="rect">
            <a:avLst/>
          </a:prstGeom>
          <a:solidFill>
            <a:srgbClr val="1029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9903CF-EC67-44D6-C413-86637207CD81}"/>
              </a:ext>
            </a:extLst>
          </p:cNvPr>
          <p:cNvSpPr txBox="1"/>
          <p:nvPr/>
        </p:nvSpPr>
        <p:spPr>
          <a:xfrm>
            <a:off x="10931201" y="123402"/>
            <a:ext cx="10775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</a:rPr>
              <a:t>지점 이름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68A1C4-02A2-E6C1-4A90-2004CAB79FC2}"/>
              </a:ext>
            </a:extLst>
          </p:cNvPr>
          <p:cNvSpPr txBox="1"/>
          <p:nvPr/>
        </p:nvSpPr>
        <p:spPr>
          <a:xfrm>
            <a:off x="5772834" y="123402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</a:rPr>
              <a:t>날짜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2983309-B284-D19D-B591-5D0E6F9B67C9}"/>
              </a:ext>
            </a:extLst>
          </p:cNvPr>
          <p:cNvSpPr/>
          <p:nvPr/>
        </p:nvSpPr>
        <p:spPr>
          <a:xfrm>
            <a:off x="0" y="-1700980"/>
            <a:ext cx="4038601" cy="15239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600" dirty="0">
                <a:solidFill>
                  <a:schemeClr val="tx1"/>
                </a:solidFill>
              </a:rPr>
              <a:t>배경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sz="1600" dirty="0">
                <a:solidFill>
                  <a:schemeClr val="tx1"/>
                </a:solidFill>
              </a:rPr>
              <a:t>size (1200 : 800)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>
                <a:solidFill>
                  <a:schemeClr val="tx1"/>
                </a:solidFill>
              </a:rPr>
              <a:t>color</a:t>
            </a:r>
            <a:r>
              <a:rPr lang="ko-KR" altLang="en-US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>
                <a:solidFill>
                  <a:schemeClr val="tx1"/>
                </a:solidFill>
              </a:rPr>
              <a:t>(64, 64, 64)</a:t>
            </a:r>
            <a:endParaRPr lang="ko-KR" altLang="en-US" sz="1600" dirty="0">
              <a:solidFill>
                <a:schemeClr val="tx1"/>
              </a:solidFill>
            </a:endParaRPr>
          </a:p>
          <a:p>
            <a:r>
              <a:rPr lang="ko-KR" altLang="en-US" sz="1600" dirty="0">
                <a:solidFill>
                  <a:schemeClr val="tx1"/>
                </a:solidFill>
              </a:rPr>
              <a:t>왼쪽 패널</a:t>
            </a:r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- size (250 : 250)</a:t>
            </a:r>
          </a:p>
          <a:p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7BBD72E-962D-EF43-3F31-BBC2FA07B358}"/>
              </a:ext>
            </a:extLst>
          </p:cNvPr>
          <p:cNvSpPr/>
          <p:nvPr/>
        </p:nvSpPr>
        <p:spPr>
          <a:xfrm>
            <a:off x="1787073" y="1005255"/>
            <a:ext cx="7170057" cy="620325"/>
          </a:xfrm>
          <a:prstGeom prst="rect">
            <a:avLst/>
          </a:prstGeom>
          <a:solidFill>
            <a:schemeClr val="bg1"/>
          </a:solidFill>
          <a:ln w="53975"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(</a:t>
            </a:r>
            <a:r>
              <a:rPr lang="ko-KR" altLang="en-US" b="1" dirty="0">
                <a:solidFill>
                  <a:schemeClr val="tx1"/>
                </a:solidFill>
              </a:rPr>
              <a:t>메뉴 이름</a:t>
            </a:r>
            <a:r>
              <a:rPr lang="en-US" altLang="ko-KR" b="1" dirty="0">
                <a:solidFill>
                  <a:schemeClr val="tx1"/>
                </a:solidFill>
              </a:rPr>
              <a:t> </a:t>
            </a:r>
            <a:r>
              <a:rPr lang="ko-KR" altLang="en-US" b="1" dirty="0">
                <a:solidFill>
                  <a:schemeClr val="tx1"/>
                </a:solidFill>
              </a:rPr>
              <a:t>또는 상품코드</a:t>
            </a:r>
            <a:r>
              <a:rPr lang="en-US" altLang="ko-KR" b="1" dirty="0">
                <a:solidFill>
                  <a:schemeClr val="tx1"/>
                </a:solidFill>
              </a:rPr>
              <a:t>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07BB4EBD-DD4D-4FBB-A740-E7602B6FB099}"/>
              </a:ext>
            </a:extLst>
          </p:cNvPr>
          <p:cNvSpPr/>
          <p:nvPr/>
        </p:nvSpPr>
        <p:spPr>
          <a:xfrm>
            <a:off x="9170329" y="1005255"/>
            <a:ext cx="1236415" cy="620325"/>
          </a:xfrm>
          <a:prstGeom prst="rect">
            <a:avLst/>
          </a:prstGeom>
          <a:solidFill>
            <a:schemeClr val="bg1"/>
          </a:solidFill>
          <a:ln w="53975"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검색</a:t>
            </a:r>
          </a:p>
        </p:txBody>
      </p:sp>
      <p:graphicFrame>
        <p:nvGraphicFramePr>
          <p:cNvPr id="68" name="표 67">
            <a:extLst>
              <a:ext uri="{FF2B5EF4-FFF2-40B4-BE49-F238E27FC236}">
                <a16:creationId xmlns:a16="http://schemas.microsoft.com/office/drawing/2014/main" id="{8C3D7F26-A36B-477D-01E9-D844EB523511}"/>
              </a:ext>
            </a:extLst>
          </p:cNvPr>
          <p:cNvGraphicFramePr>
            <a:graphicFrameLocks noGrp="1"/>
          </p:cNvGraphicFramePr>
          <p:nvPr/>
        </p:nvGraphicFramePr>
        <p:xfrm>
          <a:off x="590309" y="1845331"/>
          <a:ext cx="10967674" cy="4098856"/>
        </p:xfrm>
        <a:graphic>
          <a:graphicData uri="http://schemas.openxmlformats.org/drawingml/2006/table">
            <a:tbl>
              <a:tblPr firstRow="1" la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509286">
                  <a:extLst>
                    <a:ext uri="{9D8B030D-6E8A-4147-A177-3AD203B41FA5}">
                      <a16:colId xmlns:a16="http://schemas.microsoft.com/office/drawing/2014/main" val="1169217219"/>
                    </a:ext>
                  </a:extLst>
                </a:gridCol>
                <a:gridCol w="798653">
                  <a:extLst>
                    <a:ext uri="{9D8B030D-6E8A-4147-A177-3AD203B41FA5}">
                      <a16:colId xmlns:a16="http://schemas.microsoft.com/office/drawing/2014/main" val="3691741089"/>
                    </a:ext>
                  </a:extLst>
                </a:gridCol>
                <a:gridCol w="4914283">
                  <a:extLst>
                    <a:ext uri="{9D8B030D-6E8A-4147-A177-3AD203B41FA5}">
                      <a16:colId xmlns:a16="http://schemas.microsoft.com/office/drawing/2014/main" val="1932588171"/>
                    </a:ext>
                  </a:extLst>
                </a:gridCol>
                <a:gridCol w="2235229">
                  <a:extLst>
                    <a:ext uri="{9D8B030D-6E8A-4147-A177-3AD203B41FA5}">
                      <a16:colId xmlns:a16="http://schemas.microsoft.com/office/drawing/2014/main" val="2442569592"/>
                    </a:ext>
                  </a:extLst>
                </a:gridCol>
                <a:gridCol w="2510223">
                  <a:extLst>
                    <a:ext uri="{9D8B030D-6E8A-4147-A177-3AD203B41FA5}">
                      <a16:colId xmlns:a16="http://schemas.microsoft.com/office/drawing/2014/main" val="2547771572"/>
                    </a:ext>
                  </a:extLst>
                </a:gridCol>
              </a:tblGrid>
              <a:tr h="492617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순번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메뉴 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금액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상품 코드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9371069"/>
                  </a:ext>
                </a:extLst>
              </a:tr>
              <a:tr h="4926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□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1</a:t>
                      </a:r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아메리카노</a:t>
                      </a:r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8747304"/>
                  </a:ext>
                </a:extLst>
              </a:tr>
              <a:tr h="5189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□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2</a:t>
                      </a:r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카푸치노</a:t>
                      </a:r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649082"/>
                  </a:ext>
                </a:extLst>
              </a:tr>
              <a:tr h="5189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□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3</a:t>
                      </a:r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아인슈페너</a:t>
                      </a:r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80503"/>
                  </a:ext>
                </a:extLst>
              </a:tr>
              <a:tr h="5189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□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4</a:t>
                      </a:r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바닐라 라떼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3279621"/>
                  </a:ext>
                </a:extLst>
              </a:tr>
              <a:tr h="5189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□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5</a:t>
                      </a:r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카페 라떼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8691818"/>
                  </a:ext>
                </a:extLst>
              </a:tr>
              <a:tr h="5189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□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6</a:t>
                      </a:r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돌체</a:t>
                      </a:r>
                      <a:r>
                        <a:rPr lang="ko-KR" altLang="en-US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라떼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5999140"/>
                  </a:ext>
                </a:extLst>
              </a:tr>
              <a:tr h="5189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□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콜드블루</a:t>
                      </a:r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9439673"/>
                  </a:ext>
                </a:extLst>
              </a:tr>
            </a:tbl>
          </a:graphicData>
        </a:graphic>
      </p:graphicFrame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27B892CB-C907-7638-1C66-995CF4B78EB4}"/>
              </a:ext>
            </a:extLst>
          </p:cNvPr>
          <p:cNvSpPr/>
          <p:nvPr/>
        </p:nvSpPr>
        <p:spPr>
          <a:xfrm>
            <a:off x="11448828" y="2341566"/>
            <a:ext cx="121630" cy="99409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5075FBAE-A243-2BC6-2A85-BC14F433A6D8}"/>
              </a:ext>
            </a:extLst>
          </p:cNvPr>
          <p:cNvGrpSpPr/>
          <p:nvPr/>
        </p:nvGrpSpPr>
        <p:grpSpPr>
          <a:xfrm>
            <a:off x="184902" y="6117685"/>
            <a:ext cx="1242193" cy="531253"/>
            <a:chOff x="256406" y="6001881"/>
            <a:chExt cx="1369193" cy="62032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0" name="직사각형 79">
              <a:hlinkClick r:id="rId2" action="ppaction://hlinksldjump"/>
              <a:extLst>
                <a:ext uri="{FF2B5EF4-FFF2-40B4-BE49-F238E27FC236}">
                  <a16:creationId xmlns:a16="http://schemas.microsoft.com/office/drawing/2014/main" id="{D940F2C7-2E42-54DD-15D7-427B7D6376E3}"/>
                </a:ext>
              </a:extLst>
            </p:cNvPr>
            <p:cNvSpPr/>
            <p:nvPr/>
          </p:nvSpPr>
          <p:spPr>
            <a:xfrm>
              <a:off x="256406" y="6001881"/>
              <a:ext cx="1369193" cy="620326"/>
            </a:xfrm>
            <a:prstGeom prst="rect">
              <a:avLst/>
            </a:prstGeom>
            <a:solidFill>
              <a:srgbClr val="1029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b="1" dirty="0"/>
            </a:p>
          </p:txBody>
        </p:sp>
        <p:pic>
          <p:nvPicPr>
            <p:cNvPr id="81" name="그림 80">
              <a:extLst>
                <a:ext uri="{FF2B5EF4-FFF2-40B4-BE49-F238E27FC236}">
                  <a16:creationId xmlns:a16="http://schemas.microsoft.com/office/drawing/2014/main" id="{3A2316AF-2C40-4455-214D-B2104BC6230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1792" y="6125028"/>
              <a:ext cx="381845" cy="382335"/>
            </a:xfrm>
            <a:prstGeom prst="rect">
              <a:avLst/>
            </a:prstGeom>
          </p:spPr>
        </p:pic>
      </p:grpSp>
      <p:pic>
        <p:nvPicPr>
          <p:cNvPr id="2" name="그림 1" descr="텍스트이(가) 표시된 사진&#10;&#10;자동 생성된 설명">
            <a:extLst>
              <a:ext uri="{FF2B5EF4-FFF2-40B4-BE49-F238E27FC236}">
                <a16:creationId xmlns:a16="http://schemas.microsoft.com/office/drawing/2014/main" id="{DDBDDC9B-FC7C-9E8B-6BA7-A55964FB5D3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82" y="124168"/>
            <a:ext cx="877158" cy="337788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124E2506-0D7B-A103-3D01-61E82FEE4A07}"/>
              </a:ext>
            </a:extLst>
          </p:cNvPr>
          <p:cNvSpPr/>
          <p:nvPr/>
        </p:nvSpPr>
        <p:spPr>
          <a:xfrm>
            <a:off x="9032629" y="6116743"/>
            <a:ext cx="1144443" cy="531253"/>
          </a:xfrm>
          <a:prstGeom prst="rect">
            <a:avLst/>
          </a:prstGeom>
          <a:solidFill>
            <a:srgbClr val="10294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수정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F27BAAA-1ABE-98E2-4DB7-7F35427BFE77}"/>
              </a:ext>
            </a:extLst>
          </p:cNvPr>
          <p:cNvSpPr/>
          <p:nvPr/>
        </p:nvSpPr>
        <p:spPr>
          <a:xfrm>
            <a:off x="10426015" y="6116744"/>
            <a:ext cx="1144443" cy="531253"/>
          </a:xfrm>
          <a:prstGeom prst="rect">
            <a:avLst/>
          </a:prstGeom>
          <a:solidFill>
            <a:srgbClr val="10294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삭제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DA967BE-44A9-E562-D1DB-1500970672E3}"/>
              </a:ext>
            </a:extLst>
          </p:cNvPr>
          <p:cNvSpPr/>
          <p:nvPr/>
        </p:nvSpPr>
        <p:spPr>
          <a:xfrm>
            <a:off x="7639243" y="6116742"/>
            <a:ext cx="1144443" cy="531253"/>
          </a:xfrm>
          <a:prstGeom prst="rect">
            <a:avLst/>
          </a:prstGeom>
          <a:solidFill>
            <a:srgbClr val="10294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추가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477714-272B-FD98-CAEB-72376228793D}"/>
              </a:ext>
            </a:extLst>
          </p:cNvPr>
          <p:cNvSpPr txBox="1"/>
          <p:nvPr/>
        </p:nvSpPr>
        <p:spPr>
          <a:xfrm>
            <a:off x="682752" y="2341566"/>
            <a:ext cx="40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✔</a:t>
            </a:r>
            <a:endParaRPr lang="en-US" altLang="ko-K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A7130E-9877-48D1-8E86-B0DBB1019790}"/>
              </a:ext>
            </a:extLst>
          </p:cNvPr>
          <p:cNvSpPr txBox="1"/>
          <p:nvPr/>
        </p:nvSpPr>
        <p:spPr>
          <a:xfrm>
            <a:off x="682752" y="3339930"/>
            <a:ext cx="40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✔</a:t>
            </a:r>
            <a:endParaRPr lang="en-US" altLang="ko-K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D87D975-B4F0-8415-AFDC-D33B9229A6E1}"/>
              </a:ext>
            </a:extLst>
          </p:cNvPr>
          <p:cNvSpPr txBox="1"/>
          <p:nvPr/>
        </p:nvSpPr>
        <p:spPr>
          <a:xfrm>
            <a:off x="673132" y="5431448"/>
            <a:ext cx="40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✔</a:t>
            </a:r>
            <a:endParaRPr lang="en-US" altLang="ko-KR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032CDB7-4CB2-818E-65D6-82BA52F22D20}"/>
              </a:ext>
            </a:extLst>
          </p:cNvPr>
          <p:cNvSpPr/>
          <p:nvPr/>
        </p:nvSpPr>
        <p:spPr>
          <a:xfrm>
            <a:off x="2036061" y="1625580"/>
            <a:ext cx="7967015" cy="3929538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14E8E48-0F59-0A97-504E-5C0F7E6DA8B7}"/>
              </a:ext>
            </a:extLst>
          </p:cNvPr>
          <p:cNvSpPr/>
          <p:nvPr/>
        </p:nvSpPr>
        <p:spPr>
          <a:xfrm>
            <a:off x="2074162" y="1652320"/>
            <a:ext cx="7907624" cy="620325"/>
          </a:xfrm>
          <a:prstGeom prst="rect">
            <a:avLst/>
          </a:prstGeom>
          <a:solidFill>
            <a:srgbClr val="1029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C792453-81F4-1876-2FF2-C6C9125BBC51}"/>
              </a:ext>
            </a:extLst>
          </p:cNvPr>
          <p:cNvSpPr txBox="1"/>
          <p:nvPr/>
        </p:nvSpPr>
        <p:spPr>
          <a:xfrm>
            <a:off x="2108153" y="1782882"/>
            <a:ext cx="10775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메뉴 수정</a:t>
            </a: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49ED765A-5A9C-1EB8-F64B-8D1179004646}"/>
              </a:ext>
            </a:extLst>
          </p:cNvPr>
          <p:cNvGraphicFramePr>
            <a:graphicFrameLocks noGrp="1"/>
          </p:cNvGraphicFramePr>
          <p:nvPr/>
        </p:nvGraphicFramePr>
        <p:xfrm>
          <a:off x="2273300" y="2443133"/>
          <a:ext cx="7513791" cy="2058137"/>
        </p:xfrm>
        <a:graphic>
          <a:graphicData uri="http://schemas.openxmlformats.org/drawingml/2006/table">
            <a:tbl>
              <a:tblPr firstRow="1" la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722690">
                  <a:extLst>
                    <a:ext uri="{9D8B030D-6E8A-4147-A177-3AD203B41FA5}">
                      <a16:colId xmlns:a16="http://schemas.microsoft.com/office/drawing/2014/main" val="1932588171"/>
                    </a:ext>
                  </a:extLst>
                </a:gridCol>
                <a:gridCol w="5101530">
                  <a:extLst>
                    <a:ext uri="{9D8B030D-6E8A-4147-A177-3AD203B41FA5}">
                      <a16:colId xmlns:a16="http://schemas.microsoft.com/office/drawing/2014/main" val="1696608016"/>
                    </a:ext>
                  </a:extLst>
                </a:gridCol>
                <a:gridCol w="1689571">
                  <a:extLst>
                    <a:ext uri="{9D8B030D-6E8A-4147-A177-3AD203B41FA5}">
                      <a16:colId xmlns:a16="http://schemas.microsoft.com/office/drawing/2014/main" val="2442569592"/>
                    </a:ext>
                  </a:extLst>
                </a:gridCol>
              </a:tblGrid>
              <a:tr h="4878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순번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메뉴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금액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9371069"/>
                  </a:ext>
                </a:extLst>
              </a:tr>
              <a:tr h="4878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8747304"/>
                  </a:ext>
                </a:extLst>
              </a:tr>
              <a:tr h="5139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649082"/>
                  </a:ext>
                </a:extLst>
              </a:tr>
              <a:tr h="568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80503"/>
                  </a:ext>
                </a:extLst>
              </a:tr>
            </a:tbl>
          </a:graphicData>
        </a:graphic>
      </p:graphicFrame>
      <p:sp>
        <p:nvSpPr>
          <p:cNvPr id="28" name="직사각형 27">
            <a:extLst>
              <a:ext uri="{FF2B5EF4-FFF2-40B4-BE49-F238E27FC236}">
                <a16:creationId xmlns:a16="http://schemas.microsoft.com/office/drawing/2014/main" id="{FDF64B33-34C1-5D5D-66F0-ED80A362B4B0}"/>
              </a:ext>
            </a:extLst>
          </p:cNvPr>
          <p:cNvSpPr/>
          <p:nvPr/>
        </p:nvSpPr>
        <p:spPr>
          <a:xfrm>
            <a:off x="8615434" y="4735861"/>
            <a:ext cx="1145743" cy="454154"/>
          </a:xfrm>
          <a:prstGeom prst="rect">
            <a:avLst/>
          </a:prstGeom>
          <a:solidFill>
            <a:srgbClr val="102940"/>
          </a:solidFill>
          <a:ln w="28575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수정</a:t>
            </a:r>
          </a:p>
        </p:txBody>
      </p:sp>
      <p:sp>
        <p:nvSpPr>
          <p:cNvPr id="29" name="TextBox 28">
            <a:hlinkClick r:id="rId5" action="ppaction://hlinksldjump"/>
            <a:extLst>
              <a:ext uri="{FF2B5EF4-FFF2-40B4-BE49-F238E27FC236}">
                <a16:creationId xmlns:a16="http://schemas.microsoft.com/office/drawing/2014/main" id="{B5A44E80-EE1D-EA8C-6E46-7C751FE02818}"/>
              </a:ext>
            </a:extLst>
          </p:cNvPr>
          <p:cNvSpPr txBox="1"/>
          <p:nvPr/>
        </p:nvSpPr>
        <p:spPr>
          <a:xfrm>
            <a:off x="9601518" y="1782882"/>
            <a:ext cx="3193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X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B684288-3278-2160-1FAC-5A317CD362DD}"/>
              </a:ext>
            </a:extLst>
          </p:cNvPr>
          <p:cNvSpPr/>
          <p:nvPr/>
        </p:nvSpPr>
        <p:spPr>
          <a:xfrm>
            <a:off x="3108925" y="3015485"/>
            <a:ext cx="2549990" cy="311414"/>
          </a:xfrm>
          <a:prstGeom prst="rect">
            <a:avLst/>
          </a:prstGeom>
          <a:solidFill>
            <a:schemeClr val="bg1"/>
          </a:solidFill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dirty="0">
                <a:solidFill>
                  <a:schemeClr val="tx1"/>
                </a:solidFill>
              </a:rPr>
              <a:t>아메리카노</a:t>
            </a:r>
            <a:endParaRPr lang="ko-KR" altLang="en-US" sz="16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00E1C5B-E7E3-240C-C82B-306B11B129AD}"/>
              </a:ext>
            </a:extLst>
          </p:cNvPr>
          <p:cNvSpPr/>
          <p:nvPr/>
        </p:nvSpPr>
        <p:spPr>
          <a:xfrm>
            <a:off x="3108925" y="3508953"/>
            <a:ext cx="2549990" cy="311414"/>
          </a:xfrm>
          <a:prstGeom prst="rect">
            <a:avLst/>
          </a:prstGeom>
          <a:solidFill>
            <a:schemeClr val="bg1"/>
          </a:solidFill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dirty="0" err="1">
                <a:solidFill>
                  <a:schemeClr val="tx1"/>
                </a:solidFill>
              </a:rPr>
              <a:t>아포카토</a:t>
            </a:r>
            <a:endParaRPr lang="ko-KR" altLang="en-US" sz="16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A9D2492-AE7C-693E-F046-5B8516B8BE4C}"/>
              </a:ext>
            </a:extLst>
          </p:cNvPr>
          <p:cNvSpPr/>
          <p:nvPr/>
        </p:nvSpPr>
        <p:spPr>
          <a:xfrm>
            <a:off x="3108925" y="4053446"/>
            <a:ext cx="2549990" cy="311414"/>
          </a:xfrm>
          <a:prstGeom prst="rect">
            <a:avLst/>
          </a:prstGeom>
          <a:solidFill>
            <a:schemeClr val="bg1"/>
          </a:solidFill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dirty="0">
                <a:solidFill>
                  <a:schemeClr val="tx1"/>
                </a:solidFill>
              </a:rPr>
              <a:t>콜드블루</a:t>
            </a:r>
            <a:endParaRPr lang="ko-KR" altLang="en-US" sz="1600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A9C7846-669C-23BC-E2B2-B44C61D086F1}"/>
              </a:ext>
            </a:extLst>
          </p:cNvPr>
          <p:cNvSpPr/>
          <p:nvPr/>
        </p:nvSpPr>
        <p:spPr>
          <a:xfrm>
            <a:off x="8410311" y="3015485"/>
            <a:ext cx="1244635" cy="311414"/>
          </a:xfrm>
          <a:prstGeom prst="rect">
            <a:avLst/>
          </a:prstGeom>
          <a:solidFill>
            <a:schemeClr val="bg1"/>
          </a:solidFill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600" b="1" dirty="0">
                <a:solidFill>
                  <a:schemeClr val="tx1"/>
                </a:solidFill>
              </a:rPr>
              <a:t>3,500</a:t>
            </a:r>
            <a:endParaRPr lang="ko-KR" altLang="en-US" sz="1600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35F3A67-32BD-D131-9396-D1D123107BB3}"/>
              </a:ext>
            </a:extLst>
          </p:cNvPr>
          <p:cNvSpPr/>
          <p:nvPr/>
        </p:nvSpPr>
        <p:spPr>
          <a:xfrm>
            <a:off x="8410311" y="3508953"/>
            <a:ext cx="1244635" cy="311414"/>
          </a:xfrm>
          <a:prstGeom prst="rect">
            <a:avLst/>
          </a:prstGeom>
          <a:solidFill>
            <a:schemeClr val="bg1"/>
          </a:solidFill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600" b="1" dirty="0">
                <a:solidFill>
                  <a:schemeClr val="tx1"/>
                </a:solidFill>
              </a:rPr>
              <a:t>6,500</a:t>
            </a:r>
            <a:endParaRPr lang="ko-KR" altLang="en-US" sz="16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4F6CE908-2010-644C-D15F-4573DFCECC31}"/>
              </a:ext>
            </a:extLst>
          </p:cNvPr>
          <p:cNvSpPr/>
          <p:nvPr/>
        </p:nvSpPr>
        <p:spPr>
          <a:xfrm>
            <a:off x="8410311" y="4053446"/>
            <a:ext cx="1244635" cy="311414"/>
          </a:xfrm>
          <a:prstGeom prst="rect">
            <a:avLst/>
          </a:prstGeom>
          <a:solidFill>
            <a:schemeClr val="bg1"/>
          </a:solidFill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600" b="1" dirty="0">
                <a:solidFill>
                  <a:schemeClr val="tx1"/>
                </a:solidFill>
              </a:rPr>
              <a:t>4,500</a:t>
            </a:r>
            <a:endParaRPr lang="ko-KR" altLang="en-US" sz="16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A54C9CD-FF46-F3E8-A5CD-B05446E6769A}"/>
              </a:ext>
            </a:extLst>
          </p:cNvPr>
          <p:cNvSpPr/>
          <p:nvPr/>
        </p:nvSpPr>
        <p:spPr>
          <a:xfrm>
            <a:off x="4040555" y="2616342"/>
            <a:ext cx="4305300" cy="2044700"/>
          </a:xfrm>
          <a:prstGeom prst="rect">
            <a:avLst/>
          </a:prstGeom>
          <a:solidFill>
            <a:schemeClr val="bg1"/>
          </a:solidFill>
          <a:ln w="53975"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수정이 완료되었습니다</a:t>
            </a:r>
            <a:r>
              <a:rPr lang="en-US" altLang="ko-KR" b="1" dirty="0">
                <a:solidFill>
                  <a:schemeClr val="tx1"/>
                </a:solidFill>
              </a:rPr>
              <a:t>.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hlinkClick r:id="rId6" action="ppaction://hlinksldjump"/>
            <a:extLst>
              <a:ext uri="{FF2B5EF4-FFF2-40B4-BE49-F238E27FC236}">
                <a16:creationId xmlns:a16="http://schemas.microsoft.com/office/drawing/2014/main" id="{DA55A3CD-F06B-2D72-0AA1-835E7740AF7C}"/>
              </a:ext>
            </a:extLst>
          </p:cNvPr>
          <p:cNvSpPr/>
          <p:nvPr/>
        </p:nvSpPr>
        <p:spPr>
          <a:xfrm>
            <a:off x="5574156" y="3828224"/>
            <a:ext cx="1277467" cy="534262"/>
          </a:xfrm>
          <a:prstGeom prst="rect">
            <a:avLst/>
          </a:prstGeom>
          <a:solidFill>
            <a:srgbClr val="10294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확인</a:t>
            </a:r>
          </a:p>
        </p:txBody>
      </p:sp>
    </p:spTree>
    <p:extLst>
      <p:ext uri="{BB962C8B-B14F-4D97-AF65-F5344CB8AC3E}">
        <p14:creationId xmlns:p14="http://schemas.microsoft.com/office/powerpoint/2010/main" val="4237544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256407" y="829245"/>
          <a:ext cx="4852622" cy="4969127"/>
        </p:xfrm>
        <a:graphic>
          <a:graphicData uri="http://schemas.openxmlformats.org/drawingml/2006/table">
            <a:tbl>
              <a:tblPr firstRow="1" la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426311">
                  <a:extLst>
                    <a:ext uri="{9D8B030D-6E8A-4147-A177-3AD203B41FA5}">
                      <a16:colId xmlns:a16="http://schemas.microsoft.com/office/drawing/2014/main" val="1169217219"/>
                    </a:ext>
                  </a:extLst>
                </a:gridCol>
                <a:gridCol w="974882">
                  <a:extLst>
                    <a:ext uri="{9D8B030D-6E8A-4147-A177-3AD203B41FA5}">
                      <a16:colId xmlns:a16="http://schemas.microsoft.com/office/drawing/2014/main" val="2442569592"/>
                    </a:ext>
                  </a:extLst>
                </a:gridCol>
                <a:gridCol w="1451429">
                  <a:extLst>
                    <a:ext uri="{9D8B030D-6E8A-4147-A177-3AD203B41FA5}">
                      <a16:colId xmlns:a16="http://schemas.microsoft.com/office/drawing/2014/main" val="2547771572"/>
                    </a:ext>
                  </a:extLst>
                </a:gridCol>
              </a:tblGrid>
              <a:tr h="4483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메뉴이름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/>
                        <a:t>수량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가격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9371069"/>
                  </a:ext>
                </a:extLst>
              </a:tr>
              <a:tr h="448397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8747304"/>
                  </a:ext>
                </a:extLst>
              </a:tr>
              <a:tr h="448397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8311791"/>
                  </a:ext>
                </a:extLst>
              </a:tr>
              <a:tr h="448397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649082"/>
                  </a:ext>
                </a:extLst>
              </a:tr>
              <a:tr h="471176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80503"/>
                  </a:ext>
                </a:extLst>
              </a:tr>
              <a:tr h="448397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3279621"/>
                  </a:ext>
                </a:extLst>
              </a:tr>
              <a:tr h="448397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8691818"/>
                  </a:ext>
                </a:extLst>
              </a:tr>
              <a:tr h="44839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 </a:t>
                      </a:r>
                      <a:endParaRPr lang="ko-KR" alt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5999140"/>
                  </a:ext>
                </a:extLst>
              </a:tr>
              <a:tr h="4483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bg1"/>
                          </a:solidFill>
                        </a:rPr>
                        <a:t>전체 삭제</a:t>
                      </a:r>
                      <a:endParaRPr lang="en-US" altLang="ko-KR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bg1"/>
                          </a:solidFill>
                        </a:rPr>
                        <a:t>선택 삭제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335190467"/>
                  </a:ext>
                </a:extLst>
              </a:tr>
              <a:tr h="910775">
                <a:tc gridSpan="3">
                  <a:txBody>
                    <a:bodyPr/>
                    <a:lstStyle/>
                    <a:p>
                      <a:pPr algn="ctr" latinLnBrk="1"/>
                      <a:endParaRPr lang="en-US" altLang="ko-KR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5352421"/>
                  </a:ext>
                </a:extLst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0" y="-2094"/>
            <a:ext cx="12192000" cy="620325"/>
          </a:xfrm>
          <a:prstGeom prst="rect">
            <a:avLst/>
          </a:prstGeom>
          <a:solidFill>
            <a:srgbClr val="1029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9706817" y="6004762"/>
            <a:ext cx="2248991" cy="729836"/>
          </a:xfrm>
          <a:prstGeom prst="rect">
            <a:avLst/>
          </a:prstGeom>
          <a:solidFill>
            <a:srgbClr val="10294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결제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9903CF-EC67-44D6-C413-86637207CD81}"/>
              </a:ext>
            </a:extLst>
          </p:cNvPr>
          <p:cNvSpPr txBox="1"/>
          <p:nvPr/>
        </p:nvSpPr>
        <p:spPr>
          <a:xfrm>
            <a:off x="10931201" y="123402"/>
            <a:ext cx="10775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</a:rPr>
              <a:t>지점 이름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68A1C4-02A2-E6C1-4A90-2004CAB79FC2}"/>
              </a:ext>
            </a:extLst>
          </p:cNvPr>
          <p:cNvSpPr txBox="1"/>
          <p:nvPr/>
        </p:nvSpPr>
        <p:spPr>
          <a:xfrm>
            <a:off x="5772834" y="123402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</a:rPr>
              <a:t>날짜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2983309-B284-D19D-B591-5D0E6F9B67C9}"/>
              </a:ext>
            </a:extLst>
          </p:cNvPr>
          <p:cNvSpPr/>
          <p:nvPr/>
        </p:nvSpPr>
        <p:spPr>
          <a:xfrm>
            <a:off x="0" y="-1700980"/>
            <a:ext cx="4038601" cy="15239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600" dirty="0">
                <a:solidFill>
                  <a:schemeClr val="tx1"/>
                </a:solidFill>
              </a:rPr>
              <a:t>배경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sz="1600" dirty="0">
                <a:solidFill>
                  <a:schemeClr val="tx1"/>
                </a:solidFill>
              </a:rPr>
              <a:t>size (1200 : 800)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>
                <a:solidFill>
                  <a:schemeClr val="tx1"/>
                </a:solidFill>
              </a:rPr>
              <a:t>color</a:t>
            </a:r>
            <a:r>
              <a:rPr lang="ko-KR" altLang="en-US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>
                <a:solidFill>
                  <a:schemeClr val="tx1"/>
                </a:solidFill>
              </a:rPr>
              <a:t>(64, 64, 64)</a:t>
            </a:r>
            <a:endParaRPr lang="ko-KR" altLang="en-US" sz="1600" dirty="0">
              <a:solidFill>
                <a:schemeClr val="tx1"/>
              </a:solidFill>
            </a:endParaRPr>
          </a:p>
          <a:p>
            <a:r>
              <a:rPr lang="ko-KR" altLang="en-US" sz="1600" dirty="0">
                <a:solidFill>
                  <a:schemeClr val="tx1"/>
                </a:solidFill>
              </a:rPr>
              <a:t>왼쪽 패널</a:t>
            </a:r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- size (250 : 250)</a:t>
            </a:r>
          </a:p>
          <a:p>
            <a:endParaRPr lang="ko-KR" altLang="en-US" dirty="0"/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548C7A67-66C4-D19E-54C4-86141636DF50}"/>
              </a:ext>
            </a:extLst>
          </p:cNvPr>
          <p:cNvGraphicFramePr>
            <a:graphicFrameLocks noGrp="1"/>
          </p:cNvGraphicFramePr>
          <p:nvPr/>
        </p:nvGraphicFramePr>
        <p:xfrm>
          <a:off x="5342441" y="829245"/>
          <a:ext cx="6613367" cy="4955145"/>
        </p:xfrm>
        <a:graphic>
          <a:graphicData uri="http://schemas.openxmlformats.org/drawingml/2006/table">
            <a:tbl>
              <a:tblPr firstRow="1" la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653443">
                  <a:extLst>
                    <a:ext uri="{9D8B030D-6E8A-4147-A177-3AD203B41FA5}">
                      <a16:colId xmlns:a16="http://schemas.microsoft.com/office/drawing/2014/main" val="1169217219"/>
                    </a:ext>
                  </a:extLst>
                </a:gridCol>
                <a:gridCol w="1653241">
                  <a:extLst>
                    <a:ext uri="{9D8B030D-6E8A-4147-A177-3AD203B41FA5}">
                      <a16:colId xmlns:a16="http://schemas.microsoft.com/office/drawing/2014/main" val="3027977477"/>
                    </a:ext>
                  </a:extLst>
                </a:gridCol>
                <a:gridCol w="1641502">
                  <a:extLst>
                    <a:ext uri="{9D8B030D-6E8A-4147-A177-3AD203B41FA5}">
                      <a16:colId xmlns:a16="http://schemas.microsoft.com/office/drawing/2014/main" val="2442569592"/>
                    </a:ext>
                  </a:extLst>
                </a:gridCol>
                <a:gridCol w="1665181">
                  <a:extLst>
                    <a:ext uri="{9D8B030D-6E8A-4147-A177-3AD203B41FA5}">
                      <a16:colId xmlns:a16="http://schemas.microsoft.com/office/drawing/2014/main" val="2547771572"/>
                    </a:ext>
                  </a:extLst>
                </a:gridCol>
              </a:tblGrid>
              <a:tr h="9714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Coffee</a:t>
                      </a:r>
                      <a:endParaRPr lang="ko-KR" altLang="en-US" sz="18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Tea</a:t>
                      </a:r>
                      <a:endParaRPr lang="ko-KR" altLang="en-US" sz="18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Beverage</a:t>
                      </a:r>
                      <a:endParaRPr lang="ko-KR" altLang="en-US" sz="1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Other</a:t>
                      </a:r>
                      <a:r>
                        <a:rPr lang="ko-KR" altLang="en-US" sz="1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9371069"/>
                  </a:ext>
                </a:extLst>
              </a:tr>
              <a:tr h="3983728">
                <a:tc gridSpan="4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T w="38100" cmpd="sng">
                      <a:noFill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8747304"/>
                  </a:ext>
                </a:extLst>
              </a:tr>
            </a:tbl>
          </a:graphicData>
        </a:graphic>
      </p:graphicFrame>
      <p:grpSp>
        <p:nvGrpSpPr>
          <p:cNvPr id="83" name="그룹 82">
            <a:extLst>
              <a:ext uri="{FF2B5EF4-FFF2-40B4-BE49-F238E27FC236}">
                <a16:creationId xmlns:a16="http://schemas.microsoft.com/office/drawing/2014/main" id="{ACDA6FE4-FFA4-3480-80C8-9A6C9B6905AB}"/>
              </a:ext>
            </a:extLst>
          </p:cNvPr>
          <p:cNvGrpSpPr/>
          <p:nvPr/>
        </p:nvGrpSpPr>
        <p:grpSpPr>
          <a:xfrm>
            <a:off x="11228594" y="5092443"/>
            <a:ext cx="665251" cy="620326"/>
            <a:chOff x="11211655" y="5092443"/>
            <a:chExt cx="665251" cy="620326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57EBC97B-9E17-BB18-5A3B-85D1EA4FA115}"/>
                </a:ext>
              </a:extLst>
            </p:cNvPr>
            <p:cNvSpPr/>
            <p:nvPr/>
          </p:nvSpPr>
          <p:spPr>
            <a:xfrm>
              <a:off x="11211655" y="5092443"/>
              <a:ext cx="665251" cy="62032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b="1" dirty="0"/>
            </a:p>
          </p:txBody>
        </p:sp>
        <p:pic>
          <p:nvPicPr>
            <p:cNvPr id="28" name="그림 27">
              <a:hlinkClick r:id="rId2" action="ppaction://hlinksldjump"/>
              <a:extLst>
                <a:ext uri="{FF2B5EF4-FFF2-40B4-BE49-F238E27FC236}">
                  <a16:creationId xmlns:a16="http://schemas.microsoft.com/office/drawing/2014/main" id="{A2A384C2-6EBA-CD1B-04CC-8F45354D19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 trans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1327768" y="5207052"/>
              <a:ext cx="404366" cy="404364"/>
            </a:xfrm>
            <a:prstGeom prst="rect">
              <a:avLst/>
            </a:prstGeom>
          </p:spPr>
        </p:pic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E61E8A2A-D96A-EBB3-72C7-75280A050BEB}"/>
              </a:ext>
            </a:extLst>
          </p:cNvPr>
          <p:cNvGrpSpPr/>
          <p:nvPr/>
        </p:nvGrpSpPr>
        <p:grpSpPr>
          <a:xfrm>
            <a:off x="10501380" y="5092443"/>
            <a:ext cx="665251" cy="620326"/>
            <a:chOff x="10501380" y="5092443"/>
            <a:chExt cx="665251" cy="620326"/>
          </a:xfrm>
        </p:grpSpPr>
        <p:sp>
          <p:nvSpPr>
            <p:cNvPr id="25" name="직사각형 24">
              <a:hlinkClick r:id="rId5" action="ppaction://hlinksldjump"/>
              <a:extLst>
                <a:ext uri="{FF2B5EF4-FFF2-40B4-BE49-F238E27FC236}">
                  <a16:creationId xmlns:a16="http://schemas.microsoft.com/office/drawing/2014/main" id="{31A0228C-1CDA-81B0-6EAF-63BEF3BD1A01}"/>
                </a:ext>
              </a:extLst>
            </p:cNvPr>
            <p:cNvSpPr/>
            <p:nvPr/>
          </p:nvSpPr>
          <p:spPr>
            <a:xfrm>
              <a:off x="10501380" y="5092443"/>
              <a:ext cx="665251" cy="62032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b="1" dirty="0"/>
            </a:p>
          </p:txBody>
        </p:sp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3E34970B-D32D-A6F9-50BB-484FCD15EC9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 trans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10631822" y="5200424"/>
              <a:ext cx="404366" cy="404364"/>
            </a:xfrm>
            <a:prstGeom prst="rect">
              <a:avLst/>
            </a:prstGeom>
          </p:spPr>
        </p:pic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D0FF1B56-AEE6-C1BA-9197-7B5C8EAA820A}"/>
              </a:ext>
            </a:extLst>
          </p:cNvPr>
          <p:cNvSpPr txBox="1"/>
          <p:nvPr/>
        </p:nvSpPr>
        <p:spPr>
          <a:xfrm>
            <a:off x="2255357" y="4970396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</a:rPr>
              <a:t>주문 수량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0737C9E-CC8D-E86D-B8DD-CAD11818C489}"/>
              </a:ext>
            </a:extLst>
          </p:cNvPr>
          <p:cNvSpPr txBox="1"/>
          <p:nvPr/>
        </p:nvSpPr>
        <p:spPr>
          <a:xfrm>
            <a:off x="4181482" y="4970396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</a:rPr>
              <a:t>청구 금액</a:t>
            </a:r>
          </a:p>
        </p:txBody>
      </p:sp>
      <p:graphicFrame>
        <p:nvGraphicFramePr>
          <p:cNvPr id="75" name="표 75">
            <a:extLst>
              <a:ext uri="{FF2B5EF4-FFF2-40B4-BE49-F238E27FC236}">
                <a16:creationId xmlns:a16="http://schemas.microsoft.com/office/drawing/2014/main" id="{84348D71-639E-FC52-0CC8-DF9FA570B7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6526601"/>
              </p:ext>
            </p:extLst>
          </p:nvPr>
        </p:nvGraphicFramePr>
        <p:xfrm>
          <a:off x="5442346" y="1896977"/>
          <a:ext cx="6402284" cy="281423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00571">
                  <a:extLst>
                    <a:ext uri="{9D8B030D-6E8A-4147-A177-3AD203B41FA5}">
                      <a16:colId xmlns:a16="http://schemas.microsoft.com/office/drawing/2014/main" val="419391331"/>
                    </a:ext>
                  </a:extLst>
                </a:gridCol>
                <a:gridCol w="1600571">
                  <a:extLst>
                    <a:ext uri="{9D8B030D-6E8A-4147-A177-3AD203B41FA5}">
                      <a16:colId xmlns:a16="http://schemas.microsoft.com/office/drawing/2014/main" val="2090377667"/>
                    </a:ext>
                  </a:extLst>
                </a:gridCol>
                <a:gridCol w="1600571">
                  <a:extLst>
                    <a:ext uri="{9D8B030D-6E8A-4147-A177-3AD203B41FA5}">
                      <a16:colId xmlns:a16="http://schemas.microsoft.com/office/drawing/2014/main" val="2897211146"/>
                    </a:ext>
                  </a:extLst>
                </a:gridCol>
                <a:gridCol w="1600571">
                  <a:extLst>
                    <a:ext uri="{9D8B030D-6E8A-4147-A177-3AD203B41FA5}">
                      <a16:colId xmlns:a16="http://schemas.microsoft.com/office/drawing/2014/main" val="1721043648"/>
                    </a:ext>
                  </a:extLst>
                </a:gridCol>
              </a:tblGrid>
              <a:tr h="93228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아메리카노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카푸치노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아인슈페너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6318170"/>
                  </a:ext>
                </a:extLst>
              </a:tr>
              <a:tr h="9890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바닐라 라떼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카페 라떼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돌체</a:t>
                      </a:r>
                      <a:r>
                        <a:rPr lang="ko-KR" altLang="en-US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라떼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78608"/>
                  </a:ext>
                </a:extLst>
              </a:tr>
              <a:tr h="8928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콜드블루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콜드블루 라떼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콜드블루</a:t>
                      </a:r>
                      <a:endParaRPr lang="en-US" altLang="ko-KR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ko-KR" altLang="en-US" sz="1400" b="1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아인슈페너</a:t>
                      </a:r>
                      <a:endParaRPr lang="ko-KR" altLang="en-US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5189437"/>
                  </a:ext>
                </a:extLst>
              </a:tr>
            </a:tbl>
          </a:graphicData>
        </a:graphic>
      </p:graphicFrame>
      <p:grpSp>
        <p:nvGrpSpPr>
          <p:cNvPr id="88" name="그룹 87">
            <a:extLst>
              <a:ext uri="{FF2B5EF4-FFF2-40B4-BE49-F238E27FC236}">
                <a16:creationId xmlns:a16="http://schemas.microsoft.com/office/drawing/2014/main" id="{EB05C76A-451F-7551-8FDE-DB4D0FC3219C}"/>
              </a:ext>
            </a:extLst>
          </p:cNvPr>
          <p:cNvGrpSpPr/>
          <p:nvPr/>
        </p:nvGrpSpPr>
        <p:grpSpPr>
          <a:xfrm>
            <a:off x="184902" y="6117685"/>
            <a:ext cx="1242193" cy="531253"/>
            <a:chOff x="256406" y="6001881"/>
            <a:chExt cx="1369193" cy="62032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9" name="직사각형 88">
              <a:hlinkClick r:id="rId5" action="ppaction://hlinksldjump"/>
              <a:extLst>
                <a:ext uri="{FF2B5EF4-FFF2-40B4-BE49-F238E27FC236}">
                  <a16:creationId xmlns:a16="http://schemas.microsoft.com/office/drawing/2014/main" id="{94CA8DE6-2161-38AB-EEFC-895B50F208EF}"/>
                </a:ext>
              </a:extLst>
            </p:cNvPr>
            <p:cNvSpPr/>
            <p:nvPr/>
          </p:nvSpPr>
          <p:spPr>
            <a:xfrm>
              <a:off x="256406" y="6001881"/>
              <a:ext cx="1369193" cy="620326"/>
            </a:xfrm>
            <a:prstGeom prst="rect">
              <a:avLst/>
            </a:prstGeom>
            <a:solidFill>
              <a:srgbClr val="1029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b="1" dirty="0"/>
            </a:p>
          </p:txBody>
        </p:sp>
        <p:pic>
          <p:nvPicPr>
            <p:cNvPr id="90" name="그림 89">
              <a:extLst>
                <a:ext uri="{FF2B5EF4-FFF2-40B4-BE49-F238E27FC236}">
                  <a16:creationId xmlns:a16="http://schemas.microsoft.com/office/drawing/2014/main" id="{655CB21C-6459-C0D8-E9CD-D216411072B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1792" y="6125028"/>
              <a:ext cx="381845" cy="382335"/>
            </a:xfrm>
            <a:prstGeom prst="rect">
              <a:avLst/>
            </a:prstGeom>
          </p:spPr>
        </p:pic>
      </p:grp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7A7E8AE8-0F9A-AE18-682C-D7967B6FF70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82" y="124168"/>
            <a:ext cx="877158" cy="337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5166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직사각형 81">
            <a:extLst>
              <a:ext uri="{FF2B5EF4-FFF2-40B4-BE49-F238E27FC236}">
                <a16:creationId xmlns:a16="http://schemas.microsoft.com/office/drawing/2014/main" id="{DF2A4EBE-D4A7-0F19-76F6-C7AB18EDE71C}"/>
              </a:ext>
            </a:extLst>
          </p:cNvPr>
          <p:cNvSpPr/>
          <p:nvPr/>
        </p:nvSpPr>
        <p:spPr>
          <a:xfrm>
            <a:off x="0" y="-2094"/>
            <a:ext cx="12192000" cy="620325"/>
          </a:xfrm>
          <a:prstGeom prst="rect">
            <a:avLst/>
          </a:prstGeom>
          <a:solidFill>
            <a:srgbClr val="1029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9903CF-EC67-44D6-C413-86637207CD81}"/>
              </a:ext>
            </a:extLst>
          </p:cNvPr>
          <p:cNvSpPr txBox="1"/>
          <p:nvPr/>
        </p:nvSpPr>
        <p:spPr>
          <a:xfrm>
            <a:off x="10931201" y="123402"/>
            <a:ext cx="10775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</a:rPr>
              <a:t>지점 이름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68A1C4-02A2-E6C1-4A90-2004CAB79FC2}"/>
              </a:ext>
            </a:extLst>
          </p:cNvPr>
          <p:cNvSpPr txBox="1"/>
          <p:nvPr/>
        </p:nvSpPr>
        <p:spPr>
          <a:xfrm>
            <a:off x="5772834" y="123402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</a:rPr>
              <a:t>날짜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2983309-B284-D19D-B591-5D0E6F9B67C9}"/>
              </a:ext>
            </a:extLst>
          </p:cNvPr>
          <p:cNvSpPr/>
          <p:nvPr/>
        </p:nvSpPr>
        <p:spPr>
          <a:xfrm>
            <a:off x="0" y="-1700980"/>
            <a:ext cx="4038601" cy="15239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600" dirty="0">
                <a:solidFill>
                  <a:schemeClr val="tx1"/>
                </a:solidFill>
              </a:rPr>
              <a:t>배경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sz="1600" dirty="0">
                <a:solidFill>
                  <a:schemeClr val="tx1"/>
                </a:solidFill>
              </a:rPr>
              <a:t>size (1200 : 800)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>
                <a:solidFill>
                  <a:schemeClr val="tx1"/>
                </a:solidFill>
              </a:rPr>
              <a:t>color</a:t>
            </a:r>
            <a:r>
              <a:rPr lang="ko-KR" altLang="en-US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>
                <a:solidFill>
                  <a:schemeClr val="tx1"/>
                </a:solidFill>
              </a:rPr>
              <a:t>(64, 64, 64)</a:t>
            </a:r>
            <a:endParaRPr lang="ko-KR" altLang="en-US" sz="1600" dirty="0">
              <a:solidFill>
                <a:schemeClr val="tx1"/>
              </a:solidFill>
            </a:endParaRPr>
          </a:p>
          <a:p>
            <a:r>
              <a:rPr lang="ko-KR" altLang="en-US" sz="1600" dirty="0">
                <a:solidFill>
                  <a:schemeClr val="tx1"/>
                </a:solidFill>
              </a:rPr>
              <a:t>왼쪽 패널</a:t>
            </a:r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- size (250 : 250)</a:t>
            </a:r>
          </a:p>
          <a:p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7BBD72E-962D-EF43-3F31-BBC2FA07B358}"/>
              </a:ext>
            </a:extLst>
          </p:cNvPr>
          <p:cNvSpPr/>
          <p:nvPr/>
        </p:nvSpPr>
        <p:spPr>
          <a:xfrm>
            <a:off x="1787073" y="1005255"/>
            <a:ext cx="7170057" cy="620325"/>
          </a:xfrm>
          <a:prstGeom prst="rect">
            <a:avLst/>
          </a:prstGeom>
          <a:solidFill>
            <a:schemeClr val="bg1"/>
          </a:solidFill>
          <a:ln w="53975"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(</a:t>
            </a:r>
            <a:r>
              <a:rPr lang="ko-KR" altLang="en-US" b="1" dirty="0">
                <a:solidFill>
                  <a:schemeClr val="tx1"/>
                </a:solidFill>
              </a:rPr>
              <a:t>메뉴 이름</a:t>
            </a:r>
            <a:r>
              <a:rPr lang="en-US" altLang="ko-KR" b="1" dirty="0">
                <a:solidFill>
                  <a:schemeClr val="tx1"/>
                </a:solidFill>
              </a:rPr>
              <a:t> </a:t>
            </a:r>
            <a:r>
              <a:rPr lang="ko-KR" altLang="en-US" b="1" dirty="0">
                <a:solidFill>
                  <a:schemeClr val="tx1"/>
                </a:solidFill>
              </a:rPr>
              <a:t>또는 상품코드</a:t>
            </a:r>
            <a:r>
              <a:rPr lang="en-US" altLang="ko-KR" b="1" dirty="0">
                <a:solidFill>
                  <a:schemeClr val="tx1"/>
                </a:solidFill>
              </a:rPr>
              <a:t>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07BB4EBD-DD4D-4FBB-A740-E7602B6FB099}"/>
              </a:ext>
            </a:extLst>
          </p:cNvPr>
          <p:cNvSpPr/>
          <p:nvPr/>
        </p:nvSpPr>
        <p:spPr>
          <a:xfrm>
            <a:off x="9170329" y="1005255"/>
            <a:ext cx="1236415" cy="620325"/>
          </a:xfrm>
          <a:prstGeom prst="rect">
            <a:avLst/>
          </a:prstGeom>
          <a:solidFill>
            <a:schemeClr val="bg1"/>
          </a:solidFill>
          <a:ln w="53975"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검색</a:t>
            </a:r>
          </a:p>
        </p:txBody>
      </p:sp>
      <p:graphicFrame>
        <p:nvGraphicFramePr>
          <p:cNvPr id="68" name="표 67">
            <a:extLst>
              <a:ext uri="{FF2B5EF4-FFF2-40B4-BE49-F238E27FC236}">
                <a16:creationId xmlns:a16="http://schemas.microsoft.com/office/drawing/2014/main" id="{8C3D7F26-A36B-477D-01E9-D844EB523511}"/>
              </a:ext>
            </a:extLst>
          </p:cNvPr>
          <p:cNvGraphicFramePr>
            <a:graphicFrameLocks noGrp="1"/>
          </p:cNvGraphicFramePr>
          <p:nvPr/>
        </p:nvGraphicFramePr>
        <p:xfrm>
          <a:off x="590309" y="1845331"/>
          <a:ext cx="10967674" cy="4098856"/>
        </p:xfrm>
        <a:graphic>
          <a:graphicData uri="http://schemas.openxmlformats.org/drawingml/2006/table">
            <a:tbl>
              <a:tblPr firstRow="1" la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509286">
                  <a:extLst>
                    <a:ext uri="{9D8B030D-6E8A-4147-A177-3AD203B41FA5}">
                      <a16:colId xmlns:a16="http://schemas.microsoft.com/office/drawing/2014/main" val="1169217219"/>
                    </a:ext>
                  </a:extLst>
                </a:gridCol>
                <a:gridCol w="798653">
                  <a:extLst>
                    <a:ext uri="{9D8B030D-6E8A-4147-A177-3AD203B41FA5}">
                      <a16:colId xmlns:a16="http://schemas.microsoft.com/office/drawing/2014/main" val="3691741089"/>
                    </a:ext>
                  </a:extLst>
                </a:gridCol>
                <a:gridCol w="4914283">
                  <a:extLst>
                    <a:ext uri="{9D8B030D-6E8A-4147-A177-3AD203B41FA5}">
                      <a16:colId xmlns:a16="http://schemas.microsoft.com/office/drawing/2014/main" val="1932588171"/>
                    </a:ext>
                  </a:extLst>
                </a:gridCol>
                <a:gridCol w="2235229">
                  <a:extLst>
                    <a:ext uri="{9D8B030D-6E8A-4147-A177-3AD203B41FA5}">
                      <a16:colId xmlns:a16="http://schemas.microsoft.com/office/drawing/2014/main" val="2442569592"/>
                    </a:ext>
                  </a:extLst>
                </a:gridCol>
                <a:gridCol w="2510223">
                  <a:extLst>
                    <a:ext uri="{9D8B030D-6E8A-4147-A177-3AD203B41FA5}">
                      <a16:colId xmlns:a16="http://schemas.microsoft.com/office/drawing/2014/main" val="2547771572"/>
                    </a:ext>
                  </a:extLst>
                </a:gridCol>
              </a:tblGrid>
              <a:tr h="492617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순번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메뉴 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금액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상품 코드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9371069"/>
                  </a:ext>
                </a:extLst>
              </a:tr>
              <a:tr h="4926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□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1</a:t>
                      </a:r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아메리카노</a:t>
                      </a:r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8747304"/>
                  </a:ext>
                </a:extLst>
              </a:tr>
              <a:tr h="5189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□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2</a:t>
                      </a:r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카푸치노</a:t>
                      </a:r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649082"/>
                  </a:ext>
                </a:extLst>
              </a:tr>
              <a:tr h="5189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□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3</a:t>
                      </a:r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아인슈페너</a:t>
                      </a:r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80503"/>
                  </a:ext>
                </a:extLst>
              </a:tr>
              <a:tr h="5189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□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4</a:t>
                      </a:r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바닐라 라떼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3279621"/>
                  </a:ext>
                </a:extLst>
              </a:tr>
              <a:tr h="5189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□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5</a:t>
                      </a:r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카페 라떼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8691818"/>
                  </a:ext>
                </a:extLst>
              </a:tr>
              <a:tr h="5189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□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6</a:t>
                      </a:r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돌체</a:t>
                      </a:r>
                      <a:r>
                        <a:rPr lang="ko-KR" altLang="en-US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라떼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5999140"/>
                  </a:ext>
                </a:extLst>
              </a:tr>
              <a:tr h="5189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□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콜드블루</a:t>
                      </a:r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9439673"/>
                  </a:ext>
                </a:extLst>
              </a:tr>
            </a:tbl>
          </a:graphicData>
        </a:graphic>
      </p:graphicFrame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27B892CB-C907-7638-1C66-995CF4B78EB4}"/>
              </a:ext>
            </a:extLst>
          </p:cNvPr>
          <p:cNvSpPr/>
          <p:nvPr/>
        </p:nvSpPr>
        <p:spPr>
          <a:xfrm>
            <a:off x="11448828" y="2341566"/>
            <a:ext cx="121630" cy="99409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5075FBAE-A243-2BC6-2A85-BC14F433A6D8}"/>
              </a:ext>
            </a:extLst>
          </p:cNvPr>
          <p:cNvGrpSpPr/>
          <p:nvPr/>
        </p:nvGrpSpPr>
        <p:grpSpPr>
          <a:xfrm>
            <a:off x="184902" y="6117685"/>
            <a:ext cx="1242193" cy="531253"/>
            <a:chOff x="256406" y="6001881"/>
            <a:chExt cx="1369193" cy="62032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0" name="직사각형 79">
              <a:hlinkClick r:id="rId2" action="ppaction://hlinksldjump"/>
              <a:extLst>
                <a:ext uri="{FF2B5EF4-FFF2-40B4-BE49-F238E27FC236}">
                  <a16:creationId xmlns:a16="http://schemas.microsoft.com/office/drawing/2014/main" id="{D940F2C7-2E42-54DD-15D7-427B7D6376E3}"/>
                </a:ext>
              </a:extLst>
            </p:cNvPr>
            <p:cNvSpPr/>
            <p:nvPr/>
          </p:nvSpPr>
          <p:spPr>
            <a:xfrm>
              <a:off x="256406" y="6001881"/>
              <a:ext cx="1369193" cy="620326"/>
            </a:xfrm>
            <a:prstGeom prst="rect">
              <a:avLst/>
            </a:prstGeom>
            <a:solidFill>
              <a:srgbClr val="1029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b="1" dirty="0"/>
            </a:p>
          </p:txBody>
        </p:sp>
        <p:pic>
          <p:nvPicPr>
            <p:cNvPr id="81" name="그림 80">
              <a:extLst>
                <a:ext uri="{FF2B5EF4-FFF2-40B4-BE49-F238E27FC236}">
                  <a16:creationId xmlns:a16="http://schemas.microsoft.com/office/drawing/2014/main" id="{3A2316AF-2C40-4455-214D-B2104BC6230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1792" y="6125028"/>
              <a:ext cx="381845" cy="382335"/>
            </a:xfrm>
            <a:prstGeom prst="rect">
              <a:avLst/>
            </a:prstGeom>
          </p:spPr>
        </p:pic>
      </p:grpSp>
      <p:pic>
        <p:nvPicPr>
          <p:cNvPr id="2" name="그림 1" descr="텍스트이(가) 표시된 사진&#10;&#10;자동 생성된 설명">
            <a:extLst>
              <a:ext uri="{FF2B5EF4-FFF2-40B4-BE49-F238E27FC236}">
                <a16:creationId xmlns:a16="http://schemas.microsoft.com/office/drawing/2014/main" id="{DDBDDC9B-FC7C-9E8B-6BA7-A55964FB5D3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82" y="124168"/>
            <a:ext cx="877158" cy="337788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124E2506-0D7B-A103-3D01-61E82FEE4A07}"/>
              </a:ext>
            </a:extLst>
          </p:cNvPr>
          <p:cNvSpPr/>
          <p:nvPr/>
        </p:nvSpPr>
        <p:spPr>
          <a:xfrm>
            <a:off x="9032629" y="6116743"/>
            <a:ext cx="1144443" cy="531253"/>
          </a:xfrm>
          <a:prstGeom prst="rect">
            <a:avLst/>
          </a:prstGeom>
          <a:solidFill>
            <a:srgbClr val="10294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수정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F27BAAA-1ABE-98E2-4DB7-7F35427BFE77}"/>
              </a:ext>
            </a:extLst>
          </p:cNvPr>
          <p:cNvSpPr/>
          <p:nvPr/>
        </p:nvSpPr>
        <p:spPr>
          <a:xfrm>
            <a:off x="10426015" y="6116744"/>
            <a:ext cx="1144443" cy="531253"/>
          </a:xfrm>
          <a:prstGeom prst="rect">
            <a:avLst/>
          </a:prstGeom>
          <a:solidFill>
            <a:srgbClr val="10294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삭제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DA967BE-44A9-E562-D1DB-1500970672E3}"/>
              </a:ext>
            </a:extLst>
          </p:cNvPr>
          <p:cNvSpPr/>
          <p:nvPr/>
        </p:nvSpPr>
        <p:spPr>
          <a:xfrm>
            <a:off x="7639243" y="6116742"/>
            <a:ext cx="1144443" cy="531253"/>
          </a:xfrm>
          <a:prstGeom prst="rect">
            <a:avLst/>
          </a:prstGeom>
          <a:solidFill>
            <a:srgbClr val="10294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추가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42BC2D6-A498-831F-7CDA-2FCB4FA61676}"/>
              </a:ext>
            </a:extLst>
          </p:cNvPr>
          <p:cNvSpPr/>
          <p:nvPr/>
        </p:nvSpPr>
        <p:spPr>
          <a:xfrm>
            <a:off x="10413539" y="6100838"/>
            <a:ext cx="1144444" cy="531252"/>
          </a:xfrm>
          <a:prstGeom prst="rect">
            <a:avLst/>
          </a:prstGeom>
          <a:noFill/>
          <a:ln w="57150">
            <a:solidFill>
              <a:srgbClr val="C0000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477714-272B-FD98-CAEB-72376228793D}"/>
              </a:ext>
            </a:extLst>
          </p:cNvPr>
          <p:cNvSpPr txBox="1"/>
          <p:nvPr/>
        </p:nvSpPr>
        <p:spPr>
          <a:xfrm>
            <a:off x="682752" y="2341566"/>
            <a:ext cx="40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✔</a:t>
            </a:r>
            <a:endParaRPr lang="en-US" altLang="ko-K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A7130E-9877-48D1-8E86-B0DBB1019790}"/>
              </a:ext>
            </a:extLst>
          </p:cNvPr>
          <p:cNvSpPr txBox="1"/>
          <p:nvPr/>
        </p:nvSpPr>
        <p:spPr>
          <a:xfrm>
            <a:off x="682752" y="3339930"/>
            <a:ext cx="40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✔</a:t>
            </a:r>
            <a:endParaRPr lang="en-US" altLang="ko-K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D87D975-B4F0-8415-AFDC-D33B9229A6E1}"/>
              </a:ext>
            </a:extLst>
          </p:cNvPr>
          <p:cNvSpPr txBox="1"/>
          <p:nvPr/>
        </p:nvSpPr>
        <p:spPr>
          <a:xfrm>
            <a:off x="673132" y="5431448"/>
            <a:ext cx="40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✔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27829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직사각형 81">
            <a:extLst>
              <a:ext uri="{FF2B5EF4-FFF2-40B4-BE49-F238E27FC236}">
                <a16:creationId xmlns:a16="http://schemas.microsoft.com/office/drawing/2014/main" id="{DF2A4EBE-D4A7-0F19-76F6-C7AB18EDE71C}"/>
              </a:ext>
            </a:extLst>
          </p:cNvPr>
          <p:cNvSpPr/>
          <p:nvPr/>
        </p:nvSpPr>
        <p:spPr>
          <a:xfrm>
            <a:off x="0" y="-2094"/>
            <a:ext cx="12192000" cy="620325"/>
          </a:xfrm>
          <a:prstGeom prst="rect">
            <a:avLst/>
          </a:prstGeom>
          <a:solidFill>
            <a:srgbClr val="1029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9903CF-EC67-44D6-C413-86637207CD81}"/>
              </a:ext>
            </a:extLst>
          </p:cNvPr>
          <p:cNvSpPr txBox="1"/>
          <p:nvPr/>
        </p:nvSpPr>
        <p:spPr>
          <a:xfrm>
            <a:off x="10931201" y="123402"/>
            <a:ext cx="10775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</a:rPr>
              <a:t>지점 이름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68A1C4-02A2-E6C1-4A90-2004CAB79FC2}"/>
              </a:ext>
            </a:extLst>
          </p:cNvPr>
          <p:cNvSpPr txBox="1"/>
          <p:nvPr/>
        </p:nvSpPr>
        <p:spPr>
          <a:xfrm>
            <a:off x="5772834" y="123402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</a:rPr>
              <a:t>날짜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2983309-B284-D19D-B591-5D0E6F9B67C9}"/>
              </a:ext>
            </a:extLst>
          </p:cNvPr>
          <p:cNvSpPr/>
          <p:nvPr/>
        </p:nvSpPr>
        <p:spPr>
          <a:xfrm>
            <a:off x="0" y="-1700980"/>
            <a:ext cx="4038601" cy="15239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600" dirty="0">
                <a:solidFill>
                  <a:schemeClr val="tx1"/>
                </a:solidFill>
              </a:rPr>
              <a:t>배경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sz="1600" dirty="0">
                <a:solidFill>
                  <a:schemeClr val="tx1"/>
                </a:solidFill>
              </a:rPr>
              <a:t>size (1200 : 800)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>
                <a:solidFill>
                  <a:schemeClr val="tx1"/>
                </a:solidFill>
              </a:rPr>
              <a:t>color</a:t>
            </a:r>
            <a:r>
              <a:rPr lang="ko-KR" altLang="en-US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>
                <a:solidFill>
                  <a:schemeClr val="tx1"/>
                </a:solidFill>
              </a:rPr>
              <a:t>(64, 64, 64)</a:t>
            </a:r>
            <a:endParaRPr lang="ko-KR" altLang="en-US" sz="1600" dirty="0">
              <a:solidFill>
                <a:schemeClr val="tx1"/>
              </a:solidFill>
            </a:endParaRPr>
          </a:p>
          <a:p>
            <a:r>
              <a:rPr lang="ko-KR" altLang="en-US" sz="1600" dirty="0">
                <a:solidFill>
                  <a:schemeClr val="tx1"/>
                </a:solidFill>
              </a:rPr>
              <a:t>왼쪽 패널</a:t>
            </a:r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- size (250 : 250)</a:t>
            </a:r>
          </a:p>
          <a:p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7BBD72E-962D-EF43-3F31-BBC2FA07B358}"/>
              </a:ext>
            </a:extLst>
          </p:cNvPr>
          <p:cNvSpPr/>
          <p:nvPr/>
        </p:nvSpPr>
        <p:spPr>
          <a:xfrm>
            <a:off x="1787073" y="1005255"/>
            <a:ext cx="7170057" cy="620325"/>
          </a:xfrm>
          <a:prstGeom prst="rect">
            <a:avLst/>
          </a:prstGeom>
          <a:solidFill>
            <a:schemeClr val="bg1"/>
          </a:solidFill>
          <a:ln w="53975"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(</a:t>
            </a:r>
            <a:r>
              <a:rPr lang="ko-KR" altLang="en-US" b="1" dirty="0">
                <a:solidFill>
                  <a:schemeClr val="tx1"/>
                </a:solidFill>
              </a:rPr>
              <a:t>메뉴 이름</a:t>
            </a:r>
            <a:r>
              <a:rPr lang="en-US" altLang="ko-KR" b="1" dirty="0">
                <a:solidFill>
                  <a:schemeClr val="tx1"/>
                </a:solidFill>
              </a:rPr>
              <a:t> </a:t>
            </a:r>
            <a:r>
              <a:rPr lang="ko-KR" altLang="en-US" b="1" dirty="0">
                <a:solidFill>
                  <a:schemeClr val="tx1"/>
                </a:solidFill>
              </a:rPr>
              <a:t>또는 상품코드</a:t>
            </a:r>
            <a:r>
              <a:rPr lang="en-US" altLang="ko-KR" b="1" dirty="0">
                <a:solidFill>
                  <a:schemeClr val="tx1"/>
                </a:solidFill>
              </a:rPr>
              <a:t>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07BB4EBD-DD4D-4FBB-A740-E7602B6FB099}"/>
              </a:ext>
            </a:extLst>
          </p:cNvPr>
          <p:cNvSpPr/>
          <p:nvPr/>
        </p:nvSpPr>
        <p:spPr>
          <a:xfrm>
            <a:off x="9170329" y="1005255"/>
            <a:ext cx="1236415" cy="620325"/>
          </a:xfrm>
          <a:prstGeom prst="rect">
            <a:avLst/>
          </a:prstGeom>
          <a:solidFill>
            <a:schemeClr val="bg1"/>
          </a:solidFill>
          <a:ln w="53975"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검색</a:t>
            </a:r>
          </a:p>
        </p:txBody>
      </p:sp>
      <p:graphicFrame>
        <p:nvGraphicFramePr>
          <p:cNvPr id="68" name="표 67">
            <a:extLst>
              <a:ext uri="{FF2B5EF4-FFF2-40B4-BE49-F238E27FC236}">
                <a16:creationId xmlns:a16="http://schemas.microsoft.com/office/drawing/2014/main" id="{8C3D7F26-A36B-477D-01E9-D844EB523511}"/>
              </a:ext>
            </a:extLst>
          </p:cNvPr>
          <p:cNvGraphicFramePr>
            <a:graphicFrameLocks noGrp="1"/>
          </p:cNvGraphicFramePr>
          <p:nvPr/>
        </p:nvGraphicFramePr>
        <p:xfrm>
          <a:off x="590309" y="1845331"/>
          <a:ext cx="10967674" cy="4098856"/>
        </p:xfrm>
        <a:graphic>
          <a:graphicData uri="http://schemas.openxmlformats.org/drawingml/2006/table">
            <a:tbl>
              <a:tblPr firstRow="1" la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509286">
                  <a:extLst>
                    <a:ext uri="{9D8B030D-6E8A-4147-A177-3AD203B41FA5}">
                      <a16:colId xmlns:a16="http://schemas.microsoft.com/office/drawing/2014/main" val="1169217219"/>
                    </a:ext>
                  </a:extLst>
                </a:gridCol>
                <a:gridCol w="798653">
                  <a:extLst>
                    <a:ext uri="{9D8B030D-6E8A-4147-A177-3AD203B41FA5}">
                      <a16:colId xmlns:a16="http://schemas.microsoft.com/office/drawing/2014/main" val="3691741089"/>
                    </a:ext>
                  </a:extLst>
                </a:gridCol>
                <a:gridCol w="4914283">
                  <a:extLst>
                    <a:ext uri="{9D8B030D-6E8A-4147-A177-3AD203B41FA5}">
                      <a16:colId xmlns:a16="http://schemas.microsoft.com/office/drawing/2014/main" val="1932588171"/>
                    </a:ext>
                  </a:extLst>
                </a:gridCol>
                <a:gridCol w="2235229">
                  <a:extLst>
                    <a:ext uri="{9D8B030D-6E8A-4147-A177-3AD203B41FA5}">
                      <a16:colId xmlns:a16="http://schemas.microsoft.com/office/drawing/2014/main" val="2442569592"/>
                    </a:ext>
                  </a:extLst>
                </a:gridCol>
                <a:gridCol w="2510223">
                  <a:extLst>
                    <a:ext uri="{9D8B030D-6E8A-4147-A177-3AD203B41FA5}">
                      <a16:colId xmlns:a16="http://schemas.microsoft.com/office/drawing/2014/main" val="2547771572"/>
                    </a:ext>
                  </a:extLst>
                </a:gridCol>
              </a:tblGrid>
              <a:tr h="492617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순번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메뉴 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금액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상품 코드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9371069"/>
                  </a:ext>
                </a:extLst>
              </a:tr>
              <a:tr h="4926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□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1</a:t>
                      </a:r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아메리카노</a:t>
                      </a:r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8747304"/>
                  </a:ext>
                </a:extLst>
              </a:tr>
              <a:tr h="5189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□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2</a:t>
                      </a:r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카푸치노</a:t>
                      </a:r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649082"/>
                  </a:ext>
                </a:extLst>
              </a:tr>
              <a:tr h="5189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□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3</a:t>
                      </a:r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아인슈페너</a:t>
                      </a:r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80503"/>
                  </a:ext>
                </a:extLst>
              </a:tr>
              <a:tr h="5189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□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4</a:t>
                      </a:r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바닐라 라떼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3279621"/>
                  </a:ext>
                </a:extLst>
              </a:tr>
              <a:tr h="5189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□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5</a:t>
                      </a:r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카페 라떼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8691818"/>
                  </a:ext>
                </a:extLst>
              </a:tr>
              <a:tr h="5189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□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6</a:t>
                      </a:r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돌체</a:t>
                      </a:r>
                      <a:r>
                        <a:rPr lang="ko-KR" altLang="en-US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라떼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5999140"/>
                  </a:ext>
                </a:extLst>
              </a:tr>
              <a:tr h="5189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□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콜드블루</a:t>
                      </a:r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9439673"/>
                  </a:ext>
                </a:extLst>
              </a:tr>
            </a:tbl>
          </a:graphicData>
        </a:graphic>
      </p:graphicFrame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27B892CB-C907-7638-1C66-995CF4B78EB4}"/>
              </a:ext>
            </a:extLst>
          </p:cNvPr>
          <p:cNvSpPr/>
          <p:nvPr/>
        </p:nvSpPr>
        <p:spPr>
          <a:xfrm>
            <a:off x="11448828" y="2341566"/>
            <a:ext cx="121630" cy="99409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5075FBAE-A243-2BC6-2A85-BC14F433A6D8}"/>
              </a:ext>
            </a:extLst>
          </p:cNvPr>
          <p:cNvGrpSpPr/>
          <p:nvPr/>
        </p:nvGrpSpPr>
        <p:grpSpPr>
          <a:xfrm>
            <a:off x="184902" y="6117685"/>
            <a:ext cx="1242193" cy="531253"/>
            <a:chOff x="256406" y="6001881"/>
            <a:chExt cx="1369193" cy="62032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0" name="직사각형 79">
              <a:hlinkClick r:id="rId2" action="ppaction://hlinksldjump"/>
              <a:extLst>
                <a:ext uri="{FF2B5EF4-FFF2-40B4-BE49-F238E27FC236}">
                  <a16:creationId xmlns:a16="http://schemas.microsoft.com/office/drawing/2014/main" id="{D940F2C7-2E42-54DD-15D7-427B7D6376E3}"/>
                </a:ext>
              </a:extLst>
            </p:cNvPr>
            <p:cNvSpPr/>
            <p:nvPr/>
          </p:nvSpPr>
          <p:spPr>
            <a:xfrm>
              <a:off x="256406" y="6001881"/>
              <a:ext cx="1369193" cy="620326"/>
            </a:xfrm>
            <a:prstGeom prst="rect">
              <a:avLst/>
            </a:prstGeom>
            <a:solidFill>
              <a:srgbClr val="1029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b="1" dirty="0"/>
            </a:p>
          </p:txBody>
        </p:sp>
        <p:pic>
          <p:nvPicPr>
            <p:cNvPr id="81" name="그림 80">
              <a:extLst>
                <a:ext uri="{FF2B5EF4-FFF2-40B4-BE49-F238E27FC236}">
                  <a16:creationId xmlns:a16="http://schemas.microsoft.com/office/drawing/2014/main" id="{3A2316AF-2C40-4455-214D-B2104BC6230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1792" y="6125028"/>
              <a:ext cx="381845" cy="382335"/>
            </a:xfrm>
            <a:prstGeom prst="rect">
              <a:avLst/>
            </a:prstGeom>
          </p:spPr>
        </p:pic>
      </p:grpSp>
      <p:pic>
        <p:nvPicPr>
          <p:cNvPr id="2" name="그림 1" descr="텍스트이(가) 표시된 사진&#10;&#10;자동 생성된 설명">
            <a:extLst>
              <a:ext uri="{FF2B5EF4-FFF2-40B4-BE49-F238E27FC236}">
                <a16:creationId xmlns:a16="http://schemas.microsoft.com/office/drawing/2014/main" id="{DDBDDC9B-FC7C-9E8B-6BA7-A55964FB5D3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82" y="124168"/>
            <a:ext cx="877158" cy="337788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124E2506-0D7B-A103-3D01-61E82FEE4A07}"/>
              </a:ext>
            </a:extLst>
          </p:cNvPr>
          <p:cNvSpPr/>
          <p:nvPr/>
        </p:nvSpPr>
        <p:spPr>
          <a:xfrm>
            <a:off x="9032629" y="6116743"/>
            <a:ext cx="1144443" cy="531253"/>
          </a:xfrm>
          <a:prstGeom prst="rect">
            <a:avLst/>
          </a:prstGeom>
          <a:solidFill>
            <a:srgbClr val="10294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수정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F27BAAA-1ABE-98E2-4DB7-7F35427BFE77}"/>
              </a:ext>
            </a:extLst>
          </p:cNvPr>
          <p:cNvSpPr/>
          <p:nvPr/>
        </p:nvSpPr>
        <p:spPr>
          <a:xfrm>
            <a:off x="10426015" y="6116744"/>
            <a:ext cx="1144443" cy="531253"/>
          </a:xfrm>
          <a:prstGeom prst="rect">
            <a:avLst/>
          </a:prstGeom>
          <a:solidFill>
            <a:srgbClr val="10294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삭제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DA967BE-44A9-E562-D1DB-1500970672E3}"/>
              </a:ext>
            </a:extLst>
          </p:cNvPr>
          <p:cNvSpPr/>
          <p:nvPr/>
        </p:nvSpPr>
        <p:spPr>
          <a:xfrm>
            <a:off x="7639243" y="6116742"/>
            <a:ext cx="1144443" cy="531253"/>
          </a:xfrm>
          <a:prstGeom prst="rect">
            <a:avLst/>
          </a:prstGeom>
          <a:solidFill>
            <a:srgbClr val="10294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추가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477714-272B-FD98-CAEB-72376228793D}"/>
              </a:ext>
            </a:extLst>
          </p:cNvPr>
          <p:cNvSpPr txBox="1"/>
          <p:nvPr/>
        </p:nvSpPr>
        <p:spPr>
          <a:xfrm>
            <a:off x="682752" y="2341566"/>
            <a:ext cx="40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✔</a:t>
            </a:r>
            <a:endParaRPr lang="en-US" altLang="ko-K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A7130E-9877-48D1-8E86-B0DBB1019790}"/>
              </a:ext>
            </a:extLst>
          </p:cNvPr>
          <p:cNvSpPr txBox="1"/>
          <p:nvPr/>
        </p:nvSpPr>
        <p:spPr>
          <a:xfrm>
            <a:off x="682752" y="3339930"/>
            <a:ext cx="40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✔</a:t>
            </a:r>
            <a:endParaRPr lang="en-US" altLang="ko-K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D87D975-B4F0-8415-AFDC-D33B9229A6E1}"/>
              </a:ext>
            </a:extLst>
          </p:cNvPr>
          <p:cNvSpPr txBox="1"/>
          <p:nvPr/>
        </p:nvSpPr>
        <p:spPr>
          <a:xfrm>
            <a:off x="673132" y="5431448"/>
            <a:ext cx="40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✔</a:t>
            </a:r>
            <a:endParaRPr lang="en-US" altLang="ko-KR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8A63682-E835-BBC7-D736-14874E1AAD2C}"/>
              </a:ext>
            </a:extLst>
          </p:cNvPr>
          <p:cNvSpPr/>
          <p:nvPr/>
        </p:nvSpPr>
        <p:spPr>
          <a:xfrm>
            <a:off x="3789680" y="2616342"/>
            <a:ext cx="4556175" cy="2209658"/>
          </a:xfrm>
          <a:prstGeom prst="rect">
            <a:avLst/>
          </a:prstGeom>
          <a:solidFill>
            <a:schemeClr val="bg1"/>
          </a:solidFill>
          <a:ln w="53975"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dirty="0"/>
          </a:p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schemeClr val="bg1"/>
                </a:solidFill>
              </a:rPr>
              <a:t>3</a:t>
            </a:r>
            <a:r>
              <a:rPr lang="ko-KR" altLang="en-US" b="1" dirty="0">
                <a:solidFill>
                  <a:schemeClr val="tx1"/>
                </a:solidFill>
              </a:rPr>
              <a:t>개의 메뉴를 삭제합니다</a:t>
            </a:r>
            <a:r>
              <a:rPr lang="en-US" altLang="ko-KR" b="1" dirty="0">
                <a:solidFill>
                  <a:schemeClr val="tx1"/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schemeClr val="bg1"/>
                </a:solidFill>
              </a:rPr>
              <a:t>[</a:t>
            </a:r>
            <a:r>
              <a:rPr lang="ko-KR" altLang="en-US" sz="1600" b="1" dirty="0">
                <a:solidFill>
                  <a:schemeClr val="bg1"/>
                </a:solidFill>
              </a:rPr>
              <a:t>아메리카노</a:t>
            </a:r>
            <a:r>
              <a:rPr lang="en-US" altLang="ko-KR" sz="1600" b="1" dirty="0">
                <a:solidFill>
                  <a:schemeClr val="bg1"/>
                </a:solidFill>
              </a:rPr>
              <a:t>, </a:t>
            </a:r>
            <a:r>
              <a:rPr lang="ko-KR" altLang="en-US" sz="1600" b="1" dirty="0" err="1">
                <a:solidFill>
                  <a:schemeClr val="bg1"/>
                </a:solidFill>
              </a:rPr>
              <a:t>아인슈페너</a:t>
            </a:r>
            <a:r>
              <a:rPr lang="en-US" altLang="ko-KR" sz="1600" b="1" dirty="0">
                <a:solidFill>
                  <a:schemeClr val="bg1"/>
                </a:solidFill>
              </a:rPr>
              <a:t>,</a:t>
            </a:r>
            <a:r>
              <a:rPr lang="ko-KR" altLang="en-US" sz="1600" b="1" dirty="0">
                <a:solidFill>
                  <a:schemeClr val="bg1"/>
                </a:solidFill>
              </a:rPr>
              <a:t> 콜드블루</a:t>
            </a:r>
            <a:r>
              <a:rPr lang="en-US" altLang="ko-KR" sz="1600" b="1" dirty="0">
                <a:solidFill>
                  <a:schemeClr val="bg1"/>
                </a:solidFill>
              </a:rPr>
              <a:t>]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4" name="직사각형 13">
            <a:hlinkClick r:id="rId5" action="ppaction://hlinksldjump"/>
            <a:extLst>
              <a:ext uri="{FF2B5EF4-FFF2-40B4-BE49-F238E27FC236}">
                <a16:creationId xmlns:a16="http://schemas.microsoft.com/office/drawing/2014/main" id="{89496881-EEEA-CBEB-0F3B-439B2E035AE3}"/>
              </a:ext>
            </a:extLst>
          </p:cNvPr>
          <p:cNvSpPr/>
          <p:nvPr/>
        </p:nvSpPr>
        <p:spPr>
          <a:xfrm>
            <a:off x="4733367" y="3970464"/>
            <a:ext cx="1277467" cy="534262"/>
          </a:xfrm>
          <a:prstGeom prst="rect">
            <a:avLst/>
          </a:prstGeom>
          <a:solidFill>
            <a:srgbClr val="10294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확인</a:t>
            </a:r>
          </a:p>
        </p:txBody>
      </p:sp>
      <p:sp>
        <p:nvSpPr>
          <p:cNvPr id="15" name="직사각형 14">
            <a:hlinkClick r:id="rId5" action="ppaction://hlinksldjump"/>
            <a:extLst>
              <a:ext uri="{FF2B5EF4-FFF2-40B4-BE49-F238E27FC236}">
                <a16:creationId xmlns:a16="http://schemas.microsoft.com/office/drawing/2014/main" id="{12867ED0-FBF1-9A1D-8DBF-6CC74EC9CCE2}"/>
              </a:ext>
            </a:extLst>
          </p:cNvPr>
          <p:cNvSpPr/>
          <p:nvPr/>
        </p:nvSpPr>
        <p:spPr>
          <a:xfrm>
            <a:off x="6181168" y="3970464"/>
            <a:ext cx="1277467" cy="534262"/>
          </a:xfrm>
          <a:prstGeom prst="rect">
            <a:avLst/>
          </a:prstGeom>
          <a:solidFill>
            <a:srgbClr val="10294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취소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7CFEBD9-C02F-2110-BDE2-2FD17BCFE7E9}"/>
              </a:ext>
            </a:extLst>
          </p:cNvPr>
          <p:cNvSpPr/>
          <p:nvPr/>
        </p:nvSpPr>
        <p:spPr>
          <a:xfrm>
            <a:off x="4737778" y="3970464"/>
            <a:ext cx="1273055" cy="531252"/>
          </a:xfrm>
          <a:prstGeom prst="rect">
            <a:avLst/>
          </a:prstGeom>
          <a:noFill/>
          <a:ln w="57150">
            <a:solidFill>
              <a:srgbClr val="C0000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06078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직사각형 81">
            <a:extLst>
              <a:ext uri="{FF2B5EF4-FFF2-40B4-BE49-F238E27FC236}">
                <a16:creationId xmlns:a16="http://schemas.microsoft.com/office/drawing/2014/main" id="{DF2A4EBE-D4A7-0F19-76F6-C7AB18EDE71C}"/>
              </a:ext>
            </a:extLst>
          </p:cNvPr>
          <p:cNvSpPr/>
          <p:nvPr/>
        </p:nvSpPr>
        <p:spPr>
          <a:xfrm>
            <a:off x="0" y="-2094"/>
            <a:ext cx="12192000" cy="620325"/>
          </a:xfrm>
          <a:prstGeom prst="rect">
            <a:avLst/>
          </a:prstGeom>
          <a:solidFill>
            <a:srgbClr val="1029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9903CF-EC67-44D6-C413-86637207CD81}"/>
              </a:ext>
            </a:extLst>
          </p:cNvPr>
          <p:cNvSpPr txBox="1"/>
          <p:nvPr/>
        </p:nvSpPr>
        <p:spPr>
          <a:xfrm>
            <a:off x="10931201" y="123402"/>
            <a:ext cx="10775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</a:rPr>
              <a:t>지점 이름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68A1C4-02A2-E6C1-4A90-2004CAB79FC2}"/>
              </a:ext>
            </a:extLst>
          </p:cNvPr>
          <p:cNvSpPr txBox="1"/>
          <p:nvPr/>
        </p:nvSpPr>
        <p:spPr>
          <a:xfrm>
            <a:off x="5772834" y="123402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</a:rPr>
              <a:t>날짜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2983309-B284-D19D-B591-5D0E6F9B67C9}"/>
              </a:ext>
            </a:extLst>
          </p:cNvPr>
          <p:cNvSpPr/>
          <p:nvPr/>
        </p:nvSpPr>
        <p:spPr>
          <a:xfrm>
            <a:off x="0" y="-1700980"/>
            <a:ext cx="4038601" cy="15239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600" dirty="0">
                <a:solidFill>
                  <a:schemeClr val="tx1"/>
                </a:solidFill>
              </a:rPr>
              <a:t>배경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sz="1600" dirty="0">
                <a:solidFill>
                  <a:schemeClr val="tx1"/>
                </a:solidFill>
              </a:rPr>
              <a:t>size (1200 : 800)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>
                <a:solidFill>
                  <a:schemeClr val="tx1"/>
                </a:solidFill>
              </a:rPr>
              <a:t>color</a:t>
            </a:r>
            <a:r>
              <a:rPr lang="ko-KR" altLang="en-US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>
                <a:solidFill>
                  <a:schemeClr val="tx1"/>
                </a:solidFill>
              </a:rPr>
              <a:t>(64, 64, 64)</a:t>
            </a:r>
            <a:endParaRPr lang="ko-KR" altLang="en-US" sz="1600" dirty="0">
              <a:solidFill>
                <a:schemeClr val="tx1"/>
              </a:solidFill>
            </a:endParaRPr>
          </a:p>
          <a:p>
            <a:r>
              <a:rPr lang="ko-KR" altLang="en-US" sz="1600" dirty="0">
                <a:solidFill>
                  <a:schemeClr val="tx1"/>
                </a:solidFill>
              </a:rPr>
              <a:t>왼쪽 패널</a:t>
            </a:r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- size (250 : 250)</a:t>
            </a:r>
          </a:p>
          <a:p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7BBD72E-962D-EF43-3F31-BBC2FA07B358}"/>
              </a:ext>
            </a:extLst>
          </p:cNvPr>
          <p:cNvSpPr/>
          <p:nvPr/>
        </p:nvSpPr>
        <p:spPr>
          <a:xfrm>
            <a:off x="1787073" y="1005255"/>
            <a:ext cx="7170057" cy="620325"/>
          </a:xfrm>
          <a:prstGeom prst="rect">
            <a:avLst/>
          </a:prstGeom>
          <a:solidFill>
            <a:schemeClr val="bg1"/>
          </a:solidFill>
          <a:ln w="53975"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(</a:t>
            </a:r>
            <a:r>
              <a:rPr lang="ko-KR" altLang="en-US" b="1" dirty="0">
                <a:solidFill>
                  <a:schemeClr val="tx1"/>
                </a:solidFill>
              </a:rPr>
              <a:t>메뉴 이름</a:t>
            </a:r>
            <a:r>
              <a:rPr lang="en-US" altLang="ko-KR" b="1" dirty="0">
                <a:solidFill>
                  <a:schemeClr val="tx1"/>
                </a:solidFill>
              </a:rPr>
              <a:t> </a:t>
            </a:r>
            <a:r>
              <a:rPr lang="ko-KR" altLang="en-US" b="1" dirty="0">
                <a:solidFill>
                  <a:schemeClr val="tx1"/>
                </a:solidFill>
              </a:rPr>
              <a:t>또는 상품코드</a:t>
            </a:r>
            <a:r>
              <a:rPr lang="en-US" altLang="ko-KR" b="1" dirty="0">
                <a:solidFill>
                  <a:schemeClr val="tx1"/>
                </a:solidFill>
              </a:rPr>
              <a:t>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07BB4EBD-DD4D-4FBB-A740-E7602B6FB099}"/>
              </a:ext>
            </a:extLst>
          </p:cNvPr>
          <p:cNvSpPr/>
          <p:nvPr/>
        </p:nvSpPr>
        <p:spPr>
          <a:xfrm>
            <a:off x="9170329" y="1005255"/>
            <a:ext cx="1236415" cy="620325"/>
          </a:xfrm>
          <a:prstGeom prst="rect">
            <a:avLst/>
          </a:prstGeom>
          <a:solidFill>
            <a:schemeClr val="bg1"/>
          </a:solidFill>
          <a:ln w="53975"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검색</a:t>
            </a:r>
          </a:p>
        </p:txBody>
      </p:sp>
      <p:graphicFrame>
        <p:nvGraphicFramePr>
          <p:cNvPr id="68" name="표 67">
            <a:extLst>
              <a:ext uri="{FF2B5EF4-FFF2-40B4-BE49-F238E27FC236}">
                <a16:creationId xmlns:a16="http://schemas.microsoft.com/office/drawing/2014/main" id="{8C3D7F26-A36B-477D-01E9-D844EB523511}"/>
              </a:ext>
            </a:extLst>
          </p:cNvPr>
          <p:cNvGraphicFramePr>
            <a:graphicFrameLocks noGrp="1"/>
          </p:cNvGraphicFramePr>
          <p:nvPr/>
        </p:nvGraphicFramePr>
        <p:xfrm>
          <a:off x="590309" y="1845331"/>
          <a:ext cx="10967674" cy="4098856"/>
        </p:xfrm>
        <a:graphic>
          <a:graphicData uri="http://schemas.openxmlformats.org/drawingml/2006/table">
            <a:tbl>
              <a:tblPr firstRow="1" la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509286">
                  <a:extLst>
                    <a:ext uri="{9D8B030D-6E8A-4147-A177-3AD203B41FA5}">
                      <a16:colId xmlns:a16="http://schemas.microsoft.com/office/drawing/2014/main" val="1169217219"/>
                    </a:ext>
                  </a:extLst>
                </a:gridCol>
                <a:gridCol w="798653">
                  <a:extLst>
                    <a:ext uri="{9D8B030D-6E8A-4147-A177-3AD203B41FA5}">
                      <a16:colId xmlns:a16="http://schemas.microsoft.com/office/drawing/2014/main" val="3691741089"/>
                    </a:ext>
                  </a:extLst>
                </a:gridCol>
                <a:gridCol w="4914283">
                  <a:extLst>
                    <a:ext uri="{9D8B030D-6E8A-4147-A177-3AD203B41FA5}">
                      <a16:colId xmlns:a16="http://schemas.microsoft.com/office/drawing/2014/main" val="1932588171"/>
                    </a:ext>
                  </a:extLst>
                </a:gridCol>
                <a:gridCol w="2235229">
                  <a:extLst>
                    <a:ext uri="{9D8B030D-6E8A-4147-A177-3AD203B41FA5}">
                      <a16:colId xmlns:a16="http://schemas.microsoft.com/office/drawing/2014/main" val="2442569592"/>
                    </a:ext>
                  </a:extLst>
                </a:gridCol>
                <a:gridCol w="2510223">
                  <a:extLst>
                    <a:ext uri="{9D8B030D-6E8A-4147-A177-3AD203B41FA5}">
                      <a16:colId xmlns:a16="http://schemas.microsoft.com/office/drawing/2014/main" val="2547771572"/>
                    </a:ext>
                  </a:extLst>
                </a:gridCol>
              </a:tblGrid>
              <a:tr h="492617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순번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메뉴 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금액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상품 코드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9371069"/>
                  </a:ext>
                </a:extLst>
              </a:tr>
              <a:tr h="4926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□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1</a:t>
                      </a:r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아메리카노</a:t>
                      </a:r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8747304"/>
                  </a:ext>
                </a:extLst>
              </a:tr>
              <a:tr h="5189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□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2</a:t>
                      </a:r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카푸치노</a:t>
                      </a:r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649082"/>
                  </a:ext>
                </a:extLst>
              </a:tr>
              <a:tr h="5189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□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3</a:t>
                      </a:r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아인슈페너</a:t>
                      </a:r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80503"/>
                  </a:ext>
                </a:extLst>
              </a:tr>
              <a:tr h="5189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□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4</a:t>
                      </a:r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바닐라 라떼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3279621"/>
                  </a:ext>
                </a:extLst>
              </a:tr>
              <a:tr h="5189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□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5</a:t>
                      </a:r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카페 라떼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8691818"/>
                  </a:ext>
                </a:extLst>
              </a:tr>
              <a:tr h="5189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□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6</a:t>
                      </a:r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돌체</a:t>
                      </a:r>
                      <a:r>
                        <a:rPr lang="ko-KR" altLang="en-US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라떼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5999140"/>
                  </a:ext>
                </a:extLst>
              </a:tr>
              <a:tr h="5189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□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콜드블루</a:t>
                      </a:r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9439673"/>
                  </a:ext>
                </a:extLst>
              </a:tr>
            </a:tbl>
          </a:graphicData>
        </a:graphic>
      </p:graphicFrame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27B892CB-C907-7638-1C66-995CF4B78EB4}"/>
              </a:ext>
            </a:extLst>
          </p:cNvPr>
          <p:cNvSpPr/>
          <p:nvPr/>
        </p:nvSpPr>
        <p:spPr>
          <a:xfrm>
            <a:off x="11448828" y="2341566"/>
            <a:ext cx="121630" cy="99409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5075FBAE-A243-2BC6-2A85-BC14F433A6D8}"/>
              </a:ext>
            </a:extLst>
          </p:cNvPr>
          <p:cNvGrpSpPr/>
          <p:nvPr/>
        </p:nvGrpSpPr>
        <p:grpSpPr>
          <a:xfrm>
            <a:off x="184902" y="6117685"/>
            <a:ext cx="1242193" cy="531253"/>
            <a:chOff x="256406" y="6001881"/>
            <a:chExt cx="1369193" cy="62032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0" name="직사각형 79">
              <a:hlinkClick r:id="rId2" action="ppaction://hlinksldjump"/>
              <a:extLst>
                <a:ext uri="{FF2B5EF4-FFF2-40B4-BE49-F238E27FC236}">
                  <a16:creationId xmlns:a16="http://schemas.microsoft.com/office/drawing/2014/main" id="{D940F2C7-2E42-54DD-15D7-427B7D6376E3}"/>
                </a:ext>
              </a:extLst>
            </p:cNvPr>
            <p:cNvSpPr/>
            <p:nvPr/>
          </p:nvSpPr>
          <p:spPr>
            <a:xfrm>
              <a:off x="256406" y="6001881"/>
              <a:ext cx="1369193" cy="620326"/>
            </a:xfrm>
            <a:prstGeom prst="rect">
              <a:avLst/>
            </a:prstGeom>
            <a:solidFill>
              <a:srgbClr val="1029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b="1" dirty="0"/>
            </a:p>
          </p:txBody>
        </p:sp>
        <p:pic>
          <p:nvPicPr>
            <p:cNvPr id="81" name="그림 80">
              <a:extLst>
                <a:ext uri="{FF2B5EF4-FFF2-40B4-BE49-F238E27FC236}">
                  <a16:creationId xmlns:a16="http://schemas.microsoft.com/office/drawing/2014/main" id="{3A2316AF-2C40-4455-214D-B2104BC6230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1792" y="6125028"/>
              <a:ext cx="381845" cy="382335"/>
            </a:xfrm>
            <a:prstGeom prst="rect">
              <a:avLst/>
            </a:prstGeom>
          </p:spPr>
        </p:pic>
      </p:grpSp>
      <p:pic>
        <p:nvPicPr>
          <p:cNvPr id="2" name="그림 1" descr="텍스트이(가) 표시된 사진&#10;&#10;자동 생성된 설명">
            <a:extLst>
              <a:ext uri="{FF2B5EF4-FFF2-40B4-BE49-F238E27FC236}">
                <a16:creationId xmlns:a16="http://schemas.microsoft.com/office/drawing/2014/main" id="{DDBDDC9B-FC7C-9E8B-6BA7-A55964FB5D3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82" y="124168"/>
            <a:ext cx="877158" cy="337788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124E2506-0D7B-A103-3D01-61E82FEE4A07}"/>
              </a:ext>
            </a:extLst>
          </p:cNvPr>
          <p:cNvSpPr/>
          <p:nvPr/>
        </p:nvSpPr>
        <p:spPr>
          <a:xfrm>
            <a:off x="9032629" y="6116743"/>
            <a:ext cx="1144443" cy="531253"/>
          </a:xfrm>
          <a:prstGeom prst="rect">
            <a:avLst/>
          </a:prstGeom>
          <a:solidFill>
            <a:srgbClr val="10294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수정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F27BAAA-1ABE-98E2-4DB7-7F35427BFE77}"/>
              </a:ext>
            </a:extLst>
          </p:cNvPr>
          <p:cNvSpPr/>
          <p:nvPr/>
        </p:nvSpPr>
        <p:spPr>
          <a:xfrm>
            <a:off x="10426015" y="6116744"/>
            <a:ext cx="1144443" cy="531253"/>
          </a:xfrm>
          <a:prstGeom prst="rect">
            <a:avLst/>
          </a:prstGeom>
          <a:solidFill>
            <a:srgbClr val="10294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삭제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DA967BE-44A9-E562-D1DB-1500970672E3}"/>
              </a:ext>
            </a:extLst>
          </p:cNvPr>
          <p:cNvSpPr/>
          <p:nvPr/>
        </p:nvSpPr>
        <p:spPr>
          <a:xfrm>
            <a:off x="7639243" y="6116742"/>
            <a:ext cx="1144443" cy="531253"/>
          </a:xfrm>
          <a:prstGeom prst="rect">
            <a:avLst/>
          </a:prstGeom>
          <a:solidFill>
            <a:srgbClr val="10294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추가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42BC2D6-A498-831F-7CDA-2FCB4FA61676}"/>
              </a:ext>
            </a:extLst>
          </p:cNvPr>
          <p:cNvSpPr/>
          <p:nvPr/>
        </p:nvSpPr>
        <p:spPr>
          <a:xfrm>
            <a:off x="10413539" y="6100838"/>
            <a:ext cx="1144444" cy="531252"/>
          </a:xfrm>
          <a:prstGeom prst="rect">
            <a:avLst/>
          </a:prstGeom>
          <a:noFill/>
          <a:ln w="57150">
            <a:solidFill>
              <a:srgbClr val="C0000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477714-272B-FD98-CAEB-72376228793D}"/>
              </a:ext>
            </a:extLst>
          </p:cNvPr>
          <p:cNvSpPr txBox="1"/>
          <p:nvPr/>
        </p:nvSpPr>
        <p:spPr>
          <a:xfrm>
            <a:off x="682752" y="2341566"/>
            <a:ext cx="40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✔</a:t>
            </a:r>
            <a:endParaRPr lang="en-US" altLang="ko-K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A7130E-9877-48D1-8E86-B0DBB1019790}"/>
              </a:ext>
            </a:extLst>
          </p:cNvPr>
          <p:cNvSpPr txBox="1"/>
          <p:nvPr/>
        </p:nvSpPr>
        <p:spPr>
          <a:xfrm>
            <a:off x="682752" y="3339930"/>
            <a:ext cx="40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✔</a:t>
            </a:r>
            <a:endParaRPr lang="en-US" altLang="ko-K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D87D975-B4F0-8415-AFDC-D33B9229A6E1}"/>
              </a:ext>
            </a:extLst>
          </p:cNvPr>
          <p:cNvSpPr txBox="1"/>
          <p:nvPr/>
        </p:nvSpPr>
        <p:spPr>
          <a:xfrm>
            <a:off x="673132" y="5431448"/>
            <a:ext cx="40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✔</a:t>
            </a:r>
            <a:endParaRPr lang="en-US" altLang="ko-KR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8A63682-E835-BBC7-D736-14874E1AAD2C}"/>
              </a:ext>
            </a:extLst>
          </p:cNvPr>
          <p:cNvSpPr/>
          <p:nvPr/>
        </p:nvSpPr>
        <p:spPr>
          <a:xfrm>
            <a:off x="3789680" y="2616342"/>
            <a:ext cx="4556175" cy="2209658"/>
          </a:xfrm>
          <a:prstGeom prst="rect">
            <a:avLst/>
          </a:prstGeom>
          <a:solidFill>
            <a:schemeClr val="bg1"/>
          </a:solidFill>
          <a:ln w="53975"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dirty="0"/>
          </a:p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schemeClr val="tx1"/>
                </a:solidFill>
              </a:rPr>
              <a:t>3</a:t>
            </a:r>
            <a:r>
              <a:rPr lang="ko-KR" altLang="en-US" b="1" dirty="0">
                <a:solidFill>
                  <a:schemeClr val="tx1"/>
                </a:solidFill>
              </a:rPr>
              <a:t>개의 메뉴를 삭제합니다</a:t>
            </a:r>
            <a:r>
              <a:rPr lang="en-US" altLang="ko-KR" b="1" dirty="0">
                <a:solidFill>
                  <a:schemeClr val="tx1"/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schemeClr val="tx1"/>
                </a:solidFill>
              </a:rPr>
              <a:t>[</a:t>
            </a:r>
            <a:r>
              <a:rPr lang="ko-KR" altLang="en-US" sz="1600" b="1" dirty="0">
                <a:solidFill>
                  <a:schemeClr val="tx1"/>
                </a:solidFill>
              </a:rPr>
              <a:t>아메리카노</a:t>
            </a:r>
            <a:r>
              <a:rPr lang="en-US" altLang="ko-KR" sz="1600" b="1" dirty="0">
                <a:solidFill>
                  <a:schemeClr val="tx1"/>
                </a:solidFill>
              </a:rPr>
              <a:t>, </a:t>
            </a:r>
            <a:r>
              <a:rPr lang="ko-KR" altLang="en-US" sz="1600" b="1" dirty="0" err="1">
                <a:solidFill>
                  <a:schemeClr val="tx1"/>
                </a:solidFill>
              </a:rPr>
              <a:t>아인슈페너</a:t>
            </a:r>
            <a:r>
              <a:rPr lang="en-US" altLang="ko-KR" sz="1600" b="1" dirty="0">
                <a:solidFill>
                  <a:schemeClr val="tx1"/>
                </a:solidFill>
              </a:rPr>
              <a:t>,</a:t>
            </a:r>
            <a:r>
              <a:rPr lang="ko-KR" altLang="en-US" sz="1600" b="1" dirty="0">
                <a:solidFill>
                  <a:schemeClr val="tx1"/>
                </a:solidFill>
              </a:rPr>
              <a:t> 콜드블루</a:t>
            </a:r>
            <a:r>
              <a:rPr lang="en-US" altLang="ko-KR" sz="1600" b="1" dirty="0">
                <a:solidFill>
                  <a:schemeClr val="tx1"/>
                </a:solidFill>
              </a:rPr>
              <a:t>]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hlinkClick r:id="rId5" action="ppaction://hlinksldjump"/>
            <a:extLst>
              <a:ext uri="{FF2B5EF4-FFF2-40B4-BE49-F238E27FC236}">
                <a16:creationId xmlns:a16="http://schemas.microsoft.com/office/drawing/2014/main" id="{89496881-EEEA-CBEB-0F3B-439B2E035AE3}"/>
              </a:ext>
            </a:extLst>
          </p:cNvPr>
          <p:cNvSpPr/>
          <p:nvPr/>
        </p:nvSpPr>
        <p:spPr>
          <a:xfrm>
            <a:off x="4733367" y="3970464"/>
            <a:ext cx="1277467" cy="534262"/>
          </a:xfrm>
          <a:prstGeom prst="rect">
            <a:avLst/>
          </a:prstGeom>
          <a:solidFill>
            <a:srgbClr val="10294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확인</a:t>
            </a:r>
          </a:p>
        </p:txBody>
      </p:sp>
      <p:sp>
        <p:nvSpPr>
          <p:cNvPr id="15" name="직사각형 14">
            <a:hlinkClick r:id="rId5" action="ppaction://hlinksldjump"/>
            <a:extLst>
              <a:ext uri="{FF2B5EF4-FFF2-40B4-BE49-F238E27FC236}">
                <a16:creationId xmlns:a16="http://schemas.microsoft.com/office/drawing/2014/main" id="{12867ED0-FBF1-9A1D-8DBF-6CC74EC9CCE2}"/>
              </a:ext>
            </a:extLst>
          </p:cNvPr>
          <p:cNvSpPr/>
          <p:nvPr/>
        </p:nvSpPr>
        <p:spPr>
          <a:xfrm>
            <a:off x="6181168" y="3970464"/>
            <a:ext cx="1277467" cy="534262"/>
          </a:xfrm>
          <a:prstGeom prst="rect">
            <a:avLst/>
          </a:prstGeom>
          <a:solidFill>
            <a:srgbClr val="10294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취소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C10E37F-031C-223F-C0EA-8A14AF368CB2}"/>
              </a:ext>
            </a:extLst>
          </p:cNvPr>
          <p:cNvSpPr/>
          <p:nvPr/>
        </p:nvSpPr>
        <p:spPr>
          <a:xfrm>
            <a:off x="4127388" y="2787301"/>
            <a:ext cx="3846636" cy="1843922"/>
          </a:xfrm>
          <a:prstGeom prst="rect">
            <a:avLst/>
          </a:prstGeom>
          <a:solidFill>
            <a:schemeClr val="bg1"/>
          </a:solidFill>
          <a:ln w="53975"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삭제되었습니다</a:t>
            </a:r>
            <a:r>
              <a:rPr lang="en-US" altLang="ko-KR" b="1" dirty="0">
                <a:solidFill>
                  <a:schemeClr val="tx1"/>
                </a:solidFill>
              </a:rPr>
              <a:t>.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hlinkClick r:id="rId5" action="ppaction://hlinksldjump"/>
            <a:extLst>
              <a:ext uri="{FF2B5EF4-FFF2-40B4-BE49-F238E27FC236}">
                <a16:creationId xmlns:a16="http://schemas.microsoft.com/office/drawing/2014/main" id="{D15EB01A-0188-CFE5-728D-2991240DBA1F}"/>
              </a:ext>
            </a:extLst>
          </p:cNvPr>
          <p:cNvSpPr/>
          <p:nvPr/>
        </p:nvSpPr>
        <p:spPr>
          <a:xfrm>
            <a:off x="5411972" y="3905085"/>
            <a:ext cx="1277467" cy="534262"/>
          </a:xfrm>
          <a:prstGeom prst="rect">
            <a:avLst/>
          </a:prstGeom>
          <a:solidFill>
            <a:srgbClr val="10294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확인</a:t>
            </a:r>
          </a:p>
        </p:txBody>
      </p:sp>
    </p:spTree>
    <p:extLst>
      <p:ext uri="{BB962C8B-B14F-4D97-AF65-F5344CB8AC3E}">
        <p14:creationId xmlns:p14="http://schemas.microsoft.com/office/powerpoint/2010/main" val="7047494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직사각형 81">
            <a:extLst>
              <a:ext uri="{FF2B5EF4-FFF2-40B4-BE49-F238E27FC236}">
                <a16:creationId xmlns:a16="http://schemas.microsoft.com/office/drawing/2014/main" id="{DF2A4EBE-D4A7-0F19-76F6-C7AB18EDE71C}"/>
              </a:ext>
            </a:extLst>
          </p:cNvPr>
          <p:cNvSpPr/>
          <p:nvPr/>
        </p:nvSpPr>
        <p:spPr>
          <a:xfrm>
            <a:off x="0" y="-2094"/>
            <a:ext cx="12192000" cy="620325"/>
          </a:xfrm>
          <a:prstGeom prst="rect">
            <a:avLst/>
          </a:prstGeom>
          <a:solidFill>
            <a:srgbClr val="1029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9903CF-EC67-44D6-C413-86637207CD81}"/>
              </a:ext>
            </a:extLst>
          </p:cNvPr>
          <p:cNvSpPr txBox="1"/>
          <p:nvPr/>
        </p:nvSpPr>
        <p:spPr>
          <a:xfrm>
            <a:off x="10931201" y="123402"/>
            <a:ext cx="10775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</a:rPr>
              <a:t>지점 이름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68A1C4-02A2-E6C1-4A90-2004CAB79FC2}"/>
              </a:ext>
            </a:extLst>
          </p:cNvPr>
          <p:cNvSpPr txBox="1"/>
          <p:nvPr/>
        </p:nvSpPr>
        <p:spPr>
          <a:xfrm>
            <a:off x="5772834" y="123402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</a:rPr>
              <a:t>날짜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2983309-B284-D19D-B591-5D0E6F9B67C9}"/>
              </a:ext>
            </a:extLst>
          </p:cNvPr>
          <p:cNvSpPr/>
          <p:nvPr/>
        </p:nvSpPr>
        <p:spPr>
          <a:xfrm>
            <a:off x="0" y="-1700980"/>
            <a:ext cx="4038601" cy="15239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600" dirty="0">
                <a:solidFill>
                  <a:schemeClr val="tx1"/>
                </a:solidFill>
              </a:rPr>
              <a:t>배경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sz="1600" dirty="0">
                <a:solidFill>
                  <a:schemeClr val="tx1"/>
                </a:solidFill>
              </a:rPr>
              <a:t>size (1200 : 800)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>
                <a:solidFill>
                  <a:schemeClr val="tx1"/>
                </a:solidFill>
              </a:rPr>
              <a:t>color</a:t>
            </a:r>
            <a:r>
              <a:rPr lang="ko-KR" altLang="en-US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>
                <a:solidFill>
                  <a:schemeClr val="tx1"/>
                </a:solidFill>
              </a:rPr>
              <a:t>(64, 64, 64)</a:t>
            </a:r>
            <a:endParaRPr lang="ko-KR" altLang="en-US" sz="1600" dirty="0">
              <a:solidFill>
                <a:schemeClr val="tx1"/>
              </a:solidFill>
            </a:endParaRPr>
          </a:p>
          <a:p>
            <a:r>
              <a:rPr lang="ko-KR" altLang="en-US" sz="1600" dirty="0">
                <a:solidFill>
                  <a:schemeClr val="tx1"/>
                </a:solidFill>
              </a:rPr>
              <a:t>왼쪽 패널</a:t>
            </a:r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- size (250 : 250)</a:t>
            </a:r>
          </a:p>
          <a:p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7BBD72E-962D-EF43-3F31-BBC2FA07B358}"/>
              </a:ext>
            </a:extLst>
          </p:cNvPr>
          <p:cNvSpPr/>
          <p:nvPr/>
        </p:nvSpPr>
        <p:spPr>
          <a:xfrm>
            <a:off x="1787073" y="1005255"/>
            <a:ext cx="7170057" cy="620325"/>
          </a:xfrm>
          <a:prstGeom prst="rect">
            <a:avLst/>
          </a:prstGeom>
          <a:solidFill>
            <a:schemeClr val="bg1"/>
          </a:solidFill>
          <a:ln w="53975"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(</a:t>
            </a:r>
            <a:r>
              <a:rPr lang="ko-KR" altLang="en-US" b="1" dirty="0">
                <a:solidFill>
                  <a:schemeClr val="tx1"/>
                </a:solidFill>
              </a:rPr>
              <a:t>메뉴 이름</a:t>
            </a:r>
            <a:r>
              <a:rPr lang="en-US" altLang="ko-KR" b="1" dirty="0">
                <a:solidFill>
                  <a:schemeClr val="tx1"/>
                </a:solidFill>
              </a:rPr>
              <a:t> </a:t>
            </a:r>
            <a:r>
              <a:rPr lang="ko-KR" altLang="en-US" b="1" dirty="0">
                <a:solidFill>
                  <a:schemeClr val="tx1"/>
                </a:solidFill>
              </a:rPr>
              <a:t>또는 상품코드</a:t>
            </a:r>
            <a:r>
              <a:rPr lang="en-US" altLang="ko-KR" b="1" dirty="0">
                <a:solidFill>
                  <a:schemeClr val="tx1"/>
                </a:solidFill>
              </a:rPr>
              <a:t>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07BB4EBD-DD4D-4FBB-A740-E7602B6FB099}"/>
              </a:ext>
            </a:extLst>
          </p:cNvPr>
          <p:cNvSpPr/>
          <p:nvPr/>
        </p:nvSpPr>
        <p:spPr>
          <a:xfrm>
            <a:off x="9170329" y="1005255"/>
            <a:ext cx="1236415" cy="620325"/>
          </a:xfrm>
          <a:prstGeom prst="rect">
            <a:avLst/>
          </a:prstGeom>
          <a:solidFill>
            <a:schemeClr val="bg1"/>
          </a:solidFill>
          <a:ln w="53975"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검색</a:t>
            </a:r>
          </a:p>
        </p:txBody>
      </p:sp>
      <p:graphicFrame>
        <p:nvGraphicFramePr>
          <p:cNvPr id="68" name="표 67">
            <a:extLst>
              <a:ext uri="{FF2B5EF4-FFF2-40B4-BE49-F238E27FC236}">
                <a16:creationId xmlns:a16="http://schemas.microsoft.com/office/drawing/2014/main" id="{8C3D7F26-A36B-477D-01E9-D844EB523511}"/>
              </a:ext>
            </a:extLst>
          </p:cNvPr>
          <p:cNvGraphicFramePr>
            <a:graphicFrameLocks noGrp="1"/>
          </p:cNvGraphicFramePr>
          <p:nvPr/>
        </p:nvGraphicFramePr>
        <p:xfrm>
          <a:off x="590309" y="1845331"/>
          <a:ext cx="10967674" cy="4098856"/>
        </p:xfrm>
        <a:graphic>
          <a:graphicData uri="http://schemas.openxmlformats.org/drawingml/2006/table">
            <a:tbl>
              <a:tblPr firstRow="1" la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509286">
                  <a:extLst>
                    <a:ext uri="{9D8B030D-6E8A-4147-A177-3AD203B41FA5}">
                      <a16:colId xmlns:a16="http://schemas.microsoft.com/office/drawing/2014/main" val="1169217219"/>
                    </a:ext>
                  </a:extLst>
                </a:gridCol>
                <a:gridCol w="798653">
                  <a:extLst>
                    <a:ext uri="{9D8B030D-6E8A-4147-A177-3AD203B41FA5}">
                      <a16:colId xmlns:a16="http://schemas.microsoft.com/office/drawing/2014/main" val="3691741089"/>
                    </a:ext>
                  </a:extLst>
                </a:gridCol>
                <a:gridCol w="4914283">
                  <a:extLst>
                    <a:ext uri="{9D8B030D-6E8A-4147-A177-3AD203B41FA5}">
                      <a16:colId xmlns:a16="http://schemas.microsoft.com/office/drawing/2014/main" val="1932588171"/>
                    </a:ext>
                  </a:extLst>
                </a:gridCol>
                <a:gridCol w="2235229">
                  <a:extLst>
                    <a:ext uri="{9D8B030D-6E8A-4147-A177-3AD203B41FA5}">
                      <a16:colId xmlns:a16="http://schemas.microsoft.com/office/drawing/2014/main" val="2442569592"/>
                    </a:ext>
                  </a:extLst>
                </a:gridCol>
                <a:gridCol w="2510223">
                  <a:extLst>
                    <a:ext uri="{9D8B030D-6E8A-4147-A177-3AD203B41FA5}">
                      <a16:colId xmlns:a16="http://schemas.microsoft.com/office/drawing/2014/main" val="2547771572"/>
                    </a:ext>
                  </a:extLst>
                </a:gridCol>
              </a:tblGrid>
              <a:tr h="492617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순번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메뉴 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금액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상품 코드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9371069"/>
                  </a:ext>
                </a:extLst>
              </a:tr>
              <a:tr h="4926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□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1</a:t>
                      </a:r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아메리카노</a:t>
                      </a:r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8747304"/>
                  </a:ext>
                </a:extLst>
              </a:tr>
              <a:tr h="5189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□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2</a:t>
                      </a:r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카푸치노</a:t>
                      </a:r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649082"/>
                  </a:ext>
                </a:extLst>
              </a:tr>
              <a:tr h="5189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□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3</a:t>
                      </a:r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아인슈페너</a:t>
                      </a:r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80503"/>
                  </a:ext>
                </a:extLst>
              </a:tr>
              <a:tr h="5189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□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4</a:t>
                      </a:r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바닐라 라떼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3279621"/>
                  </a:ext>
                </a:extLst>
              </a:tr>
              <a:tr h="5189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□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5</a:t>
                      </a:r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카페 라떼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8691818"/>
                  </a:ext>
                </a:extLst>
              </a:tr>
              <a:tr h="5189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□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6</a:t>
                      </a:r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돌체</a:t>
                      </a:r>
                      <a:r>
                        <a:rPr lang="ko-KR" altLang="en-US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라떼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5999140"/>
                  </a:ext>
                </a:extLst>
              </a:tr>
              <a:tr h="5189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□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콜드블루</a:t>
                      </a:r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9439673"/>
                  </a:ext>
                </a:extLst>
              </a:tr>
            </a:tbl>
          </a:graphicData>
        </a:graphic>
      </p:graphicFrame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27B892CB-C907-7638-1C66-995CF4B78EB4}"/>
              </a:ext>
            </a:extLst>
          </p:cNvPr>
          <p:cNvSpPr/>
          <p:nvPr/>
        </p:nvSpPr>
        <p:spPr>
          <a:xfrm>
            <a:off x="11448828" y="2341566"/>
            <a:ext cx="121630" cy="99409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5075FBAE-A243-2BC6-2A85-BC14F433A6D8}"/>
              </a:ext>
            </a:extLst>
          </p:cNvPr>
          <p:cNvGrpSpPr/>
          <p:nvPr/>
        </p:nvGrpSpPr>
        <p:grpSpPr>
          <a:xfrm>
            <a:off x="184902" y="6117685"/>
            <a:ext cx="1242193" cy="531253"/>
            <a:chOff x="256406" y="6001881"/>
            <a:chExt cx="1369193" cy="62032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0" name="직사각형 79">
              <a:hlinkClick r:id="rId2" action="ppaction://hlinksldjump"/>
              <a:extLst>
                <a:ext uri="{FF2B5EF4-FFF2-40B4-BE49-F238E27FC236}">
                  <a16:creationId xmlns:a16="http://schemas.microsoft.com/office/drawing/2014/main" id="{D940F2C7-2E42-54DD-15D7-427B7D6376E3}"/>
                </a:ext>
              </a:extLst>
            </p:cNvPr>
            <p:cNvSpPr/>
            <p:nvPr/>
          </p:nvSpPr>
          <p:spPr>
            <a:xfrm>
              <a:off x="256406" y="6001881"/>
              <a:ext cx="1369193" cy="620326"/>
            </a:xfrm>
            <a:prstGeom prst="rect">
              <a:avLst/>
            </a:prstGeom>
            <a:solidFill>
              <a:srgbClr val="1029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b="1" dirty="0"/>
            </a:p>
          </p:txBody>
        </p:sp>
        <p:pic>
          <p:nvPicPr>
            <p:cNvPr id="81" name="그림 80">
              <a:extLst>
                <a:ext uri="{FF2B5EF4-FFF2-40B4-BE49-F238E27FC236}">
                  <a16:creationId xmlns:a16="http://schemas.microsoft.com/office/drawing/2014/main" id="{3A2316AF-2C40-4455-214D-B2104BC6230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1792" y="6125028"/>
              <a:ext cx="381845" cy="382335"/>
            </a:xfrm>
            <a:prstGeom prst="rect">
              <a:avLst/>
            </a:prstGeom>
          </p:spPr>
        </p:pic>
      </p:grpSp>
      <p:pic>
        <p:nvPicPr>
          <p:cNvPr id="2" name="그림 1" descr="텍스트이(가) 표시된 사진&#10;&#10;자동 생성된 설명">
            <a:extLst>
              <a:ext uri="{FF2B5EF4-FFF2-40B4-BE49-F238E27FC236}">
                <a16:creationId xmlns:a16="http://schemas.microsoft.com/office/drawing/2014/main" id="{DDBDDC9B-FC7C-9E8B-6BA7-A55964FB5D3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82" y="124168"/>
            <a:ext cx="877158" cy="337788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124E2506-0D7B-A103-3D01-61E82FEE4A07}"/>
              </a:ext>
            </a:extLst>
          </p:cNvPr>
          <p:cNvSpPr/>
          <p:nvPr/>
        </p:nvSpPr>
        <p:spPr>
          <a:xfrm>
            <a:off x="9032629" y="6116743"/>
            <a:ext cx="1144443" cy="531253"/>
          </a:xfrm>
          <a:prstGeom prst="rect">
            <a:avLst/>
          </a:prstGeom>
          <a:solidFill>
            <a:srgbClr val="10294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수정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F27BAAA-1ABE-98E2-4DB7-7F35427BFE77}"/>
              </a:ext>
            </a:extLst>
          </p:cNvPr>
          <p:cNvSpPr/>
          <p:nvPr/>
        </p:nvSpPr>
        <p:spPr>
          <a:xfrm>
            <a:off x="10426015" y="6116744"/>
            <a:ext cx="1144443" cy="531253"/>
          </a:xfrm>
          <a:prstGeom prst="rect">
            <a:avLst/>
          </a:prstGeom>
          <a:solidFill>
            <a:srgbClr val="10294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삭제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DA967BE-44A9-E562-D1DB-1500970672E3}"/>
              </a:ext>
            </a:extLst>
          </p:cNvPr>
          <p:cNvSpPr/>
          <p:nvPr/>
        </p:nvSpPr>
        <p:spPr>
          <a:xfrm>
            <a:off x="7639243" y="6116742"/>
            <a:ext cx="1144443" cy="531253"/>
          </a:xfrm>
          <a:prstGeom prst="rect">
            <a:avLst/>
          </a:prstGeom>
          <a:solidFill>
            <a:srgbClr val="10294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추가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477714-272B-FD98-CAEB-72376228793D}"/>
              </a:ext>
            </a:extLst>
          </p:cNvPr>
          <p:cNvSpPr txBox="1"/>
          <p:nvPr/>
        </p:nvSpPr>
        <p:spPr>
          <a:xfrm>
            <a:off x="682752" y="2341566"/>
            <a:ext cx="40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✔</a:t>
            </a:r>
            <a:endParaRPr lang="en-US" altLang="ko-K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A7130E-9877-48D1-8E86-B0DBB1019790}"/>
              </a:ext>
            </a:extLst>
          </p:cNvPr>
          <p:cNvSpPr txBox="1"/>
          <p:nvPr/>
        </p:nvSpPr>
        <p:spPr>
          <a:xfrm>
            <a:off x="682752" y="3339930"/>
            <a:ext cx="40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✔</a:t>
            </a:r>
            <a:endParaRPr lang="en-US" altLang="ko-K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D87D975-B4F0-8415-AFDC-D33B9229A6E1}"/>
              </a:ext>
            </a:extLst>
          </p:cNvPr>
          <p:cNvSpPr txBox="1"/>
          <p:nvPr/>
        </p:nvSpPr>
        <p:spPr>
          <a:xfrm>
            <a:off x="673132" y="5431448"/>
            <a:ext cx="40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✔</a:t>
            </a:r>
            <a:endParaRPr lang="en-US" altLang="ko-KR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8A63682-E835-BBC7-D736-14874E1AAD2C}"/>
              </a:ext>
            </a:extLst>
          </p:cNvPr>
          <p:cNvSpPr/>
          <p:nvPr/>
        </p:nvSpPr>
        <p:spPr>
          <a:xfrm>
            <a:off x="3789680" y="2616342"/>
            <a:ext cx="4556175" cy="2209658"/>
          </a:xfrm>
          <a:prstGeom prst="rect">
            <a:avLst/>
          </a:prstGeom>
          <a:solidFill>
            <a:schemeClr val="bg1"/>
          </a:solidFill>
          <a:ln w="53975"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dirty="0"/>
          </a:p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schemeClr val="tx1"/>
                </a:solidFill>
              </a:rPr>
              <a:t>3</a:t>
            </a:r>
            <a:r>
              <a:rPr lang="ko-KR" altLang="en-US" b="1" dirty="0">
                <a:solidFill>
                  <a:schemeClr val="tx1"/>
                </a:solidFill>
              </a:rPr>
              <a:t>개의 메뉴를 삭제합니다</a:t>
            </a:r>
            <a:r>
              <a:rPr lang="en-US" altLang="ko-KR" b="1" dirty="0">
                <a:solidFill>
                  <a:schemeClr val="tx1"/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schemeClr val="tx1"/>
                </a:solidFill>
              </a:rPr>
              <a:t>[</a:t>
            </a:r>
            <a:r>
              <a:rPr lang="ko-KR" altLang="en-US" sz="1600" b="1" dirty="0">
                <a:solidFill>
                  <a:schemeClr val="tx1"/>
                </a:solidFill>
              </a:rPr>
              <a:t>아메리카노</a:t>
            </a:r>
            <a:r>
              <a:rPr lang="en-US" altLang="ko-KR" sz="1600" b="1" dirty="0">
                <a:solidFill>
                  <a:schemeClr val="tx1"/>
                </a:solidFill>
              </a:rPr>
              <a:t>, </a:t>
            </a:r>
            <a:r>
              <a:rPr lang="ko-KR" altLang="en-US" sz="1600" b="1" dirty="0" err="1">
                <a:solidFill>
                  <a:schemeClr val="tx1"/>
                </a:solidFill>
              </a:rPr>
              <a:t>아인슈페너</a:t>
            </a:r>
            <a:r>
              <a:rPr lang="en-US" altLang="ko-KR" sz="1600" b="1" dirty="0">
                <a:solidFill>
                  <a:schemeClr val="tx1"/>
                </a:solidFill>
              </a:rPr>
              <a:t>,</a:t>
            </a:r>
            <a:r>
              <a:rPr lang="ko-KR" altLang="en-US" sz="1600" b="1" dirty="0">
                <a:solidFill>
                  <a:schemeClr val="tx1"/>
                </a:solidFill>
              </a:rPr>
              <a:t> 콜드블루</a:t>
            </a:r>
            <a:r>
              <a:rPr lang="en-US" altLang="ko-KR" sz="1600" b="1" dirty="0">
                <a:solidFill>
                  <a:schemeClr val="tx1"/>
                </a:solidFill>
              </a:rPr>
              <a:t>]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hlinkClick r:id="rId5" action="ppaction://hlinksldjump"/>
            <a:extLst>
              <a:ext uri="{FF2B5EF4-FFF2-40B4-BE49-F238E27FC236}">
                <a16:creationId xmlns:a16="http://schemas.microsoft.com/office/drawing/2014/main" id="{89496881-EEEA-CBEB-0F3B-439B2E035AE3}"/>
              </a:ext>
            </a:extLst>
          </p:cNvPr>
          <p:cNvSpPr/>
          <p:nvPr/>
        </p:nvSpPr>
        <p:spPr>
          <a:xfrm>
            <a:off x="4733367" y="3970464"/>
            <a:ext cx="1277467" cy="534262"/>
          </a:xfrm>
          <a:prstGeom prst="rect">
            <a:avLst/>
          </a:prstGeom>
          <a:solidFill>
            <a:srgbClr val="10294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확인</a:t>
            </a:r>
          </a:p>
        </p:txBody>
      </p:sp>
      <p:sp>
        <p:nvSpPr>
          <p:cNvPr id="15" name="직사각형 14">
            <a:hlinkClick r:id="rId6" action="ppaction://hlinksldjump"/>
            <a:extLst>
              <a:ext uri="{FF2B5EF4-FFF2-40B4-BE49-F238E27FC236}">
                <a16:creationId xmlns:a16="http://schemas.microsoft.com/office/drawing/2014/main" id="{12867ED0-FBF1-9A1D-8DBF-6CC74EC9CCE2}"/>
              </a:ext>
            </a:extLst>
          </p:cNvPr>
          <p:cNvSpPr/>
          <p:nvPr/>
        </p:nvSpPr>
        <p:spPr>
          <a:xfrm>
            <a:off x="6181168" y="3970464"/>
            <a:ext cx="1277467" cy="534262"/>
          </a:xfrm>
          <a:prstGeom prst="rect">
            <a:avLst/>
          </a:prstGeom>
          <a:solidFill>
            <a:srgbClr val="10294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취소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56D593D-1E06-8E90-2EDD-352DA17E3742}"/>
              </a:ext>
            </a:extLst>
          </p:cNvPr>
          <p:cNvSpPr/>
          <p:nvPr/>
        </p:nvSpPr>
        <p:spPr>
          <a:xfrm>
            <a:off x="6168693" y="3959162"/>
            <a:ext cx="1273055" cy="531252"/>
          </a:xfrm>
          <a:prstGeom prst="rect">
            <a:avLst/>
          </a:prstGeom>
          <a:noFill/>
          <a:ln w="57150">
            <a:solidFill>
              <a:srgbClr val="C0000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9179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-2094"/>
            <a:ext cx="12192000" cy="620325"/>
          </a:xfrm>
          <a:prstGeom prst="rect">
            <a:avLst/>
          </a:prstGeom>
          <a:solidFill>
            <a:srgbClr val="1029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9706817" y="6004762"/>
            <a:ext cx="2248991" cy="729836"/>
          </a:xfrm>
          <a:prstGeom prst="rect">
            <a:avLst/>
          </a:prstGeom>
          <a:solidFill>
            <a:srgbClr val="10294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결제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9903CF-EC67-44D6-C413-86637207CD81}"/>
              </a:ext>
            </a:extLst>
          </p:cNvPr>
          <p:cNvSpPr txBox="1"/>
          <p:nvPr/>
        </p:nvSpPr>
        <p:spPr>
          <a:xfrm>
            <a:off x="10931201" y="123402"/>
            <a:ext cx="10775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</a:rPr>
              <a:t>지점 이름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68A1C4-02A2-E6C1-4A90-2004CAB79FC2}"/>
              </a:ext>
            </a:extLst>
          </p:cNvPr>
          <p:cNvSpPr txBox="1"/>
          <p:nvPr/>
        </p:nvSpPr>
        <p:spPr>
          <a:xfrm>
            <a:off x="5772834" y="123402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</a:rPr>
              <a:t>날짜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2983309-B284-D19D-B591-5D0E6F9B67C9}"/>
              </a:ext>
            </a:extLst>
          </p:cNvPr>
          <p:cNvSpPr/>
          <p:nvPr/>
        </p:nvSpPr>
        <p:spPr>
          <a:xfrm>
            <a:off x="0" y="-1700980"/>
            <a:ext cx="4038601" cy="15239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600" dirty="0">
                <a:solidFill>
                  <a:schemeClr val="tx1"/>
                </a:solidFill>
              </a:rPr>
              <a:t>배경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sz="1600" dirty="0">
                <a:solidFill>
                  <a:schemeClr val="tx1"/>
                </a:solidFill>
              </a:rPr>
              <a:t>size (1200 : 800)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>
                <a:solidFill>
                  <a:schemeClr val="tx1"/>
                </a:solidFill>
              </a:rPr>
              <a:t>color</a:t>
            </a:r>
            <a:r>
              <a:rPr lang="ko-KR" altLang="en-US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>
                <a:solidFill>
                  <a:schemeClr val="tx1"/>
                </a:solidFill>
              </a:rPr>
              <a:t>(64, 64, 64)</a:t>
            </a:r>
            <a:endParaRPr lang="ko-KR" altLang="en-US" sz="1600" dirty="0">
              <a:solidFill>
                <a:schemeClr val="tx1"/>
              </a:solidFill>
            </a:endParaRPr>
          </a:p>
          <a:p>
            <a:r>
              <a:rPr lang="ko-KR" altLang="en-US" sz="1600" dirty="0">
                <a:solidFill>
                  <a:schemeClr val="tx1"/>
                </a:solidFill>
              </a:rPr>
              <a:t>왼쪽 패널</a:t>
            </a:r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- size (250 : 250)</a:t>
            </a:r>
          </a:p>
          <a:p>
            <a:endParaRPr lang="ko-KR" altLang="en-US" dirty="0"/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548C7A67-66C4-D19E-54C4-86141636DF50}"/>
              </a:ext>
            </a:extLst>
          </p:cNvPr>
          <p:cNvGraphicFramePr>
            <a:graphicFrameLocks noGrp="1"/>
          </p:cNvGraphicFramePr>
          <p:nvPr/>
        </p:nvGraphicFramePr>
        <p:xfrm>
          <a:off x="5342441" y="829245"/>
          <a:ext cx="6613367" cy="4955145"/>
        </p:xfrm>
        <a:graphic>
          <a:graphicData uri="http://schemas.openxmlformats.org/drawingml/2006/table">
            <a:tbl>
              <a:tblPr firstRow="1" la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653443">
                  <a:extLst>
                    <a:ext uri="{9D8B030D-6E8A-4147-A177-3AD203B41FA5}">
                      <a16:colId xmlns:a16="http://schemas.microsoft.com/office/drawing/2014/main" val="1169217219"/>
                    </a:ext>
                  </a:extLst>
                </a:gridCol>
                <a:gridCol w="1653241">
                  <a:extLst>
                    <a:ext uri="{9D8B030D-6E8A-4147-A177-3AD203B41FA5}">
                      <a16:colId xmlns:a16="http://schemas.microsoft.com/office/drawing/2014/main" val="3027977477"/>
                    </a:ext>
                  </a:extLst>
                </a:gridCol>
                <a:gridCol w="1641502">
                  <a:extLst>
                    <a:ext uri="{9D8B030D-6E8A-4147-A177-3AD203B41FA5}">
                      <a16:colId xmlns:a16="http://schemas.microsoft.com/office/drawing/2014/main" val="2442569592"/>
                    </a:ext>
                  </a:extLst>
                </a:gridCol>
                <a:gridCol w="1665181">
                  <a:extLst>
                    <a:ext uri="{9D8B030D-6E8A-4147-A177-3AD203B41FA5}">
                      <a16:colId xmlns:a16="http://schemas.microsoft.com/office/drawing/2014/main" val="2547771572"/>
                    </a:ext>
                  </a:extLst>
                </a:gridCol>
              </a:tblGrid>
              <a:tr h="9714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Coffee</a:t>
                      </a:r>
                      <a:endParaRPr lang="ko-KR" altLang="en-US" sz="18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Tea</a:t>
                      </a:r>
                      <a:endParaRPr lang="ko-KR" altLang="en-US" sz="18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Beverage</a:t>
                      </a:r>
                      <a:endParaRPr lang="ko-KR" altLang="en-US" sz="1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Other</a:t>
                      </a:r>
                      <a:r>
                        <a:rPr lang="ko-KR" altLang="en-US" sz="1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9371069"/>
                  </a:ext>
                </a:extLst>
              </a:tr>
              <a:tr h="3983728">
                <a:tc gridSpan="4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T w="38100" cmpd="sng">
                      <a:noFill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8747304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5068124" y="461956"/>
            <a:ext cx="5628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</a:t>
            </a:r>
            <a:endParaRPr lang="ko-KR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직사각형 24">
            <a:hlinkClick r:id="rId2" action="ppaction://hlinksldjump"/>
            <a:extLst>
              <a:ext uri="{FF2B5EF4-FFF2-40B4-BE49-F238E27FC236}">
                <a16:creationId xmlns:a16="http://schemas.microsoft.com/office/drawing/2014/main" id="{31A0228C-1CDA-81B0-6EAF-63BEF3BD1A01}"/>
              </a:ext>
            </a:extLst>
          </p:cNvPr>
          <p:cNvSpPr/>
          <p:nvPr/>
        </p:nvSpPr>
        <p:spPr>
          <a:xfrm>
            <a:off x="10501380" y="5092443"/>
            <a:ext cx="665251" cy="62032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0" b="1" dirty="0"/>
          </a:p>
        </p:txBody>
      </p: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ACDA6FE4-FFA4-3480-80C8-9A6C9B6905AB}"/>
              </a:ext>
            </a:extLst>
          </p:cNvPr>
          <p:cNvGrpSpPr/>
          <p:nvPr/>
        </p:nvGrpSpPr>
        <p:grpSpPr>
          <a:xfrm>
            <a:off x="11217986" y="5092443"/>
            <a:ext cx="665251" cy="620326"/>
            <a:chOff x="11211655" y="5092443"/>
            <a:chExt cx="665251" cy="620326"/>
          </a:xfrm>
        </p:grpSpPr>
        <p:sp>
          <p:nvSpPr>
            <p:cNvPr id="19" name="직사각형 18">
              <a:hlinkClick r:id="rId2" action="ppaction://hlinksldjump"/>
              <a:extLst>
                <a:ext uri="{FF2B5EF4-FFF2-40B4-BE49-F238E27FC236}">
                  <a16:creationId xmlns:a16="http://schemas.microsoft.com/office/drawing/2014/main" id="{57EBC97B-9E17-BB18-5A3B-85D1EA4FA115}"/>
                </a:ext>
              </a:extLst>
            </p:cNvPr>
            <p:cNvSpPr/>
            <p:nvPr/>
          </p:nvSpPr>
          <p:spPr>
            <a:xfrm>
              <a:off x="11211655" y="5092443"/>
              <a:ext cx="665251" cy="62032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b="1" dirty="0"/>
            </a:p>
          </p:txBody>
        </p:sp>
        <p:pic>
          <p:nvPicPr>
            <p:cNvPr id="28" name="그림 27">
              <a:hlinkClick r:id="rId3" action="ppaction://hlinksldjump"/>
              <a:extLst>
                <a:ext uri="{FF2B5EF4-FFF2-40B4-BE49-F238E27FC236}">
                  <a16:creationId xmlns:a16="http://schemas.microsoft.com/office/drawing/2014/main" id="{A2A384C2-6EBA-CD1B-04CC-8F45354D19D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 trans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1327768" y="5207052"/>
              <a:ext cx="404366" cy="404364"/>
            </a:xfrm>
            <a:prstGeom prst="rect">
              <a:avLst/>
            </a:prstGeom>
          </p:spPr>
        </p:pic>
      </p:grpSp>
      <p:pic>
        <p:nvPicPr>
          <p:cNvPr id="29" name="그림 28">
            <a:extLst>
              <a:ext uri="{FF2B5EF4-FFF2-40B4-BE49-F238E27FC236}">
                <a16:creationId xmlns:a16="http://schemas.microsoft.com/office/drawing/2014/main" id="{3E34970B-D32D-A6F9-50BB-484FCD15EC9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 trans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0631822" y="5200424"/>
            <a:ext cx="404366" cy="404364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6ADF4DA7-B0F2-2811-6828-778B77547DE7}"/>
              </a:ext>
            </a:extLst>
          </p:cNvPr>
          <p:cNvSpPr txBox="1"/>
          <p:nvPr/>
        </p:nvSpPr>
        <p:spPr>
          <a:xfrm>
            <a:off x="10250649" y="4770341"/>
            <a:ext cx="5628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endParaRPr lang="ko-KR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53E089C-F508-0809-D23F-23AB4C54C71C}"/>
              </a:ext>
            </a:extLst>
          </p:cNvPr>
          <p:cNvSpPr txBox="1"/>
          <p:nvPr/>
        </p:nvSpPr>
        <p:spPr>
          <a:xfrm>
            <a:off x="167536" y="4116207"/>
            <a:ext cx="5628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  <a:endParaRPr lang="ko-KR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75" name="표 75">
            <a:extLst>
              <a:ext uri="{FF2B5EF4-FFF2-40B4-BE49-F238E27FC236}">
                <a16:creationId xmlns:a16="http://schemas.microsoft.com/office/drawing/2014/main" id="{84348D71-639E-FC52-0CC8-DF9FA570B7CF}"/>
              </a:ext>
            </a:extLst>
          </p:cNvPr>
          <p:cNvGraphicFramePr>
            <a:graphicFrameLocks noGrp="1"/>
          </p:cNvGraphicFramePr>
          <p:nvPr/>
        </p:nvGraphicFramePr>
        <p:xfrm>
          <a:off x="5442346" y="1896977"/>
          <a:ext cx="6402284" cy="281423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00571">
                  <a:extLst>
                    <a:ext uri="{9D8B030D-6E8A-4147-A177-3AD203B41FA5}">
                      <a16:colId xmlns:a16="http://schemas.microsoft.com/office/drawing/2014/main" val="419391331"/>
                    </a:ext>
                  </a:extLst>
                </a:gridCol>
                <a:gridCol w="1600571">
                  <a:extLst>
                    <a:ext uri="{9D8B030D-6E8A-4147-A177-3AD203B41FA5}">
                      <a16:colId xmlns:a16="http://schemas.microsoft.com/office/drawing/2014/main" val="2090377667"/>
                    </a:ext>
                  </a:extLst>
                </a:gridCol>
                <a:gridCol w="1600571">
                  <a:extLst>
                    <a:ext uri="{9D8B030D-6E8A-4147-A177-3AD203B41FA5}">
                      <a16:colId xmlns:a16="http://schemas.microsoft.com/office/drawing/2014/main" val="2897211146"/>
                    </a:ext>
                  </a:extLst>
                </a:gridCol>
                <a:gridCol w="1600571">
                  <a:extLst>
                    <a:ext uri="{9D8B030D-6E8A-4147-A177-3AD203B41FA5}">
                      <a16:colId xmlns:a16="http://schemas.microsoft.com/office/drawing/2014/main" val="1721043648"/>
                    </a:ext>
                  </a:extLst>
                </a:gridCol>
              </a:tblGrid>
              <a:tr h="93228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아메리카노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카푸치노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아인슈페너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6318170"/>
                  </a:ext>
                </a:extLst>
              </a:tr>
              <a:tr h="9890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바닐라 라떼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카페 라떼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돌체</a:t>
                      </a:r>
                      <a:r>
                        <a:rPr lang="ko-KR" altLang="en-US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라떼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78608"/>
                  </a:ext>
                </a:extLst>
              </a:tr>
              <a:tr h="8928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콜드블루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콜드블루 라떼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콜드블루</a:t>
                      </a:r>
                      <a:endParaRPr lang="en-US" altLang="ko-KR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ko-KR" altLang="en-US" sz="1400" b="1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아인슈페너</a:t>
                      </a:r>
                      <a:endParaRPr lang="ko-KR" altLang="en-US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5189437"/>
                  </a:ext>
                </a:extLst>
              </a:tr>
            </a:tbl>
          </a:graphicData>
        </a:graphic>
      </p:graphicFrame>
      <p:sp>
        <p:nvSpPr>
          <p:cNvPr id="78" name="TextBox 77">
            <a:extLst>
              <a:ext uri="{FF2B5EF4-FFF2-40B4-BE49-F238E27FC236}">
                <a16:creationId xmlns:a16="http://schemas.microsoft.com/office/drawing/2014/main" id="{4977A7F3-B1AA-85B4-2253-9C4ED468F641}"/>
              </a:ext>
            </a:extLst>
          </p:cNvPr>
          <p:cNvSpPr txBox="1"/>
          <p:nvPr/>
        </p:nvSpPr>
        <p:spPr>
          <a:xfrm>
            <a:off x="133655" y="438519"/>
            <a:ext cx="5628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endParaRPr lang="ko-KR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1999298A-2124-1B83-2A83-00E24B47C775}"/>
              </a:ext>
            </a:extLst>
          </p:cNvPr>
          <p:cNvSpPr txBox="1"/>
          <p:nvPr/>
        </p:nvSpPr>
        <p:spPr>
          <a:xfrm>
            <a:off x="2682717" y="4141607"/>
            <a:ext cx="5628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</a:t>
            </a:r>
            <a:endParaRPr lang="ko-KR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54B7378-4B3D-B931-6840-3E3B9B98067D}"/>
              </a:ext>
            </a:extLst>
          </p:cNvPr>
          <p:cNvSpPr txBox="1"/>
          <p:nvPr/>
        </p:nvSpPr>
        <p:spPr>
          <a:xfrm>
            <a:off x="9634568" y="5628645"/>
            <a:ext cx="5628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</a:t>
            </a:r>
            <a:endParaRPr lang="ko-KR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4D0F02E-4268-33CD-69B1-339201A1C1C6}"/>
              </a:ext>
            </a:extLst>
          </p:cNvPr>
          <p:cNvSpPr txBox="1"/>
          <p:nvPr/>
        </p:nvSpPr>
        <p:spPr>
          <a:xfrm>
            <a:off x="1145661" y="5734243"/>
            <a:ext cx="5628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</a:t>
            </a:r>
            <a:endParaRPr lang="ko-KR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8CC7D73D-EBA5-BBE8-4733-754D3DAEA259}"/>
              </a:ext>
            </a:extLst>
          </p:cNvPr>
          <p:cNvSpPr/>
          <p:nvPr/>
        </p:nvSpPr>
        <p:spPr>
          <a:xfrm>
            <a:off x="11217986" y="5092443"/>
            <a:ext cx="665251" cy="641800"/>
          </a:xfrm>
          <a:prstGeom prst="rect">
            <a:avLst/>
          </a:prstGeom>
          <a:noFill/>
          <a:ln w="57150">
            <a:solidFill>
              <a:srgbClr val="C0000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EB05C76A-451F-7551-8FDE-DB4D0FC3219C}"/>
              </a:ext>
            </a:extLst>
          </p:cNvPr>
          <p:cNvGrpSpPr/>
          <p:nvPr/>
        </p:nvGrpSpPr>
        <p:grpSpPr>
          <a:xfrm>
            <a:off x="184902" y="6117685"/>
            <a:ext cx="1242193" cy="531253"/>
            <a:chOff x="256406" y="6001881"/>
            <a:chExt cx="1369193" cy="62032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9" name="직사각형 88">
              <a:hlinkClick r:id="rId2" action="ppaction://hlinksldjump"/>
              <a:extLst>
                <a:ext uri="{FF2B5EF4-FFF2-40B4-BE49-F238E27FC236}">
                  <a16:creationId xmlns:a16="http://schemas.microsoft.com/office/drawing/2014/main" id="{94CA8DE6-2161-38AB-EEFC-895B50F208EF}"/>
                </a:ext>
              </a:extLst>
            </p:cNvPr>
            <p:cNvSpPr/>
            <p:nvPr/>
          </p:nvSpPr>
          <p:spPr>
            <a:xfrm>
              <a:off x="256406" y="6001881"/>
              <a:ext cx="1369193" cy="620326"/>
            </a:xfrm>
            <a:prstGeom prst="rect">
              <a:avLst/>
            </a:prstGeom>
            <a:solidFill>
              <a:srgbClr val="1029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b="1" dirty="0"/>
            </a:p>
          </p:txBody>
        </p:sp>
        <p:pic>
          <p:nvPicPr>
            <p:cNvPr id="90" name="그림 89">
              <a:extLst>
                <a:ext uri="{FF2B5EF4-FFF2-40B4-BE49-F238E27FC236}">
                  <a16:creationId xmlns:a16="http://schemas.microsoft.com/office/drawing/2014/main" id="{655CB21C-6459-C0D8-E9CD-D216411072B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1792" y="6125028"/>
              <a:ext cx="381845" cy="382335"/>
            </a:xfrm>
            <a:prstGeom prst="rect">
              <a:avLst/>
            </a:prstGeom>
          </p:spPr>
        </p:pic>
      </p:grpSp>
      <p:pic>
        <p:nvPicPr>
          <p:cNvPr id="2" name="그림 1" descr="텍스트이(가) 표시된 사진&#10;&#10;자동 생성된 설명">
            <a:extLst>
              <a:ext uri="{FF2B5EF4-FFF2-40B4-BE49-F238E27FC236}">
                <a16:creationId xmlns:a16="http://schemas.microsoft.com/office/drawing/2014/main" id="{16708492-F848-12A6-7420-0FA42631053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82" y="124168"/>
            <a:ext cx="877158" cy="337788"/>
          </a:xfrm>
          <a:prstGeom prst="rect">
            <a:avLst/>
          </a:prstGeom>
        </p:spPr>
      </p:pic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B13BC7EF-CA03-2501-A065-2D96A1B2EF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2568742"/>
              </p:ext>
            </p:extLst>
          </p:nvPr>
        </p:nvGraphicFramePr>
        <p:xfrm>
          <a:off x="236192" y="829245"/>
          <a:ext cx="4852623" cy="4969127"/>
        </p:xfrm>
        <a:graphic>
          <a:graphicData uri="http://schemas.openxmlformats.org/drawingml/2006/table">
            <a:tbl>
              <a:tblPr firstRow="1" la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426312">
                  <a:extLst>
                    <a:ext uri="{9D8B030D-6E8A-4147-A177-3AD203B41FA5}">
                      <a16:colId xmlns:a16="http://schemas.microsoft.com/office/drawing/2014/main" val="1169217219"/>
                    </a:ext>
                  </a:extLst>
                </a:gridCol>
                <a:gridCol w="974882">
                  <a:extLst>
                    <a:ext uri="{9D8B030D-6E8A-4147-A177-3AD203B41FA5}">
                      <a16:colId xmlns:a16="http://schemas.microsoft.com/office/drawing/2014/main" val="2442569592"/>
                    </a:ext>
                  </a:extLst>
                </a:gridCol>
                <a:gridCol w="1451429">
                  <a:extLst>
                    <a:ext uri="{9D8B030D-6E8A-4147-A177-3AD203B41FA5}">
                      <a16:colId xmlns:a16="http://schemas.microsoft.com/office/drawing/2014/main" val="2547771572"/>
                    </a:ext>
                  </a:extLst>
                </a:gridCol>
              </a:tblGrid>
              <a:tr h="4483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메뉴이름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/>
                        <a:t>수량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가격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9371069"/>
                  </a:ext>
                </a:extLst>
              </a:tr>
              <a:tr h="448397"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8747304"/>
                  </a:ext>
                </a:extLst>
              </a:tr>
              <a:tr h="448397"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8311791"/>
                  </a:ext>
                </a:extLst>
              </a:tr>
              <a:tr h="448397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649082"/>
                  </a:ext>
                </a:extLst>
              </a:tr>
              <a:tr h="471176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80503"/>
                  </a:ext>
                </a:extLst>
              </a:tr>
              <a:tr h="448397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3279621"/>
                  </a:ext>
                </a:extLst>
              </a:tr>
              <a:tr h="448397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8691818"/>
                  </a:ext>
                </a:extLst>
              </a:tr>
              <a:tr h="44839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 </a:t>
                      </a:r>
                      <a:endParaRPr lang="ko-KR" alt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5999140"/>
                  </a:ext>
                </a:extLst>
              </a:tr>
              <a:tr h="4483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bg1"/>
                          </a:solidFill>
                        </a:rPr>
                        <a:t>전체 삭제</a:t>
                      </a:r>
                      <a:endParaRPr lang="en-US" altLang="ko-KR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bg1"/>
                          </a:solidFill>
                        </a:rPr>
                        <a:t>선택 삭제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335190467"/>
                  </a:ext>
                </a:extLst>
              </a:tr>
              <a:tr h="910775">
                <a:tc gridSpan="3">
                  <a:txBody>
                    <a:bodyPr/>
                    <a:lstStyle/>
                    <a:p>
                      <a:pPr algn="ctr" latinLnBrk="1"/>
                      <a:endParaRPr lang="en-US" altLang="ko-KR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535242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6FE9DB16-C20B-7498-94C8-8808B872798A}"/>
              </a:ext>
            </a:extLst>
          </p:cNvPr>
          <p:cNvSpPr txBox="1"/>
          <p:nvPr/>
        </p:nvSpPr>
        <p:spPr>
          <a:xfrm>
            <a:off x="2235144" y="4970396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</a:rPr>
              <a:t>주문 수량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63B9E3-E6E0-D9D4-B6DC-4A7A2914DFAE}"/>
              </a:ext>
            </a:extLst>
          </p:cNvPr>
          <p:cNvSpPr txBox="1"/>
          <p:nvPr/>
        </p:nvSpPr>
        <p:spPr>
          <a:xfrm>
            <a:off x="4164581" y="4970396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</a:rPr>
              <a:t>청구 금액</a:t>
            </a:r>
          </a:p>
        </p:txBody>
      </p:sp>
    </p:spTree>
    <p:extLst>
      <p:ext uri="{BB962C8B-B14F-4D97-AF65-F5344CB8AC3E}">
        <p14:creationId xmlns:p14="http://schemas.microsoft.com/office/powerpoint/2010/main" val="3464450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>
            <a:extLst>
              <a:ext uri="{FF2B5EF4-FFF2-40B4-BE49-F238E27FC236}">
                <a16:creationId xmlns:a16="http://schemas.microsoft.com/office/drawing/2014/main" id="{685D05ED-87AE-8563-0BDD-D072673A039A}"/>
              </a:ext>
            </a:extLst>
          </p:cNvPr>
          <p:cNvSpPr/>
          <p:nvPr/>
        </p:nvSpPr>
        <p:spPr>
          <a:xfrm>
            <a:off x="0" y="-2094"/>
            <a:ext cx="12192000" cy="620325"/>
          </a:xfrm>
          <a:prstGeom prst="rect">
            <a:avLst/>
          </a:prstGeom>
          <a:solidFill>
            <a:srgbClr val="1029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9903CF-EC67-44D6-C413-86637207CD81}"/>
              </a:ext>
            </a:extLst>
          </p:cNvPr>
          <p:cNvSpPr txBox="1"/>
          <p:nvPr/>
        </p:nvSpPr>
        <p:spPr>
          <a:xfrm>
            <a:off x="10931201" y="123402"/>
            <a:ext cx="10775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</a:rPr>
              <a:t>지점 이름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68A1C4-02A2-E6C1-4A90-2004CAB79FC2}"/>
              </a:ext>
            </a:extLst>
          </p:cNvPr>
          <p:cNvSpPr txBox="1"/>
          <p:nvPr/>
        </p:nvSpPr>
        <p:spPr>
          <a:xfrm>
            <a:off x="5772834" y="123402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</a:rPr>
              <a:t>날짜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2983309-B284-D19D-B591-5D0E6F9B67C9}"/>
              </a:ext>
            </a:extLst>
          </p:cNvPr>
          <p:cNvSpPr/>
          <p:nvPr/>
        </p:nvSpPr>
        <p:spPr>
          <a:xfrm>
            <a:off x="0" y="-1700980"/>
            <a:ext cx="4038601" cy="15239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600" dirty="0">
                <a:solidFill>
                  <a:schemeClr val="tx1"/>
                </a:solidFill>
              </a:rPr>
              <a:t>배경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sz="1600" dirty="0">
                <a:solidFill>
                  <a:schemeClr val="tx1"/>
                </a:solidFill>
              </a:rPr>
              <a:t>size (1200 : 800)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>
                <a:solidFill>
                  <a:schemeClr val="tx1"/>
                </a:solidFill>
              </a:rPr>
              <a:t>color</a:t>
            </a:r>
            <a:r>
              <a:rPr lang="ko-KR" altLang="en-US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>
                <a:solidFill>
                  <a:schemeClr val="tx1"/>
                </a:solidFill>
              </a:rPr>
              <a:t>(64, 64, 64)</a:t>
            </a:r>
            <a:endParaRPr lang="ko-KR" altLang="en-US" sz="1600" dirty="0">
              <a:solidFill>
                <a:schemeClr val="tx1"/>
              </a:solidFill>
            </a:endParaRPr>
          </a:p>
          <a:p>
            <a:r>
              <a:rPr lang="ko-KR" altLang="en-US" sz="1600" dirty="0">
                <a:solidFill>
                  <a:schemeClr val="tx1"/>
                </a:solidFill>
              </a:rPr>
              <a:t>왼쪽 패널</a:t>
            </a:r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- size (250 : 250)</a:t>
            </a:r>
          </a:p>
          <a:p>
            <a:endParaRPr lang="ko-KR" altLang="en-US" dirty="0"/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548C7A67-66C4-D19E-54C4-86141636DF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2433343"/>
              </p:ext>
            </p:extLst>
          </p:nvPr>
        </p:nvGraphicFramePr>
        <p:xfrm>
          <a:off x="5342441" y="829245"/>
          <a:ext cx="6613367" cy="4955145"/>
        </p:xfrm>
        <a:graphic>
          <a:graphicData uri="http://schemas.openxmlformats.org/drawingml/2006/table">
            <a:tbl>
              <a:tblPr firstRow="1" la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653443">
                  <a:extLst>
                    <a:ext uri="{9D8B030D-6E8A-4147-A177-3AD203B41FA5}">
                      <a16:colId xmlns:a16="http://schemas.microsoft.com/office/drawing/2014/main" val="1169217219"/>
                    </a:ext>
                  </a:extLst>
                </a:gridCol>
                <a:gridCol w="1653241">
                  <a:extLst>
                    <a:ext uri="{9D8B030D-6E8A-4147-A177-3AD203B41FA5}">
                      <a16:colId xmlns:a16="http://schemas.microsoft.com/office/drawing/2014/main" val="3027977477"/>
                    </a:ext>
                  </a:extLst>
                </a:gridCol>
                <a:gridCol w="1641502">
                  <a:extLst>
                    <a:ext uri="{9D8B030D-6E8A-4147-A177-3AD203B41FA5}">
                      <a16:colId xmlns:a16="http://schemas.microsoft.com/office/drawing/2014/main" val="2442569592"/>
                    </a:ext>
                  </a:extLst>
                </a:gridCol>
                <a:gridCol w="1665181">
                  <a:extLst>
                    <a:ext uri="{9D8B030D-6E8A-4147-A177-3AD203B41FA5}">
                      <a16:colId xmlns:a16="http://schemas.microsoft.com/office/drawing/2014/main" val="2547771572"/>
                    </a:ext>
                  </a:extLst>
                </a:gridCol>
              </a:tblGrid>
              <a:tr h="9714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Coffee</a:t>
                      </a:r>
                      <a:endParaRPr lang="ko-KR" altLang="en-US" sz="18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Tea</a:t>
                      </a:r>
                      <a:endParaRPr lang="ko-KR" altLang="en-US" sz="18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Beverage</a:t>
                      </a:r>
                      <a:endParaRPr lang="ko-KR" altLang="en-US" sz="1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Other</a:t>
                      </a:r>
                      <a:r>
                        <a:rPr lang="ko-KR" altLang="en-US" sz="1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9371069"/>
                  </a:ext>
                </a:extLst>
              </a:tr>
              <a:tr h="3983728">
                <a:tc gridSpan="4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T w="38100" cmpd="sng">
                      <a:noFill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8747304"/>
                  </a:ext>
                </a:extLst>
              </a:tr>
            </a:tbl>
          </a:graphicData>
        </a:graphic>
      </p:graphicFrame>
      <p:sp>
        <p:nvSpPr>
          <p:cNvPr id="19" name="직사각형 18">
            <a:hlinkClick r:id="rId2" action="ppaction://hlinksldjump"/>
            <a:extLst>
              <a:ext uri="{FF2B5EF4-FFF2-40B4-BE49-F238E27FC236}">
                <a16:creationId xmlns:a16="http://schemas.microsoft.com/office/drawing/2014/main" id="{57EBC97B-9E17-BB18-5A3B-85D1EA4FA115}"/>
              </a:ext>
            </a:extLst>
          </p:cNvPr>
          <p:cNvSpPr/>
          <p:nvPr/>
        </p:nvSpPr>
        <p:spPr>
          <a:xfrm>
            <a:off x="11211655" y="5092443"/>
            <a:ext cx="665251" cy="62032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0" b="1" dirty="0"/>
          </a:p>
        </p:txBody>
      </p:sp>
      <p:sp>
        <p:nvSpPr>
          <p:cNvPr id="25" name="직사각형 24">
            <a:hlinkClick r:id="rId2" action="ppaction://hlinksldjump"/>
            <a:extLst>
              <a:ext uri="{FF2B5EF4-FFF2-40B4-BE49-F238E27FC236}">
                <a16:creationId xmlns:a16="http://schemas.microsoft.com/office/drawing/2014/main" id="{31A0228C-1CDA-81B0-6EAF-63BEF3BD1A01}"/>
              </a:ext>
            </a:extLst>
          </p:cNvPr>
          <p:cNvSpPr/>
          <p:nvPr/>
        </p:nvSpPr>
        <p:spPr>
          <a:xfrm>
            <a:off x="10501380" y="5092443"/>
            <a:ext cx="665251" cy="62032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0" b="1" dirty="0"/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A2A384C2-6EBA-CD1B-04CC-8F45354D19D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 trans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327768" y="5207052"/>
            <a:ext cx="404366" cy="404364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3E34970B-D32D-A6F9-50BB-484FCD15EC9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 trans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0631822" y="5200424"/>
            <a:ext cx="404366" cy="404364"/>
          </a:xfrm>
          <a:prstGeom prst="rect">
            <a:avLst/>
          </a:prstGeom>
        </p:spPr>
      </p:pic>
      <p:graphicFrame>
        <p:nvGraphicFramePr>
          <p:cNvPr id="75" name="표 75">
            <a:extLst>
              <a:ext uri="{FF2B5EF4-FFF2-40B4-BE49-F238E27FC236}">
                <a16:creationId xmlns:a16="http://schemas.microsoft.com/office/drawing/2014/main" id="{84348D71-639E-FC52-0CC8-DF9FA570B7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6291660"/>
              </p:ext>
            </p:extLst>
          </p:nvPr>
        </p:nvGraphicFramePr>
        <p:xfrm>
          <a:off x="5442346" y="1896977"/>
          <a:ext cx="6402284" cy="281423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00571">
                  <a:extLst>
                    <a:ext uri="{9D8B030D-6E8A-4147-A177-3AD203B41FA5}">
                      <a16:colId xmlns:a16="http://schemas.microsoft.com/office/drawing/2014/main" val="419391331"/>
                    </a:ext>
                  </a:extLst>
                </a:gridCol>
                <a:gridCol w="1600571">
                  <a:extLst>
                    <a:ext uri="{9D8B030D-6E8A-4147-A177-3AD203B41FA5}">
                      <a16:colId xmlns:a16="http://schemas.microsoft.com/office/drawing/2014/main" val="2090377667"/>
                    </a:ext>
                  </a:extLst>
                </a:gridCol>
                <a:gridCol w="1600571">
                  <a:extLst>
                    <a:ext uri="{9D8B030D-6E8A-4147-A177-3AD203B41FA5}">
                      <a16:colId xmlns:a16="http://schemas.microsoft.com/office/drawing/2014/main" val="2897211146"/>
                    </a:ext>
                  </a:extLst>
                </a:gridCol>
                <a:gridCol w="1600571">
                  <a:extLst>
                    <a:ext uri="{9D8B030D-6E8A-4147-A177-3AD203B41FA5}">
                      <a16:colId xmlns:a16="http://schemas.microsoft.com/office/drawing/2014/main" val="1721043648"/>
                    </a:ext>
                  </a:extLst>
                </a:gridCol>
              </a:tblGrid>
              <a:tr h="93228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에스프레소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아포카토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6318170"/>
                  </a:ext>
                </a:extLst>
              </a:tr>
              <a:tr h="9890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78608"/>
                  </a:ext>
                </a:extLst>
              </a:tr>
              <a:tr h="892885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5189437"/>
                  </a:ext>
                </a:extLst>
              </a:tr>
            </a:tbl>
          </a:graphicData>
        </a:graphic>
      </p:graphicFrame>
      <p:grpSp>
        <p:nvGrpSpPr>
          <p:cNvPr id="26" name="그룹 25">
            <a:extLst>
              <a:ext uri="{FF2B5EF4-FFF2-40B4-BE49-F238E27FC236}">
                <a16:creationId xmlns:a16="http://schemas.microsoft.com/office/drawing/2014/main" id="{09F050EA-0851-31C9-C97A-81252963ABC4}"/>
              </a:ext>
            </a:extLst>
          </p:cNvPr>
          <p:cNvGrpSpPr/>
          <p:nvPr/>
        </p:nvGrpSpPr>
        <p:grpSpPr>
          <a:xfrm>
            <a:off x="184902" y="6117685"/>
            <a:ext cx="1242193" cy="531253"/>
            <a:chOff x="256406" y="6001881"/>
            <a:chExt cx="1369193" cy="62032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7" name="직사각형 26">
              <a:hlinkClick r:id="rId2" action="ppaction://hlinksldjump"/>
              <a:extLst>
                <a:ext uri="{FF2B5EF4-FFF2-40B4-BE49-F238E27FC236}">
                  <a16:creationId xmlns:a16="http://schemas.microsoft.com/office/drawing/2014/main" id="{BF1A0235-A842-AF8E-489C-E6907F25B8FD}"/>
                </a:ext>
              </a:extLst>
            </p:cNvPr>
            <p:cNvSpPr/>
            <p:nvPr/>
          </p:nvSpPr>
          <p:spPr>
            <a:xfrm>
              <a:off x="256406" y="6001881"/>
              <a:ext cx="1369193" cy="620326"/>
            </a:xfrm>
            <a:prstGeom prst="rect">
              <a:avLst/>
            </a:prstGeom>
            <a:solidFill>
              <a:srgbClr val="1029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b="1" dirty="0"/>
            </a:p>
          </p:txBody>
        </p:sp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id="{907DAD89-2405-2748-6F08-55507E41913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1792" y="6125028"/>
              <a:ext cx="381845" cy="382335"/>
            </a:xfrm>
            <a:prstGeom prst="rect">
              <a:avLst/>
            </a:prstGeom>
          </p:spPr>
        </p:pic>
      </p:grp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D5998A8E-B334-C2BC-8ED0-96C4A6230AE1}"/>
              </a:ext>
            </a:extLst>
          </p:cNvPr>
          <p:cNvSpPr/>
          <p:nvPr/>
        </p:nvSpPr>
        <p:spPr>
          <a:xfrm>
            <a:off x="9706817" y="6004762"/>
            <a:ext cx="2248991" cy="729836"/>
          </a:xfrm>
          <a:prstGeom prst="rect">
            <a:avLst/>
          </a:prstGeom>
          <a:solidFill>
            <a:srgbClr val="10294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결제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E651576D-FCA7-EAD6-C7B2-8FDA99881E7E}"/>
              </a:ext>
            </a:extLst>
          </p:cNvPr>
          <p:cNvSpPr/>
          <p:nvPr/>
        </p:nvSpPr>
        <p:spPr>
          <a:xfrm>
            <a:off x="10491790" y="5092443"/>
            <a:ext cx="665251" cy="641800"/>
          </a:xfrm>
          <a:prstGeom prst="rect">
            <a:avLst/>
          </a:prstGeom>
          <a:noFill/>
          <a:ln w="57150">
            <a:solidFill>
              <a:srgbClr val="C0000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 descr="텍스트이(가) 표시된 사진&#10;&#10;자동 생성된 설명">
            <a:extLst>
              <a:ext uri="{FF2B5EF4-FFF2-40B4-BE49-F238E27FC236}">
                <a16:creationId xmlns:a16="http://schemas.microsoft.com/office/drawing/2014/main" id="{B683996F-715A-B82F-A0DC-C3E3FF70F88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82" y="124168"/>
            <a:ext cx="877158" cy="337788"/>
          </a:xfrm>
          <a:prstGeom prst="rect">
            <a:avLst/>
          </a:prstGeom>
        </p:spPr>
      </p:pic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EE9BBACE-3318-9F75-0945-B4E46A0C1C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0420599"/>
              </p:ext>
            </p:extLst>
          </p:nvPr>
        </p:nvGraphicFramePr>
        <p:xfrm>
          <a:off x="236192" y="829245"/>
          <a:ext cx="4852623" cy="4969127"/>
        </p:xfrm>
        <a:graphic>
          <a:graphicData uri="http://schemas.openxmlformats.org/drawingml/2006/table">
            <a:tbl>
              <a:tblPr firstRow="1" la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426312">
                  <a:extLst>
                    <a:ext uri="{9D8B030D-6E8A-4147-A177-3AD203B41FA5}">
                      <a16:colId xmlns:a16="http://schemas.microsoft.com/office/drawing/2014/main" val="1169217219"/>
                    </a:ext>
                  </a:extLst>
                </a:gridCol>
                <a:gridCol w="974882">
                  <a:extLst>
                    <a:ext uri="{9D8B030D-6E8A-4147-A177-3AD203B41FA5}">
                      <a16:colId xmlns:a16="http://schemas.microsoft.com/office/drawing/2014/main" val="2442569592"/>
                    </a:ext>
                  </a:extLst>
                </a:gridCol>
                <a:gridCol w="1451429">
                  <a:extLst>
                    <a:ext uri="{9D8B030D-6E8A-4147-A177-3AD203B41FA5}">
                      <a16:colId xmlns:a16="http://schemas.microsoft.com/office/drawing/2014/main" val="2547771572"/>
                    </a:ext>
                  </a:extLst>
                </a:gridCol>
              </a:tblGrid>
              <a:tr h="4483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메뉴이름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/>
                        <a:t>수량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가격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9371069"/>
                  </a:ext>
                </a:extLst>
              </a:tr>
              <a:tr h="448397"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8747304"/>
                  </a:ext>
                </a:extLst>
              </a:tr>
              <a:tr h="448397"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8311791"/>
                  </a:ext>
                </a:extLst>
              </a:tr>
              <a:tr h="448397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649082"/>
                  </a:ext>
                </a:extLst>
              </a:tr>
              <a:tr h="471176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80503"/>
                  </a:ext>
                </a:extLst>
              </a:tr>
              <a:tr h="448397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3279621"/>
                  </a:ext>
                </a:extLst>
              </a:tr>
              <a:tr h="448397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8691818"/>
                  </a:ext>
                </a:extLst>
              </a:tr>
              <a:tr h="44839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 </a:t>
                      </a:r>
                      <a:endParaRPr lang="ko-KR" alt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5999140"/>
                  </a:ext>
                </a:extLst>
              </a:tr>
              <a:tr h="4483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bg1"/>
                          </a:solidFill>
                        </a:rPr>
                        <a:t>전체 삭제</a:t>
                      </a:r>
                      <a:endParaRPr lang="en-US" altLang="ko-KR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bg1"/>
                          </a:solidFill>
                        </a:rPr>
                        <a:t>선택 삭제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335190467"/>
                  </a:ext>
                </a:extLst>
              </a:tr>
              <a:tr h="910775">
                <a:tc gridSpan="3">
                  <a:txBody>
                    <a:bodyPr/>
                    <a:lstStyle/>
                    <a:p>
                      <a:pPr algn="ctr" latinLnBrk="1"/>
                      <a:endParaRPr lang="en-US" altLang="ko-KR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5352421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58A2AFFA-1400-470F-DC0F-977C16E3FC48}"/>
              </a:ext>
            </a:extLst>
          </p:cNvPr>
          <p:cNvSpPr txBox="1"/>
          <p:nvPr/>
        </p:nvSpPr>
        <p:spPr>
          <a:xfrm>
            <a:off x="2235144" y="4970396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</a:rPr>
              <a:t>주문 수량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144C70-3FC9-289A-4B82-F5BFF17303FE}"/>
              </a:ext>
            </a:extLst>
          </p:cNvPr>
          <p:cNvSpPr txBox="1"/>
          <p:nvPr/>
        </p:nvSpPr>
        <p:spPr>
          <a:xfrm>
            <a:off x="4164581" y="4970396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</a:rPr>
              <a:t>청구 금액</a:t>
            </a:r>
          </a:p>
        </p:txBody>
      </p:sp>
    </p:spTree>
    <p:extLst>
      <p:ext uri="{BB962C8B-B14F-4D97-AF65-F5344CB8AC3E}">
        <p14:creationId xmlns:p14="http://schemas.microsoft.com/office/powerpoint/2010/main" val="4156328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직사각형 63">
            <a:extLst>
              <a:ext uri="{FF2B5EF4-FFF2-40B4-BE49-F238E27FC236}">
                <a16:creationId xmlns:a16="http://schemas.microsoft.com/office/drawing/2014/main" id="{9A21041A-34CC-0E41-F11B-7C07954A2D66}"/>
              </a:ext>
            </a:extLst>
          </p:cNvPr>
          <p:cNvSpPr/>
          <p:nvPr/>
        </p:nvSpPr>
        <p:spPr>
          <a:xfrm>
            <a:off x="9706817" y="6004762"/>
            <a:ext cx="2248991" cy="729836"/>
          </a:xfrm>
          <a:prstGeom prst="rect">
            <a:avLst/>
          </a:prstGeom>
          <a:solidFill>
            <a:srgbClr val="10294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결제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52927D3-EB82-CB24-A174-12B3AAD8AC1C}"/>
              </a:ext>
            </a:extLst>
          </p:cNvPr>
          <p:cNvSpPr/>
          <p:nvPr/>
        </p:nvSpPr>
        <p:spPr>
          <a:xfrm>
            <a:off x="0" y="-2094"/>
            <a:ext cx="12192000" cy="620325"/>
          </a:xfrm>
          <a:prstGeom prst="rect">
            <a:avLst/>
          </a:prstGeom>
          <a:solidFill>
            <a:srgbClr val="1029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6343347"/>
              </p:ext>
            </p:extLst>
          </p:nvPr>
        </p:nvGraphicFramePr>
        <p:xfrm>
          <a:off x="236192" y="829245"/>
          <a:ext cx="4852623" cy="4969127"/>
        </p:xfrm>
        <a:graphic>
          <a:graphicData uri="http://schemas.openxmlformats.org/drawingml/2006/table">
            <a:tbl>
              <a:tblPr firstRow="1" la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426312">
                  <a:extLst>
                    <a:ext uri="{9D8B030D-6E8A-4147-A177-3AD203B41FA5}">
                      <a16:colId xmlns:a16="http://schemas.microsoft.com/office/drawing/2014/main" val="1169217219"/>
                    </a:ext>
                  </a:extLst>
                </a:gridCol>
                <a:gridCol w="974882">
                  <a:extLst>
                    <a:ext uri="{9D8B030D-6E8A-4147-A177-3AD203B41FA5}">
                      <a16:colId xmlns:a16="http://schemas.microsoft.com/office/drawing/2014/main" val="2442569592"/>
                    </a:ext>
                  </a:extLst>
                </a:gridCol>
                <a:gridCol w="1451429">
                  <a:extLst>
                    <a:ext uri="{9D8B030D-6E8A-4147-A177-3AD203B41FA5}">
                      <a16:colId xmlns:a16="http://schemas.microsoft.com/office/drawing/2014/main" val="2547771572"/>
                    </a:ext>
                  </a:extLst>
                </a:gridCol>
              </a:tblGrid>
              <a:tr h="4483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메뉴이름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/>
                        <a:t>수량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가격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9371069"/>
                  </a:ext>
                </a:extLst>
              </a:tr>
              <a:tr h="448397"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8747304"/>
                  </a:ext>
                </a:extLst>
              </a:tr>
              <a:tr h="448397"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8311791"/>
                  </a:ext>
                </a:extLst>
              </a:tr>
              <a:tr h="448397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649082"/>
                  </a:ext>
                </a:extLst>
              </a:tr>
              <a:tr h="471176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80503"/>
                  </a:ext>
                </a:extLst>
              </a:tr>
              <a:tr h="448397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3279621"/>
                  </a:ext>
                </a:extLst>
              </a:tr>
              <a:tr h="448397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8691818"/>
                  </a:ext>
                </a:extLst>
              </a:tr>
              <a:tr h="44839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 </a:t>
                      </a:r>
                      <a:endParaRPr lang="ko-KR" alt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5999140"/>
                  </a:ext>
                </a:extLst>
              </a:tr>
              <a:tr h="4483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bg1"/>
                          </a:solidFill>
                        </a:rPr>
                        <a:t>전체 삭제</a:t>
                      </a:r>
                      <a:endParaRPr lang="en-US" altLang="ko-KR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bg1"/>
                          </a:solidFill>
                        </a:rPr>
                        <a:t>선택 삭제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335190467"/>
                  </a:ext>
                </a:extLst>
              </a:tr>
              <a:tr h="910775">
                <a:tc gridSpan="3">
                  <a:txBody>
                    <a:bodyPr/>
                    <a:lstStyle/>
                    <a:p>
                      <a:pPr algn="ctr" latinLnBrk="1"/>
                      <a:endParaRPr lang="en-US" altLang="ko-KR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535242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19903CF-EC67-44D6-C413-86637207CD81}"/>
              </a:ext>
            </a:extLst>
          </p:cNvPr>
          <p:cNvSpPr txBox="1"/>
          <p:nvPr/>
        </p:nvSpPr>
        <p:spPr>
          <a:xfrm>
            <a:off x="10931201" y="123402"/>
            <a:ext cx="10775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</a:rPr>
              <a:t>지점 이름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68A1C4-02A2-E6C1-4A90-2004CAB79FC2}"/>
              </a:ext>
            </a:extLst>
          </p:cNvPr>
          <p:cNvSpPr txBox="1"/>
          <p:nvPr/>
        </p:nvSpPr>
        <p:spPr>
          <a:xfrm>
            <a:off x="5772834" y="123402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</a:rPr>
              <a:t>날짜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2983309-B284-D19D-B591-5D0E6F9B67C9}"/>
              </a:ext>
            </a:extLst>
          </p:cNvPr>
          <p:cNvSpPr/>
          <p:nvPr/>
        </p:nvSpPr>
        <p:spPr>
          <a:xfrm>
            <a:off x="0" y="-1700980"/>
            <a:ext cx="4038601" cy="15239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600" dirty="0">
                <a:solidFill>
                  <a:schemeClr val="tx1"/>
                </a:solidFill>
              </a:rPr>
              <a:t>배경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sz="1600" dirty="0">
                <a:solidFill>
                  <a:schemeClr val="tx1"/>
                </a:solidFill>
              </a:rPr>
              <a:t>size (1200 : 800)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>
                <a:solidFill>
                  <a:schemeClr val="tx1"/>
                </a:solidFill>
              </a:rPr>
              <a:t>color</a:t>
            </a:r>
            <a:r>
              <a:rPr lang="ko-KR" altLang="en-US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>
                <a:solidFill>
                  <a:schemeClr val="tx1"/>
                </a:solidFill>
              </a:rPr>
              <a:t>(64, 64, 64)</a:t>
            </a:r>
            <a:endParaRPr lang="ko-KR" altLang="en-US" sz="1600" dirty="0">
              <a:solidFill>
                <a:schemeClr val="tx1"/>
              </a:solidFill>
            </a:endParaRPr>
          </a:p>
          <a:p>
            <a:r>
              <a:rPr lang="ko-KR" altLang="en-US" sz="1600" dirty="0">
                <a:solidFill>
                  <a:schemeClr val="tx1"/>
                </a:solidFill>
              </a:rPr>
              <a:t>왼쪽 패널</a:t>
            </a:r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- size (250 : 250)</a:t>
            </a:r>
          </a:p>
          <a:p>
            <a:endParaRPr lang="ko-KR" altLang="en-US" dirty="0"/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548C7A67-66C4-D19E-54C4-86141636DF50}"/>
              </a:ext>
            </a:extLst>
          </p:cNvPr>
          <p:cNvGraphicFramePr>
            <a:graphicFrameLocks noGrp="1"/>
          </p:cNvGraphicFramePr>
          <p:nvPr/>
        </p:nvGraphicFramePr>
        <p:xfrm>
          <a:off x="5342441" y="829245"/>
          <a:ext cx="6613367" cy="4955145"/>
        </p:xfrm>
        <a:graphic>
          <a:graphicData uri="http://schemas.openxmlformats.org/drawingml/2006/table">
            <a:tbl>
              <a:tblPr firstRow="1" la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653443">
                  <a:extLst>
                    <a:ext uri="{9D8B030D-6E8A-4147-A177-3AD203B41FA5}">
                      <a16:colId xmlns:a16="http://schemas.microsoft.com/office/drawing/2014/main" val="1169217219"/>
                    </a:ext>
                  </a:extLst>
                </a:gridCol>
                <a:gridCol w="1653241">
                  <a:extLst>
                    <a:ext uri="{9D8B030D-6E8A-4147-A177-3AD203B41FA5}">
                      <a16:colId xmlns:a16="http://schemas.microsoft.com/office/drawing/2014/main" val="3027977477"/>
                    </a:ext>
                  </a:extLst>
                </a:gridCol>
                <a:gridCol w="1641502">
                  <a:extLst>
                    <a:ext uri="{9D8B030D-6E8A-4147-A177-3AD203B41FA5}">
                      <a16:colId xmlns:a16="http://schemas.microsoft.com/office/drawing/2014/main" val="2442569592"/>
                    </a:ext>
                  </a:extLst>
                </a:gridCol>
                <a:gridCol w="1665181">
                  <a:extLst>
                    <a:ext uri="{9D8B030D-6E8A-4147-A177-3AD203B41FA5}">
                      <a16:colId xmlns:a16="http://schemas.microsoft.com/office/drawing/2014/main" val="2547771572"/>
                    </a:ext>
                  </a:extLst>
                </a:gridCol>
              </a:tblGrid>
              <a:tr h="9714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Coffee</a:t>
                      </a:r>
                      <a:endParaRPr lang="ko-KR" altLang="en-US" sz="18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Tea</a:t>
                      </a:r>
                      <a:endParaRPr lang="ko-KR" altLang="en-US" sz="18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Beverage</a:t>
                      </a:r>
                      <a:endParaRPr lang="ko-KR" altLang="en-US" sz="1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Other</a:t>
                      </a:r>
                      <a:r>
                        <a:rPr lang="ko-KR" altLang="en-US" sz="1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9371069"/>
                  </a:ext>
                </a:extLst>
              </a:tr>
              <a:tr h="3983728">
                <a:tc gridSpan="4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T w="38100" cmpd="sng">
                      <a:noFill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8747304"/>
                  </a:ext>
                </a:extLst>
              </a:tr>
            </a:tbl>
          </a:graphicData>
        </a:graphic>
      </p:graphicFrame>
      <p:sp>
        <p:nvSpPr>
          <p:cNvPr id="19" name="직사각형 18">
            <a:hlinkClick r:id="rId2" action="ppaction://hlinksldjump"/>
            <a:extLst>
              <a:ext uri="{FF2B5EF4-FFF2-40B4-BE49-F238E27FC236}">
                <a16:creationId xmlns:a16="http://schemas.microsoft.com/office/drawing/2014/main" id="{57EBC97B-9E17-BB18-5A3B-85D1EA4FA115}"/>
              </a:ext>
            </a:extLst>
          </p:cNvPr>
          <p:cNvSpPr/>
          <p:nvPr/>
        </p:nvSpPr>
        <p:spPr>
          <a:xfrm>
            <a:off x="11211655" y="5092443"/>
            <a:ext cx="665251" cy="62032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0" b="1" dirty="0"/>
          </a:p>
        </p:txBody>
      </p:sp>
      <p:sp>
        <p:nvSpPr>
          <p:cNvPr id="25" name="직사각형 24">
            <a:hlinkClick r:id="rId2" action="ppaction://hlinksldjump"/>
            <a:extLst>
              <a:ext uri="{FF2B5EF4-FFF2-40B4-BE49-F238E27FC236}">
                <a16:creationId xmlns:a16="http://schemas.microsoft.com/office/drawing/2014/main" id="{31A0228C-1CDA-81B0-6EAF-63BEF3BD1A01}"/>
              </a:ext>
            </a:extLst>
          </p:cNvPr>
          <p:cNvSpPr/>
          <p:nvPr/>
        </p:nvSpPr>
        <p:spPr>
          <a:xfrm>
            <a:off x="10501380" y="5092443"/>
            <a:ext cx="665251" cy="62032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0" b="1" dirty="0"/>
          </a:p>
        </p:txBody>
      </p:sp>
      <p:pic>
        <p:nvPicPr>
          <p:cNvPr id="28" name="그림 27">
            <a:hlinkClick r:id="rId3" action="ppaction://hlinksldjump"/>
            <a:extLst>
              <a:ext uri="{FF2B5EF4-FFF2-40B4-BE49-F238E27FC236}">
                <a16:creationId xmlns:a16="http://schemas.microsoft.com/office/drawing/2014/main" id="{A2A384C2-6EBA-CD1B-04CC-8F45354D19D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 trans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327768" y="5207052"/>
            <a:ext cx="404366" cy="404364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3E34970B-D32D-A6F9-50BB-484FCD15EC9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 trans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0631822" y="5200424"/>
            <a:ext cx="404366" cy="404364"/>
          </a:xfrm>
          <a:prstGeom prst="rect">
            <a:avLst/>
          </a:prstGeom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D0FF1B56-AEE6-C1BA-9197-7B5C8EAA820A}"/>
              </a:ext>
            </a:extLst>
          </p:cNvPr>
          <p:cNvSpPr txBox="1"/>
          <p:nvPr/>
        </p:nvSpPr>
        <p:spPr>
          <a:xfrm>
            <a:off x="2235144" y="4970396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</a:rPr>
              <a:t>주문 수량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0737C9E-CC8D-E86D-B8DD-CAD11818C489}"/>
              </a:ext>
            </a:extLst>
          </p:cNvPr>
          <p:cNvSpPr txBox="1"/>
          <p:nvPr/>
        </p:nvSpPr>
        <p:spPr>
          <a:xfrm>
            <a:off x="4164581" y="4970396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</a:rPr>
              <a:t>청구 금액</a:t>
            </a:r>
          </a:p>
        </p:txBody>
      </p:sp>
      <p:graphicFrame>
        <p:nvGraphicFramePr>
          <p:cNvPr id="75" name="표 75">
            <a:extLst>
              <a:ext uri="{FF2B5EF4-FFF2-40B4-BE49-F238E27FC236}">
                <a16:creationId xmlns:a16="http://schemas.microsoft.com/office/drawing/2014/main" id="{84348D71-639E-FC52-0CC8-DF9FA570B7CF}"/>
              </a:ext>
            </a:extLst>
          </p:cNvPr>
          <p:cNvGraphicFramePr>
            <a:graphicFrameLocks noGrp="1"/>
          </p:cNvGraphicFramePr>
          <p:nvPr/>
        </p:nvGraphicFramePr>
        <p:xfrm>
          <a:off x="5442346" y="1896977"/>
          <a:ext cx="6402284" cy="281423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00571">
                  <a:extLst>
                    <a:ext uri="{9D8B030D-6E8A-4147-A177-3AD203B41FA5}">
                      <a16:colId xmlns:a16="http://schemas.microsoft.com/office/drawing/2014/main" val="419391331"/>
                    </a:ext>
                  </a:extLst>
                </a:gridCol>
                <a:gridCol w="1600571">
                  <a:extLst>
                    <a:ext uri="{9D8B030D-6E8A-4147-A177-3AD203B41FA5}">
                      <a16:colId xmlns:a16="http://schemas.microsoft.com/office/drawing/2014/main" val="2090377667"/>
                    </a:ext>
                  </a:extLst>
                </a:gridCol>
                <a:gridCol w="1600571">
                  <a:extLst>
                    <a:ext uri="{9D8B030D-6E8A-4147-A177-3AD203B41FA5}">
                      <a16:colId xmlns:a16="http://schemas.microsoft.com/office/drawing/2014/main" val="2897211146"/>
                    </a:ext>
                  </a:extLst>
                </a:gridCol>
                <a:gridCol w="1600571">
                  <a:extLst>
                    <a:ext uri="{9D8B030D-6E8A-4147-A177-3AD203B41FA5}">
                      <a16:colId xmlns:a16="http://schemas.microsoft.com/office/drawing/2014/main" val="1721043648"/>
                    </a:ext>
                  </a:extLst>
                </a:gridCol>
              </a:tblGrid>
              <a:tr h="93228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아메리카노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카푸치노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아인슈페너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6318170"/>
                  </a:ext>
                </a:extLst>
              </a:tr>
              <a:tr h="9890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바닐라 라떼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카페 라떼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돌체</a:t>
                      </a:r>
                      <a:r>
                        <a:rPr lang="ko-KR" altLang="en-US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라떼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78608"/>
                  </a:ext>
                </a:extLst>
              </a:tr>
              <a:tr h="8928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콜드블루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콜드블루 라떼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콜드블루</a:t>
                      </a:r>
                      <a:endParaRPr lang="en-US" altLang="ko-KR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ko-KR" altLang="en-US" sz="1400" b="1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아인슈페너</a:t>
                      </a:r>
                      <a:endParaRPr lang="ko-KR" altLang="en-US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5189437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6E7E0427-FF9F-9F06-F394-207B6C7AA3C0}"/>
              </a:ext>
            </a:extLst>
          </p:cNvPr>
          <p:cNvSpPr/>
          <p:nvPr/>
        </p:nvSpPr>
        <p:spPr>
          <a:xfrm>
            <a:off x="9709999" y="5995404"/>
            <a:ext cx="2298741" cy="739194"/>
          </a:xfrm>
          <a:prstGeom prst="rect">
            <a:avLst/>
          </a:prstGeom>
          <a:noFill/>
          <a:ln w="57150">
            <a:solidFill>
              <a:srgbClr val="C00000"/>
            </a:solidFill>
          </a:ln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CEB08AF-0944-F0A3-E03F-B087B90662F1}"/>
              </a:ext>
            </a:extLst>
          </p:cNvPr>
          <p:cNvGrpSpPr/>
          <p:nvPr/>
        </p:nvGrpSpPr>
        <p:grpSpPr>
          <a:xfrm>
            <a:off x="184902" y="6117685"/>
            <a:ext cx="1242193" cy="531253"/>
            <a:chOff x="256406" y="6001881"/>
            <a:chExt cx="1369193" cy="62032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3" name="직사각형 22">
              <a:hlinkClick r:id="rId2" action="ppaction://hlinksldjump"/>
              <a:extLst>
                <a:ext uri="{FF2B5EF4-FFF2-40B4-BE49-F238E27FC236}">
                  <a16:creationId xmlns:a16="http://schemas.microsoft.com/office/drawing/2014/main" id="{D457AAAC-4697-4FB2-833E-DF6244A71567}"/>
                </a:ext>
              </a:extLst>
            </p:cNvPr>
            <p:cNvSpPr/>
            <p:nvPr/>
          </p:nvSpPr>
          <p:spPr>
            <a:xfrm>
              <a:off x="256406" y="6001881"/>
              <a:ext cx="1369193" cy="620326"/>
            </a:xfrm>
            <a:prstGeom prst="rect">
              <a:avLst/>
            </a:prstGeom>
            <a:solidFill>
              <a:srgbClr val="1029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b="1" dirty="0"/>
            </a:p>
          </p:txBody>
        </p:sp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id="{4519CC8F-01B2-507E-3CD4-33903E86312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1792" y="6125028"/>
              <a:ext cx="381845" cy="382335"/>
            </a:xfrm>
            <a:prstGeom prst="rect">
              <a:avLst/>
            </a:prstGeom>
          </p:spPr>
        </p:pic>
      </p:grpSp>
      <p:pic>
        <p:nvPicPr>
          <p:cNvPr id="2" name="그림 1" descr="텍스트이(가) 표시된 사진&#10;&#10;자동 생성된 설명">
            <a:extLst>
              <a:ext uri="{FF2B5EF4-FFF2-40B4-BE49-F238E27FC236}">
                <a16:creationId xmlns:a16="http://schemas.microsoft.com/office/drawing/2014/main" id="{C8FA8195-26C6-120D-8404-8EB7EB7AA59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82" y="124168"/>
            <a:ext cx="877158" cy="337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1623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직사각형 63">
            <a:extLst>
              <a:ext uri="{FF2B5EF4-FFF2-40B4-BE49-F238E27FC236}">
                <a16:creationId xmlns:a16="http://schemas.microsoft.com/office/drawing/2014/main" id="{9A21041A-34CC-0E41-F11B-7C07954A2D66}"/>
              </a:ext>
            </a:extLst>
          </p:cNvPr>
          <p:cNvSpPr/>
          <p:nvPr/>
        </p:nvSpPr>
        <p:spPr>
          <a:xfrm>
            <a:off x="9706817" y="6004762"/>
            <a:ext cx="2248991" cy="729836"/>
          </a:xfrm>
          <a:prstGeom prst="rect">
            <a:avLst/>
          </a:prstGeom>
          <a:solidFill>
            <a:srgbClr val="10294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결제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52927D3-EB82-CB24-A174-12B3AAD8AC1C}"/>
              </a:ext>
            </a:extLst>
          </p:cNvPr>
          <p:cNvSpPr/>
          <p:nvPr/>
        </p:nvSpPr>
        <p:spPr>
          <a:xfrm>
            <a:off x="0" y="-2094"/>
            <a:ext cx="12192000" cy="620325"/>
          </a:xfrm>
          <a:prstGeom prst="rect">
            <a:avLst/>
          </a:prstGeom>
          <a:solidFill>
            <a:srgbClr val="1029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236192" y="829245"/>
          <a:ext cx="4852623" cy="4969127"/>
        </p:xfrm>
        <a:graphic>
          <a:graphicData uri="http://schemas.openxmlformats.org/drawingml/2006/table">
            <a:tbl>
              <a:tblPr firstRow="1" la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426312">
                  <a:extLst>
                    <a:ext uri="{9D8B030D-6E8A-4147-A177-3AD203B41FA5}">
                      <a16:colId xmlns:a16="http://schemas.microsoft.com/office/drawing/2014/main" val="1169217219"/>
                    </a:ext>
                  </a:extLst>
                </a:gridCol>
                <a:gridCol w="974882">
                  <a:extLst>
                    <a:ext uri="{9D8B030D-6E8A-4147-A177-3AD203B41FA5}">
                      <a16:colId xmlns:a16="http://schemas.microsoft.com/office/drawing/2014/main" val="2442569592"/>
                    </a:ext>
                  </a:extLst>
                </a:gridCol>
                <a:gridCol w="1451429">
                  <a:extLst>
                    <a:ext uri="{9D8B030D-6E8A-4147-A177-3AD203B41FA5}">
                      <a16:colId xmlns:a16="http://schemas.microsoft.com/office/drawing/2014/main" val="2547771572"/>
                    </a:ext>
                  </a:extLst>
                </a:gridCol>
              </a:tblGrid>
              <a:tr h="4483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메뉴이름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/>
                        <a:t>수량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가격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9371069"/>
                  </a:ext>
                </a:extLst>
              </a:tr>
              <a:tr h="448397"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8747304"/>
                  </a:ext>
                </a:extLst>
              </a:tr>
              <a:tr h="448397"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8311791"/>
                  </a:ext>
                </a:extLst>
              </a:tr>
              <a:tr h="448397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649082"/>
                  </a:ext>
                </a:extLst>
              </a:tr>
              <a:tr h="471176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80503"/>
                  </a:ext>
                </a:extLst>
              </a:tr>
              <a:tr h="448397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3279621"/>
                  </a:ext>
                </a:extLst>
              </a:tr>
              <a:tr h="448397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8691818"/>
                  </a:ext>
                </a:extLst>
              </a:tr>
              <a:tr h="44839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 </a:t>
                      </a:r>
                      <a:endParaRPr lang="ko-KR" alt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5999140"/>
                  </a:ext>
                </a:extLst>
              </a:tr>
              <a:tr h="4483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bg1"/>
                          </a:solidFill>
                        </a:rPr>
                        <a:t>전체 삭제</a:t>
                      </a:r>
                      <a:endParaRPr lang="en-US" altLang="ko-KR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bg1"/>
                          </a:solidFill>
                        </a:rPr>
                        <a:t>선택 삭제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335190467"/>
                  </a:ext>
                </a:extLst>
              </a:tr>
              <a:tr h="910775">
                <a:tc gridSpan="3">
                  <a:txBody>
                    <a:bodyPr/>
                    <a:lstStyle/>
                    <a:p>
                      <a:pPr algn="ctr" latinLnBrk="1"/>
                      <a:endParaRPr lang="en-US" altLang="ko-KR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535242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19903CF-EC67-44D6-C413-86637207CD81}"/>
              </a:ext>
            </a:extLst>
          </p:cNvPr>
          <p:cNvSpPr txBox="1"/>
          <p:nvPr/>
        </p:nvSpPr>
        <p:spPr>
          <a:xfrm>
            <a:off x="10931201" y="123402"/>
            <a:ext cx="10775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</a:rPr>
              <a:t>지점 이름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68A1C4-02A2-E6C1-4A90-2004CAB79FC2}"/>
              </a:ext>
            </a:extLst>
          </p:cNvPr>
          <p:cNvSpPr txBox="1"/>
          <p:nvPr/>
        </p:nvSpPr>
        <p:spPr>
          <a:xfrm>
            <a:off x="5772834" y="123402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</a:rPr>
              <a:t>날짜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2983309-B284-D19D-B591-5D0E6F9B67C9}"/>
              </a:ext>
            </a:extLst>
          </p:cNvPr>
          <p:cNvSpPr/>
          <p:nvPr/>
        </p:nvSpPr>
        <p:spPr>
          <a:xfrm>
            <a:off x="0" y="-1700980"/>
            <a:ext cx="4038601" cy="15239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600" dirty="0">
                <a:solidFill>
                  <a:schemeClr val="tx1"/>
                </a:solidFill>
              </a:rPr>
              <a:t>배경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sz="1600" dirty="0">
                <a:solidFill>
                  <a:schemeClr val="tx1"/>
                </a:solidFill>
              </a:rPr>
              <a:t>size (1200 : 800)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>
                <a:solidFill>
                  <a:schemeClr val="tx1"/>
                </a:solidFill>
              </a:rPr>
              <a:t>color</a:t>
            </a:r>
            <a:r>
              <a:rPr lang="ko-KR" altLang="en-US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>
                <a:solidFill>
                  <a:schemeClr val="tx1"/>
                </a:solidFill>
              </a:rPr>
              <a:t>(64, 64, 64)</a:t>
            </a:r>
            <a:endParaRPr lang="ko-KR" altLang="en-US" sz="1600" dirty="0">
              <a:solidFill>
                <a:schemeClr val="tx1"/>
              </a:solidFill>
            </a:endParaRPr>
          </a:p>
          <a:p>
            <a:r>
              <a:rPr lang="ko-KR" altLang="en-US" sz="1600" dirty="0">
                <a:solidFill>
                  <a:schemeClr val="tx1"/>
                </a:solidFill>
              </a:rPr>
              <a:t>왼쪽 패널</a:t>
            </a:r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- size (250 : 250)</a:t>
            </a:r>
          </a:p>
          <a:p>
            <a:endParaRPr lang="ko-KR" altLang="en-US" dirty="0"/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548C7A67-66C4-D19E-54C4-86141636DF50}"/>
              </a:ext>
            </a:extLst>
          </p:cNvPr>
          <p:cNvGraphicFramePr>
            <a:graphicFrameLocks noGrp="1"/>
          </p:cNvGraphicFramePr>
          <p:nvPr/>
        </p:nvGraphicFramePr>
        <p:xfrm>
          <a:off x="5342441" y="829245"/>
          <a:ext cx="6613367" cy="4955145"/>
        </p:xfrm>
        <a:graphic>
          <a:graphicData uri="http://schemas.openxmlformats.org/drawingml/2006/table">
            <a:tbl>
              <a:tblPr firstRow="1" la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653443">
                  <a:extLst>
                    <a:ext uri="{9D8B030D-6E8A-4147-A177-3AD203B41FA5}">
                      <a16:colId xmlns:a16="http://schemas.microsoft.com/office/drawing/2014/main" val="1169217219"/>
                    </a:ext>
                  </a:extLst>
                </a:gridCol>
                <a:gridCol w="1653241">
                  <a:extLst>
                    <a:ext uri="{9D8B030D-6E8A-4147-A177-3AD203B41FA5}">
                      <a16:colId xmlns:a16="http://schemas.microsoft.com/office/drawing/2014/main" val="3027977477"/>
                    </a:ext>
                  </a:extLst>
                </a:gridCol>
                <a:gridCol w="1641502">
                  <a:extLst>
                    <a:ext uri="{9D8B030D-6E8A-4147-A177-3AD203B41FA5}">
                      <a16:colId xmlns:a16="http://schemas.microsoft.com/office/drawing/2014/main" val="2442569592"/>
                    </a:ext>
                  </a:extLst>
                </a:gridCol>
                <a:gridCol w="1665181">
                  <a:extLst>
                    <a:ext uri="{9D8B030D-6E8A-4147-A177-3AD203B41FA5}">
                      <a16:colId xmlns:a16="http://schemas.microsoft.com/office/drawing/2014/main" val="2547771572"/>
                    </a:ext>
                  </a:extLst>
                </a:gridCol>
              </a:tblGrid>
              <a:tr h="9714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Coffee</a:t>
                      </a:r>
                      <a:endParaRPr lang="ko-KR" altLang="en-US" sz="18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Tea</a:t>
                      </a:r>
                      <a:endParaRPr lang="ko-KR" altLang="en-US" sz="18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Beverage</a:t>
                      </a:r>
                      <a:endParaRPr lang="ko-KR" altLang="en-US" sz="1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Other</a:t>
                      </a:r>
                      <a:r>
                        <a:rPr lang="ko-KR" altLang="en-US" sz="1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9371069"/>
                  </a:ext>
                </a:extLst>
              </a:tr>
              <a:tr h="3983728">
                <a:tc gridSpan="4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T w="38100" cmpd="sng">
                      <a:noFill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8747304"/>
                  </a:ext>
                </a:extLst>
              </a:tr>
            </a:tbl>
          </a:graphicData>
        </a:graphic>
      </p:graphicFrame>
      <p:sp>
        <p:nvSpPr>
          <p:cNvPr id="19" name="직사각형 18">
            <a:hlinkClick r:id="rId2" action="ppaction://hlinksldjump"/>
            <a:extLst>
              <a:ext uri="{FF2B5EF4-FFF2-40B4-BE49-F238E27FC236}">
                <a16:creationId xmlns:a16="http://schemas.microsoft.com/office/drawing/2014/main" id="{57EBC97B-9E17-BB18-5A3B-85D1EA4FA115}"/>
              </a:ext>
            </a:extLst>
          </p:cNvPr>
          <p:cNvSpPr/>
          <p:nvPr/>
        </p:nvSpPr>
        <p:spPr>
          <a:xfrm>
            <a:off x="11211655" y="5092443"/>
            <a:ext cx="665251" cy="62032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0" b="1" dirty="0"/>
          </a:p>
        </p:txBody>
      </p:sp>
      <p:sp>
        <p:nvSpPr>
          <p:cNvPr id="25" name="직사각형 24">
            <a:hlinkClick r:id="rId2" action="ppaction://hlinksldjump"/>
            <a:extLst>
              <a:ext uri="{FF2B5EF4-FFF2-40B4-BE49-F238E27FC236}">
                <a16:creationId xmlns:a16="http://schemas.microsoft.com/office/drawing/2014/main" id="{31A0228C-1CDA-81B0-6EAF-63BEF3BD1A01}"/>
              </a:ext>
            </a:extLst>
          </p:cNvPr>
          <p:cNvSpPr/>
          <p:nvPr/>
        </p:nvSpPr>
        <p:spPr>
          <a:xfrm>
            <a:off x="10501380" y="5092443"/>
            <a:ext cx="665251" cy="62032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0" b="1" dirty="0"/>
          </a:p>
        </p:txBody>
      </p:sp>
      <p:pic>
        <p:nvPicPr>
          <p:cNvPr id="28" name="그림 27">
            <a:hlinkClick r:id="rId3" action="ppaction://hlinksldjump"/>
            <a:extLst>
              <a:ext uri="{FF2B5EF4-FFF2-40B4-BE49-F238E27FC236}">
                <a16:creationId xmlns:a16="http://schemas.microsoft.com/office/drawing/2014/main" id="{A2A384C2-6EBA-CD1B-04CC-8F45354D19D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 trans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327768" y="5207052"/>
            <a:ext cx="404366" cy="404364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3E34970B-D32D-A6F9-50BB-484FCD15EC9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 trans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0631822" y="5200424"/>
            <a:ext cx="404366" cy="404364"/>
          </a:xfrm>
          <a:prstGeom prst="rect">
            <a:avLst/>
          </a:prstGeom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D0FF1B56-AEE6-C1BA-9197-7B5C8EAA820A}"/>
              </a:ext>
            </a:extLst>
          </p:cNvPr>
          <p:cNvSpPr txBox="1"/>
          <p:nvPr/>
        </p:nvSpPr>
        <p:spPr>
          <a:xfrm>
            <a:off x="2235144" y="4970396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</a:rPr>
              <a:t>주문 수량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0737C9E-CC8D-E86D-B8DD-CAD11818C489}"/>
              </a:ext>
            </a:extLst>
          </p:cNvPr>
          <p:cNvSpPr txBox="1"/>
          <p:nvPr/>
        </p:nvSpPr>
        <p:spPr>
          <a:xfrm>
            <a:off x="4164581" y="4970396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</a:rPr>
              <a:t>청구 금액</a:t>
            </a:r>
          </a:p>
        </p:txBody>
      </p:sp>
      <p:graphicFrame>
        <p:nvGraphicFramePr>
          <p:cNvPr id="75" name="표 75">
            <a:extLst>
              <a:ext uri="{FF2B5EF4-FFF2-40B4-BE49-F238E27FC236}">
                <a16:creationId xmlns:a16="http://schemas.microsoft.com/office/drawing/2014/main" id="{84348D71-639E-FC52-0CC8-DF9FA570B7CF}"/>
              </a:ext>
            </a:extLst>
          </p:cNvPr>
          <p:cNvGraphicFramePr>
            <a:graphicFrameLocks noGrp="1"/>
          </p:cNvGraphicFramePr>
          <p:nvPr/>
        </p:nvGraphicFramePr>
        <p:xfrm>
          <a:off x="5442346" y="1896977"/>
          <a:ext cx="6402284" cy="281423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00571">
                  <a:extLst>
                    <a:ext uri="{9D8B030D-6E8A-4147-A177-3AD203B41FA5}">
                      <a16:colId xmlns:a16="http://schemas.microsoft.com/office/drawing/2014/main" val="419391331"/>
                    </a:ext>
                  </a:extLst>
                </a:gridCol>
                <a:gridCol w="1600571">
                  <a:extLst>
                    <a:ext uri="{9D8B030D-6E8A-4147-A177-3AD203B41FA5}">
                      <a16:colId xmlns:a16="http://schemas.microsoft.com/office/drawing/2014/main" val="2090377667"/>
                    </a:ext>
                  </a:extLst>
                </a:gridCol>
                <a:gridCol w="1600571">
                  <a:extLst>
                    <a:ext uri="{9D8B030D-6E8A-4147-A177-3AD203B41FA5}">
                      <a16:colId xmlns:a16="http://schemas.microsoft.com/office/drawing/2014/main" val="2897211146"/>
                    </a:ext>
                  </a:extLst>
                </a:gridCol>
                <a:gridCol w="1600571">
                  <a:extLst>
                    <a:ext uri="{9D8B030D-6E8A-4147-A177-3AD203B41FA5}">
                      <a16:colId xmlns:a16="http://schemas.microsoft.com/office/drawing/2014/main" val="1721043648"/>
                    </a:ext>
                  </a:extLst>
                </a:gridCol>
              </a:tblGrid>
              <a:tr h="93228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아메리카노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카푸치노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아인슈페너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6318170"/>
                  </a:ext>
                </a:extLst>
              </a:tr>
              <a:tr h="9890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바닐라 라떼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카페 라떼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돌체</a:t>
                      </a:r>
                      <a:r>
                        <a:rPr lang="ko-KR" altLang="en-US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라떼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78608"/>
                  </a:ext>
                </a:extLst>
              </a:tr>
              <a:tr h="8928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콜드블루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콜드블루 라떼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콜드블루</a:t>
                      </a:r>
                      <a:endParaRPr lang="en-US" altLang="ko-KR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ko-KR" altLang="en-US" sz="1400" b="1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아인슈페너</a:t>
                      </a:r>
                      <a:endParaRPr lang="ko-KR" altLang="en-US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5189437"/>
                  </a:ext>
                </a:extLst>
              </a:tr>
            </a:tbl>
          </a:graphicData>
        </a:graphic>
      </p:graphicFrame>
      <p:grpSp>
        <p:nvGrpSpPr>
          <p:cNvPr id="22" name="그룹 21">
            <a:extLst>
              <a:ext uri="{FF2B5EF4-FFF2-40B4-BE49-F238E27FC236}">
                <a16:creationId xmlns:a16="http://schemas.microsoft.com/office/drawing/2014/main" id="{1CEB08AF-0944-F0A3-E03F-B087B90662F1}"/>
              </a:ext>
            </a:extLst>
          </p:cNvPr>
          <p:cNvGrpSpPr/>
          <p:nvPr/>
        </p:nvGrpSpPr>
        <p:grpSpPr>
          <a:xfrm>
            <a:off x="184902" y="6117685"/>
            <a:ext cx="1242193" cy="531253"/>
            <a:chOff x="256406" y="6001881"/>
            <a:chExt cx="1369193" cy="62032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3" name="직사각형 22">
              <a:hlinkClick r:id="rId2" action="ppaction://hlinksldjump"/>
              <a:extLst>
                <a:ext uri="{FF2B5EF4-FFF2-40B4-BE49-F238E27FC236}">
                  <a16:creationId xmlns:a16="http://schemas.microsoft.com/office/drawing/2014/main" id="{D457AAAC-4697-4FB2-833E-DF6244A71567}"/>
                </a:ext>
              </a:extLst>
            </p:cNvPr>
            <p:cNvSpPr/>
            <p:nvPr/>
          </p:nvSpPr>
          <p:spPr>
            <a:xfrm>
              <a:off x="256406" y="6001881"/>
              <a:ext cx="1369193" cy="620326"/>
            </a:xfrm>
            <a:prstGeom prst="rect">
              <a:avLst/>
            </a:prstGeom>
            <a:solidFill>
              <a:srgbClr val="1029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b="1" dirty="0"/>
            </a:p>
          </p:txBody>
        </p:sp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id="{4519CC8F-01B2-507E-3CD4-33903E86312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1792" y="6125028"/>
              <a:ext cx="381845" cy="382335"/>
            </a:xfrm>
            <a:prstGeom prst="rect">
              <a:avLst/>
            </a:prstGeom>
          </p:spPr>
        </p:pic>
      </p:grpSp>
      <p:pic>
        <p:nvPicPr>
          <p:cNvPr id="2" name="그림 1" descr="텍스트이(가) 표시된 사진&#10;&#10;자동 생성된 설명">
            <a:extLst>
              <a:ext uri="{FF2B5EF4-FFF2-40B4-BE49-F238E27FC236}">
                <a16:creationId xmlns:a16="http://schemas.microsoft.com/office/drawing/2014/main" id="{C8FA8195-26C6-120D-8404-8EB7EB7AA59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82" y="124168"/>
            <a:ext cx="877158" cy="337788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4666D79C-A441-7EA6-8147-2CAFE70829FB}"/>
              </a:ext>
            </a:extLst>
          </p:cNvPr>
          <p:cNvSpPr/>
          <p:nvPr/>
        </p:nvSpPr>
        <p:spPr>
          <a:xfrm>
            <a:off x="4038601" y="2616342"/>
            <a:ext cx="4305300" cy="2044700"/>
          </a:xfrm>
          <a:prstGeom prst="rect">
            <a:avLst/>
          </a:prstGeom>
          <a:solidFill>
            <a:schemeClr val="bg1"/>
          </a:solidFill>
          <a:ln w="53975"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tx1"/>
                </a:solidFill>
              </a:rPr>
              <a:t>메뉴를 선택해주세요</a:t>
            </a:r>
            <a:r>
              <a:rPr lang="en-US" altLang="ko-KR" sz="2000" b="1" dirty="0">
                <a:solidFill>
                  <a:schemeClr val="tx1"/>
                </a:solidFill>
              </a:rPr>
              <a:t>.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DC3DA43-5190-51A0-04B1-F082BCD3D660}"/>
              </a:ext>
            </a:extLst>
          </p:cNvPr>
          <p:cNvSpPr/>
          <p:nvPr/>
        </p:nvSpPr>
        <p:spPr>
          <a:xfrm>
            <a:off x="7847740" y="2697313"/>
            <a:ext cx="461319" cy="3704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X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96164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직사각형 63">
            <a:extLst>
              <a:ext uri="{FF2B5EF4-FFF2-40B4-BE49-F238E27FC236}">
                <a16:creationId xmlns:a16="http://schemas.microsoft.com/office/drawing/2014/main" id="{850B4DDD-D8ED-C5BD-8702-A435109CB817}"/>
              </a:ext>
            </a:extLst>
          </p:cNvPr>
          <p:cNvSpPr/>
          <p:nvPr/>
        </p:nvSpPr>
        <p:spPr>
          <a:xfrm>
            <a:off x="0" y="-2094"/>
            <a:ext cx="12192000" cy="620325"/>
          </a:xfrm>
          <a:prstGeom prst="rect">
            <a:avLst/>
          </a:prstGeom>
          <a:solidFill>
            <a:srgbClr val="1029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6608433"/>
              </p:ext>
            </p:extLst>
          </p:nvPr>
        </p:nvGraphicFramePr>
        <p:xfrm>
          <a:off x="256407" y="829245"/>
          <a:ext cx="4852622" cy="4969127"/>
        </p:xfrm>
        <a:graphic>
          <a:graphicData uri="http://schemas.openxmlformats.org/drawingml/2006/table">
            <a:tbl>
              <a:tblPr firstRow="1" la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426311">
                  <a:extLst>
                    <a:ext uri="{9D8B030D-6E8A-4147-A177-3AD203B41FA5}">
                      <a16:colId xmlns:a16="http://schemas.microsoft.com/office/drawing/2014/main" val="1169217219"/>
                    </a:ext>
                  </a:extLst>
                </a:gridCol>
                <a:gridCol w="974882">
                  <a:extLst>
                    <a:ext uri="{9D8B030D-6E8A-4147-A177-3AD203B41FA5}">
                      <a16:colId xmlns:a16="http://schemas.microsoft.com/office/drawing/2014/main" val="2442569592"/>
                    </a:ext>
                  </a:extLst>
                </a:gridCol>
                <a:gridCol w="1451429">
                  <a:extLst>
                    <a:ext uri="{9D8B030D-6E8A-4147-A177-3AD203B41FA5}">
                      <a16:colId xmlns:a16="http://schemas.microsoft.com/office/drawing/2014/main" val="2547771572"/>
                    </a:ext>
                  </a:extLst>
                </a:gridCol>
              </a:tblGrid>
              <a:tr h="4483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메뉴이름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/>
                        <a:t>수량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가격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9371069"/>
                  </a:ext>
                </a:extLst>
              </a:tr>
              <a:tr h="448397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8747304"/>
                  </a:ext>
                </a:extLst>
              </a:tr>
              <a:tr h="448397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8311791"/>
                  </a:ext>
                </a:extLst>
              </a:tr>
              <a:tr h="448397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649082"/>
                  </a:ext>
                </a:extLst>
              </a:tr>
              <a:tr h="471176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80503"/>
                  </a:ext>
                </a:extLst>
              </a:tr>
              <a:tr h="448397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3279621"/>
                  </a:ext>
                </a:extLst>
              </a:tr>
              <a:tr h="448397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8691818"/>
                  </a:ext>
                </a:extLst>
              </a:tr>
              <a:tr h="44839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 </a:t>
                      </a:r>
                      <a:endParaRPr lang="ko-KR" alt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5999140"/>
                  </a:ext>
                </a:extLst>
              </a:tr>
              <a:tr h="4483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bg1"/>
                          </a:solidFill>
                        </a:rPr>
                        <a:t>전체 삭제</a:t>
                      </a:r>
                      <a:endParaRPr lang="en-US" altLang="ko-KR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bg1"/>
                          </a:solidFill>
                        </a:rPr>
                        <a:t>선택 삭제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335190467"/>
                  </a:ext>
                </a:extLst>
              </a:tr>
              <a:tr h="910775">
                <a:tc gridSpan="3">
                  <a:txBody>
                    <a:bodyPr/>
                    <a:lstStyle/>
                    <a:p>
                      <a:pPr algn="ctr" latinLnBrk="1"/>
                      <a:endParaRPr lang="en-US" altLang="ko-KR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535242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19903CF-EC67-44D6-C413-86637207CD81}"/>
              </a:ext>
            </a:extLst>
          </p:cNvPr>
          <p:cNvSpPr txBox="1"/>
          <p:nvPr/>
        </p:nvSpPr>
        <p:spPr>
          <a:xfrm>
            <a:off x="10931201" y="123402"/>
            <a:ext cx="10775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</a:rPr>
              <a:t>지점 이름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68A1C4-02A2-E6C1-4A90-2004CAB79FC2}"/>
              </a:ext>
            </a:extLst>
          </p:cNvPr>
          <p:cNvSpPr txBox="1"/>
          <p:nvPr/>
        </p:nvSpPr>
        <p:spPr>
          <a:xfrm>
            <a:off x="5772834" y="123402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</a:rPr>
              <a:t>날짜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2983309-B284-D19D-B591-5D0E6F9B67C9}"/>
              </a:ext>
            </a:extLst>
          </p:cNvPr>
          <p:cNvSpPr/>
          <p:nvPr/>
        </p:nvSpPr>
        <p:spPr>
          <a:xfrm>
            <a:off x="0" y="-1700980"/>
            <a:ext cx="4038601" cy="15239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600" dirty="0">
                <a:solidFill>
                  <a:schemeClr val="tx1"/>
                </a:solidFill>
              </a:rPr>
              <a:t>배경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sz="1600" dirty="0">
                <a:solidFill>
                  <a:schemeClr val="tx1"/>
                </a:solidFill>
              </a:rPr>
              <a:t>size (1200 : 800)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>
                <a:solidFill>
                  <a:schemeClr val="tx1"/>
                </a:solidFill>
              </a:rPr>
              <a:t>color</a:t>
            </a:r>
            <a:r>
              <a:rPr lang="ko-KR" altLang="en-US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>
                <a:solidFill>
                  <a:schemeClr val="tx1"/>
                </a:solidFill>
              </a:rPr>
              <a:t>(64, 64, 64)</a:t>
            </a:r>
            <a:endParaRPr lang="ko-KR" altLang="en-US" sz="1600" dirty="0">
              <a:solidFill>
                <a:schemeClr val="tx1"/>
              </a:solidFill>
            </a:endParaRPr>
          </a:p>
          <a:p>
            <a:r>
              <a:rPr lang="ko-KR" altLang="en-US" sz="1600" dirty="0">
                <a:solidFill>
                  <a:schemeClr val="tx1"/>
                </a:solidFill>
              </a:rPr>
              <a:t>왼쪽 패널</a:t>
            </a:r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- size (250 : 250)</a:t>
            </a:r>
          </a:p>
          <a:p>
            <a:endParaRPr lang="ko-KR" altLang="en-US" dirty="0"/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548C7A67-66C4-D19E-54C4-86141636DF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9732592"/>
              </p:ext>
            </p:extLst>
          </p:nvPr>
        </p:nvGraphicFramePr>
        <p:xfrm>
          <a:off x="5342441" y="829245"/>
          <a:ext cx="6613367" cy="4955145"/>
        </p:xfrm>
        <a:graphic>
          <a:graphicData uri="http://schemas.openxmlformats.org/drawingml/2006/table">
            <a:tbl>
              <a:tblPr firstRow="1" la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653443">
                  <a:extLst>
                    <a:ext uri="{9D8B030D-6E8A-4147-A177-3AD203B41FA5}">
                      <a16:colId xmlns:a16="http://schemas.microsoft.com/office/drawing/2014/main" val="1169217219"/>
                    </a:ext>
                  </a:extLst>
                </a:gridCol>
                <a:gridCol w="1653241">
                  <a:extLst>
                    <a:ext uri="{9D8B030D-6E8A-4147-A177-3AD203B41FA5}">
                      <a16:colId xmlns:a16="http://schemas.microsoft.com/office/drawing/2014/main" val="3027977477"/>
                    </a:ext>
                  </a:extLst>
                </a:gridCol>
                <a:gridCol w="1641502">
                  <a:extLst>
                    <a:ext uri="{9D8B030D-6E8A-4147-A177-3AD203B41FA5}">
                      <a16:colId xmlns:a16="http://schemas.microsoft.com/office/drawing/2014/main" val="2442569592"/>
                    </a:ext>
                  </a:extLst>
                </a:gridCol>
                <a:gridCol w="1665181">
                  <a:extLst>
                    <a:ext uri="{9D8B030D-6E8A-4147-A177-3AD203B41FA5}">
                      <a16:colId xmlns:a16="http://schemas.microsoft.com/office/drawing/2014/main" val="2547771572"/>
                    </a:ext>
                  </a:extLst>
                </a:gridCol>
              </a:tblGrid>
              <a:tr h="9714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Coffee</a:t>
                      </a:r>
                      <a:endParaRPr lang="ko-KR" altLang="en-US" sz="18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Tea</a:t>
                      </a:r>
                      <a:endParaRPr lang="ko-KR" altLang="en-US" sz="18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Beverage</a:t>
                      </a:r>
                      <a:endParaRPr lang="ko-KR" altLang="en-US" sz="1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Other</a:t>
                      </a:r>
                      <a:r>
                        <a:rPr lang="ko-KR" altLang="en-US" sz="1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9371069"/>
                  </a:ext>
                </a:extLst>
              </a:tr>
              <a:tr h="3983728">
                <a:tc gridSpan="4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T w="38100" cmpd="sng">
                      <a:noFill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8747304"/>
                  </a:ext>
                </a:extLst>
              </a:tr>
            </a:tbl>
          </a:graphicData>
        </a:graphic>
      </p:graphicFrame>
      <p:sp>
        <p:nvSpPr>
          <p:cNvPr id="19" name="직사각형 18">
            <a:hlinkClick r:id="rId2" action="ppaction://hlinksldjump"/>
            <a:extLst>
              <a:ext uri="{FF2B5EF4-FFF2-40B4-BE49-F238E27FC236}">
                <a16:creationId xmlns:a16="http://schemas.microsoft.com/office/drawing/2014/main" id="{57EBC97B-9E17-BB18-5A3B-85D1EA4FA115}"/>
              </a:ext>
            </a:extLst>
          </p:cNvPr>
          <p:cNvSpPr/>
          <p:nvPr/>
        </p:nvSpPr>
        <p:spPr>
          <a:xfrm>
            <a:off x="11211655" y="5092443"/>
            <a:ext cx="665251" cy="62032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0" b="1" dirty="0"/>
          </a:p>
        </p:txBody>
      </p:sp>
      <p:sp>
        <p:nvSpPr>
          <p:cNvPr id="25" name="직사각형 24">
            <a:hlinkClick r:id="rId2" action="ppaction://hlinksldjump"/>
            <a:extLst>
              <a:ext uri="{FF2B5EF4-FFF2-40B4-BE49-F238E27FC236}">
                <a16:creationId xmlns:a16="http://schemas.microsoft.com/office/drawing/2014/main" id="{31A0228C-1CDA-81B0-6EAF-63BEF3BD1A01}"/>
              </a:ext>
            </a:extLst>
          </p:cNvPr>
          <p:cNvSpPr/>
          <p:nvPr/>
        </p:nvSpPr>
        <p:spPr>
          <a:xfrm>
            <a:off x="10501380" y="5092443"/>
            <a:ext cx="665251" cy="62032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0" b="1" dirty="0"/>
          </a:p>
        </p:txBody>
      </p:sp>
      <p:pic>
        <p:nvPicPr>
          <p:cNvPr id="28" name="그림 27">
            <a:hlinkClick r:id="rId3" action="ppaction://hlinksldjump"/>
            <a:extLst>
              <a:ext uri="{FF2B5EF4-FFF2-40B4-BE49-F238E27FC236}">
                <a16:creationId xmlns:a16="http://schemas.microsoft.com/office/drawing/2014/main" id="{A2A384C2-6EBA-CD1B-04CC-8F45354D19D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 trans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327768" y="5207052"/>
            <a:ext cx="404366" cy="404364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3E34970B-D32D-A6F9-50BB-484FCD15EC9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 trans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0631822" y="5200424"/>
            <a:ext cx="404366" cy="404364"/>
          </a:xfrm>
          <a:prstGeom prst="rect">
            <a:avLst/>
          </a:prstGeom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D0FF1B56-AEE6-C1BA-9197-7B5C8EAA820A}"/>
              </a:ext>
            </a:extLst>
          </p:cNvPr>
          <p:cNvSpPr txBox="1"/>
          <p:nvPr/>
        </p:nvSpPr>
        <p:spPr>
          <a:xfrm>
            <a:off x="2255357" y="4970396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</a:rPr>
              <a:t>주문 수량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0737C9E-CC8D-E86D-B8DD-CAD11818C489}"/>
              </a:ext>
            </a:extLst>
          </p:cNvPr>
          <p:cNvSpPr txBox="1"/>
          <p:nvPr/>
        </p:nvSpPr>
        <p:spPr>
          <a:xfrm>
            <a:off x="4181482" y="4970396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</a:rPr>
              <a:t>청구 금액</a:t>
            </a:r>
          </a:p>
        </p:txBody>
      </p:sp>
      <p:graphicFrame>
        <p:nvGraphicFramePr>
          <p:cNvPr id="75" name="표 75">
            <a:extLst>
              <a:ext uri="{FF2B5EF4-FFF2-40B4-BE49-F238E27FC236}">
                <a16:creationId xmlns:a16="http://schemas.microsoft.com/office/drawing/2014/main" id="{84348D71-639E-FC52-0CC8-DF9FA570B7CF}"/>
              </a:ext>
            </a:extLst>
          </p:cNvPr>
          <p:cNvGraphicFramePr>
            <a:graphicFrameLocks noGrp="1"/>
          </p:cNvGraphicFramePr>
          <p:nvPr/>
        </p:nvGraphicFramePr>
        <p:xfrm>
          <a:off x="5442346" y="1896977"/>
          <a:ext cx="6402284" cy="281423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00571">
                  <a:extLst>
                    <a:ext uri="{9D8B030D-6E8A-4147-A177-3AD203B41FA5}">
                      <a16:colId xmlns:a16="http://schemas.microsoft.com/office/drawing/2014/main" val="419391331"/>
                    </a:ext>
                  </a:extLst>
                </a:gridCol>
                <a:gridCol w="1600571">
                  <a:extLst>
                    <a:ext uri="{9D8B030D-6E8A-4147-A177-3AD203B41FA5}">
                      <a16:colId xmlns:a16="http://schemas.microsoft.com/office/drawing/2014/main" val="2090377667"/>
                    </a:ext>
                  </a:extLst>
                </a:gridCol>
                <a:gridCol w="1600571">
                  <a:extLst>
                    <a:ext uri="{9D8B030D-6E8A-4147-A177-3AD203B41FA5}">
                      <a16:colId xmlns:a16="http://schemas.microsoft.com/office/drawing/2014/main" val="2897211146"/>
                    </a:ext>
                  </a:extLst>
                </a:gridCol>
                <a:gridCol w="1600571">
                  <a:extLst>
                    <a:ext uri="{9D8B030D-6E8A-4147-A177-3AD203B41FA5}">
                      <a16:colId xmlns:a16="http://schemas.microsoft.com/office/drawing/2014/main" val="1721043648"/>
                    </a:ext>
                  </a:extLst>
                </a:gridCol>
              </a:tblGrid>
              <a:tr h="93228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아메리카노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카푸치노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아인슈페너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6318170"/>
                  </a:ext>
                </a:extLst>
              </a:tr>
              <a:tr h="9890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바닐라 라떼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카페 라떼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돌체</a:t>
                      </a:r>
                      <a:r>
                        <a:rPr lang="ko-KR" altLang="en-US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라떼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78608"/>
                  </a:ext>
                </a:extLst>
              </a:tr>
              <a:tr h="8928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콜드블루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콜드블루 라떼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콜드블루</a:t>
                      </a:r>
                      <a:endParaRPr lang="en-US" altLang="ko-KR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ko-KR" altLang="en-US" sz="1400" b="1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아인슈페너</a:t>
                      </a:r>
                      <a:endParaRPr lang="ko-KR" altLang="en-US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518943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147CFE6-9561-9A31-EA1A-7443DC0025C9}"/>
              </a:ext>
            </a:extLst>
          </p:cNvPr>
          <p:cNvSpPr txBox="1"/>
          <p:nvPr/>
        </p:nvSpPr>
        <p:spPr>
          <a:xfrm>
            <a:off x="5304833" y="1570798"/>
            <a:ext cx="791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B-1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05CC205-BD31-B694-1025-7BD56F8ECFE5}"/>
              </a:ext>
            </a:extLst>
          </p:cNvPr>
          <p:cNvSpPr/>
          <p:nvPr/>
        </p:nvSpPr>
        <p:spPr>
          <a:xfrm>
            <a:off x="5442346" y="1896977"/>
            <a:ext cx="1618854" cy="897023"/>
          </a:xfrm>
          <a:prstGeom prst="rect">
            <a:avLst/>
          </a:prstGeom>
          <a:noFill/>
          <a:ln w="57150">
            <a:solidFill>
              <a:srgbClr val="C0000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A84B8A4A-8DA7-BF2F-B96C-496E07D85F28}"/>
              </a:ext>
            </a:extLst>
          </p:cNvPr>
          <p:cNvGrpSpPr/>
          <p:nvPr/>
        </p:nvGrpSpPr>
        <p:grpSpPr>
          <a:xfrm>
            <a:off x="184902" y="6117685"/>
            <a:ext cx="1242193" cy="531253"/>
            <a:chOff x="256406" y="6001881"/>
            <a:chExt cx="1369193" cy="62032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0" name="직사각형 29">
              <a:hlinkClick r:id="rId2" action="ppaction://hlinksldjump"/>
              <a:extLst>
                <a:ext uri="{FF2B5EF4-FFF2-40B4-BE49-F238E27FC236}">
                  <a16:creationId xmlns:a16="http://schemas.microsoft.com/office/drawing/2014/main" id="{15282DF9-49D0-669F-4224-E55108D150C9}"/>
                </a:ext>
              </a:extLst>
            </p:cNvPr>
            <p:cNvSpPr/>
            <p:nvPr/>
          </p:nvSpPr>
          <p:spPr>
            <a:xfrm>
              <a:off x="256406" y="6001881"/>
              <a:ext cx="1369193" cy="620326"/>
            </a:xfrm>
            <a:prstGeom prst="rect">
              <a:avLst/>
            </a:prstGeom>
            <a:solidFill>
              <a:srgbClr val="1029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b="1" dirty="0"/>
            </a:p>
          </p:txBody>
        </p:sp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FEB80EDC-D930-7F4A-A1CE-FF5BDC4F85E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1792" y="6125028"/>
              <a:ext cx="381845" cy="382335"/>
            </a:xfrm>
            <a:prstGeom prst="rect">
              <a:avLst/>
            </a:prstGeom>
          </p:spPr>
        </p:pic>
      </p:grp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3C9952C9-FEAE-5639-20D0-0F86A1D4CAB5}"/>
              </a:ext>
            </a:extLst>
          </p:cNvPr>
          <p:cNvSpPr/>
          <p:nvPr/>
        </p:nvSpPr>
        <p:spPr>
          <a:xfrm>
            <a:off x="9706817" y="6004762"/>
            <a:ext cx="2248991" cy="729836"/>
          </a:xfrm>
          <a:prstGeom prst="rect">
            <a:avLst/>
          </a:prstGeom>
          <a:solidFill>
            <a:srgbClr val="10294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결제</a:t>
            </a:r>
          </a:p>
        </p:txBody>
      </p:sp>
      <p:pic>
        <p:nvPicPr>
          <p:cNvPr id="2" name="그림 1" descr="텍스트이(가) 표시된 사진&#10;&#10;자동 생성된 설명">
            <a:extLst>
              <a:ext uri="{FF2B5EF4-FFF2-40B4-BE49-F238E27FC236}">
                <a16:creationId xmlns:a16="http://schemas.microsoft.com/office/drawing/2014/main" id="{2029C993-1049-7903-9FC5-27E978DEDCD7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82" y="124168"/>
            <a:ext cx="877158" cy="337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039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직사각형 75">
            <a:extLst>
              <a:ext uri="{FF2B5EF4-FFF2-40B4-BE49-F238E27FC236}">
                <a16:creationId xmlns:a16="http://schemas.microsoft.com/office/drawing/2014/main" id="{A2D41BE8-F402-F987-DD80-21A8A56BBF91}"/>
              </a:ext>
            </a:extLst>
          </p:cNvPr>
          <p:cNvSpPr/>
          <p:nvPr/>
        </p:nvSpPr>
        <p:spPr>
          <a:xfrm>
            <a:off x="0" y="-2094"/>
            <a:ext cx="12192000" cy="620325"/>
          </a:xfrm>
          <a:prstGeom prst="rect">
            <a:avLst/>
          </a:prstGeom>
          <a:solidFill>
            <a:srgbClr val="1029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1196235"/>
              </p:ext>
            </p:extLst>
          </p:nvPr>
        </p:nvGraphicFramePr>
        <p:xfrm>
          <a:off x="256407" y="829245"/>
          <a:ext cx="4852622" cy="4969127"/>
        </p:xfrm>
        <a:graphic>
          <a:graphicData uri="http://schemas.openxmlformats.org/drawingml/2006/table">
            <a:tbl>
              <a:tblPr firstRow="1" la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426311">
                  <a:extLst>
                    <a:ext uri="{9D8B030D-6E8A-4147-A177-3AD203B41FA5}">
                      <a16:colId xmlns:a16="http://schemas.microsoft.com/office/drawing/2014/main" val="1169217219"/>
                    </a:ext>
                  </a:extLst>
                </a:gridCol>
                <a:gridCol w="974882">
                  <a:extLst>
                    <a:ext uri="{9D8B030D-6E8A-4147-A177-3AD203B41FA5}">
                      <a16:colId xmlns:a16="http://schemas.microsoft.com/office/drawing/2014/main" val="2442569592"/>
                    </a:ext>
                  </a:extLst>
                </a:gridCol>
                <a:gridCol w="1451429">
                  <a:extLst>
                    <a:ext uri="{9D8B030D-6E8A-4147-A177-3AD203B41FA5}">
                      <a16:colId xmlns:a16="http://schemas.microsoft.com/office/drawing/2014/main" val="2547771572"/>
                    </a:ext>
                  </a:extLst>
                </a:gridCol>
              </a:tblGrid>
              <a:tr h="4483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메뉴이름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/>
                        <a:t>수량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가격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9371069"/>
                  </a:ext>
                </a:extLst>
              </a:tr>
              <a:tr h="448397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8747304"/>
                  </a:ext>
                </a:extLst>
              </a:tr>
              <a:tr h="448397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8311791"/>
                  </a:ext>
                </a:extLst>
              </a:tr>
              <a:tr h="448397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649082"/>
                  </a:ext>
                </a:extLst>
              </a:tr>
              <a:tr h="471176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80503"/>
                  </a:ext>
                </a:extLst>
              </a:tr>
              <a:tr h="448397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3279621"/>
                  </a:ext>
                </a:extLst>
              </a:tr>
              <a:tr h="448397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8691818"/>
                  </a:ext>
                </a:extLst>
              </a:tr>
              <a:tr h="44839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 </a:t>
                      </a:r>
                      <a:endParaRPr lang="ko-KR" alt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5999140"/>
                  </a:ext>
                </a:extLst>
              </a:tr>
              <a:tr h="4483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bg1"/>
                          </a:solidFill>
                        </a:rPr>
                        <a:t>전체 삭제</a:t>
                      </a:r>
                      <a:endParaRPr lang="en-US" altLang="ko-KR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bg1"/>
                          </a:solidFill>
                        </a:rPr>
                        <a:t>선택 삭제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335190467"/>
                  </a:ext>
                </a:extLst>
              </a:tr>
              <a:tr h="910775">
                <a:tc gridSpan="3">
                  <a:txBody>
                    <a:bodyPr/>
                    <a:lstStyle/>
                    <a:p>
                      <a:pPr algn="ctr" latinLnBrk="1"/>
                      <a:endParaRPr lang="en-US" altLang="ko-KR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535242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19903CF-EC67-44D6-C413-86637207CD81}"/>
              </a:ext>
            </a:extLst>
          </p:cNvPr>
          <p:cNvSpPr txBox="1"/>
          <p:nvPr/>
        </p:nvSpPr>
        <p:spPr>
          <a:xfrm>
            <a:off x="10931201" y="123402"/>
            <a:ext cx="10775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</a:rPr>
              <a:t>지점 이름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68A1C4-02A2-E6C1-4A90-2004CAB79FC2}"/>
              </a:ext>
            </a:extLst>
          </p:cNvPr>
          <p:cNvSpPr txBox="1"/>
          <p:nvPr/>
        </p:nvSpPr>
        <p:spPr>
          <a:xfrm>
            <a:off x="5772834" y="123402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</a:rPr>
              <a:t>날짜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2983309-B284-D19D-B591-5D0E6F9B67C9}"/>
              </a:ext>
            </a:extLst>
          </p:cNvPr>
          <p:cNvSpPr/>
          <p:nvPr/>
        </p:nvSpPr>
        <p:spPr>
          <a:xfrm>
            <a:off x="0" y="-1700980"/>
            <a:ext cx="4038601" cy="15239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600" dirty="0">
                <a:solidFill>
                  <a:schemeClr val="tx1"/>
                </a:solidFill>
              </a:rPr>
              <a:t>배경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sz="1600" dirty="0">
                <a:solidFill>
                  <a:schemeClr val="tx1"/>
                </a:solidFill>
              </a:rPr>
              <a:t>size (1200 : 800)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>
                <a:solidFill>
                  <a:schemeClr val="tx1"/>
                </a:solidFill>
              </a:rPr>
              <a:t>color</a:t>
            </a:r>
            <a:r>
              <a:rPr lang="ko-KR" altLang="en-US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>
                <a:solidFill>
                  <a:schemeClr val="tx1"/>
                </a:solidFill>
              </a:rPr>
              <a:t>(64, 64, 64)</a:t>
            </a:r>
            <a:endParaRPr lang="ko-KR" altLang="en-US" sz="1600" dirty="0">
              <a:solidFill>
                <a:schemeClr val="tx1"/>
              </a:solidFill>
            </a:endParaRPr>
          </a:p>
          <a:p>
            <a:r>
              <a:rPr lang="ko-KR" altLang="en-US" sz="1600" dirty="0">
                <a:solidFill>
                  <a:schemeClr val="tx1"/>
                </a:solidFill>
              </a:rPr>
              <a:t>왼쪽 패널</a:t>
            </a:r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- size (250 : 250)</a:t>
            </a:r>
          </a:p>
          <a:p>
            <a:endParaRPr lang="ko-KR" altLang="en-US" dirty="0"/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548C7A67-66C4-D19E-54C4-86141636DF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7083575"/>
              </p:ext>
            </p:extLst>
          </p:nvPr>
        </p:nvGraphicFramePr>
        <p:xfrm>
          <a:off x="5342441" y="829245"/>
          <a:ext cx="6613367" cy="4955145"/>
        </p:xfrm>
        <a:graphic>
          <a:graphicData uri="http://schemas.openxmlformats.org/drawingml/2006/table">
            <a:tbl>
              <a:tblPr firstRow="1" la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653443">
                  <a:extLst>
                    <a:ext uri="{9D8B030D-6E8A-4147-A177-3AD203B41FA5}">
                      <a16:colId xmlns:a16="http://schemas.microsoft.com/office/drawing/2014/main" val="1169217219"/>
                    </a:ext>
                  </a:extLst>
                </a:gridCol>
                <a:gridCol w="1653241">
                  <a:extLst>
                    <a:ext uri="{9D8B030D-6E8A-4147-A177-3AD203B41FA5}">
                      <a16:colId xmlns:a16="http://schemas.microsoft.com/office/drawing/2014/main" val="3027977477"/>
                    </a:ext>
                  </a:extLst>
                </a:gridCol>
                <a:gridCol w="1641502">
                  <a:extLst>
                    <a:ext uri="{9D8B030D-6E8A-4147-A177-3AD203B41FA5}">
                      <a16:colId xmlns:a16="http://schemas.microsoft.com/office/drawing/2014/main" val="2442569592"/>
                    </a:ext>
                  </a:extLst>
                </a:gridCol>
                <a:gridCol w="1665181">
                  <a:extLst>
                    <a:ext uri="{9D8B030D-6E8A-4147-A177-3AD203B41FA5}">
                      <a16:colId xmlns:a16="http://schemas.microsoft.com/office/drawing/2014/main" val="2547771572"/>
                    </a:ext>
                  </a:extLst>
                </a:gridCol>
              </a:tblGrid>
              <a:tr h="9714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Coffee</a:t>
                      </a:r>
                      <a:endParaRPr lang="ko-KR" altLang="en-US" sz="18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Tea</a:t>
                      </a:r>
                      <a:endParaRPr lang="ko-KR" altLang="en-US" sz="18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Beverage</a:t>
                      </a:r>
                      <a:endParaRPr lang="ko-KR" altLang="en-US" sz="1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Other</a:t>
                      </a:r>
                      <a:r>
                        <a:rPr lang="ko-KR" altLang="en-US" sz="18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9371069"/>
                  </a:ext>
                </a:extLst>
              </a:tr>
              <a:tr h="3983728">
                <a:tc gridSpan="4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T w="38100" cmpd="sng">
                      <a:noFill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8747304"/>
                  </a:ext>
                </a:extLst>
              </a:tr>
            </a:tbl>
          </a:graphicData>
        </a:graphic>
      </p:graphicFrame>
      <p:sp>
        <p:nvSpPr>
          <p:cNvPr id="19" name="직사각형 18">
            <a:hlinkClick r:id="rId2" action="ppaction://hlinksldjump"/>
            <a:extLst>
              <a:ext uri="{FF2B5EF4-FFF2-40B4-BE49-F238E27FC236}">
                <a16:creationId xmlns:a16="http://schemas.microsoft.com/office/drawing/2014/main" id="{57EBC97B-9E17-BB18-5A3B-85D1EA4FA115}"/>
              </a:ext>
            </a:extLst>
          </p:cNvPr>
          <p:cNvSpPr/>
          <p:nvPr/>
        </p:nvSpPr>
        <p:spPr>
          <a:xfrm>
            <a:off x="11211655" y="5092443"/>
            <a:ext cx="665251" cy="62032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0" b="1" dirty="0"/>
          </a:p>
        </p:txBody>
      </p:sp>
      <p:sp>
        <p:nvSpPr>
          <p:cNvPr id="25" name="직사각형 24">
            <a:hlinkClick r:id="rId2" action="ppaction://hlinksldjump"/>
            <a:extLst>
              <a:ext uri="{FF2B5EF4-FFF2-40B4-BE49-F238E27FC236}">
                <a16:creationId xmlns:a16="http://schemas.microsoft.com/office/drawing/2014/main" id="{31A0228C-1CDA-81B0-6EAF-63BEF3BD1A01}"/>
              </a:ext>
            </a:extLst>
          </p:cNvPr>
          <p:cNvSpPr/>
          <p:nvPr/>
        </p:nvSpPr>
        <p:spPr>
          <a:xfrm>
            <a:off x="10501380" y="5092443"/>
            <a:ext cx="665251" cy="62032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0" b="1" dirty="0"/>
          </a:p>
        </p:txBody>
      </p:sp>
      <p:pic>
        <p:nvPicPr>
          <p:cNvPr id="28" name="그림 27">
            <a:hlinkClick r:id="rId3" action="ppaction://hlinksldjump"/>
            <a:extLst>
              <a:ext uri="{FF2B5EF4-FFF2-40B4-BE49-F238E27FC236}">
                <a16:creationId xmlns:a16="http://schemas.microsoft.com/office/drawing/2014/main" id="{A2A384C2-6EBA-CD1B-04CC-8F45354D19D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 trans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327768" y="5207052"/>
            <a:ext cx="404366" cy="404364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3E34970B-D32D-A6F9-50BB-484FCD15EC9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 trans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0631822" y="5200424"/>
            <a:ext cx="404366" cy="404364"/>
          </a:xfrm>
          <a:prstGeom prst="rect">
            <a:avLst/>
          </a:prstGeom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D0FF1B56-AEE6-C1BA-9197-7B5C8EAA820A}"/>
              </a:ext>
            </a:extLst>
          </p:cNvPr>
          <p:cNvSpPr txBox="1"/>
          <p:nvPr/>
        </p:nvSpPr>
        <p:spPr>
          <a:xfrm>
            <a:off x="2255357" y="4970396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</a:rPr>
              <a:t>주문 수량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0737C9E-CC8D-E86D-B8DD-CAD11818C489}"/>
              </a:ext>
            </a:extLst>
          </p:cNvPr>
          <p:cNvSpPr txBox="1"/>
          <p:nvPr/>
        </p:nvSpPr>
        <p:spPr>
          <a:xfrm>
            <a:off x="4181482" y="4970396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</a:rPr>
              <a:t>청구 금액</a:t>
            </a:r>
          </a:p>
        </p:txBody>
      </p:sp>
      <p:graphicFrame>
        <p:nvGraphicFramePr>
          <p:cNvPr id="75" name="표 75">
            <a:extLst>
              <a:ext uri="{FF2B5EF4-FFF2-40B4-BE49-F238E27FC236}">
                <a16:creationId xmlns:a16="http://schemas.microsoft.com/office/drawing/2014/main" id="{84348D71-639E-FC52-0CC8-DF9FA570B7CF}"/>
              </a:ext>
            </a:extLst>
          </p:cNvPr>
          <p:cNvGraphicFramePr>
            <a:graphicFrameLocks noGrp="1"/>
          </p:cNvGraphicFramePr>
          <p:nvPr/>
        </p:nvGraphicFramePr>
        <p:xfrm>
          <a:off x="5442346" y="1896977"/>
          <a:ext cx="6402284" cy="281423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00571">
                  <a:extLst>
                    <a:ext uri="{9D8B030D-6E8A-4147-A177-3AD203B41FA5}">
                      <a16:colId xmlns:a16="http://schemas.microsoft.com/office/drawing/2014/main" val="419391331"/>
                    </a:ext>
                  </a:extLst>
                </a:gridCol>
                <a:gridCol w="1600571">
                  <a:extLst>
                    <a:ext uri="{9D8B030D-6E8A-4147-A177-3AD203B41FA5}">
                      <a16:colId xmlns:a16="http://schemas.microsoft.com/office/drawing/2014/main" val="2090377667"/>
                    </a:ext>
                  </a:extLst>
                </a:gridCol>
                <a:gridCol w="1600571">
                  <a:extLst>
                    <a:ext uri="{9D8B030D-6E8A-4147-A177-3AD203B41FA5}">
                      <a16:colId xmlns:a16="http://schemas.microsoft.com/office/drawing/2014/main" val="2897211146"/>
                    </a:ext>
                  </a:extLst>
                </a:gridCol>
                <a:gridCol w="1600571">
                  <a:extLst>
                    <a:ext uri="{9D8B030D-6E8A-4147-A177-3AD203B41FA5}">
                      <a16:colId xmlns:a16="http://schemas.microsoft.com/office/drawing/2014/main" val="1721043648"/>
                    </a:ext>
                  </a:extLst>
                </a:gridCol>
              </a:tblGrid>
              <a:tr h="93228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아메리카노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카푸치노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아인슈페너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6318170"/>
                  </a:ext>
                </a:extLst>
              </a:tr>
              <a:tr h="9890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바닐라 라떼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카페 라떼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돌체</a:t>
                      </a:r>
                      <a:r>
                        <a:rPr lang="ko-KR" altLang="en-US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라떼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78608"/>
                  </a:ext>
                </a:extLst>
              </a:tr>
              <a:tr h="8928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콜드블루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콜드블루 라떼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콜드블루</a:t>
                      </a:r>
                      <a:endParaRPr lang="en-US" altLang="ko-KR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ko-KR" altLang="en-US" sz="1400" b="1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아인슈페너</a:t>
                      </a:r>
                      <a:endParaRPr lang="ko-KR" altLang="en-US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5189437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A233F977-2606-ECC1-7EA4-2F2A764E1777}"/>
              </a:ext>
            </a:extLst>
          </p:cNvPr>
          <p:cNvSpPr/>
          <p:nvPr/>
        </p:nvSpPr>
        <p:spPr>
          <a:xfrm>
            <a:off x="5435813" y="1884215"/>
            <a:ext cx="1606010" cy="943826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47CFE6-9561-9A31-EA1A-7443DC0025C9}"/>
              </a:ext>
            </a:extLst>
          </p:cNvPr>
          <p:cNvSpPr txBox="1"/>
          <p:nvPr/>
        </p:nvSpPr>
        <p:spPr>
          <a:xfrm>
            <a:off x="5304833" y="1570798"/>
            <a:ext cx="791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B-1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EC116524-6CFA-DE32-A5D3-7B5B5DC258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1807684"/>
              </p:ext>
            </p:extLst>
          </p:nvPr>
        </p:nvGraphicFramePr>
        <p:xfrm>
          <a:off x="3294308" y="923222"/>
          <a:ext cx="5137655" cy="5095668"/>
        </p:xfrm>
        <a:graphic>
          <a:graphicData uri="http://schemas.openxmlformats.org/drawingml/2006/table">
            <a:tbl>
              <a:tblPr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027531">
                  <a:extLst>
                    <a:ext uri="{9D8B030D-6E8A-4147-A177-3AD203B41FA5}">
                      <a16:colId xmlns:a16="http://schemas.microsoft.com/office/drawing/2014/main" val="107928335"/>
                    </a:ext>
                  </a:extLst>
                </a:gridCol>
                <a:gridCol w="1027531">
                  <a:extLst>
                    <a:ext uri="{9D8B030D-6E8A-4147-A177-3AD203B41FA5}">
                      <a16:colId xmlns:a16="http://schemas.microsoft.com/office/drawing/2014/main" val="2598169907"/>
                    </a:ext>
                  </a:extLst>
                </a:gridCol>
                <a:gridCol w="1027531">
                  <a:extLst>
                    <a:ext uri="{9D8B030D-6E8A-4147-A177-3AD203B41FA5}">
                      <a16:colId xmlns:a16="http://schemas.microsoft.com/office/drawing/2014/main" val="2732850511"/>
                    </a:ext>
                  </a:extLst>
                </a:gridCol>
                <a:gridCol w="1027531">
                  <a:extLst>
                    <a:ext uri="{9D8B030D-6E8A-4147-A177-3AD203B41FA5}">
                      <a16:colId xmlns:a16="http://schemas.microsoft.com/office/drawing/2014/main" val="1270627161"/>
                    </a:ext>
                  </a:extLst>
                </a:gridCol>
                <a:gridCol w="1027531">
                  <a:extLst>
                    <a:ext uri="{9D8B030D-6E8A-4147-A177-3AD203B41FA5}">
                      <a16:colId xmlns:a16="http://schemas.microsoft.com/office/drawing/2014/main" val="250201915"/>
                    </a:ext>
                  </a:extLst>
                </a:gridCol>
              </a:tblGrid>
              <a:tr h="8492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/>
                        <a:t>ICE</a:t>
                      </a:r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/>
                        <a:t>HOT</a:t>
                      </a:r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2442407"/>
                  </a:ext>
                </a:extLst>
              </a:tr>
              <a:tr h="8492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/>
                        <a:t>두유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/>
                        <a:t>저지방 우유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err="1"/>
                        <a:t>휘핑</a:t>
                      </a:r>
                      <a:r>
                        <a:rPr lang="ko-KR" altLang="en-US" sz="1200" b="1" dirty="0"/>
                        <a:t> 크림</a:t>
                      </a:r>
                    </a:p>
                    <a:p>
                      <a:pPr latinLnBrk="1"/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9514226"/>
                  </a:ext>
                </a:extLst>
              </a:tr>
              <a:tr h="8492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/>
                        <a:t>시럽</a:t>
                      </a:r>
                    </a:p>
                    <a:p>
                      <a:pPr latinLnBrk="1"/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/>
                        <a:t>라이트</a:t>
                      </a:r>
                      <a:endParaRPr lang="en-US" altLang="ko-KR" sz="1200" b="1" dirty="0"/>
                    </a:p>
                    <a:p>
                      <a:pPr latinLnBrk="1"/>
                      <a:r>
                        <a:rPr lang="ko-KR" altLang="en-US" sz="1200" b="1" dirty="0"/>
                        <a:t>시럽</a:t>
                      </a:r>
                    </a:p>
                    <a:p>
                      <a:pPr latinLnBrk="1"/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/>
                        <a:t>바닐라</a:t>
                      </a:r>
                      <a:endParaRPr lang="en-US" altLang="ko-KR" sz="1200" b="1" dirty="0"/>
                    </a:p>
                    <a:p>
                      <a:pPr latinLnBrk="1"/>
                      <a:r>
                        <a:rPr lang="ko-KR" altLang="en-US" sz="1200" b="1" dirty="0"/>
                        <a:t>시럽</a:t>
                      </a:r>
                    </a:p>
                    <a:p>
                      <a:pPr latinLnBrk="1"/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err="1"/>
                        <a:t>헤이즐넛</a:t>
                      </a:r>
                      <a:endParaRPr lang="en-US" altLang="ko-KR" sz="1200" b="1" dirty="0"/>
                    </a:p>
                    <a:p>
                      <a:pPr latinLnBrk="1"/>
                      <a:r>
                        <a:rPr lang="ko-KR" altLang="en-US" sz="1200" b="1" dirty="0"/>
                        <a:t>시럽</a:t>
                      </a:r>
                    </a:p>
                    <a:p>
                      <a:pPr latinLnBrk="1"/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1358323"/>
                  </a:ext>
                </a:extLst>
              </a:tr>
              <a:tr h="849278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55131"/>
                  </a:ext>
                </a:extLst>
              </a:tr>
              <a:tr h="1698556"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 ICE                                    (+0)                   </a:t>
                      </a:r>
                      <a:r>
                        <a:rPr lang="ko-KR" altLang="en-US" sz="1200" dirty="0"/>
                        <a:t>취소</a:t>
                      </a:r>
                      <a:endParaRPr lang="en-US" altLang="ko-KR" sz="1200" dirty="0"/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200" dirty="0"/>
                        <a:t>2 </a:t>
                      </a:r>
                      <a:r>
                        <a:rPr lang="ko-KR" altLang="en-US" sz="1200" dirty="0"/>
                        <a:t>시럽 </a:t>
                      </a:r>
                      <a:r>
                        <a:rPr lang="en-US" altLang="ko-KR" sz="1200" dirty="0"/>
                        <a:t>+</a:t>
                      </a:r>
                      <a:r>
                        <a:rPr lang="en-US" altLang="ko-KR" sz="1200" baseline="0" dirty="0"/>
                        <a:t>1</a:t>
                      </a:r>
                      <a:r>
                        <a:rPr lang="ko-KR" altLang="en-US" sz="1200" dirty="0"/>
                        <a:t>                              </a:t>
                      </a:r>
                      <a:r>
                        <a:rPr lang="en-US" altLang="ko-KR" sz="1200" dirty="0"/>
                        <a:t>(+0)</a:t>
                      </a:r>
                      <a:r>
                        <a:rPr lang="ko-KR" altLang="en-US" sz="1200" dirty="0"/>
                        <a:t>                   취소</a:t>
                      </a:r>
                      <a:endParaRPr lang="en-US" altLang="ko-KR" sz="1200" dirty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3 </a:t>
                      </a:r>
                      <a:r>
                        <a:rPr lang="ko-KR" altLang="en-US" sz="1200" dirty="0"/>
                        <a:t>두유                                   </a:t>
                      </a:r>
                      <a:r>
                        <a:rPr lang="en-US" altLang="ko-KR" sz="1200" dirty="0"/>
                        <a:t>(+500)</a:t>
                      </a:r>
                      <a:r>
                        <a:rPr lang="ko-KR" altLang="en-US" sz="1200" dirty="0"/>
                        <a:t>               취소 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완료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029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3157121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F8A973B2-5E3D-9DE2-7D30-A5794BEE7347}"/>
              </a:ext>
            </a:extLst>
          </p:cNvPr>
          <p:cNvSpPr txBox="1"/>
          <p:nvPr/>
        </p:nvSpPr>
        <p:spPr>
          <a:xfrm>
            <a:off x="7346458" y="4007185"/>
            <a:ext cx="1085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71150F9-705E-A280-56F4-A77DCBE10DCD}"/>
              </a:ext>
            </a:extLst>
          </p:cNvPr>
          <p:cNvSpPr txBox="1"/>
          <p:nvPr/>
        </p:nvSpPr>
        <p:spPr>
          <a:xfrm>
            <a:off x="3201987" y="592257"/>
            <a:ext cx="41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9B3843F-588A-C14A-64D6-327575B647FD}"/>
              </a:ext>
            </a:extLst>
          </p:cNvPr>
          <p:cNvSpPr txBox="1"/>
          <p:nvPr/>
        </p:nvSpPr>
        <p:spPr>
          <a:xfrm>
            <a:off x="6843279" y="4007185"/>
            <a:ext cx="397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241A5AE-9528-0F6A-9778-B34132D0A40C}"/>
              </a:ext>
            </a:extLst>
          </p:cNvPr>
          <p:cNvSpPr/>
          <p:nvPr/>
        </p:nvSpPr>
        <p:spPr>
          <a:xfrm>
            <a:off x="3317165" y="936994"/>
            <a:ext cx="1026235" cy="828305"/>
          </a:xfrm>
          <a:prstGeom prst="rect">
            <a:avLst/>
          </a:prstGeom>
          <a:noFill/>
          <a:ln w="57150">
            <a:solidFill>
              <a:srgbClr val="C0000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7FDD45D-8897-5E1F-A1D1-140A256D29A8}"/>
              </a:ext>
            </a:extLst>
          </p:cNvPr>
          <p:cNvSpPr/>
          <p:nvPr/>
        </p:nvSpPr>
        <p:spPr>
          <a:xfrm>
            <a:off x="3310373" y="1762329"/>
            <a:ext cx="1026235" cy="828305"/>
          </a:xfrm>
          <a:prstGeom prst="rect">
            <a:avLst/>
          </a:prstGeom>
          <a:noFill/>
          <a:ln w="57150">
            <a:solidFill>
              <a:srgbClr val="C0000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23E1223-D99C-2F75-819F-12A4CB565FE3}"/>
              </a:ext>
            </a:extLst>
          </p:cNvPr>
          <p:cNvSpPr/>
          <p:nvPr/>
        </p:nvSpPr>
        <p:spPr>
          <a:xfrm>
            <a:off x="3317165" y="2587664"/>
            <a:ext cx="1026235" cy="828305"/>
          </a:xfrm>
          <a:prstGeom prst="rect">
            <a:avLst/>
          </a:prstGeom>
          <a:noFill/>
          <a:ln w="57150">
            <a:solidFill>
              <a:srgbClr val="C0000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D374AEAD-B95B-7776-CC27-4522636CD10D}"/>
              </a:ext>
            </a:extLst>
          </p:cNvPr>
          <p:cNvGrpSpPr/>
          <p:nvPr/>
        </p:nvGrpSpPr>
        <p:grpSpPr>
          <a:xfrm>
            <a:off x="184902" y="6117685"/>
            <a:ext cx="1242193" cy="531253"/>
            <a:chOff x="256406" y="6001881"/>
            <a:chExt cx="1369193" cy="62032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1" name="직사각형 70">
              <a:hlinkClick r:id="rId2" action="ppaction://hlinksldjump"/>
              <a:extLst>
                <a:ext uri="{FF2B5EF4-FFF2-40B4-BE49-F238E27FC236}">
                  <a16:creationId xmlns:a16="http://schemas.microsoft.com/office/drawing/2014/main" id="{0D47718F-5AFD-5FA4-C566-6EE6DE0034EA}"/>
                </a:ext>
              </a:extLst>
            </p:cNvPr>
            <p:cNvSpPr/>
            <p:nvPr/>
          </p:nvSpPr>
          <p:spPr>
            <a:xfrm>
              <a:off x="256406" y="6001881"/>
              <a:ext cx="1369193" cy="620326"/>
            </a:xfrm>
            <a:prstGeom prst="rect">
              <a:avLst/>
            </a:prstGeom>
            <a:solidFill>
              <a:srgbClr val="1029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b="1" dirty="0"/>
            </a:p>
          </p:txBody>
        </p:sp>
        <p:pic>
          <p:nvPicPr>
            <p:cNvPr id="72" name="그림 71">
              <a:extLst>
                <a:ext uri="{FF2B5EF4-FFF2-40B4-BE49-F238E27FC236}">
                  <a16:creationId xmlns:a16="http://schemas.microsoft.com/office/drawing/2014/main" id="{F0A00E9A-5687-920A-895F-5FBF2E7ECE9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1792" y="6125028"/>
              <a:ext cx="381845" cy="382335"/>
            </a:xfrm>
            <a:prstGeom prst="rect">
              <a:avLst/>
            </a:prstGeom>
          </p:spPr>
        </p:pic>
      </p:grp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12BDE06F-D954-FD53-BCBC-ADE0AEADC662}"/>
              </a:ext>
            </a:extLst>
          </p:cNvPr>
          <p:cNvSpPr/>
          <p:nvPr/>
        </p:nvSpPr>
        <p:spPr>
          <a:xfrm>
            <a:off x="9706817" y="6004762"/>
            <a:ext cx="2248991" cy="729836"/>
          </a:xfrm>
          <a:prstGeom prst="rect">
            <a:avLst/>
          </a:prstGeom>
          <a:solidFill>
            <a:srgbClr val="10294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결제</a:t>
            </a: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267EF15E-4FCF-C5A6-5E78-EE97C0576392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82" y="124168"/>
            <a:ext cx="877158" cy="337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9398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1312</TotalTime>
  <Words>2981</Words>
  <Application>Microsoft Office PowerPoint</Application>
  <PresentationFormat>와이드스크린</PresentationFormat>
  <Paragraphs>1278</Paragraphs>
  <Slides>33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7" baseType="lpstr">
      <vt:lpstr>HY헤드라인M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Gi7D-19</dc:creator>
  <cp:lastModifiedBy>김 주희</cp:lastModifiedBy>
  <cp:revision>97</cp:revision>
  <dcterms:created xsi:type="dcterms:W3CDTF">2022-12-07T02:22:47Z</dcterms:created>
  <dcterms:modified xsi:type="dcterms:W3CDTF">2022-12-08T10:38:39Z</dcterms:modified>
</cp:coreProperties>
</file>