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62" autoAdjust="0"/>
  </p:normalViewPr>
  <p:slideViewPr>
    <p:cSldViewPr>
      <p:cViewPr varScale="1">
        <p:scale>
          <a:sx n="85" d="100"/>
          <a:sy n="85" d="100"/>
        </p:scale>
        <p:origin x="74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57725AB-245C-4FE9-B39B-AC2B6542A95D}" type="datetimeFigureOut">
              <a:rPr lang="en-IN" smtClean="0"/>
              <a:t>20-02-2024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E5CFCBE-F489-47B0-937D-C3AA2F8C1BAC}" type="slidenum">
              <a:rPr lang="en-IN" smtClean="0"/>
              <a:t>‹#›</a:t>
            </a:fld>
            <a:endParaRPr lang="en-IN"/>
          </a:p>
        </p:txBody>
      </p:sp>
    </p:spTree>
    <p:extLst>
      <p:ext uri="{BB962C8B-B14F-4D97-AF65-F5344CB8AC3E}">
        <p14:creationId xmlns:p14="http://schemas.microsoft.com/office/powerpoint/2010/main" val="2948484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b="0" i="0" dirty="0">
                <a:solidFill>
                  <a:srgbClr val="D1D5DB"/>
                </a:solidFill>
                <a:effectLst/>
                <a:latin typeface="Söhne"/>
              </a:rPr>
            </a:br>
            <a:r>
              <a:rPr lang="en-US" b="0" i="0" dirty="0" err="1">
                <a:solidFill>
                  <a:srgbClr val="D1D5DB"/>
                </a:solidFill>
                <a:effectLst/>
                <a:latin typeface="Söhne"/>
              </a:rPr>
              <a:t>Biodoop</a:t>
            </a:r>
            <a:r>
              <a:rPr lang="en-US" b="0" i="0" dirty="0">
                <a:solidFill>
                  <a:srgbClr val="D1D5DB"/>
                </a:solidFill>
                <a:effectLst/>
                <a:latin typeface="Söhne"/>
              </a:rPr>
              <a:t> is a revolutionary combination of bioinformatics and Hadoop that transforms the analysis of biological data. It effectively utilizes the scalability and distributed processing capabilities of Hadoop to handle vast amounts of genomic and biological datasets. By harnessing the parallel processing power of Hadoop, </a:t>
            </a:r>
            <a:r>
              <a:rPr lang="en-US" b="0" i="0" dirty="0" err="1">
                <a:solidFill>
                  <a:srgbClr val="D1D5DB"/>
                </a:solidFill>
                <a:effectLst/>
                <a:latin typeface="Söhne"/>
              </a:rPr>
              <a:t>Biodoop</a:t>
            </a:r>
            <a:r>
              <a:rPr lang="en-US" b="0" i="0" dirty="0">
                <a:solidFill>
                  <a:srgbClr val="D1D5DB"/>
                </a:solidFill>
                <a:effectLst/>
                <a:latin typeface="Söhne"/>
              </a:rPr>
              <a:t> empowers researchers and scientists to efficiently analyze and interpret intricate biological information. </a:t>
            </a:r>
            <a:endParaRPr lang="en-US" dirty="0"/>
          </a:p>
          <a:p>
            <a:endParaRPr lang="en-IN" dirty="0"/>
          </a:p>
        </p:txBody>
      </p:sp>
      <p:sp>
        <p:nvSpPr>
          <p:cNvPr id="4" name="Slide Number Placeholder 3"/>
          <p:cNvSpPr>
            <a:spLocks noGrp="1"/>
          </p:cNvSpPr>
          <p:nvPr>
            <p:ph type="sldNum" sz="quarter" idx="5"/>
          </p:nvPr>
        </p:nvSpPr>
        <p:spPr/>
        <p:txBody>
          <a:bodyPr/>
          <a:lstStyle/>
          <a:p>
            <a:fld id="{9E5CFCBE-F489-47B0-937D-C3AA2F8C1BAC}" type="slidenum">
              <a:rPr lang="en-IN" smtClean="0"/>
              <a:t>1</a:t>
            </a:fld>
            <a:endParaRPr lang="en-IN"/>
          </a:p>
        </p:txBody>
      </p:sp>
    </p:spTree>
    <p:extLst>
      <p:ext uri="{BB962C8B-B14F-4D97-AF65-F5344CB8AC3E}">
        <p14:creationId xmlns:p14="http://schemas.microsoft.com/office/powerpoint/2010/main" val="97618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3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bg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2" name="Holder 2"/>
          <p:cNvSpPr>
            <a:spLocks noGrp="1"/>
          </p:cNvSpPr>
          <p:nvPr>
            <p:ph type="title"/>
          </p:nvPr>
        </p:nvSpPr>
        <p:spPr>
          <a:xfrm>
            <a:off x="1351410" y="1045850"/>
            <a:ext cx="6441179" cy="787400"/>
          </a:xfrm>
          <a:prstGeom prst="rect">
            <a:avLst/>
          </a:prstGeom>
        </p:spPr>
        <p:txBody>
          <a:bodyPr wrap="square" lIns="0" tIns="0" rIns="0" bIns="0">
            <a:spAutoFit/>
          </a:bodyPr>
          <a:lstStyle>
            <a:lvl1pPr>
              <a:defRPr sz="2500" b="1" i="0">
                <a:solidFill>
                  <a:schemeClr val="bg1"/>
                </a:solidFill>
                <a:latin typeface="Verdana"/>
                <a:cs typeface="Verdana"/>
              </a:defRPr>
            </a:lvl1pPr>
          </a:lstStyle>
          <a:p>
            <a:endParaRPr/>
          </a:p>
        </p:txBody>
      </p:sp>
      <p:sp>
        <p:nvSpPr>
          <p:cNvPr id="3" name="Holder 3"/>
          <p:cNvSpPr>
            <a:spLocks noGrp="1"/>
          </p:cNvSpPr>
          <p:nvPr>
            <p:ph type="body" idx="1"/>
          </p:nvPr>
        </p:nvSpPr>
        <p:spPr>
          <a:xfrm>
            <a:off x="1082671" y="1297071"/>
            <a:ext cx="6978657" cy="2071370"/>
          </a:xfrm>
          <a:prstGeom prst="rect">
            <a:avLst/>
          </a:prstGeom>
        </p:spPr>
        <p:txBody>
          <a:bodyPr wrap="square" lIns="0" tIns="0" rIns="0" bIns="0">
            <a:spAutoFit/>
          </a:bodyPr>
          <a:lstStyle>
            <a:lvl1pPr>
              <a:defRPr sz="13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insightdatascience.com/always-start-with-a-stupid-model-no-exceptions-3a22314b9aaa" TargetMode="External"/><Relationship Id="rId2" Type="http://schemas.openxmlformats.org/officeDocument/2006/relationships/hyperlink" Target="https://blog.ml.cmu.edu/2020/08/31/3-baselines/" TargetMode="External"/><Relationship Id="rId1" Type="http://schemas.openxmlformats.org/officeDocument/2006/relationships/slideLayout" Target="../slideLayouts/slideLayout2.xml"/><Relationship Id="rId5" Type="http://schemas.openxmlformats.org/officeDocument/2006/relationships/hyperlink" Target="https://www.datacamp.com/community/tutorials/random-forests-classifier-python" TargetMode="External"/><Relationship Id="rId4" Type="http://schemas.openxmlformats.org/officeDocument/2006/relationships/hyperlink" Target="https://xgboost.readthedocs.io/en/latest/python/python_api.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3999" cy="5143499"/>
          </a:xfrm>
          <a:prstGeom prst="rect">
            <a:avLst/>
          </a:prstGeom>
        </p:spPr>
      </p:pic>
      <p:sp>
        <p:nvSpPr>
          <p:cNvPr id="4" name="object 4"/>
          <p:cNvSpPr txBox="1">
            <a:spLocks noGrp="1"/>
          </p:cNvSpPr>
          <p:nvPr>
            <p:ph type="title"/>
          </p:nvPr>
        </p:nvSpPr>
        <p:spPr>
          <a:xfrm>
            <a:off x="1323404" y="849365"/>
            <a:ext cx="6497190" cy="1166986"/>
          </a:xfrm>
          <a:prstGeom prst="rect">
            <a:avLst/>
          </a:prstGeom>
        </p:spPr>
        <p:txBody>
          <a:bodyPr vert="horz" wrap="square" lIns="0" tIns="12700" rIns="0" bIns="0" rtlCol="0">
            <a:spAutoFit/>
          </a:bodyPr>
          <a:lstStyle/>
          <a:p>
            <a:pPr algn="ctr"/>
            <a:r>
              <a:rPr lang="en-US" b="1" dirty="0"/>
              <a:t>Predictive Analysis on Risk Factors associated with Obesity/overweight using </a:t>
            </a:r>
            <a:r>
              <a:rPr lang="en-US" b="1" dirty="0" err="1"/>
              <a:t>BioDoopDetective</a:t>
            </a:r>
            <a:endParaRPr lang="en-US" b="1" dirty="0"/>
          </a:p>
        </p:txBody>
      </p:sp>
      <p:sp>
        <p:nvSpPr>
          <p:cNvPr id="5" name="object 5"/>
          <p:cNvSpPr txBox="1"/>
          <p:nvPr/>
        </p:nvSpPr>
        <p:spPr>
          <a:xfrm>
            <a:off x="2975802" y="2569849"/>
            <a:ext cx="3126105" cy="406400"/>
          </a:xfrm>
          <a:prstGeom prst="rect">
            <a:avLst/>
          </a:prstGeom>
        </p:spPr>
        <p:txBody>
          <a:bodyPr vert="horz" wrap="square" lIns="0" tIns="12700" rIns="0" bIns="0" rtlCol="0">
            <a:spAutoFit/>
          </a:bodyPr>
          <a:lstStyle/>
          <a:p>
            <a:pPr marL="12700">
              <a:lnSpc>
                <a:spcPct val="100000"/>
              </a:lnSpc>
              <a:spcBef>
                <a:spcPts val="100"/>
              </a:spcBef>
            </a:pPr>
            <a:r>
              <a:rPr sz="2500" b="1" spc="-50" dirty="0">
                <a:solidFill>
                  <a:srgbClr val="FFFFFF"/>
                </a:solidFill>
                <a:latin typeface="Verdana"/>
                <a:cs typeface="Verdana"/>
              </a:rPr>
              <a:t>F</a:t>
            </a:r>
            <a:r>
              <a:rPr sz="2500" b="1" spc="-75" dirty="0">
                <a:solidFill>
                  <a:srgbClr val="FFFFFF"/>
                </a:solidFill>
                <a:latin typeface="Verdana"/>
                <a:cs typeface="Verdana"/>
              </a:rPr>
              <a:t>inal</a:t>
            </a:r>
            <a:r>
              <a:rPr sz="2500" b="1" spc="-130" dirty="0">
                <a:solidFill>
                  <a:srgbClr val="FFFFFF"/>
                </a:solidFill>
                <a:latin typeface="Verdana"/>
                <a:cs typeface="Verdana"/>
              </a:rPr>
              <a:t> </a:t>
            </a:r>
            <a:r>
              <a:rPr sz="2500" b="1" spc="-5" dirty="0">
                <a:solidFill>
                  <a:srgbClr val="FFFFFF"/>
                </a:solidFill>
                <a:latin typeface="Verdana"/>
                <a:cs typeface="Verdana"/>
              </a:rPr>
              <a:t>P</a:t>
            </a:r>
            <a:r>
              <a:rPr sz="2500" b="1" spc="-160" dirty="0">
                <a:solidFill>
                  <a:srgbClr val="FFFFFF"/>
                </a:solidFill>
                <a:latin typeface="Verdana"/>
                <a:cs typeface="Verdana"/>
              </a:rPr>
              <a:t>r</a:t>
            </a:r>
            <a:r>
              <a:rPr sz="2500" b="1" spc="-60" dirty="0">
                <a:solidFill>
                  <a:srgbClr val="FFFFFF"/>
                </a:solidFill>
                <a:latin typeface="Verdana"/>
                <a:cs typeface="Verdana"/>
              </a:rPr>
              <a:t>esentation</a:t>
            </a:r>
            <a:endParaRPr sz="2500" dirty="0">
              <a:latin typeface="Verdana"/>
              <a:cs typeface="Verdana"/>
            </a:endParaRPr>
          </a:p>
        </p:txBody>
      </p:sp>
      <p:sp>
        <p:nvSpPr>
          <p:cNvPr id="6" name="object 6"/>
          <p:cNvSpPr txBox="1"/>
          <p:nvPr/>
        </p:nvSpPr>
        <p:spPr>
          <a:xfrm>
            <a:off x="2872869" y="3491988"/>
            <a:ext cx="3333750" cy="1326710"/>
          </a:xfrm>
          <a:prstGeom prst="rect">
            <a:avLst/>
          </a:prstGeom>
        </p:spPr>
        <p:txBody>
          <a:bodyPr vert="horz" wrap="square" lIns="0" tIns="22860" rIns="0" bIns="0" rtlCol="0">
            <a:spAutoFit/>
          </a:bodyPr>
          <a:lstStyle/>
          <a:p>
            <a:pPr marL="12700" marR="5715" algn="ctr">
              <a:lnSpc>
                <a:spcPts val="1650"/>
              </a:lnSpc>
              <a:spcBef>
                <a:spcPts val="180"/>
              </a:spcBef>
            </a:pPr>
            <a:r>
              <a:rPr lang="en-IN" sz="1400" spc="60" dirty="0">
                <a:solidFill>
                  <a:srgbClr val="FFAB40"/>
                </a:solidFill>
                <a:latin typeface="Verdana"/>
                <a:cs typeface="Verdana"/>
              </a:rPr>
              <a:t>Trimester-6</a:t>
            </a:r>
            <a:r>
              <a:rPr lang="en-IN" sz="1400" spc="60" baseline="30000" dirty="0">
                <a:solidFill>
                  <a:srgbClr val="FFAB40"/>
                </a:solidFill>
                <a:latin typeface="Verdana"/>
                <a:cs typeface="Verdana"/>
              </a:rPr>
              <a:t>th</a:t>
            </a:r>
          </a:p>
          <a:p>
            <a:pPr marL="12700" marR="5715" algn="ctr">
              <a:lnSpc>
                <a:spcPts val="1650"/>
              </a:lnSpc>
              <a:spcBef>
                <a:spcPts val="180"/>
              </a:spcBef>
            </a:pPr>
            <a:endParaRPr sz="1400" dirty="0">
              <a:latin typeface="Verdana"/>
              <a:cs typeface="Verdana"/>
            </a:endParaRPr>
          </a:p>
          <a:p>
            <a:pPr algn="ctr">
              <a:lnSpc>
                <a:spcPts val="1585"/>
              </a:lnSpc>
            </a:pPr>
            <a:r>
              <a:rPr lang="en-IN" sz="1400" spc="-30" dirty="0">
                <a:solidFill>
                  <a:srgbClr val="FFAB40"/>
                </a:solidFill>
                <a:latin typeface="Verdana"/>
                <a:cs typeface="Verdana"/>
              </a:rPr>
              <a:t>Presentation By</a:t>
            </a:r>
            <a:r>
              <a:rPr sz="1400" spc="-195" dirty="0">
                <a:solidFill>
                  <a:srgbClr val="FFAB40"/>
                </a:solidFill>
                <a:latin typeface="Verdana"/>
                <a:cs typeface="Verdana"/>
              </a:rPr>
              <a:t>:</a:t>
            </a:r>
            <a:endParaRPr sz="1400" dirty="0">
              <a:latin typeface="Verdana"/>
              <a:cs typeface="Verdana"/>
            </a:endParaRPr>
          </a:p>
          <a:p>
            <a:pPr algn="ctr">
              <a:lnSpc>
                <a:spcPts val="1664"/>
              </a:lnSpc>
            </a:pPr>
            <a:r>
              <a:rPr lang="en-IN" sz="1400" spc="-20" dirty="0">
                <a:solidFill>
                  <a:srgbClr val="FFAB40"/>
                </a:solidFill>
                <a:latin typeface="Verdana"/>
                <a:cs typeface="Verdana"/>
              </a:rPr>
              <a:t>DIVYANSH GADWAL</a:t>
            </a:r>
          </a:p>
          <a:p>
            <a:pPr algn="ctr">
              <a:lnSpc>
                <a:spcPts val="1664"/>
              </a:lnSpc>
            </a:pPr>
            <a:r>
              <a:rPr lang="en-IN" sz="1400" spc="-20" dirty="0">
                <a:solidFill>
                  <a:srgbClr val="FFAB40"/>
                </a:solidFill>
                <a:latin typeface="Verdana"/>
                <a:cs typeface="Verdana"/>
              </a:rPr>
              <a:t>MSDSM Batch-1</a:t>
            </a:r>
          </a:p>
          <a:p>
            <a:pPr algn="ctr">
              <a:lnSpc>
                <a:spcPts val="1664"/>
              </a:lnSpc>
            </a:pPr>
            <a:r>
              <a:rPr lang="en-IN" sz="1400" spc="-20" dirty="0">
                <a:solidFill>
                  <a:srgbClr val="FFAB40"/>
                </a:solidFill>
                <a:latin typeface="Verdana"/>
                <a:cs typeface="Verdana"/>
              </a:rPr>
              <a:t>(2104107017)</a:t>
            </a:r>
            <a:endParaRPr sz="1400" dirty="0">
              <a:latin typeface="Verdana"/>
              <a:cs typeface="Verdana"/>
            </a:endParaRPr>
          </a:p>
        </p:txBody>
      </p:sp>
      <p:grpSp>
        <p:nvGrpSpPr>
          <p:cNvPr id="7" name="object 7"/>
          <p:cNvGrpSpPr/>
          <p:nvPr/>
        </p:nvGrpSpPr>
        <p:grpSpPr>
          <a:xfrm>
            <a:off x="3128587" y="2307109"/>
            <a:ext cx="2887345" cy="123825"/>
            <a:chOff x="3128587" y="2307109"/>
            <a:chExt cx="2887345" cy="123825"/>
          </a:xfrm>
        </p:grpSpPr>
        <p:pic>
          <p:nvPicPr>
            <p:cNvPr id="8" name="object 8"/>
            <p:cNvPicPr/>
            <p:nvPr/>
          </p:nvPicPr>
          <p:blipFill>
            <a:blip r:embed="rId4" cstate="print"/>
            <a:stretch>
              <a:fillRect/>
            </a:stretch>
          </p:blipFill>
          <p:spPr>
            <a:xfrm>
              <a:off x="3128587" y="2307109"/>
              <a:ext cx="2886825" cy="123825"/>
            </a:xfrm>
            <a:prstGeom prst="rect">
              <a:avLst/>
            </a:prstGeom>
          </p:spPr>
        </p:pic>
        <p:sp>
          <p:nvSpPr>
            <p:cNvPr id="9" name="object 9"/>
            <p:cNvSpPr/>
            <p:nvPr/>
          </p:nvSpPr>
          <p:spPr>
            <a:xfrm>
              <a:off x="3190499" y="2349971"/>
              <a:ext cx="2763520" cy="0"/>
            </a:xfrm>
            <a:custGeom>
              <a:avLst/>
              <a:gdLst/>
              <a:ahLst/>
              <a:cxnLst/>
              <a:rect l="l" t="t" r="r" b="b"/>
              <a:pathLst>
                <a:path w="2763520">
                  <a:moveTo>
                    <a:pt x="0" y="0"/>
                  </a:moveTo>
                  <a:lnTo>
                    <a:pt x="2762999" y="0"/>
                  </a:lnTo>
                </a:path>
              </a:pathLst>
            </a:custGeom>
            <a:ln w="9524">
              <a:solidFill>
                <a:srgbClr val="FFAB40"/>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525" y="415507"/>
            <a:ext cx="1796414" cy="391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FFAB40"/>
                </a:solidFill>
              </a:rPr>
              <a:t>Dashboard</a:t>
            </a:r>
            <a:endParaRPr sz="2400"/>
          </a:p>
        </p:txBody>
      </p:sp>
      <p:sp>
        <p:nvSpPr>
          <p:cNvPr id="4" name="object 4"/>
          <p:cNvSpPr txBox="1"/>
          <p:nvPr/>
        </p:nvSpPr>
        <p:spPr>
          <a:xfrm>
            <a:off x="2819400" y="566203"/>
            <a:ext cx="6934200" cy="89768"/>
          </a:xfrm>
          <a:prstGeom prst="rect">
            <a:avLst/>
          </a:prstGeom>
        </p:spPr>
        <p:txBody>
          <a:bodyPr vert="horz" wrap="square" lIns="0" tIns="12700" rIns="0" bIns="0" rtlCol="0">
            <a:spAutoFit/>
          </a:bodyPr>
          <a:lstStyle/>
          <a:p>
            <a:pPr marL="12700" marR="5080" algn="just">
              <a:lnSpc>
                <a:spcPct val="100000"/>
              </a:lnSpc>
              <a:spcBef>
                <a:spcPts val="100"/>
              </a:spcBef>
            </a:pPr>
            <a:r>
              <a:rPr lang="en-IN" sz="400" u="sng" spc="-15" dirty="0">
                <a:solidFill>
                  <a:srgbClr val="FFFFFF"/>
                </a:solidFill>
                <a:uFill>
                  <a:solidFill>
                    <a:srgbClr val="FFFFFF"/>
                  </a:solidFill>
                </a:uFill>
                <a:latin typeface="Verdana"/>
                <a:cs typeface="Verdana"/>
              </a:rPr>
              <a:t>https://colab.research.google.com/corgiredirector?site=https%3A%2F%2Fpublic.tableau.com%2Fviews%2FVisualization_</a:t>
            </a:r>
            <a:r>
              <a:rPr lang="en-IN" sz="500" u="sng" spc="-15" dirty="0">
                <a:solidFill>
                  <a:srgbClr val="FFFFFF"/>
                </a:solidFill>
                <a:uFill>
                  <a:solidFill>
                    <a:srgbClr val="FFFFFF"/>
                  </a:solidFill>
                </a:uFill>
                <a:latin typeface="Verdana"/>
                <a:cs typeface="Verdana"/>
              </a:rPr>
              <a:t>17054163694670%2FDashboard1%3F</a:t>
            </a:r>
            <a:r>
              <a:rPr lang="en-IN" sz="400" u="sng" spc="-15" dirty="0">
                <a:solidFill>
                  <a:srgbClr val="FFFFFF"/>
                </a:solidFill>
                <a:uFill>
                  <a:solidFill>
                    <a:srgbClr val="FFFFFF"/>
                  </a:solidFill>
                </a:uFill>
                <a:latin typeface="Verdana"/>
                <a:cs typeface="Verdana"/>
              </a:rPr>
              <a:t>%3Alanguage%3Den-US%26%3Adisplay_count%3Dn%26%3Aorigin%3Dviz_share_link</a:t>
            </a:r>
            <a:endParaRPr sz="400" dirty="0">
              <a:latin typeface="Verdana"/>
              <a:cs typeface="Verdana"/>
            </a:endParaRPr>
          </a:p>
        </p:txBody>
      </p:sp>
      <p:pic>
        <p:nvPicPr>
          <p:cNvPr id="6" name="Picture 5">
            <a:extLst>
              <a:ext uri="{FF2B5EF4-FFF2-40B4-BE49-F238E27FC236}">
                <a16:creationId xmlns:a16="http://schemas.microsoft.com/office/drawing/2014/main" id="{3EA54DA7-EA78-E841-FF2F-B6BC46A91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806667"/>
            <a:ext cx="8991600" cy="42135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354583"/>
            <a:ext cx="555879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AB40"/>
                </a:solidFill>
              </a:rPr>
              <a:t>P</a:t>
            </a:r>
            <a:r>
              <a:rPr sz="2400" spc="-145" dirty="0">
                <a:solidFill>
                  <a:srgbClr val="FFAB40"/>
                </a:solidFill>
              </a:rPr>
              <a:t>r</a:t>
            </a:r>
            <a:r>
              <a:rPr sz="2400" spc="-35" dirty="0">
                <a:solidFill>
                  <a:srgbClr val="FFAB40"/>
                </a:solidFill>
              </a:rPr>
              <a:t>e</a:t>
            </a:r>
            <a:r>
              <a:rPr sz="2400" spc="-65" dirty="0">
                <a:solidFill>
                  <a:srgbClr val="FFAB40"/>
                </a:solidFill>
              </a:rPr>
              <a:t>p</a:t>
            </a:r>
            <a:r>
              <a:rPr sz="2400" spc="-130" dirty="0">
                <a:solidFill>
                  <a:srgbClr val="FFAB40"/>
                </a:solidFill>
              </a:rPr>
              <a:t>a</a:t>
            </a:r>
            <a:r>
              <a:rPr sz="2400" spc="-114" dirty="0">
                <a:solidFill>
                  <a:srgbClr val="FFAB40"/>
                </a:solidFill>
              </a:rPr>
              <a:t>r</a:t>
            </a:r>
            <a:r>
              <a:rPr sz="2400" spc="-55" dirty="0">
                <a:solidFill>
                  <a:srgbClr val="FFAB40"/>
                </a:solidFill>
              </a:rPr>
              <a:t>ation</a:t>
            </a:r>
            <a:r>
              <a:rPr sz="2400" spc="-125" dirty="0">
                <a:solidFill>
                  <a:srgbClr val="FFAB40"/>
                </a:solidFill>
              </a:rPr>
              <a:t> </a:t>
            </a:r>
            <a:r>
              <a:rPr sz="2400" spc="-265" dirty="0">
                <a:solidFill>
                  <a:srgbClr val="FFAB40"/>
                </a:solidFill>
              </a:rPr>
              <a:t>&amp;</a:t>
            </a:r>
            <a:r>
              <a:rPr sz="2400" spc="-125" dirty="0">
                <a:solidFill>
                  <a:srgbClr val="FFAB40"/>
                </a:solidFill>
              </a:rPr>
              <a:t> </a:t>
            </a:r>
            <a:r>
              <a:rPr sz="2400" spc="-35" dirty="0">
                <a:solidFill>
                  <a:srgbClr val="FFAB40"/>
                </a:solidFill>
              </a:rPr>
              <a:t>Model</a:t>
            </a:r>
            <a:r>
              <a:rPr sz="2400" spc="-125" dirty="0">
                <a:solidFill>
                  <a:srgbClr val="FFAB40"/>
                </a:solidFill>
              </a:rPr>
              <a:t> </a:t>
            </a:r>
            <a:r>
              <a:rPr sz="2400" spc="-15" dirty="0">
                <a:solidFill>
                  <a:srgbClr val="FFAB40"/>
                </a:solidFill>
              </a:rPr>
              <a:t>C</a:t>
            </a:r>
            <a:r>
              <a:rPr sz="2400" spc="-55" dirty="0">
                <a:solidFill>
                  <a:srgbClr val="FFAB40"/>
                </a:solidFill>
              </a:rPr>
              <a:t>onstru</a:t>
            </a:r>
            <a:r>
              <a:rPr sz="2400" spc="-35" dirty="0">
                <a:solidFill>
                  <a:srgbClr val="FFAB40"/>
                </a:solidFill>
              </a:rPr>
              <a:t>c</a:t>
            </a:r>
            <a:r>
              <a:rPr sz="2400" spc="-45" dirty="0">
                <a:solidFill>
                  <a:srgbClr val="FFAB40"/>
                </a:solidFill>
              </a:rPr>
              <a:t>tion</a:t>
            </a:r>
            <a:endParaRPr sz="2400"/>
          </a:p>
        </p:txBody>
      </p:sp>
      <p:sp>
        <p:nvSpPr>
          <p:cNvPr id="3" name="object 3"/>
          <p:cNvSpPr txBox="1"/>
          <p:nvPr/>
        </p:nvSpPr>
        <p:spPr>
          <a:xfrm>
            <a:off x="600124" y="925359"/>
            <a:ext cx="7477759" cy="221996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 pos="333375" algn="l"/>
              </a:tabLst>
            </a:pPr>
            <a:r>
              <a:rPr sz="1200" spc="-5" dirty="0">
                <a:solidFill>
                  <a:srgbClr val="FFFFFF"/>
                </a:solidFill>
                <a:latin typeface="Arial MT"/>
                <a:cs typeface="Arial MT"/>
              </a:rPr>
              <a:t>After </a:t>
            </a:r>
            <a:r>
              <a:rPr sz="1200" dirty="0">
                <a:solidFill>
                  <a:srgbClr val="FFFFFF"/>
                </a:solidFill>
                <a:latin typeface="Arial MT"/>
                <a:cs typeface="Arial MT"/>
              </a:rPr>
              <a:t>checking </a:t>
            </a:r>
            <a:r>
              <a:rPr sz="1200" spc="-5" dirty="0">
                <a:solidFill>
                  <a:srgbClr val="FFFFFF"/>
                </a:solidFill>
                <a:latin typeface="Arial MT"/>
                <a:cs typeface="Arial MT"/>
              </a:rPr>
              <a:t>weight distributions we discovered that there was </a:t>
            </a:r>
            <a:r>
              <a:rPr sz="1200" dirty="0">
                <a:solidFill>
                  <a:srgbClr val="FFFFFF"/>
                </a:solidFill>
                <a:latin typeface="Arial MT"/>
                <a:cs typeface="Arial MT"/>
              </a:rPr>
              <a:t>a class </a:t>
            </a:r>
            <a:r>
              <a:rPr sz="1200" spc="-5" dirty="0">
                <a:solidFill>
                  <a:srgbClr val="FFFFFF"/>
                </a:solidFill>
                <a:latin typeface="Arial MT"/>
                <a:cs typeface="Arial MT"/>
              </a:rPr>
              <a:t>imbalance thus, we </a:t>
            </a:r>
            <a:r>
              <a:rPr sz="1200" dirty="0">
                <a:solidFill>
                  <a:srgbClr val="FFFFFF"/>
                </a:solidFill>
                <a:latin typeface="Arial MT"/>
                <a:cs typeface="Arial MT"/>
              </a:rPr>
              <a:t>combined </a:t>
            </a:r>
            <a:r>
              <a:rPr sz="1200" spc="-5" dirty="0">
                <a:solidFill>
                  <a:srgbClr val="FFFFFF"/>
                </a:solidFill>
                <a:latin typeface="Arial MT"/>
                <a:cs typeface="Arial MT"/>
              </a:rPr>
              <a:t>the </a:t>
            </a:r>
            <a:r>
              <a:rPr sz="1200" spc="-320" dirty="0">
                <a:solidFill>
                  <a:srgbClr val="FFFFFF"/>
                </a:solidFill>
                <a:latin typeface="Arial MT"/>
                <a:cs typeface="Arial MT"/>
              </a:rPr>
              <a:t> </a:t>
            </a:r>
            <a:r>
              <a:rPr sz="1200" dirty="0">
                <a:solidFill>
                  <a:srgbClr val="FFFFFF"/>
                </a:solidFill>
                <a:latin typeface="Arial MT"/>
                <a:cs typeface="Arial MT"/>
              </a:rPr>
              <a:t>respondents </a:t>
            </a:r>
            <a:r>
              <a:rPr sz="1200" spc="-5" dirty="0">
                <a:solidFill>
                  <a:srgbClr val="FFFFFF"/>
                </a:solidFill>
                <a:latin typeface="Arial MT"/>
                <a:cs typeface="Arial MT"/>
              </a:rPr>
              <a:t>from the underweight, </a:t>
            </a:r>
            <a:r>
              <a:rPr sz="1200" spc="-15" dirty="0">
                <a:solidFill>
                  <a:srgbClr val="FFFFFF"/>
                </a:solidFill>
                <a:latin typeface="Arial MT"/>
                <a:cs typeface="Arial MT"/>
              </a:rPr>
              <a:t>healthy, </a:t>
            </a:r>
            <a:r>
              <a:rPr sz="1200" spc="-5" dirty="0">
                <a:solidFill>
                  <a:srgbClr val="FFFFFF"/>
                </a:solidFill>
                <a:latin typeface="Arial MT"/>
                <a:cs typeface="Arial MT"/>
              </a:rPr>
              <a:t>and overweight groups together and </a:t>
            </a:r>
            <a:r>
              <a:rPr sz="1200" dirty="0">
                <a:solidFill>
                  <a:srgbClr val="FFFFFF"/>
                </a:solidFill>
                <a:latin typeface="Arial MT"/>
                <a:cs typeface="Arial MT"/>
              </a:rPr>
              <a:t>kept</a:t>
            </a:r>
            <a:r>
              <a:rPr sz="1200" spc="5" dirty="0">
                <a:solidFill>
                  <a:srgbClr val="FFFFFF"/>
                </a:solidFill>
                <a:latin typeface="Arial MT"/>
                <a:cs typeface="Arial MT"/>
              </a:rPr>
              <a:t> </a:t>
            </a:r>
            <a:r>
              <a:rPr sz="1200" spc="-5" dirty="0">
                <a:solidFill>
                  <a:srgbClr val="FFFFFF"/>
                </a:solidFill>
                <a:latin typeface="Arial MT"/>
                <a:cs typeface="Arial MT"/>
              </a:rPr>
              <a:t>the obese group </a:t>
            </a:r>
            <a:r>
              <a:rPr sz="1200" dirty="0">
                <a:solidFill>
                  <a:srgbClr val="FFFFFF"/>
                </a:solidFill>
                <a:latin typeface="Arial MT"/>
                <a:cs typeface="Arial MT"/>
              </a:rPr>
              <a:t> separate.</a:t>
            </a:r>
            <a:r>
              <a:rPr sz="1200" spc="-10" dirty="0">
                <a:solidFill>
                  <a:srgbClr val="FFFFFF"/>
                </a:solidFill>
                <a:latin typeface="Arial MT"/>
                <a:cs typeface="Arial MT"/>
              </a:rPr>
              <a:t> </a:t>
            </a:r>
            <a:r>
              <a:rPr sz="1200" dirty="0">
                <a:solidFill>
                  <a:srgbClr val="FFFFFF"/>
                </a:solidFill>
                <a:latin typeface="Arial MT"/>
                <a:cs typeface="Arial MT"/>
              </a:rPr>
              <a:t>(1</a:t>
            </a:r>
            <a:r>
              <a:rPr sz="1200" spc="-5" dirty="0">
                <a:solidFill>
                  <a:srgbClr val="FFFFFF"/>
                </a:solidFill>
                <a:latin typeface="Arial MT"/>
                <a:cs typeface="Arial MT"/>
              </a:rPr>
              <a:t> </a:t>
            </a:r>
            <a:r>
              <a:rPr sz="1200" dirty="0">
                <a:solidFill>
                  <a:srgbClr val="FFFFFF"/>
                </a:solidFill>
                <a:latin typeface="Arial MT"/>
                <a:cs typeface="Arial MT"/>
              </a:rPr>
              <a:t>=</a:t>
            </a:r>
            <a:r>
              <a:rPr sz="1200" spc="-5" dirty="0">
                <a:solidFill>
                  <a:srgbClr val="FFFFFF"/>
                </a:solidFill>
                <a:latin typeface="Arial MT"/>
                <a:cs typeface="Arial MT"/>
              </a:rPr>
              <a:t> Not Obese, </a:t>
            </a:r>
            <a:r>
              <a:rPr sz="1200" dirty="0">
                <a:solidFill>
                  <a:srgbClr val="FFFFFF"/>
                </a:solidFill>
                <a:latin typeface="Arial MT"/>
                <a:cs typeface="Arial MT"/>
              </a:rPr>
              <a:t>2</a:t>
            </a:r>
            <a:r>
              <a:rPr sz="1200" spc="-5" dirty="0">
                <a:solidFill>
                  <a:srgbClr val="FFFFFF"/>
                </a:solidFill>
                <a:latin typeface="Arial MT"/>
                <a:cs typeface="Arial MT"/>
              </a:rPr>
              <a:t> </a:t>
            </a:r>
            <a:r>
              <a:rPr sz="1200" dirty="0">
                <a:solidFill>
                  <a:srgbClr val="FFFFFF"/>
                </a:solidFill>
                <a:latin typeface="Arial MT"/>
                <a:cs typeface="Arial MT"/>
              </a:rPr>
              <a:t>=</a:t>
            </a:r>
            <a:r>
              <a:rPr sz="1200" spc="-10" dirty="0">
                <a:solidFill>
                  <a:srgbClr val="FFFFFF"/>
                </a:solidFill>
                <a:latin typeface="Arial MT"/>
                <a:cs typeface="Arial MT"/>
              </a:rPr>
              <a:t> </a:t>
            </a:r>
            <a:r>
              <a:rPr sz="1200" spc="-5" dirty="0">
                <a:solidFill>
                  <a:srgbClr val="FFFFFF"/>
                </a:solidFill>
                <a:latin typeface="Arial MT"/>
                <a:cs typeface="Arial MT"/>
              </a:rPr>
              <a:t>Obese)</a:t>
            </a:r>
            <a:endParaRPr sz="1200">
              <a:latin typeface="Arial MT"/>
              <a:cs typeface="Arial MT"/>
            </a:endParaRPr>
          </a:p>
          <a:p>
            <a:pPr marL="332740" indent="-320675">
              <a:lnSpc>
                <a:spcPct val="100000"/>
              </a:lnSpc>
              <a:spcBef>
                <a:spcPts val="720"/>
              </a:spcBef>
              <a:buChar char="●"/>
              <a:tabLst>
                <a:tab pos="332740" algn="l"/>
                <a:tab pos="333375" algn="l"/>
              </a:tabLst>
            </a:pPr>
            <a:r>
              <a:rPr sz="1200" spc="-5" dirty="0">
                <a:solidFill>
                  <a:srgbClr val="FFFFFF"/>
                </a:solidFill>
                <a:latin typeface="Arial MT"/>
                <a:cs typeface="Arial MT"/>
              </a:rPr>
              <a:t>Dropped</a:t>
            </a:r>
            <a:r>
              <a:rPr sz="1200" spc="-10" dirty="0">
                <a:solidFill>
                  <a:srgbClr val="FFFFFF"/>
                </a:solidFill>
                <a:latin typeface="Arial MT"/>
                <a:cs typeface="Arial MT"/>
              </a:rPr>
              <a:t> Weight</a:t>
            </a:r>
            <a:r>
              <a:rPr sz="1200" spc="-5" dirty="0">
                <a:solidFill>
                  <a:srgbClr val="FFFFFF"/>
                </a:solidFill>
                <a:latin typeface="Arial MT"/>
                <a:cs typeface="Arial MT"/>
              </a:rPr>
              <a:t> and BMI from the</a:t>
            </a:r>
            <a:r>
              <a:rPr sz="1200" spc="-10" dirty="0">
                <a:solidFill>
                  <a:srgbClr val="FFFFFF"/>
                </a:solidFill>
                <a:latin typeface="Arial MT"/>
                <a:cs typeface="Arial MT"/>
              </a:rPr>
              <a:t> </a:t>
            </a:r>
            <a:r>
              <a:rPr sz="1200" spc="-5" dirty="0">
                <a:solidFill>
                  <a:srgbClr val="FFFFFF"/>
                </a:solidFill>
                <a:latin typeface="Arial MT"/>
                <a:cs typeface="Arial MT"/>
              </a:rPr>
              <a:t>dataset: </a:t>
            </a:r>
            <a:r>
              <a:rPr sz="1200" spc="-10" dirty="0">
                <a:solidFill>
                  <a:srgbClr val="FFFFFF"/>
                </a:solidFill>
                <a:latin typeface="Arial MT"/>
                <a:cs typeface="Arial MT"/>
              </a:rPr>
              <a:t>Weight</a:t>
            </a:r>
            <a:r>
              <a:rPr sz="1200" spc="-5" dirty="0">
                <a:solidFill>
                  <a:srgbClr val="FFFFFF"/>
                </a:solidFill>
                <a:latin typeface="Arial MT"/>
                <a:cs typeface="Arial MT"/>
              </a:rPr>
              <a:t> and BMI are</a:t>
            </a:r>
            <a:r>
              <a:rPr sz="1200" spc="-10" dirty="0">
                <a:solidFill>
                  <a:srgbClr val="FFFFFF"/>
                </a:solidFill>
                <a:latin typeface="Arial MT"/>
                <a:cs typeface="Arial MT"/>
              </a:rPr>
              <a:t> </a:t>
            </a:r>
            <a:r>
              <a:rPr sz="1200" spc="-5" dirty="0">
                <a:solidFill>
                  <a:srgbClr val="FFFFFF"/>
                </a:solidFill>
                <a:latin typeface="Arial MT"/>
                <a:cs typeface="Arial MT"/>
              </a:rPr>
              <a:t>highly </a:t>
            </a:r>
            <a:r>
              <a:rPr sz="1200" dirty="0">
                <a:solidFill>
                  <a:srgbClr val="FFFFFF"/>
                </a:solidFill>
                <a:latin typeface="Arial MT"/>
                <a:cs typeface="Arial MT"/>
              </a:rPr>
              <a:t>correlated</a:t>
            </a:r>
            <a:r>
              <a:rPr sz="1200" spc="-5" dirty="0">
                <a:solidFill>
                  <a:srgbClr val="FFFFFF"/>
                </a:solidFill>
                <a:latin typeface="Arial MT"/>
                <a:cs typeface="Arial MT"/>
              </a:rPr>
              <a:t> with obesity/overweight</a:t>
            </a:r>
            <a:endParaRPr sz="1200">
              <a:latin typeface="Arial MT"/>
              <a:cs typeface="Arial MT"/>
            </a:endParaRPr>
          </a:p>
          <a:p>
            <a:pPr marL="332740" indent="-320675">
              <a:lnSpc>
                <a:spcPct val="100000"/>
              </a:lnSpc>
              <a:spcBef>
                <a:spcPts val="720"/>
              </a:spcBef>
              <a:buChar char="●"/>
              <a:tabLst>
                <a:tab pos="332740" algn="l"/>
                <a:tab pos="333375" algn="l"/>
              </a:tabLst>
            </a:pPr>
            <a:r>
              <a:rPr sz="1200" spc="-5" dirty="0">
                <a:solidFill>
                  <a:srgbClr val="FFFFFF"/>
                </a:solidFill>
                <a:latin typeface="Arial MT"/>
                <a:cs typeface="Arial MT"/>
              </a:rPr>
              <a:t>Normalized</a:t>
            </a:r>
            <a:r>
              <a:rPr sz="1200" spc="-10" dirty="0">
                <a:solidFill>
                  <a:srgbClr val="FFFFFF"/>
                </a:solidFill>
                <a:latin typeface="Arial MT"/>
                <a:cs typeface="Arial MT"/>
              </a:rPr>
              <a:t> </a:t>
            </a:r>
            <a:r>
              <a:rPr sz="1200" spc="-5" dirty="0">
                <a:solidFill>
                  <a:srgbClr val="FFFFFF"/>
                </a:solidFill>
                <a:latin typeface="Arial MT"/>
                <a:cs typeface="Arial MT"/>
              </a:rPr>
              <a:t>the</a:t>
            </a:r>
            <a:r>
              <a:rPr sz="1200" spc="-10" dirty="0">
                <a:solidFill>
                  <a:srgbClr val="FFFFFF"/>
                </a:solidFill>
                <a:latin typeface="Arial MT"/>
                <a:cs typeface="Arial MT"/>
              </a:rPr>
              <a:t> </a:t>
            </a:r>
            <a:r>
              <a:rPr sz="1200" spc="-5" dirty="0">
                <a:solidFill>
                  <a:srgbClr val="FFFFFF"/>
                </a:solidFill>
                <a:latin typeface="Arial MT"/>
                <a:cs typeface="Arial MT"/>
              </a:rPr>
              <a:t>data</a:t>
            </a:r>
            <a:r>
              <a:rPr sz="1200" spc="-10" dirty="0">
                <a:solidFill>
                  <a:srgbClr val="FFFFFF"/>
                </a:solidFill>
                <a:latin typeface="Arial MT"/>
                <a:cs typeface="Arial MT"/>
              </a:rPr>
              <a:t> </a:t>
            </a:r>
            <a:r>
              <a:rPr sz="1200" spc="-5" dirty="0">
                <a:solidFill>
                  <a:srgbClr val="FFFFFF"/>
                </a:solidFill>
                <a:latin typeface="Arial MT"/>
                <a:cs typeface="Arial MT"/>
              </a:rPr>
              <a:t>using </a:t>
            </a:r>
            <a:r>
              <a:rPr sz="1200" dirty="0">
                <a:solidFill>
                  <a:srgbClr val="FFFFFF"/>
                </a:solidFill>
                <a:latin typeface="Arial MT"/>
                <a:cs typeface="Arial MT"/>
              </a:rPr>
              <a:t>mean-max</a:t>
            </a:r>
            <a:r>
              <a:rPr sz="1200" spc="-10" dirty="0">
                <a:solidFill>
                  <a:srgbClr val="FFFFFF"/>
                </a:solidFill>
                <a:latin typeface="Arial MT"/>
                <a:cs typeface="Arial MT"/>
              </a:rPr>
              <a:t> </a:t>
            </a:r>
            <a:r>
              <a:rPr sz="1200" spc="-5" dirty="0">
                <a:solidFill>
                  <a:srgbClr val="FFFFFF"/>
                </a:solidFill>
                <a:latin typeface="Arial MT"/>
                <a:cs typeface="Arial MT"/>
              </a:rPr>
              <a:t>transformation</a:t>
            </a:r>
            <a:r>
              <a:rPr sz="1200" spc="-10" dirty="0">
                <a:solidFill>
                  <a:srgbClr val="FFFFFF"/>
                </a:solidFill>
                <a:latin typeface="Arial MT"/>
                <a:cs typeface="Arial MT"/>
              </a:rPr>
              <a:t> </a:t>
            </a:r>
            <a:r>
              <a:rPr sz="1200" spc="-5" dirty="0">
                <a:solidFill>
                  <a:srgbClr val="FFFFFF"/>
                </a:solidFill>
                <a:latin typeface="Arial MT"/>
                <a:cs typeface="Arial MT"/>
              </a:rPr>
              <a:t>which</a:t>
            </a:r>
            <a:r>
              <a:rPr sz="1200" spc="-10" dirty="0">
                <a:solidFill>
                  <a:srgbClr val="FFFFFF"/>
                </a:solidFill>
                <a:latin typeface="Arial MT"/>
                <a:cs typeface="Arial MT"/>
              </a:rPr>
              <a:t> </a:t>
            </a:r>
            <a:r>
              <a:rPr sz="1200" dirty="0">
                <a:solidFill>
                  <a:srgbClr val="FFFFFF"/>
                </a:solidFill>
                <a:latin typeface="Arial MT"/>
                <a:cs typeface="Arial MT"/>
              </a:rPr>
              <a:t>scaling</a:t>
            </a:r>
            <a:r>
              <a:rPr sz="1200" spc="-5" dirty="0">
                <a:solidFill>
                  <a:srgbClr val="FFFFFF"/>
                </a:solidFill>
                <a:latin typeface="Arial MT"/>
                <a:cs typeface="Arial MT"/>
              </a:rPr>
              <a:t> each</a:t>
            </a:r>
            <a:r>
              <a:rPr sz="1200" spc="-10" dirty="0">
                <a:solidFill>
                  <a:srgbClr val="FFFFFF"/>
                </a:solidFill>
                <a:latin typeface="Arial MT"/>
                <a:cs typeface="Arial MT"/>
              </a:rPr>
              <a:t> </a:t>
            </a:r>
            <a:r>
              <a:rPr sz="1200" dirty="0">
                <a:solidFill>
                  <a:srgbClr val="FFFFFF"/>
                </a:solidFill>
                <a:latin typeface="Arial MT"/>
                <a:cs typeface="Arial MT"/>
              </a:rPr>
              <a:t>variable</a:t>
            </a:r>
            <a:r>
              <a:rPr sz="1200" spc="-10" dirty="0">
                <a:solidFill>
                  <a:srgbClr val="FFFFFF"/>
                </a:solidFill>
                <a:latin typeface="Arial MT"/>
                <a:cs typeface="Arial MT"/>
              </a:rPr>
              <a:t> </a:t>
            </a:r>
            <a:r>
              <a:rPr sz="1200" spc="-5" dirty="0">
                <a:solidFill>
                  <a:srgbClr val="FFFFFF"/>
                </a:solidFill>
                <a:latin typeface="Arial MT"/>
                <a:cs typeface="Arial MT"/>
              </a:rPr>
              <a:t>to the</a:t>
            </a:r>
            <a:r>
              <a:rPr sz="1200" spc="-10" dirty="0">
                <a:solidFill>
                  <a:srgbClr val="FFFFFF"/>
                </a:solidFill>
                <a:latin typeface="Arial MT"/>
                <a:cs typeface="Arial MT"/>
              </a:rPr>
              <a:t> </a:t>
            </a:r>
            <a:r>
              <a:rPr sz="1200" dirty="0">
                <a:solidFill>
                  <a:srgbClr val="FFFFFF"/>
                </a:solidFill>
                <a:latin typeface="Arial MT"/>
                <a:cs typeface="Arial MT"/>
              </a:rPr>
              <a:t>range</a:t>
            </a:r>
            <a:r>
              <a:rPr sz="1200" spc="-10" dirty="0">
                <a:solidFill>
                  <a:srgbClr val="FFFFFF"/>
                </a:solidFill>
                <a:latin typeface="Arial MT"/>
                <a:cs typeface="Arial MT"/>
              </a:rPr>
              <a:t> </a:t>
            </a:r>
            <a:r>
              <a:rPr sz="1200" dirty="0">
                <a:solidFill>
                  <a:srgbClr val="FFFFFF"/>
                </a:solidFill>
                <a:latin typeface="Arial MT"/>
                <a:cs typeface="Arial MT"/>
              </a:rPr>
              <a:t>(0,</a:t>
            </a:r>
            <a:r>
              <a:rPr sz="1200" spc="-10" dirty="0">
                <a:solidFill>
                  <a:srgbClr val="FFFFFF"/>
                </a:solidFill>
                <a:latin typeface="Arial MT"/>
                <a:cs typeface="Arial MT"/>
              </a:rPr>
              <a:t> </a:t>
            </a:r>
            <a:r>
              <a:rPr sz="1200" spc="-5" dirty="0">
                <a:solidFill>
                  <a:srgbClr val="FFFFFF"/>
                </a:solidFill>
                <a:latin typeface="Arial MT"/>
                <a:cs typeface="Arial MT"/>
              </a:rPr>
              <a:t>1).</a:t>
            </a:r>
            <a:endParaRPr sz="1200">
              <a:latin typeface="Arial MT"/>
              <a:cs typeface="Arial MT"/>
            </a:endParaRPr>
          </a:p>
          <a:p>
            <a:pPr marL="332740" indent="-320675">
              <a:lnSpc>
                <a:spcPct val="100000"/>
              </a:lnSpc>
              <a:spcBef>
                <a:spcPts val="720"/>
              </a:spcBef>
              <a:buChar char="●"/>
              <a:tabLst>
                <a:tab pos="332740" algn="l"/>
                <a:tab pos="333375" algn="l"/>
              </a:tabLst>
            </a:pPr>
            <a:r>
              <a:rPr sz="1200" spc="-15" dirty="0">
                <a:solidFill>
                  <a:srgbClr val="FFFFFF"/>
                </a:solidFill>
                <a:latin typeface="Arial MT"/>
                <a:cs typeface="Arial MT"/>
              </a:rPr>
              <a:t>We</a:t>
            </a:r>
            <a:r>
              <a:rPr sz="1200" spc="-10" dirty="0">
                <a:solidFill>
                  <a:srgbClr val="FFFFFF"/>
                </a:solidFill>
                <a:latin typeface="Arial MT"/>
                <a:cs typeface="Arial MT"/>
              </a:rPr>
              <a:t> </a:t>
            </a:r>
            <a:r>
              <a:rPr sz="1200" dirty="0">
                <a:solidFill>
                  <a:srgbClr val="FFFFFF"/>
                </a:solidFill>
                <a:latin typeface="Arial MT"/>
                <a:cs typeface="Arial MT"/>
              </a:rPr>
              <a:t>split</a:t>
            </a:r>
            <a:r>
              <a:rPr sz="1200" spc="-10" dirty="0">
                <a:solidFill>
                  <a:srgbClr val="FFFFFF"/>
                </a:solidFill>
                <a:latin typeface="Arial MT"/>
                <a:cs typeface="Arial MT"/>
              </a:rPr>
              <a:t> </a:t>
            </a:r>
            <a:r>
              <a:rPr sz="1200" spc="-5" dirty="0">
                <a:solidFill>
                  <a:srgbClr val="FFFFFF"/>
                </a:solidFill>
                <a:latin typeface="Arial MT"/>
                <a:cs typeface="Arial MT"/>
              </a:rPr>
              <a:t>the data</a:t>
            </a:r>
            <a:r>
              <a:rPr sz="1200" spc="-10" dirty="0">
                <a:solidFill>
                  <a:srgbClr val="FFFFFF"/>
                </a:solidFill>
                <a:latin typeface="Arial MT"/>
                <a:cs typeface="Arial MT"/>
              </a:rPr>
              <a:t> </a:t>
            </a:r>
            <a:r>
              <a:rPr sz="1200" spc="-5" dirty="0">
                <a:solidFill>
                  <a:srgbClr val="FFFFFF"/>
                </a:solidFill>
                <a:latin typeface="Arial MT"/>
                <a:cs typeface="Arial MT"/>
              </a:rPr>
              <a:t>into training</a:t>
            </a:r>
            <a:r>
              <a:rPr sz="1200" spc="-10" dirty="0">
                <a:solidFill>
                  <a:srgbClr val="FFFFFF"/>
                </a:solidFill>
                <a:latin typeface="Arial MT"/>
                <a:cs typeface="Arial MT"/>
              </a:rPr>
              <a:t> </a:t>
            </a:r>
            <a:r>
              <a:rPr sz="1200" spc="-5" dirty="0">
                <a:solidFill>
                  <a:srgbClr val="FFFFFF"/>
                </a:solidFill>
                <a:latin typeface="Arial MT"/>
                <a:cs typeface="Arial MT"/>
              </a:rPr>
              <a:t>and</a:t>
            </a:r>
            <a:r>
              <a:rPr sz="1200" spc="-10" dirty="0">
                <a:solidFill>
                  <a:srgbClr val="FFFFFF"/>
                </a:solidFill>
                <a:latin typeface="Arial MT"/>
                <a:cs typeface="Arial MT"/>
              </a:rPr>
              <a:t> </a:t>
            </a:r>
            <a:r>
              <a:rPr sz="1200" spc="-5" dirty="0">
                <a:solidFill>
                  <a:srgbClr val="FFFFFF"/>
                </a:solidFill>
                <a:latin typeface="Arial MT"/>
                <a:cs typeface="Arial MT"/>
              </a:rPr>
              <a:t>testing </a:t>
            </a:r>
            <a:r>
              <a:rPr sz="1200" dirty="0">
                <a:solidFill>
                  <a:srgbClr val="FFFFFF"/>
                </a:solidFill>
                <a:latin typeface="Arial MT"/>
                <a:cs typeface="Arial MT"/>
              </a:rPr>
              <a:t>sets</a:t>
            </a:r>
            <a:r>
              <a:rPr sz="1200" spc="-10" dirty="0">
                <a:solidFill>
                  <a:srgbClr val="FFFFFF"/>
                </a:solidFill>
                <a:latin typeface="Arial MT"/>
                <a:cs typeface="Arial MT"/>
              </a:rPr>
              <a:t> </a:t>
            </a:r>
            <a:r>
              <a:rPr sz="1200" spc="-5" dirty="0">
                <a:solidFill>
                  <a:srgbClr val="FFFFFF"/>
                </a:solidFill>
                <a:latin typeface="Arial MT"/>
                <a:cs typeface="Arial MT"/>
              </a:rPr>
              <a:t>at </a:t>
            </a:r>
            <a:r>
              <a:rPr sz="1200" dirty="0">
                <a:solidFill>
                  <a:srgbClr val="FFFFFF"/>
                </a:solidFill>
                <a:latin typeface="Arial MT"/>
                <a:cs typeface="Arial MT"/>
              </a:rPr>
              <a:t>a</a:t>
            </a:r>
            <a:r>
              <a:rPr sz="1200" spc="-10" dirty="0">
                <a:solidFill>
                  <a:srgbClr val="FFFFFF"/>
                </a:solidFill>
                <a:latin typeface="Arial MT"/>
                <a:cs typeface="Arial MT"/>
              </a:rPr>
              <a:t> </a:t>
            </a:r>
            <a:r>
              <a:rPr sz="1200" spc="-5" dirty="0">
                <a:solidFill>
                  <a:srgbClr val="FFFFFF"/>
                </a:solidFill>
                <a:latin typeface="Arial MT"/>
                <a:cs typeface="Arial MT"/>
              </a:rPr>
              <a:t>80%</a:t>
            </a:r>
            <a:r>
              <a:rPr sz="1200" spc="-10" dirty="0">
                <a:solidFill>
                  <a:srgbClr val="FFFFFF"/>
                </a:solidFill>
                <a:latin typeface="Arial MT"/>
                <a:cs typeface="Arial MT"/>
              </a:rPr>
              <a:t> </a:t>
            </a:r>
            <a:r>
              <a:rPr sz="1200" spc="-5" dirty="0">
                <a:solidFill>
                  <a:srgbClr val="FFFFFF"/>
                </a:solidFill>
                <a:latin typeface="Arial MT"/>
                <a:cs typeface="Arial MT"/>
              </a:rPr>
              <a:t>to 20%</a:t>
            </a:r>
            <a:r>
              <a:rPr sz="1200" spc="-10" dirty="0">
                <a:solidFill>
                  <a:srgbClr val="FFFFFF"/>
                </a:solidFill>
                <a:latin typeface="Arial MT"/>
                <a:cs typeface="Arial MT"/>
              </a:rPr>
              <a:t> </a:t>
            </a:r>
            <a:r>
              <a:rPr sz="1200" dirty="0">
                <a:solidFill>
                  <a:srgbClr val="FFFFFF"/>
                </a:solidFill>
                <a:latin typeface="Arial MT"/>
                <a:cs typeface="Arial MT"/>
              </a:rPr>
              <a:t>ratio.</a:t>
            </a:r>
            <a:endParaRPr sz="1200">
              <a:latin typeface="Arial MT"/>
              <a:cs typeface="Arial MT"/>
            </a:endParaRPr>
          </a:p>
          <a:p>
            <a:pPr marL="332740" marR="225425" indent="-320675">
              <a:lnSpc>
                <a:spcPct val="150000"/>
              </a:lnSpc>
              <a:buChar char="●"/>
              <a:tabLst>
                <a:tab pos="332740" algn="l"/>
                <a:tab pos="333375" algn="l"/>
              </a:tabLst>
            </a:pPr>
            <a:r>
              <a:rPr sz="1200" spc="-5" dirty="0">
                <a:solidFill>
                  <a:srgbClr val="FFFFFF"/>
                </a:solidFill>
                <a:latin typeface="Arial MT"/>
                <a:cs typeface="Arial MT"/>
              </a:rPr>
              <a:t>For our </a:t>
            </a:r>
            <a:r>
              <a:rPr sz="1200" dirty="0">
                <a:solidFill>
                  <a:srgbClr val="FFFFFF"/>
                </a:solidFill>
                <a:latin typeface="Arial MT"/>
                <a:cs typeface="Arial MT"/>
              </a:rPr>
              <a:t>modeling section, </a:t>
            </a:r>
            <a:r>
              <a:rPr sz="1200" spc="-5" dirty="0">
                <a:solidFill>
                  <a:srgbClr val="FFFFFF"/>
                </a:solidFill>
                <a:latin typeface="Arial MT"/>
                <a:cs typeface="Arial MT"/>
              </a:rPr>
              <a:t>we used </a:t>
            </a:r>
            <a:r>
              <a:rPr sz="1200" dirty="0">
                <a:solidFill>
                  <a:srgbClr val="FFFFFF"/>
                </a:solidFill>
                <a:latin typeface="Arial MT"/>
                <a:cs typeface="Arial MT"/>
              </a:rPr>
              <a:t>a </a:t>
            </a:r>
            <a:r>
              <a:rPr sz="1200" spc="-5" dirty="0">
                <a:solidFill>
                  <a:srgbClr val="FFFFFF"/>
                </a:solidFill>
                <a:latin typeface="Arial MT"/>
                <a:cs typeface="Arial MT"/>
              </a:rPr>
              <a:t>total of </a:t>
            </a:r>
            <a:r>
              <a:rPr sz="1200" dirty="0">
                <a:solidFill>
                  <a:srgbClr val="FFFFFF"/>
                </a:solidFill>
                <a:latin typeface="Arial MT"/>
                <a:cs typeface="Arial MT"/>
              </a:rPr>
              <a:t>6 models:</a:t>
            </a:r>
            <a:r>
              <a:rPr sz="1200" spc="5" dirty="0">
                <a:solidFill>
                  <a:srgbClr val="FFFFFF"/>
                </a:solidFill>
                <a:latin typeface="Arial MT"/>
                <a:cs typeface="Arial MT"/>
              </a:rPr>
              <a:t> </a:t>
            </a:r>
            <a:r>
              <a:rPr sz="1200" spc="-5" dirty="0">
                <a:solidFill>
                  <a:srgbClr val="FFFFFF"/>
                </a:solidFill>
                <a:latin typeface="Arial MT"/>
                <a:cs typeface="Arial MT"/>
              </a:rPr>
              <a:t>Baseline, Random Forest, Logistic Regression, </a:t>
            </a:r>
            <a:r>
              <a:rPr sz="1200" spc="-320" dirty="0">
                <a:solidFill>
                  <a:srgbClr val="FFFFFF"/>
                </a:solidFill>
                <a:latin typeface="Arial MT"/>
                <a:cs typeface="Arial MT"/>
              </a:rPr>
              <a:t> </a:t>
            </a:r>
            <a:r>
              <a:rPr sz="1200" spc="-5" dirty="0">
                <a:solidFill>
                  <a:srgbClr val="FFFFFF"/>
                </a:solidFill>
                <a:latin typeface="Arial MT"/>
                <a:cs typeface="Arial MT"/>
              </a:rPr>
              <a:t>SVM,</a:t>
            </a:r>
            <a:r>
              <a:rPr sz="1200" spc="-10" dirty="0">
                <a:solidFill>
                  <a:srgbClr val="FFFFFF"/>
                </a:solidFill>
                <a:latin typeface="Arial MT"/>
                <a:cs typeface="Arial MT"/>
              </a:rPr>
              <a:t> </a:t>
            </a:r>
            <a:r>
              <a:rPr sz="1200" spc="-5" dirty="0">
                <a:solidFill>
                  <a:srgbClr val="FFFFFF"/>
                </a:solidFill>
                <a:latin typeface="Arial MT"/>
                <a:cs typeface="Arial MT"/>
              </a:rPr>
              <a:t>Decision</a:t>
            </a:r>
            <a:r>
              <a:rPr sz="1200" spc="-25" dirty="0">
                <a:solidFill>
                  <a:srgbClr val="FFFFFF"/>
                </a:solidFill>
                <a:latin typeface="Arial MT"/>
                <a:cs typeface="Arial MT"/>
              </a:rPr>
              <a:t> </a:t>
            </a:r>
            <a:r>
              <a:rPr sz="1200" spc="-10" dirty="0">
                <a:solidFill>
                  <a:srgbClr val="FFFFFF"/>
                </a:solidFill>
                <a:latin typeface="Arial MT"/>
                <a:cs typeface="Arial MT"/>
              </a:rPr>
              <a:t>Trees,</a:t>
            </a:r>
            <a:r>
              <a:rPr sz="1200" spc="-5" dirty="0">
                <a:solidFill>
                  <a:srgbClr val="FFFFFF"/>
                </a:solidFill>
                <a:latin typeface="Arial MT"/>
                <a:cs typeface="Arial MT"/>
              </a:rPr>
              <a:t> and XGBoost</a:t>
            </a:r>
            <a:r>
              <a:rPr sz="1200" spc="-10" dirty="0">
                <a:solidFill>
                  <a:srgbClr val="FFFFFF"/>
                </a:solidFill>
                <a:latin typeface="Arial MT"/>
                <a:cs typeface="Arial MT"/>
              </a:rPr>
              <a:t> </a:t>
            </a:r>
            <a:r>
              <a:rPr sz="1200" spc="-5" dirty="0">
                <a:solidFill>
                  <a:srgbClr val="FFFFFF"/>
                </a:solidFill>
                <a:latin typeface="Arial MT"/>
                <a:cs typeface="Arial MT"/>
              </a:rPr>
              <a:t>to predict accuracy and</a:t>
            </a:r>
            <a:r>
              <a:rPr sz="1200" spc="-10" dirty="0">
                <a:solidFill>
                  <a:srgbClr val="FFFFFF"/>
                </a:solidFill>
                <a:latin typeface="Arial MT"/>
                <a:cs typeface="Arial MT"/>
              </a:rPr>
              <a:t> </a:t>
            </a:r>
            <a:r>
              <a:rPr sz="1200" spc="-5" dirty="0">
                <a:solidFill>
                  <a:srgbClr val="FFFFFF"/>
                </a:solidFill>
                <a:latin typeface="Arial MT"/>
                <a:cs typeface="Arial MT"/>
              </a:rPr>
              <a:t>feature importance of </a:t>
            </a:r>
            <a:r>
              <a:rPr sz="1200" dirty="0">
                <a:solidFill>
                  <a:srgbClr val="FFFFFF"/>
                </a:solidFill>
                <a:latin typeface="Arial MT"/>
                <a:cs typeface="Arial MT"/>
              </a:rPr>
              <a:t>risk</a:t>
            </a:r>
            <a:r>
              <a:rPr sz="1200" spc="-10" dirty="0">
                <a:solidFill>
                  <a:srgbClr val="FFFFFF"/>
                </a:solidFill>
                <a:latin typeface="Arial MT"/>
                <a:cs typeface="Arial MT"/>
              </a:rPr>
              <a:t> </a:t>
            </a:r>
            <a:r>
              <a:rPr sz="1200" spc="-5" dirty="0">
                <a:solidFill>
                  <a:srgbClr val="FFFFFF"/>
                </a:solidFill>
                <a:latin typeface="Arial MT"/>
                <a:cs typeface="Arial MT"/>
              </a:rPr>
              <a:t>factors</a:t>
            </a:r>
            <a:endParaRPr sz="1200">
              <a:latin typeface="Arial MT"/>
              <a:cs typeface="Arial MT"/>
            </a:endParaRPr>
          </a:p>
        </p:txBody>
      </p:sp>
      <p:pic>
        <p:nvPicPr>
          <p:cNvPr id="4" name="object 4"/>
          <p:cNvPicPr/>
          <p:nvPr/>
        </p:nvPicPr>
        <p:blipFill>
          <a:blip r:embed="rId2" cstate="print"/>
          <a:stretch>
            <a:fillRect/>
          </a:stretch>
        </p:blipFill>
        <p:spPr>
          <a:xfrm>
            <a:off x="5014225" y="3405425"/>
            <a:ext cx="2236586" cy="1573899"/>
          </a:xfrm>
          <a:prstGeom prst="rect">
            <a:avLst/>
          </a:prstGeom>
        </p:spPr>
      </p:pic>
      <p:pic>
        <p:nvPicPr>
          <p:cNvPr id="5" name="object 5"/>
          <p:cNvPicPr/>
          <p:nvPr/>
        </p:nvPicPr>
        <p:blipFill>
          <a:blip r:embed="rId3" cstate="print"/>
          <a:stretch>
            <a:fillRect/>
          </a:stretch>
        </p:blipFill>
        <p:spPr>
          <a:xfrm>
            <a:off x="1144672" y="3405421"/>
            <a:ext cx="2457875" cy="1573902"/>
          </a:xfrm>
          <a:prstGeom prst="rect">
            <a:avLst/>
          </a:prstGeom>
        </p:spPr>
      </p:pic>
      <p:grpSp>
        <p:nvGrpSpPr>
          <p:cNvPr id="6" name="object 6"/>
          <p:cNvGrpSpPr/>
          <p:nvPr/>
        </p:nvGrpSpPr>
        <p:grpSpPr>
          <a:xfrm>
            <a:off x="3843137" y="4094912"/>
            <a:ext cx="844550" cy="194945"/>
            <a:chOff x="3843137" y="4094912"/>
            <a:chExt cx="844550" cy="194945"/>
          </a:xfrm>
        </p:grpSpPr>
        <p:sp>
          <p:nvSpPr>
            <p:cNvPr id="7" name="object 7"/>
            <p:cNvSpPr/>
            <p:nvPr/>
          </p:nvSpPr>
          <p:spPr>
            <a:xfrm>
              <a:off x="3847900" y="4099674"/>
              <a:ext cx="835025" cy="185420"/>
            </a:xfrm>
            <a:custGeom>
              <a:avLst/>
              <a:gdLst/>
              <a:ahLst/>
              <a:cxnLst/>
              <a:rect l="l" t="t" r="r" b="b"/>
              <a:pathLst>
                <a:path w="835025" h="185420">
                  <a:moveTo>
                    <a:pt x="741899" y="185399"/>
                  </a:moveTo>
                  <a:lnTo>
                    <a:pt x="741899" y="139049"/>
                  </a:lnTo>
                  <a:lnTo>
                    <a:pt x="0" y="139049"/>
                  </a:lnTo>
                  <a:lnTo>
                    <a:pt x="0" y="46349"/>
                  </a:lnTo>
                  <a:lnTo>
                    <a:pt x="741899" y="46349"/>
                  </a:lnTo>
                  <a:lnTo>
                    <a:pt x="741899" y="0"/>
                  </a:lnTo>
                  <a:lnTo>
                    <a:pt x="834599" y="92699"/>
                  </a:lnTo>
                  <a:lnTo>
                    <a:pt x="741899" y="185399"/>
                  </a:lnTo>
                  <a:close/>
                </a:path>
              </a:pathLst>
            </a:custGeom>
            <a:solidFill>
              <a:srgbClr val="FFAB40"/>
            </a:solidFill>
          </p:spPr>
          <p:txBody>
            <a:bodyPr wrap="square" lIns="0" tIns="0" rIns="0" bIns="0" rtlCol="0"/>
            <a:lstStyle/>
            <a:p>
              <a:endParaRPr/>
            </a:p>
          </p:txBody>
        </p:sp>
        <p:sp>
          <p:nvSpPr>
            <p:cNvPr id="8" name="object 8"/>
            <p:cNvSpPr/>
            <p:nvPr/>
          </p:nvSpPr>
          <p:spPr>
            <a:xfrm>
              <a:off x="3847900" y="4099674"/>
              <a:ext cx="835025" cy="185420"/>
            </a:xfrm>
            <a:custGeom>
              <a:avLst/>
              <a:gdLst/>
              <a:ahLst/>
              <a:cxnLst/>
              <a:rect l="l" t="t" r="r" b="b"/>
              <a:pathLst>
                <a:path w="835025" h="185420">
                  <a:moveTo>
                    <a:pt x="0" y="46349"/>
                  </a:moveTo>
                  <a:lnTo>
                    <a:pt x="741899" y="46349"/>
                  </a:lnTo>
                  <a:lnTo>
                    <a:pt x="741899" y="0"/>
                  </a:lnTo>
                  <a:lnTo>
                    <a:pt x="834599" y="92699"/>
                  </a:lnTo>
                  <a:lnTo>
                    <a:pt x="741899" y="185399"/>
                  </a:lnTo>
                  <a:lnTo>
                    <a:pt x="741899" y="139049"/>
                  </a:lnTo>
                  <a:lnTo>
                    <a:pt x="0" y="139049"/>
                  </a:lnTo>
                  <a:lnTo>
                    <a:pt x="0" y="46349"/>
                  </a:lnTo>
                  <a:close/>
                </a:path>
              </a:pathLst>
            </a:custGeom>
            <a:ln w="9524">
              <a:solidFill>
                <a:srgbClr val="85D4E6"/>
              </a:solidFill>
            </a:ln>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427208"/>
            <a:ext cx="2501265" cy="391160"/>
          </a:xfrm>
          <a:prstGeom prst="rect">
            <a:avLst/>
          </a:prstGeom>
        </p:spPr>
        <p:txBody>
          <a:bodyPr vert="horz" wrap="square" lIns="0" tIns="12700" rIns="0" bIns="0" rtlCol="0">
            <a:spAutoFit/>
          </a:bodyPr>
          <a:lstStyle/>
          <a:p>
            <a:pPr marL="12700">
              <a:lnSpc>
                <a:spcPct val="100000"/>
              </a:lnSpc>
              <a:spcBef>
                <a:spcPts val="100"/>
              </a:spcBef>
            </a:pPr>
            <a:r>
              <a:rPr sz="2400" spc="-60" dirty="0">
                <a:solidFill>
                  <a:srgbClr val="FFAB40"/>
                </a:solidFill>
              </a:rPr>
              <a:t>Baselin</a:t>
            </a:r>
            <a:r>
              <a:rPr sz="2400" spc="-55" dirty="0">
                <a:solidFill>
                  <a:srgbClr val="FFAB40"/>
                </a:solidFill>
              </a:rPr>
              <a:t>e</a:t>
            </a:r>
            <a:r>
              <a:rPr sz="2400" spc="-125" dirty="0">
                <a:solidFill>
                  <a:srgbClr val="FFAB40"/>
                </a:solidFill>
              </a:rPr>
              <a:t> </a:t>
            </a:r>
            <a:r>
              <a:rPr sz="2400" spc="-35" dirty="0">
                <a:solidFill>
                  <a:srgbClr val="FFAB40"/>
                </a:solidFill>
              </a:rPr>
              <a:t>Model</a:t>
            </a:r>
            <a:endParaRPr sz="2400"/>
          </a:p>
        </p:txBody>
      </p:sp>
      <p:sp>
        <p:nvSpPr>
          <p:cNvPr id="3" name="object 3"/>
          <p:cNvSpPr txBox="1"/>
          <p:nvPr/>
        </p:nvSpPr>
        <p:spPr>
          <a:xfrm>
            <a:off x="1123974" y="989408"/>
            <a:ext cx="6854825" cy="1808480"/>
          </a:xfrm>
          <a:prstGeom prst="rect">
            <a:avLst/>
          </a:prstGeom>
        </p:spPr>
        <p:txBody>
          <a:bodyPr vert="horz" wrap="square" lIns="0" tIns="12700" rIns="0" bIns="0" rtlCol="0">
            <a:spAutoFit/>
          </a:bodyPr>
          <a:lstStyle/>
          <a:p>
            <a:pPr marL="332740" indent="-320675">
              <a:lnSpc>
                <a:spcPct val="100000"/>
              </a:lnSpc>
              <a:spcBef>
                <a:spcPts val="100"/>
              </a:spcBef>
              <a:buChar char="●"/>
              <a:tabLst>
                <a:tab pos="332740" algn="l"/>
                <a:tab pos="333375" algn="l"/>
              </a:tabLst>
            </a:pPr>
            <a:r>
              <a:rPr sz="1200" spc="-15" dirty="0">
                <a:solidFill>
                  <a:srgbClr val="FFFFFF"/>
                </a:solidFill>
                <a:latin typeface="Arial MT"/>
                <a:cs typeface="Arial MT"/>
              </a:rPr>
              <a:t>We </a:t>
            </a:r>
            <a:r>
              <a:rPr sz="1200" spc="-5" dirty="0">
                <a:solidFill>
                  <a:srgbClr val="FFFFFF"/>
                </a:solidFill>
                <a:latin typeface="Arial MT"/>
                <a:cs typeface="Arial MT"/>
              </a:rPr>
              <a:t>decided</a:t>
            </a:r>
            <a:r>
              <a:rPr sz="1200" spc="-10" dirty="0">
                <a:solidFill>
                  <a:srgbClr val="FFFFFF"/>
                </a:solidFill>
                <a:latin typeface="Arial MT"/>
                <a:cs typeface="Arial MT"/>
              </a:rPr>
              <a:t> </a:t>
            </a:r>
            <a:r>
              <a:rPr sz="1200" spc="-5" dirty="0">
                <a:solidFill>
                  <a:srgbClr val="FFFFFF"/>
                </a:solidFill>
                <a:latin typeface="Arial MT"/>
                <a:cs typeface="Arial MT"/>
              </a:rPr>
              <a:t>to</a:t>
            </a:r>
            <a:r>
              <a:rPr sz="1200" spc="-15" dirty="0">
                <a:solidFill>
                  <a:srgbClr val="FFFFFF"/>
                </a:solidFill>
                <a:latin typeface="Arial MT"/>
                <a:cs typeface="Arial MT"/>
              </a:rPr>
              <a:t> </a:t>
            </a:r>
            <a:r>
              <a:rPr sz="1200" dirty="0">
                <a:solidFill>
                  <a:srgbClr val="FFFFFF"/>
                </a:solidFill>
                <a:latin typeface="Arial MT"/>
                <a:cs typeface="Arial MT"/>
              </a:rPr>
              <a:t>create</a:t>
            </a:r>
            <a:r>
              <a:rPr sz="1200" spc="-10" dirty="0">
                <a:solidFill>
                  <a:srgbClr val="FFFFFF"/>
                </a:solidFill>
                <a:latin typeface="Arial MT"/>
                <a:cs typeface="Arial MT"/>
              </a:rPr>
              <a:t> </a:t>
            </a:r>
            <a:r>
              <a:rPr sz="1200" dirty="0">
                <a:solidFill>
                  <a:srgbClr val="FFFFFF"/>
                </a:solidFill>
                <a:latin typeface="Arial MT"/>
                <a:cs typeface="Arial MT"/>
              </a:rPr>
              <a:t>a</a:t>
            </a:r>
            <a:r>
              <a:rPr sz="1200" spc="-10" dirty="0">
                <a:solidFill>
                  <a:srgbClr val="FFFFFF"/>
                </a:solidFill>
                <a:latin typeface="Arial MT"/>
                <a:cs typeface="Arial MT"/>
              </a:rPr>
              <a:t> </a:t>
            </a:r>
            <a:r>
              <a:rPr sz="1200" spc="-5" dirty="0">
                <a:solidFill>
                  <a:srgbClr val="FFFFFF"/>
                </a:solidFill>
                <a:latin typeface="Arial MT"/>
                <a:cs typeface="Arial MT"/>
              </a:rPr>
              <a:t>baseline</a:t>
            </a:r>
            <a:r>
              <a:rPr sz="1200" spc="-15" dirty="0">
                <a:solidFill>
                  <a:srgbClr val="FFFFFF"/>
                </a:solidFill>
                <a:latin typeface="Arial MT"/>
                <a:cs typeface="Arial MT"/>
              </a:rPr>
              <a:t> </a:t>
            </a:r>
            <a:r>
              <a:rPr sz="1200" dirty="0">
                <a:solidFill>
                  <a:srgbClr val="FFFFFF"/>
                </a:solidFill>
                <a:latin typeface="Arial MT"/>
                <a:cs typeface="Arial MT"/>
              </a:rPr>
              <a:t>classification</a:t>
            </a:r>
            <a:r>
              <a:rPr sz="1200" spc="-10" dirty="0">
                <a:solidFill>
                  <a:srgbClr val="FFFFFF"/>
                </a:solidFill>
                <a:latin typeface="Arial MT"/>
                <a:cs typeface="Arial MT"/>
              </a:rPr>
              <a:t> </a:t>
            </a:r>
            <a:r>
              <a:rPr sz="1200" dirty="0">
                <a:solidFill>
                  <a:srgbClr val="FFFFFF"/>
                </a:solidFill>
                <a:latin typeface="Arial MT"/>
                <a:cs typeface="Arial MT"/>
              </a:rPr>
              <a:t>model</a:t>
            </a:r>
            <a:r>
              <a:rPr sz="1200" spc="-10" dirty="0">
                <a:solidFill>
                  <a:srgbClr val="FFFFFF"/>
                </a:solidFill>
                <a:latin typeface="Arial MT"/>
                <a:cs typeface="Arial MT"/>
              </a:rPr>
              <a:t> </a:t>
            </a:r>
            <a:r>
              <a:rPr sz="1200" spc="-5" dirty="0">
                <a:solidFill>
                  <a:srgbClr val="FFFFFF"/>
                </a:solidFill>
                <a:latin typeface="Arial MT"/>
                <a:cs typeface="Arial MT"/>
              </a:rPr>
              <a:t>as</a:t>
            </a:r>
            <a:r>
              <a:rPr sz="1200" spc="-15" dirty="0">
                <a:solidFill>
                  <a:srgbClr val="FFFFFF"/>
                </a:solidFill>
                <a:latin typeface="Arial MT"/>
                <a:cs typeface="Arial MT"/>
              </a:rPr>
              <a:t> </a:t>
            </a:r>
            <a:r>
              <a:rPr sz="1200" dirty="0">
                <a:solidFill>
                  <a:srgbClr val="FFFFFF"/>
                </a:solidFill>
                <a:latin typeface="Arial MT"/>
                <a:cs typeface="Arial MT"/>
              </a:rPr>
              <a:t>a</a:t>
            </a:r>
            <a:r>
              <a:rPr sz="1200" spc="-10" dirty="0">
                <a:solidFill>
                  <a:srgbClr val="FFFFFF"/>
                </a:solidFill>
                <a:latin typeface="Arial MT"/>
                <a:cs typeface="Arial MT"/>
              </a:rPr>
              <a:t> </a:t>
            </a:r>
            <a:r>
              <a:rPr sz="1200" spc="-5" dirty="0">
                <a:solidFill>
                  <a:srgbClr val="FFFFFF"/>
                </a:solidFill>
                <a:latin typeface="Arial MT"/>
                <a:cs typeface="Arial MT"/>
              </a:rPr>
              <a:t>benchmark</a:t>
            </a:r>
            <a:endParaRPr sz="1200">
              <a:latin typeface="Arial MT"/>
              <a:cs typeface="Arial MT"/>
            </a:endParaRPr>
          </a:p>
          <a:p>
            <a:pPr marL="789940" marR="5080" lvl="1" indent="-320675">
              <a:lnSpc>
                <a:spcPct val="100000"/>
              </a:lnSpc>
              <a:buChar char="○"/>
              <a:tabLst>
                <a:tab pos="789940" algn="l"/>
                <a:tab pos="790575" algn="l"/>
              </a:tabLst>
            </a:pPr>
            <a:r>
              <a:rPr sz="1200" dirty="0">
                <a:solidFill>
                  <a:srgbClr val="FFFFFF"/>
                </a:solidFill>
                <a:latin typeface="Arial MT"/>
                <a:cs typeface="Arial MT"/>
              </a:rPr>
              <a:t>A</a:t>
            </a:r>
            <a:r>
              <a:rPr sz="1200" spc="-75" dirty="0">
                <a:solidFill>
                  <a:srgbClr val="FFFFFF"/>
                </a:solidFill>
                <a:latin typeface="Arial MT"/>
                <a:cs typeface="Arial MT"/>
              </a:rPr>
              <a:t> </a:t>
            </a:r>
            <a:r>
              <a:rPr sz="1200" dirty="0">
                <a:solidFill>
                  <a:srgbClr val="FFFFFF"/>
                </a:solidFill>
                <a:latin typeface="Arial MT"/>
                <a:cs typeface="Arial MT"/>
              </a:rPr>
              <a:t>simple</a:t>
            </a:r>
            <a:r>
              <a:rPr sz="1200" spc="-10" dirty="0">
                <a:solidFill>
                  <a:srgbClr val="FFFFFF"/>
                </a:solidFill>
                <a:latin typeface="Arial MT"/>
                <a:cs typeface="Arial MT"/>
              </a:rPr>
              <a:t> </a:t>
            </a:r>
            <a:r>
              <a:rPr sz="1200" dirty="0">
                <a:solidFill>
                  <a:srgbClr val="FFFFFF"/>
                </a:solidFill>
                <a:latin typeface="Arial MT"/>
                <a:cs typeface="Arial MT"/>
              </a:rPr>
              <a:t>model</a:t>
            </a:r>
            <a:r>
              <a:rPr sz="1200" spc="-10" dirty="0">
                <a:solidFill>
                  <a:srgbClr val="FFFFFF"/>
                </a:solidFill>
                <a:latin typeface="Arial MT"/>
                <a:cs typeface="Arial MT"/>
              </a:rPr>
              <a:t> </a:t>
            </a:r>
            <a:r>
              <a:rPr sz="1200" spc="-5" dirty="0">
                <a:solidFill>
                  <a:srgbClr val="FFFFFF"/>
                </a:solidFill>
                <a:latin typeface="Arial MT"/>
                <a:cs typeface="Arial MT"/>
              </a:rPr>
              <a:t>that</a:t>
            </a:r>
            <a:r>
              <a:rPr sz="1200" spc="-10" dirty="0">
                <a:solidFill>
                  <a:srgbClr val="FFFFFF"/>
                </a:solidFill>
                <a:latin typeface="Arial MT"/>
                <a:cs typeface="Arial MT"/>
              </a:rPr>
              <a:t> </a:t>
            </a:r>
            <a:r>
              <a:rPr sz="1200" spc="-5" dirty="0">
                <a:solidFill>
                  <a:srgbClr val="FFFFFF"/>
                </a:solidFill>
                <a:latin typeface="Arial MT"/>
                <a:cs typeface="Arial MT"/>
              </a:rPr>
              <a:t>provides </a:t>
            </a:r>
            <a:r>
              <a:rPr sz="1200" dirty="0">
                <a:solidFill>
                  <a:srgbClr val="FFFFFF"/>
                </a:solidFill>
                <a:latin typeface="Arial MT"/>
                <a:cs typeface="Arial MT"/>
              </a:rPr>
              <a:t>reasonable</a:t>
            </a:r>
            <a:r>
              <a:rPr sz="1200" spc="-10" dirty="0">
                <a:solidFill>
                  <a:srgbClr val="FFFFFF"/>
                </a:solidFill>
                <a:latin typeface="Arial MT"/>
                <a:cs typeface="Arial MT"/>
              </a:rPr>
              <a:t> </a:t>
            </a:r>
            <a:r>
              <a:rPr sz="1200" dirty="0">
                <a:solidFill>
                  <a:srgbClr val="FFFFFF"/>
                </a:solidFill>
                <a:latin typeface="Arial MT"/>
                <a:cs typeface="Arial MT"/>
              </a:rPr>
              <a:t>results</a:t>
            </a:r>
            <a:r>
              <a:rPr sz="1200" spc="-10" dirty="0">
                <a:solidFill>
                  <a:srgbClr val="FFFFFF"/>
                </a:solidFill>
                <a:latin typeface="Arial MT"/>
                <a:cs typeface="Arial MT"/>
              </a:rPr>
              <a:t> </a:t>
            </a:r>
            <a:r>
              <a:rPr sz="1200" spc="-5" dirty="0">
                <a:solidFill>
                  <a:srgbClr val="FFFFFF"/>
                </a:solidFill>
                <a:latin typeface="Arial MT"/>
                <a:cs typeface="Arial MT"/>
              </a:rPr>
              <a:t>on</a:t>
            </a:r>
            <a:r>
              <a:rPr sz="1200" spc="-10" dirty="0">
                <a:solidFill>
                  <a:srgbClr val="FFFFFF"/>
                </a:solidFill>
                <a:latin typeface="Arial MT"/>
                <a:cs typeface="Arial MT"/>
              </a:rPr>
              <a:t> </a:t>
            </a:r>
            <a:r>
              <a:rPr sz="1200" dirty="0">
                <a:solidFill>
                  <a:srgbClr val="FFFFFF"/>
                </a:solidFill>
                <a:latin typeface="Arial MT"/>
                <a:cs typeface="Arial MT"/>
              </a:rPr>
              <a:t>a</a:t>
            </a:r>
            <a:r>
              <a:rPr sz="1200" spc="-5" dirty="0">
                <a:solidFill>
                  <a:srgbClr val="FFFFFF"/>
                </a:solidFill>
                <a:latin typeface="Arial MT"/>
                <a:cs typeface="Arial MT"/>
              </a:rPr>
              <a:t> task</a:t>
            </a:r>
            <a:r>
              <a:rPr sz="1200" spc="-10" dirty="0">
                <a:solidFill>
                  <a:srgbClr val="FFFFFF"/>
                </a:solidFill>
                <a:latin typeface="Arial MT"/>
                <a:cs typeface="Arial MT"/>
              </a:rPr>
              <a:t> </a:t>
            </a:r>
            <a:r>
              <a:rPr sz="1200" spc="-5" dirty="0">
                <a:solidFill>
                  <a:srgbClr val="FFFFFF"/>
                </a:solidFill>
                <a:latin typeface="Arial MT"/>
                <a:cs typeface="Arial MT"/>
              </a:rPr>
              <a:t>or</a:t>
            </a:r>
            <a:r>
              <a:rPr sz="1200" spc="-10" dirty="0">
                <a:solidFill>
                  <a:srgbClr val="FFFFFF"/>
                </a:solidFill>
                <a:latin typeface="Arial MT"/>
                <a:cs typeface="Arial MT"/>
              </a:rPr>
              <a:t> </a:t>
            </a:r>
            <a:r>
              <a:rPr sz="1200" dirty="0">
                <a:solidFill>
                  <a:srgbClr val="FFFFFF"/>
                </a:solidFill>
                <a:latin typeface="Arial MT"/>
                <a:cs typeface="Arial MT"/>
              </a:rPr>
              <a:t>a</a:t>
            </a:r>
            <a:r>
              <a:rPr sz="1200" spc="-10" dirty="0">
                <a:solidFill>
                  <a:srgbClr val="FFFFFF"/>
                </a:solidFill>
                <a:latin typeface="Arial MT"/>
                <a:cs typeface="Arial MT"/>
              </a:rPr>
              <a:t> </a:t>
            </a:r>
            <a:r>
              <a:rPr sz="1200" dirty="0">
                <a:solidFill>
                  <a:srgbClr val="FFFFFF"/>
                </a:solidFill>
                <a:latin typeface="Arial MT"/>
                <a:cs typeface="Arial MT"/>
              </a:rPr>
              <a:t>metric</a:t>
            </a:r>
            <a:r>
              <a:rPr sz="1200" spc="-10" dirty="0">
                <a:solidFill>
                  <a:srgbClr val="FFFFFF"/>
                </a:solidFill>
                <a:latin typeface="Arial MT"/>
                <a:cs typeface="Arial MT"/>
              </a:rPr>
              <a:t> </a:t>
            </a:r>
            <a:r>
              <a:rPr sz="1200" dirty="0">
                <a:solidFill>
                  <a:srgbClr val="FFFFFF"/>
                </a:solidFill>
                <a:latin typeface="Arial MT"/>
                <a:cs typeface="Arial MT"/>
              </a:rPr>
              <a:t>you</a:t>
            </a:r>
            <a:r>
              <a:rPr sz="1200" spc="-5" dirty="0">
                <a:solidFill>
                  <a:srgbClr val="FFFFFF"/>
                </a:solidFill>
                <a:latin typeface="Arial MT"/>
                <a:cs typeface="Arial MT"/>
              </a:rPr>
              <a:t> would</a:t>
            </a:r>
            <a:r>
              <a:rPr sz="1200" spc="-10" dirty="0">
                <a:solidFill>
                  <a:srgbClr val="FFFFFF"/>
                </a:solidFill>
                <a:latin typeface="Arial MT"/>
                <a:cs typeface="Arial MT"/>
              </a:rPr>
              <a:t> </a:t>
            </a:r>
            <a:r>
              <a:rPr sz="1200" spc="-5" dirty="0">
                <a:solidFill>
                  <a:srgbClr val="FFFFFF"/>
                </a:solidFill>
                <a:latin typeface="Arial MT"/>
                <a:cs typeface="Arial MT"/>
              </a:rPr>
              <a:t>hope</a:t>
            </a:r>
            <a:r>
              <a:rPr sz="1200" spc="-10" dirty="0">
                <a:solidFill>
                  <a:srgbClr val="FFFFFF"/>
                </a:solidFill>
                <a:latin typeface="Arial MT"/>
                <a:cs typeface="Arial MT"/>
              </a:rPr>
              <a:t> </a:t>
            </a:r>
            <a:r>
              <a:rPr sz="1200" spc="-5" dirty="0">
                <a:solidFill>
                  <a:srgbClr val="FFFFFF"/>
                </a:solidFill>
                <a:latin typeface="Arial MT"/>
                <a:cs typeface="Arial MT"/>
              </a:rPr>
              <a:t>any </a:t>
            </a:r>
            <a:r>
              <a:rPr sz="1200" spc="-320" dirty="0">
                <a:solidFill>
                  <a:srgbClr val="FFFFFF"/>
                </a:solidFill>
                <a:latin typeface="Arial MT"/>
                <a:cs typeface="Arial MT"/>
              </a:rPr>
              <a:t> </a:t>
            </a:r>
            <a:r>
              <a:rPr sz="1200" dirty="0">
                <a:solidFill>
                  <a:srgbClr val="FFFFFF"/>
                </a:solidFill>
                <a:latin typeface="Arial MT"/>
                <a:cs typeface="Arial MT"/>
              </a:rPr>
              <a:t>model</a:t>
            </a:r>
            <a:r>
              <a:rPr sz="1200" spc="-10" dirty="0">
                <a:solidFill>
                  <a:srgbClr val="FFFFFF"/>
                </a:solidFill>
                <a:latin typeface="Arial MT"/>
                <a:cs typeface="Arial MT"/>
              </a:rPr>
              <a:t> </a:t>
            </a:r>
            <a:r>
              <a:rPr sz="1200" dirty="0">
                <a:solidFill>
                  <a:srgbClr val="FFFFFF"/>
                </a:solidFill>
                <a:latin typeface="Arial MT"/>
                <a:cs typeface="Arial MT"/>
              </a:rPr>
              <a:t>could</a:t>
            </a:r>
            <a:r>
              <a:rPr sz="1200" spc="-5" dirty="0">
                <a:solidFill>
                  <a:srgbClr val="FFFFFF"/>
                </a:solidFill>
                <a:latin typeface="Arial MT"/>
                <a:cs typeface="Arial MT"/>
              </a:rPr>
              <a:t> beat.</a:t>
            </a:r>
            <a:endParaRPr sz="1200">
              <a:latin typeface="Arial MT"/>
              <a:cs typeface="Arial MT"/>
            </a:endParaRPr>
          </a:p>
          <a:p>
            <a:pPr marL="332740" indent="-320675">
              <a:lnSpc>
                <a:spcPct val="100000"/>
              </a:lnSpc>
              <a:buChar char="●"/>
              <a:tabLst>
                <a:tab pos="332740" algn="l"/>
                <a:tab pos="333375" algn="l"/>
              </a:tabLst>
            </a:pPr>
            <a:r>
              <a:rPr sz="1200" spc="-5" dirty="0">
                <a:solidFill>
                  <a:srgbClr val="FFFFFF"/>
                </a:solidFill>
                <a:latin typeface="Arial MT"/>
                <a:cs typeface="Arial MT"/>
              </a:rPr>
              <a:t>DummyClassifier</a:t>
            </a:r>
            <a:r>
              <a:rPr sz="1200" spc="-10" dirty="0">
                <a:solidFill>
                  <a:srgbClr val="FFFFFF"/>
                </a:solidFill>
                <a:latin typeface="Arial MT"/>
                <a:cs typeface="Arial MT"/>
              </a:rPr>
              <a:t> </a:t>
            </a:r>
            <a:r>
              <a:rPr sz="1200" spc="-5" dirty="0">
                <a:solidFill>
                  <a:srgbClr val="FFFFFF"/>
                </a:solidFill>
                <a:latin typeface="Arial MT"/>
                <a:cs typeface="Arial MT"/>
              </a:rPr>
              <a:t>is</a:t>
            </a:r>
            <a:r>
              <a:rPr sz="1200" spc="-10" dirty="0">
                <a:solidFill>
                  <a:srgbClr val="FFFFFF"/>
                </a:solidFill>
                <a:latin typeface="Arial MT"/>
                <a:cs typeface="Arial MT"/>
              </a:rPr>
              <a:t> </a:t>
            </a:r>
            <a:r>
              <a:rPr sz="1200" dirty="0">
                <a:solidFill>
                  <a:srgbClr val="FFFFFF"/>
                </a:solidFill>
                <a:latin typeface="Arial MT"/>
                <a:cs typeface="Arial MT"/>
              </a:rPr>
              <a:t>a</a:t>
            </a:r>
            <a:r>
              <a:rPr sz="1200" spc="-5" dirty="0">
                <a:solidFill>
                  <a:srgbClr val="FFFFFF"/>
                </a:solidFill>
                <a:latin typeface="Arial MT"/>
                <a:cs typeface="Arial MT"/>
              </a:rPr>
              <a:t> </a:t>
            </a:r>
            <a:r>
              <a:rPr sz="1200" dirty="0">
                <a:solidFill>
                  <a:srgbClr val="FFFFFF"/>
                </a:solidFill>
                <a:latin typeface="Arial MT"/>
                <a:cs typeface="Arial MT"/>
              </a:rPr>
              <a:t>classifier</a:t>
            </a:r>
            <a:r>
              <a:rPr sz="1200" spc="-10" dirty="0">
                <a:solidFill>
                  <a:srgbClr val="FFFFFF"/>
                </a:solidFill>
                <a:latin typeface="Arial MT"/>
                <a:cs typeface="Arial MT"/>
              </a:rPr>
              <a:t> </a:t>
            </a:r>
            <a:r>
              <a:rPr sz="1200" spc="-5" dirty="0">
                <a:solidFill>
                  <a:srgbClr val="FFFFFF"/>
                </a:solidFill>
                <a:latin typeface="Arial MT"/>
                <a:cs typeface="Arial MT"/>
              </a:rPr>
              <a:t>that</a:t>
            </a:r>
            <a:r>
              <a:rPr sz="1200" spc="-10" dirty="0">
                <a:solidFill>
                  <a:srgbClr val="FFFFFF"/>
                </a:solidFill>
                <a:latin typeface="Arial MT"/>
                <a:cs typeface="Arial MT"/>
              </a:rPr>
              <a:t> </a:t>
            </a:r>
            <a:r>
              <a:rPr sz="1200" dirty="0">
                <a:solidFill>
                  <a:srgbClr val="FFFFFF"/>
                </a:solidFill>
                <a:latin typeface="Arial MT"/>
                <a:cs typeface="Arial MT"/>
              </a:rPr>
              <a:t>makes</a:t>
            </a:r>
            <a:r>
              <a:rPr sz="1200" spc="-5" dirty="0">
                <a:solidFill>
                  <a:srgbClr val="FFFFFF"/>
                </a:solidFill>
                <a:latin typeface="Arial MT"/>
                <a:cs typeface="Arial MT"/>
              </a:rPr>
              <a:t> predictions</a:t>
            </a:r>
            <a:r>
              <a:rPr sz="1200" spc="-10" dirty="0">
                <a:solidFill>
                  <a:srgbClr val="FFFFFF"/>
                </a:solidFill>
                <a:latin typeface="Arial MT"/>
                <a:cs typeface="Arial MT"/>
              </a:rPr>
              <a:t> </a:t>
            </a:r>
            <a:r>
              <a:rPr sz="1200" spc="-5" dirty="0">
                <a:solidFill>
                  <a:srgbClr val="FFFFFF"/>
                </a:solidFill>
                <a:latin typeface="Arial MT"/>
                <a:cs typeface="Arial MT"/>
              </a:rPr>
              <a:t>using </a:t>
            </a:r>
            <a:r>
              <a:rPr sz="1200" dirty="0">
                <a:solidFill>
                  <a:srgbClr val="FFFFFF"/>
                </a:solidFill>
                <a:latin typeface="Arial MT"/>
                <a:cs typeface="Arial MT"/>
              </a:rPr>
              <a:t>simple</a:t>
            </a:r>
            <a:r>
              <a:rPr sz="1200" spc="-10" dirty="0">
                <a:solidFill>
                  <a:srgbClr val="FFFFFF"/>
                </a:solidFill>
                <a:latin typeface="Arial MT"/>
                <a:cs typeface="Arial MT"/>
              </a:rPr>
              <a:t> </a:t>
            </a:r>
            <a:r>
              <a:rPr sz="1200" dirty="0">
                <a:solidFill>
                  <a:srgbClr val="FFFFFF"/>
                </a:solidFill>
                <a:latin typeface="Arial MT"/>
                <a:cs typeface="Arial MT"/>
              </a:rPr>
              <a:t>rules.</a:t>
            </a:r>
            <a:r>
              <a:rPr sz="1200" spc="-10" dirty="0">
                <a:solidFill>
                  <a:srgbClr val="FFFFFF"/>
                </a:solidFill>
                <a:latin typeface="Arial MT"/>
                <a:cs typeface="Arial MT"/>
              </a:rPr>
              <a:t> </a:t>
            </a:r>
            <a:r>
              <a:rPr sz="1200" spc="-15" dirty="0">
                <a:solidFill>
                  <a:srgbClr val="FFFFFF"/>
                </a:solidFill>
                <a:latin typeface="Arial MT"/>
                <a:cs typeface="Arial MT"/>
              </a:rPr>
              <a:t>We</a:t>
            </a:r>
            <a:r>
              <a:rPr sz="1200" spc="-5" dirty="0">
                <a:solidFill>
                  <a:srgbClr val="FFFFFF"/>
                </a:solidFill>
                <a:latin typeface="Arial MT"/>
                <a:cs typeface="Arial MT"/>
              </a:rPr>
              <a:t> use</a:t>
            </a:r>
            <a:r>
              <a:rPr sz="1200" spc="-10" dirty="0">
                <a:solidFill>
                  <a:srgbClr val="FFFFFF"/>
                </a:solidFill>
                <a:latin typeface="Arial MT"/>
                <a:cs typeface="Arial MT"/>
              </a:rPr>
              <a:t> </a:t>
            </a:r>
            <a:r>
              <a:rPr sz="1200" spc="-5" dirty="0">
                <a:solidFill>
                  <a:srgbClr val="FFFFFF"/>
                </a:solidFill>
                <a:latin typeface="Arial MT"/>
                <a:cs typeface="Arial MT"/>
              </a:rPr>
              <a:t>this</a:t>
            </a:r>
            <a:r>
              <a:rPr sz="1200" spc="-10" dirty="0">
                <a:solidFill>
                  <a:srgbClr val="FFFFFF"/>
                </a:solidFill>
                <a:latin typeface="Arial MT"/>
                <a:cs typeface="Arial MT"/>
              </a:rPr>
              <a:t> </a:t>
            </a:r>
            <a:r>
              <a:rPr sz="1200" spc="-5" dirty="0">
                <a:solidFill>
                  <a:srgbClr val="FFFFFF"/>
                </a:solidFill>
                <a:latin typeface="Arial MT"/>
                <a:cs typeface="Arial MT"/>
              </a:rPr>
              <a:t>to build</a:t>
            </a:r>
            <a:r>
              <a:rPr sz="1200" spc="-10" dirty="0">
                <a:solidFill>
                  <a:srgbClr val="FFFFFF"/>
                </a:solidFill>
                <a:latin typeface="Arial MT"/>
                <a:cs typeface="Arial MT"/>
              </a:rPr>
              <a:t> </a:t>
            </a:r>
            <a:r>
              <a:rPr sz="1200" dirty="0">
                <a:solidFill>
                  <a:srgbClr val="FFFFFF"/>
                </a:solidFill>
                <a:latin typeface="Arial MT"/>
                <a:cs typeface="Arial MT"/>
              </a:rPr>
              <a:t>a</a:t>
            </a:r>
            <a:endParaRPr sz="1200">
              <a:latin typeface="Arial MT"/>
              <a:cs typeface="Arial MT"/>
            </a:endParaRPr>
          </a:p>
          <a:p>
            <a:pPr marL="332740">
              <a:lnSpc>
                <a:spcPct val="100000"/>
              </a:lnSpc>
              <a:spcBef>
                <a:spcPts val="215"/>
              </a:spcBef>
            </a:pPr>
            <a:r>
              <a:rPr sz="1200" spc="-5" dirty="0">
                <a:solidFill>
                  <a:srgbClr val="FFFFFF"/>
                </a:solidFill>
                <a:latin typeface="Arial MT"/>
                <a:cs typeface="Arial MT"/>
              </a:rPr>
              <a:t>baseline</a:t>
            </a:r>
            <a:r>
              <a:rPr sz="1200" spc="-20" dirty="0">
                <a:solidFill>
                  <a:srgbClr val="FFFFFF"/>
                </a:solidFill>
                <a:latin typeface="Arial MT"/>
                <a:cs typeface="Arial MT"/>
              </a:rPr>
              <a:t> </a:t>
            </a:r>
            <a:r>
              <a:rPr sz="1200" dirty="0">
                <a:solidFill>
                  <a:srgbClr val="FFFFFF"/>
                </a:solidFill>
                <a:latin typeface="Arial MT"/>
                <a:cs typeface="Arial MT"/>
              </a:rPr>
              <a:t>model</a:t>
            </a:r>
            <a:r>
              <a:rPr sz="1200" spc="-15" dirty="0">
                <a:solidFill>
                  <a:srgbClr val="FFFFFF"/>
                </a:solidFill>
                <a:latin typeface="Arial MT"/>
                <a:cs typeface="Arial MT"/>
              </a:rPr>
              <a:t> </a:t>
            </a:r>
            <a:r>
              <a:rPr sz="1200" spc="-5" dirty="0">
                <a:solidFill>
                  <a:srgbClr val="FFFFFF"/>
                </a:solidFill>
                <a:latin typeface="Arial MT"/>
                <a:cs typeface="Arial MT"/>
              </a:rPr>
              <a:t>to</a:t>
            </a:r>
            <a:r>
              <a:rPr sz="1200" spc="-15" dirty="0">
                <a:solidFill>
                  <a:srgbClr val="FFFFFF"/>
                </a:solidFill>
                <a:latin typeface="Arial MT"/>
                <a:cs typeface="Arial MT"/>
              </a:rPr>
              <a:t> </a:t>
            </a:r>
            <a:r>
              <a:rPr sz="1200" dirty="0">
                <a:solidFill>
                  <a:srgbClr val="FFFFFF"/>
                </a:solidFill>
                <a:latin typeface="Arial MT"/>
                <a:cs typeface="Arial MT"/>
              </a:rPr>
              <a:t>compare</a:t>
            </a:r>
            <a:r>
              <a:rPr sz="1200" spc="-15" dirty="0">
                <a:solidFill>
                  <a:srgbClr val="FFFFFF"/>
                </a:solidFill>
                <a:latin typeface="Arial MT"/>
                <a:cs typeface="Arial MT"/>
              </a:rPr>
              <a:t> </a:t>
            </a:r>
            <a:r>
              <a:rPr sz="1200" spc="-5" dirty="0">
                <a:solidFill>
                  <a:srgbClr val="FFFFFF"/>
                </a:solidFill>
                <a:latin typeface="Arial MT"/>
                <a:cs typeface="Arial MT"/>
              </a:rPr>
              <a:t>with</a:t>
            </a:r>
            <a:r>
              <a:rPr sz="1200" spc="-20" dirty="0">
                <a:solidFill>
                  <a:srgbClr val="FFFFFF"/>
                </a:solidFill>
                <a:latin typeface="Arial MT"/>
                <a:cs typeface="Arial MT"/>
              </a:rPr>
              <a:t> </a:t>
            </a:r>
            <a:r>
              <a:rPr sz="1200" spc="-5" dirty="0">
                <a:solidFill>
                  <a:srgbClr val="FFFFFF"/>
                </a:solidFill>
                <a:latin typeface="Arial MT"/>
                <a:cs typeface="Arial MT"/>
              </a:rPr>
              <a:t>other</a:t>
            </a:r>
            <a:r>
              <a:rPr sz="1200" spc="-15" dirty="0">
                <a:solidFill>
                  <a:srgbClr val="FFFFFF"/>
                </a:solidFill>
                <a:latin typeface="Arial MT"/>
                <a:cs typeface="Arial MT"/>
              </a:rPr>
              <a:t> </a:t>
            </a:r>
            <a:r>
              <a:rPr sz="1200" dirty="0">
                <a:solidFill>
                  <a:srgbClr val="FFFFFF"/>
                </a:solidFill>
                <a:latin typeface="Arial MT"/>
                <a:cs typeface="Arial MT"/>
              </a:rPr>
              <a:t>models.</a:t>
            </a:r>
            <a:endParaRPr sz="1200">
              <a:latin typeface="Arial MT"/>
              <a:cs typeface="Arial MT"/>
            </a:endParaRPr>
          </a:p>
          <a:p>
            <a:pPr marL="332740" marR="186055" indent="-320675">
              <a:lnSpc>
                <a:spcPct val="114999"/>
              </a:lnSpc>
              <a:buChar char="●"/>
              <a:tabLst>
                <a:tab pos="332740" algn="l"/>
                <a:tab pos="333375" algn="l"/>
              </a:tabLst>
            </a:pPr>
            <a:r>
              <a:rPr sz="1200" spc="-5" dirty="0">
                <a:solidFill>
                  <a:srgbClr val="FFFFFF"/>
                </a:solidFill>
                <a:latin typeface="Arial MT"/>
                <a:cs typeface="Arial MT"/>
              </a:rPr>
              <a:t>The baseline </a:t>
            </a:r>
            <a:r>
              <a:rPr sz="1200" dirty="0">
                <a:solidFill>
                  <a:srgbClr val="FFFFFF"/>
                </a:solidFill>
                <a:latin typeface="Arial MT"/>
                <a:cs typeface="Arial MT"/>
              </a:rPr>
              <a:t>model </a:t>
            </a:r>
            <a:r>
              <a:rPr sz="1200" spc="-5" dirty="0">
                <a:solidFill>
                  <a:srgbClr val="FFFFFF"/>
                </a:solidFill>
                <a:latin typeface="Arial MT"/>
                <a:cs typeface="Arial MT"/>
              </a:rPr>
              <a:t>has </a:t>
            </a:r>
            <a:r>
              <a:rPr sz="1200" dirty="0">
                <a:solidFill>
                  <a:srgbClr val="FFFFFF"/>
                </a:solidFill>
                <a:latin typeface="Arial MT"/>
                <a:cs typeface="Arial MT"/>
              </a:rPr>
              <a:t>a </a:t>
            </a:r>
            <a:r>
              <a:rPr sz="1200" spc="-5" dirty="0">
                <a:solidFill>
                  <a:srgbClr val="FFFFFF"/>
                </a:solidFill>
                <a:latin typeface="Arial MT"/>
                <a:cs typeface="Arial MT"/>
              </a:rPr>
              <a:t>57.64% </a:t>
            </a:r>
            <a:r>
              <a:rPr sz="1200" spc="-15" dirty="0">
                <a:solidFill>
                  <a:srgbClr val="FFFFFF"/>
                </a:solidFill>
                <a:latin typeface="Arial MT"/>
                <a:cs typeface="Arial MT"/>
              </a:rPr>
              <a:t>accuracy, </a:t>
            </a:r>
            <a:r>
              <a:rPr sz="1200" spc="-5" dirty="0">
                <a:solidFill>
                  <a:srgbClr val="FFFFFF"/>
                </a:solidFill>
                <a:latin typeface="Arial MT"/>
                <a:cs typeface="Arial MT"/>
              </a:rPr>
              <a:t>which indicates the lowest possible prediction we </a:t>
            </a:r>
            <a:r>
              <a:rPr sz="1200" spc="-320" dirty="0">
                <a:solidFill>
                  <a:srgbClr val="FFFFFF"/>
                </a:solidFill>
                <a:latin typeface="Arial MT"/>
                <a:cs typeface="Arial MT"/>
              </a:rPr>
              <a:t> </a:t>
            </a:r>
            <a:r>
              <a:rPr sz="1200" dirty="0">
                <a:solidFill>
                  <a:srgbClr val="FFFFFF"/>
                </a:solidFill>
                <a:latin typeface="Arial MT"/>
                <a:cs typeface="Arial MT"/>
              </a:rPr>
              <a:t>can</a:t>
            </a:r>
            <a:r>
              <a:rPr sz="1200" spc="-10" dirty="0">
                <a:solidFill>
                  <a:srgbClr val="FFFFFF"/>
                </a:solidFill>
                <a:latin typeface="Arial MT"/>
                <a:cs typeface="Arial MT"/>
              </a:rPr>
              <a:t> </a:t>
            </a:r>
            <a:r>
              <a:rPr sz="1200" spc="-5" dirty="0">
                <a:solidFill>
                  <a:srgbClr val="FFFFFF"/>
                </a:solidFill>
                <a:latin typeface="Arial MT"/>
                <a:cs typeface="Arial MT"/>
              </a:rPr>
              <a:t>get. </a:t>
            </a:r>
            <a:r>
              <a:rPr sz="1200" spc="-15" dirty="0">
                <a:solidFill>
                  <a:srgbClr val="FFFFFF"/>
                </a:solidFill>
                <a:latin typeface="Arial MT"/>
                <a:cs typeface="Arial MT"/>
              </a:rPr>
              <a:t>We</a:t>
            </a:r>
            <a:r>
              <a:rPr sz="1200" spc="-5" dirty="0">
                <a:solidFill>
                  <a:srgbClr val="FFFFFF"/>
                </a:solidFill>
                <a:latin typeface="Arial MT"/>
                <a:cs typeface="Arial MT"/>
              </a:rPr>
              <a:t> expect to</a:t>
            </a:r>
            <a:r>
              <a:rPr sz="1200" spc="-10" dirty="0">
                <a:solidFill>
                  <a:srgbClr val="FFFFFF"/>
                </a:solidFill>
                <a:latin typeface="Arial MT"/>
                <a:cs typeface="Arial MT"/>
              </a:rPr>
              <a:t> </a:t>
            </a:r>
            <a:r>
              <a:rPr sz="1200" spc="-5" dirty="0">
                <a:solidFill>
                  <a:srgbClr val="FFFFFF"/>
                </a:solidFill>
                <a:latin typeface="Arial MT"/>
                <a:cs typeface="Arial MT"/>
              </a:rPr>
              <a:t>get higher accuracy from</a:t>
            </a:r>
            <a:r>
              <a:rPr sz="1200" spc="-10" dirty="0">
                <a:solidFill>
                  <a:srgbClr val="FFFFFF"/>
                </a:solidFill>
                <a:latin typeface="Arial MT"/>
                <a:cs typeface="Arial MT"/>
              </a:rPr>
              <a:t> </a:t>
            </a:r>
            <a:r>
              <a:rPr sz="1200" spc="-5" dirty="0">
                <a:solidFill>
                  <a:srgbClr val="FFFFFF"/>
                </a:solidFill>
                <a:latin typeface="Arial MT"/>
                <a:cs typeface="Arial MT"/>
              </a:rPr>
              <a:t>other </a:t>
            </a:r>
            <a:r>
              <a:rPr sz="1200" dirty="0">
                <a:solidFill>
                  <a:srgbClr val="FFFFFF"/>
                </a:solidFill>
                <a:latin typeface="Arial MT"/>
                <a:cs typeface="Arial MT"/>
              </a:rPr>
              <a:t>models</a:t>
            </a:r>
            <a:r>
              <a:rPr sz="1200" spc="-5" dirty="0">
                <a:solidFill>
                  <a:srgbClr val="FFFFFF"/>
                </a:solidFill>
                <a:latin typeface="Arial MT"/>
                <a:cs typeface="Arial MT"/>
              </a:rPr>
              <a:t> we </a:t>
            </a:r>
            <a:r>
              <a:rPr sz="1200" dirty="0">
                <a:solidFill>
                  <a:srgbClr val="FFFFFF"/>
                </a:solidFill>
                <a:latin typeface="Arial MT"/>
                <a:cs typeface="Arial MT"/>
              </a:rPr>
              <a:t>selected.</a:t>
            </a:r>
            <a:endParaRPr sz="1200">
              <a:latin typeface="Arial MT"/>
              <a:cs typeface="Arial MT"/>
            </a:endParaRPr>
          </a:p>
          <a:p>
            <a:pPr marL="12700">
              <a:lnSpc>
                <a:spcPct val="100000"/>
              </a:lnSpc>
              <a:spcBef>
                <a:spcPts val="215"/>
              </a:spcBef>
            </a:pPr>
            <a:r>
              <a:rPr sz="1200" spc="-480" dirty="0">
                <a:solidFill>
                  <a:srgbClr val="FFFFFF"/>
                </a:solidFill>
                <a:latin typeface="Arial MT"/>
                <a:cs typeface="Arial MT"/>
              </a:rPr>
              <a:t>●</a:t>
            </a:r>
            <a:endParaRPr sz="1200">
              <a:latin typeface="Arial MT"/>
              <a:cs typeface="Arial MT"/>
            </a:endParaRPr>
          </a:p>
          <a:p>
            <a:pPr marL="12700">
              <a:lnSpc>
                <a:spcPct val="100000"/>
              </a:lnSpc>
              <a:spcBef>
                <a:spcPts val="215"/>
              </a:spcBef>
            </a:pPr>
            <a:r>
              <a:rPr sz="1200" spc="-480" dirty="0">
                <a:solidFill>
                  <a:srgbClr val="FFFFFF"/>
                </a:solidFill>
                <a:latin typeface="Arial MT"/>
                <a:cs typeface="Arial MT"/>
              </a:rPr>
              <a:t>●</a:t>
            </a:r>
            <a:endParaRPr sz="1200">
              <a:latin typeface="Arial MT"/>
              <a:cs typeface="Arial MT"/>
            </a:endParaRPr>
          </a:p>
        </p:txBody>
      </p:sp>
      <p:pic>
        <p:nvPicPr>
          <p:cNvPr id="4" name="object 4"/>
          <p:cNvPicPr/>
          <p:nvPr/>
        </p:nvPicPr>
        <p:blipFill>
          <a:blip r:embed="rId2" cstate="print"/>
          <a:stretch>
            <a:fillRect/>
          </a:stretch>
        </p:blipFill>
        <p:spPr>
          <a:xfrm>
            <a:off x="914400" y="2489000"/>
            <a:ext cx="7248599" cy="23232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4300" y="1164104"/>
            <a:ext cx="3514090" cy="1113155"/>
          </a:xfrm>
          <a:prstGeom prst="rect">
            <a:avLst/>
          </a:prstGeom>
        </p:spPr>
        <p:txBody>
          <a:bodyPr vert="horz" wrap="square" lIns="0" tIns="19685" rIns="0" bIns="0" rtlCol="0">
            <a:spAutoFit/>
          </a:bodyPr>
          <a:lstStyle/>
          <a:p>
            <a:pPr marL="12700" marR="5080">
              <a:lnSpc>
                <a:spcPts val="1430"/>
              </a:lnSpc>
              <a:spcBef>
                <a:spcPts val="155"/>
              </a:spcBef>
            </a:pPr>
            <a:r>
              <a:rPr sz="1200" spc="-5" dirty="0">
                <a:solidFill>
                  <a:srgbClr val="FFFFFF"/>
                </a:solidFill>
                <a:latin typeface="Arial MT"/>
                <a:cs typeface="Arial MT"/>
              </a:rPr>
              <a:t>Support </a:t>
            </a:r>
            <a:r>
              <a:rPr sz="1200" dirty="0">
                <a:solidFill>
                  <a:srgbClr val="FFFFFF"/>
                </a:solidFill>
                <a:latin typeface="Arial MT"/>
                <a:cs typeface="Arial MT"/>
              </a:rPr>
              <a:t>vector machines (SVMs) </a:t>
            </a:r>
            <a:r>
              <a:rPr sz="1200" spc="-5" dirty="0">
                <a:solidFill>
                  <a:srgbClr val="FFFFFF"/>
                </a:solidFill>
                <a:latin typeface="Arial MT"/>
                <a:cs typeface="Arial MT"/>
              </a:rPr>
              <a:t>are </a:t>
            </a:r>
            <a:r>
              <a:rPr sz="1200" dirty="0">
                <a:solidFill>
                  <a:srgbClr val="FFFFFF"/>
                </a:solidFill>
                <a:latin typeface="Arial MT"/>
                <a:cs typeface="Arial MT"/>
              </a:rPr>
              <a:t>a set </a:t>
            </a:r>
            <a:r>
              <a:rPr sz="1200" spc="-5" dirty="0">
                <a:solidFill>
                  <a:srgbClr val="FFFFFF"/>
                </a:solidFill>
                <a:latin typeface="Arial MT"/>
                <a:cs typeface="Arial MT"/>
              </a:rPr>
              <a:t>of </a:t>
            </a:r>
            <a:r>
              <a:rPr sz="1200" dirty="0">
                <a:solidFill>
                  <a:srgbClr val="FFFFFF"/>
                </a:solidFill>
                <a:latin typeface="Arial MT"/>
                <a:cs typeface="Arial MT"/>
              </a:rPr>
              <a:t> supervised</a:t>
            </a:r>
            <a:r>
              <a:rPr sz="1200" spc="-25" dirty="0">
                <a:solidFill>
                  <a:srgbClr val="FFFFFF"/>
                </a:solidFill>
                <a:latin typeface="Arial MT"/>
                <a:cs typeface="Arial MT"/>
              </a:rPr>
              <a:t> </a:t>
            </a:r>
            <a:r>
              <a:rPr sz="1200" spc="-5" dirty="0">
                <a:solidFill>
                  <a:srgbClr val="FFFFFF"/>
                </a:solidFill>
                <a:latin typeface="Arial MT"/>
                <a:cs typeface="Arial MT"/>
              </a:rPr>
              <a:t>learning</a:t>
            </a:r>
            <a:r>
              <a:rPr sz="1200" spc="-20" dirty="0">
                <a:solidFill>
                  <a:srgbClr val="FFFFFF"/>
                </a:solidFill>
                <a:latin typeface="Arial MT"/>
                <a:cs typeface="Arial MT"/>
              </a:rPr>
              <a:t> </a:t>
            </a:r>
            <a:r>
              <a:rPr sz="1200" dirty="0">
                <a:solidFill>
                  <a:srgbClr val="FFFFFF"/>
                </a:solidFill>
                <a:latin typeface="Arial MT"/>
                <a:cs typeface="Arial MT"/>
              </a:rPr>
              <a:t>methods</a:t>
            </a:r>
            <a:r>
              <a:rPr sz="1200" spc="-20" dirty="0">
                <a:solidFill>
                  <a:srgbClr val="FFFFFF"/>
                </a:solidFill>
                <a:latin typeface="Arial MT"/>
                <a:cs typeface="Arial MT"/>
              </a:rPr>
              <a:t> </a:t>
            </a:r>
            <a:r>
              <a:rPr sz="1200" spc="-5" dirty="0">
                <a:solidFill>
                  <a:srgbClr val="FFFFFF"/>
                </a:solidFill>
                <a:latin typeface="Arial MT"/>
                <a:cs typeface="Arial MT"/>
              </a:rPr>
              <a:t>used</a:t>
            </a:r>
            <a:r>
              <a:rPr sz="1200" spc="-20" dirty="0">
                <a:solidFill>
                  <a:srgbClr val="FFFFFF"/>
                </a:solidFill>
                <a:latin typeface="Arial MT"/>
                <a:cs typeface="Arial MT"/>
              </a:rPr>
              <a:t> </a:t>
            </a:r>
            <a:r>
              <a:rPr sz="1200" spc="-5" dirty="0">
                <a:solidFill>
                  <a:srgbClr val="FFFFFF"/>
                </a:solidFill>
                <a:latin typeface="Arial MT"/>
                <a:cs typeface="Arial MT"/>
              </a:rPr>
              <a:t>for</a:t>
            </a:r>
            <a:r>
              <a:rPr sz="1200" spc="-25" dirty="0">
                <a:solidFill>
                  <a:srgbClr val="FFFFFF"/>
                </a:solidFill>
                <a:latin typeface="Arial MT"/>
                <a:cs typeface="Arial MT"/>
              </a:rPr>
              <a:t> </a:t>
            </a:r>
            <a:r>
              <a:rPr sz="1200" dirty="0">
                <a:solidFill>
                  <a:srgbClr val="FFFFFF"/>
                </a:solidFill>
                <a:latin typeface="Arial MT"/>
                <a:cs typeface="Arial MT"/>
              </a:rPr>
              <a:t>classification, </a:t>
            </a:r>
            <a:r>
              <a:rPr sz="1200" spc="-315" dirty="0">
                <a:solidFill>
                  <a:srgbClr val="FFFFFF"/>
                </a:solidFill>
                <a:latin typeface="Arial MT"/>
                <a:cs typeface="Arial MT"/>
              </a:rPr>
              <a:t> </a:t>
            </a:r>
            <a:r>
              <a:rPr sz="1200" dirty="0">
                <a:solidFill>
                  <a:srgbClr val="FFFFFF"/>
                </a:solidFill>
                <a:latin typeface="Arial MT"/>
                <a:cs typeface="Arial MT"/>
              </a:rPr>
              <a:t>regression, </a:t>
            </a:r>
            <a:r>
              <a:rPr sz="1200" spc="-5" dirty="0">
                <a:solidFill>
                  <a:srgbClr val="FFFFFF"/>
                </a:solidFill>
                <a:latin typeface="Arial MT"/>
                <a:cs typeface="Arial MT"/>
              </a:rPr>
              <a:t>and outliers detection.Given labeled </a:t>
            </a:r>
            <a:r>
              <a:rPr sz="1200" dirty="0">
                <a:solidFill>
                  <a:srgbClr val="FFFFFF"/>
                </a:solidFill>
                <a:latin typeface="Arial MT"/>
                <a:cs typeface="Arial MT"/>
              </a:rPr>
              <a:t> </a:t>
            </a:r>
            <a:r>
              <a:rPr sz="1200" spc="-5" dirty="0">
                <a:solidFill>
                  <a:srgbClr val="FFFFFF"/>
                </a:solidFill>
                <a:latin typeface="Arial MT"/>
                <a:cs typeface="Arial MT"/>
              </a:rPr>
              <a:t>training data </a:t>
            </a:r>
            <a:r>
              <a:rPr sz="1200" dirty="0">
                <a:solidFill>
                  <a:srgbClr val="FFFFFF"/>
                </a:solidFill>
                <a:latin typeface="Arial MT"/>
                <a:cs typeface="Arial MT"/>
              </a:rPr>
              <a:t>(supervised </a:t>
            </a:r>
            <a:r>
              <a:rPr sz="1200" spc="-5" dirty="0">
                <a:solidFill>
                  <a:srgbClr val="FFFFFF"/>
                </a:solidFill>
                <a:latin typeface="Arial MT"/>
                <a:cs typeface="Arial MT"/>
              </a:rPr>
              <a:t>learning), the algorithm </a:t>
            </a:r>
            <a:r>
              <a:rPr sz="1200" dirty="0">
                <a:solidFill>
                  <a:srgbClr val="FFFFFF"/>
                </a:solidFill>
                <a:latin typeface="Arial MT"/>
                <a:cs typeface="Arial MT"/>
              </a:rPr>
              <a:t> </a:t>
            </a:r>
            <a:r>
              <a:rPr sz="1200" spc="-5" dirty="0">
                <a:solidFill>
                  <a:srgbClr val="FFFFFF"/>
                </a:solidFill>
                <a:latin typeface="Arial MT"/>
                <a:cs typeface="Arial MT"/>
              </a:rPr>
              <a:t>outputs an optimal hyperplane which </a:t>
            </a:r>
            <a:r>
              <a:rPr sz="1200" dirty="0">
                <a:solidFill>
                  <a:srgbClr val="FFFFFF"/>
                </a:solidFill>
                <a:latin typeface="Arial MT"/>
                <a:cs typeface="Arial MT"/>
              </a:rPr>
              <a:t>categorizes </a:t>
            </a:r>
            <a:r>
              <a:rPr sz="1200" spc="5" dirty="0">
                <a:solidFill>
                  <a:srgbClr val="FFFFFF"/>
                </a:solidFill>
                <a:latin typeface="Arial MT"/>
                <a:cs typeface="Arial MT"/>
              </a:rPr>
              <a:t> </a:t>
            </a:r>
            <a:r>
              <a:rPr sz="1200" spc="-5" dirty="0">
                <a:solidFill>
                  <a:srgbClr val="FFFFFF"/>
                </a:solidFill>
                <a:latin typeface="Arial MT"/>
                <a:cs typeface="Arial MT"/>
              </a:rPr>
              <a:t>new</a:t>
            </a:r>
            <a:r>
              <a:rPr sz="1200" spc="-10" dirty="0">
                <a:solidFill>
                  <a:srgbClr val="FFFFFF"/>
                </a:solidFill>
                <a:latin typeface="Arial MT"/>
                <a:cs typeface="Arial MT"/>
              </a:rPr>
              <a:t> </a:t>
            </a:r>
            <a:r>
              <a:rPr sz="1200" spc="-5" dirty="0">
                <a:solidFill>
                  <a:srgbClr val="FFFFFF"/>
                </a:solidFill>
                <a:latin typeface="Arial MT"/>
                <a:cs typeface="Arial MT"/>
              </a:rPr>
              <a:t>examples.</a:t>
            </a:r>
            <a:endParaRPr sz="1200">
              <a:latin typeface="Arial MT"/>
              <a:cs typeface="Arial MT"/>
            </a:endParaRPr>
          </a:p>
        </p:txBody>
      </p:sp>
      <p:sp>
        <p:nvSpPr>
          <p:cNvPr id="3" name="object 3"/>
          <p:cNvSpPr txBox="1">
            <a:spLocks noGrp="1"/>
          </p:cNvSpPr>
          <p:nvPr>
            <p:ph type="title"/>
          </p:nvPr>
        </p:nvSpPr>
        <p:spPr>
          <a:xfrm>
            <a:off x="957050" y="383883"/>
            <a:ext cx="1829435" cy="391160"/>
          </a:xfrm>
          <a:prstGeom prst="rect">
            <a:avLst/>
          </a:prstGeom>
        </p:spPr>
        <p:txBody>
          <a:bodyPr vert="horz" wrap="square" lIns="0" tIns="12700" rIns="0" bIns="0" rtlCol="0">
            <a:spAutoFit/>
          </a:bodyPr>
          <a:lstStyle/>
          <a:p>
            <a:pPr marL="12700">
              <a:lnSpc>
                <a:spcPct val="100000"/>
              </a:lnSpc>
              <a:spcBef>
                <a:spcPts val="100"/>
              </a:spcBef>
            </a:pPr>
            <a:r>
              <a:rPr sz="2400" spc="-75" dirty="0">
                <a:solidFill>
                  <a:srgbClr val="FFAB40"/>
                </a:solidFill>
              </a:rPr>
              <a:t>S</a:t>
            </a:r>
            <a:r>
              <a:rPr sz="2400" spc="-114" dirty="0">
                <a:solidFill>
                  <a:srgbClr val="FFAB40"/>
                </a:solidFill>
              </a:rPr>
              <a:t>V</a:t>
            </a:r>
            <a:r>
              <a:rPr sz="2400" spc="15" dirty="0">
                <a:solidFill>
                  <a:srgbClr val="FFAB40"/>
                </a:solidFill>
              </a:rPr>
              <a:t>M</a:t>
            </a:r>
            <a:r>
              <a:rPr sz="2400" spc="-125" dirty="0">
                <a:solidFill>
                  <a:srgbClr val="FFAB40"/>
                </a:solidFill>
              </a:rPr>
              <a:t> </a:t>
            </a:r>
            <a:r>
              <a:rPr sz="2400" spc="-35" dirty="0">
                <a:solidFill>
                  <a:srgbClr val="FFAB40"/>
                </a:solidFill>
              </a:rPr>
              <a:t>Model</a:t>
            </a:r>
            <a:endParaRPr sz="2400"/>
          </a:p>
        </p:txBody>
      </p:sp>
      <p:pic>
        <p:nvPicPr>
          <p:cNvPr id="4" name="object 4"/>
          <p:cNvPicPr/>
          <p:nvPr/>
        </p:nvPicPr>
        <p:blipFill>
          <a:blip r:embed="rId2" cstate="print"/>
          <a:stretch>
            <a:fillRect/>
          </a:stretch>
        </p:blipFill>
        <p:spPr>
          <a:xfrm>
            <a:off x="4621372" y="2743000"/>
            <a:ext cx="3534900" cy="1215876"/>
          </a:xfrm>
          <a:prstGeom prst="rect">
            <a:avLst/>
          </a:prstGeom>
        </p:spPr>
      </p:pic>
      <p:sp>
        <p:nvSpPr>
          <p:cNvPr id="5" name="object 5"/>
          <p:cNvSpPr txBox="1"/>
          <p:nvPr/>
        </p:nvSpPr>
        <p:spPr>
          <a:xfrm>
            <a:off x="4579549" y="1172097"/>
            <a:ext cx="3502025" cy="1229360"/>
          </a:xfrm>
          <a:prstGeom prst="rect">
            <a:avLst/>
          </a:prstGeom>
        </p:spPr>
        <p:txBody>
          <a:bodyPr vert="horz" wrap="square" lIns="0" tIns="12700" rIns="0" bIns="0" rtlCol="0">
            <a:spAutoFit/>
          </a:bodyPr>
          <a:lstStyle/>
          <a:p>
            <a:pPr marL="12700" marR="5080">
              <a:lnSpc>
                <a:spcPct val="114999"/>
              </a:lnSpc>
              <a:spcBef>
                <a:spcPts val="100"/>
              </a:spcBef>
            </a:pPr>
            <a:r>
              <a:rPr sz="1200" spc="-5" dirty="0">
                <a:solidFill>
                  <a:srgbClr val="FFFFFF"/>
                </a:solidFill>
                <a:latin typeface="Arial MT"/>
                <a:cs typeface="Arial MT"/>
              </a:rPr>
              <a:t>The accuracy </a:t>
            </a:r>
            <a:r>
              <a:rPr sz="1200" dirty="0">
                <a:solidFill>
                  <a:srgbClr val="FFFFFF"/>
                </a:solidFill>
                <a:latin typeface="Arial MT"/>
                <a:cs typeface="Arial MT"/>
              </a:rPr>
              <a:t>rate </a:t>
            </a:r>
            <a:r>
              <a:rPr sz="1200" spc="-5" dirty="0">
                <a:solidFill>
                  <a:srgbClr val="FFFFFF"/>
                </a:solidFill>
                <a:latin typeface="Arial MT"/>
                <a:cs typeface="Arial MT"/>
              </a:rPr>
              <a:t>of the SVM </a:t>
            </a:r>
            <a:r>
              <a:rPr sz="1200" dirty="0">
                <a:solidFill>
                  <a:srgbClr val="FFFFFF"/>
                </a:solidFill>
                <a:latin typeface="Arial MT"/>
                <a:cs typeface="Arial MT"/>
              </a:rPr>
              <a:t>model </a:t>
            </a:r>
            <a:r>
              <a:rPr sz="1200" spc="-5" dirty="0">
                <a:solidFill>
                  <a:srgbClr val="FFFFFF"/>
                </a:solidFill>
                <a:latin typeface="Arial MT"/>
                <a:cs typeface="Arial MT"/>
              </a:rPr>
              <a:t>is 63.49%, the </a:t>
            </a:r>
            <a:r>
              <a:rPr sz="1200" spc="-320" dirty="0">
                <a:solidFill>
                  <a:srgbClr val="FFFFFF"/>
                </a:solidFill>
                <a:latin typeface="Arial MT"/>
                <a:cs typeface="Arial MT"/>
              </a:rPr>
              <a:t> </a:t>
            </a:r>
            <a:r>
              <a:rPr sz="1200" dirty="0">
                <a:solidFill>
                  <a:srgbClr val="FFFFFF"/>
                </a:solidFill>
                <a:latin typeface="Arial MT"/>
                <a:cs typeface="Arial MT"/>
              </a:rPr>
              <a:t>cross</a:t>
            </a:r>
            <a:r>
              <a:rPr sz="1200" spc="-10" dirty="0">
                <a:solidFill>
                  <a:srgbClr val="FFFFFF"/>
                </a:solidFill>
                <a:latin typeface="Arial MT"/>
                <a:cs typeface="Arial MT"/>
              </a:rPr>
              <a:t> </a:t>
            </a:r>
            <a:r>
              <a:rPr sz="1200" dirty="0">
                <a:solidFill>
                  <a:srgbClr val="FFFFFF"/>
                </a:solidFill>
                <a:latin typeface="Arial MT"/>
                <a:cs typeface="Arial MT"/>
              </a:rPr>
              <a:t>validation</a:t>
            </a:r>
            <a:r>
              <a:rPr sz="1200" spc="-10" dirty="0">
                <a:solidFill>
                  <a:srgbClr val="FFFFFF"/>
                </a:solidFill>
                <a:latin typeface="Arial MT"/>
                <a:cs typeface="Arial MT"/>
              </a:rPr>
              <a:t> </a:t>
            </a:r>
            <a:r>
              <a:rPr sz="1200" dirty="0">
                <a:solidFill>
                  <a:srgbClr val="FFFFFF"/>
                </a:solidFill>
                <a:latin typeface="Arial MT"/>
                <a:cs typeface="Arial MT"/>
              </a:rPr>
              <a:t>score</a:t>
            </a:r>
            <a:r>
              <a:rPr sz="1200" spc="-5" dirty="0">
                <a:solidFill>
                  <a:srgbClr val="FFFFFF"/>
                </a:solidFill>
                <a:latin typeface="Arial MT"/>
                <a:cs typeface="Arial MT"/>
              </a:rPr>
              <a:t> is</a:t>
            </a:r>
            <a:r>
              <a:rPr sz="1200" spc="-10" dirty="0">
                <a:solidFill>
                  <a:srgbClr val="FFFFFF"/>
                </a:solidFill>
                <a:latin typeface="Arial MT"/>
                <a:cs typeface="Arial MT"/>
              </a:rPr>
              <a:t> </a:t>
            </a:r>
            <a:r>
              <a:rPr sz="1200" spc="-5" dirty="0">
                <a:solidFill>
                  <a:srgbClr val="FFFFFF"/>
                </a:solidFill>
                <a:latin typeface="Arial MT"/>
                <a:cs typeface="Arial MT"/>
              </a:rPr>
              <a:t>60.91%.</a:t>
            </a:r>
            <a:endParaRPr sz="1200">
              <a:latin typeface="Arial MT"/>
              <a:cs typeface="Arial MT"/>
            </a:endParaRPr>
          </a:p>
          <a:p>
            <a:pPr>
              <a:lnSpc>
                <a:spcPct val="100000"/>
              </a:lnSpc>
              <a:spcBef>
                <a:spcPts val="50"/>
              </a:spcBef>
            </a:pPr>
            <a:endParaRPr sz="1000">
              <a:latin typeface="Arial MT"/>
              <a:cs typeface="Arial MT"/>
            </a:endParaRPr>
          </a:p>
          <a:p>
            <a:pPr marL="12700" marR="216535">
              <a:lnSpc>
                <a:spcPct val="114999"/>
              </a:lnSpc>
            </a:pPr>
            <a:r>
              <a:rPr sz="1200" spc="-5" dirty="0">
                <a:solidFill>
                  <a:srgbClr val="FFFFFF"/>
                </a:solidFill>
                <a:latin typeface="Arial MT"/>
                <a:cs typeface="Arial MT"/>
              </a:rPr>
              <a:t>The precision </a:t>
            </a:r>
            <a:r>
              <a:rPr sz="1200" dirty="0">
                <a:solidFill>
                  <a:srgbClr val="FFFFFF"/>
                </a:solidFill>
                <a:latin typeface="Arial MT"/>
                <a:cs typeface="Arial MT"/>
              </a:rPr>
              <a:t>rate </a:t>
            </a:r>
            <a:r>
              <a:rPr sz="1200" spc="-5" dirty="0">
                <a:solidFill>
                  <a:srgbClr val="FFFFFF"/>
                </a:solidFill>
                <a:latin typeface="Arial MT"/>
                <a:cs typeface="Arial MT"/>
              </a:rPr>
              <a:t>of the SVM </a:t>
            </a:r>
            <a:r>
              <a:rPr sz="1200" dirty="0">
                <a:solidFill>
                  <a:srgbClr val="FFFFFF"/>
                </a:solidFill>
                <a:latin typeface="Arial MT"/>
                <a:cs typeface="Arial MT"/>
              </a:rPr>
              <a:t>model </a:t>
            </a:r>
            <a:r>
              <a:rPr sz="1200" spc="-5" dirty="0">
                <a:solidFill>
                  <a:srgbClr val="FFFFFF"/>
                </a:solidFill>
                <a:latin typeface="Arial MT"/>
                <a:cs typeface="Arial MT"/>
              </a:rPr>
              <a:t>is 64%, the </a:t>
            </a:r>
            <a:r>
              <a:rPr sz="1200" spc="-320" dirty="0">
                <a:solidFill>
                  <a:srgbClr val="FFFFFF"/>
                </a:solidFill>
                <a:latin typeface="Arial MT"/>
                <a:cs typeface="Arial MT"/>
              </a:rPr>
              <a:t> </a:t>
            </a:r>
            <a:r>
              <a:rPr sz="1200" spc="-5" dirty="0">
                <a:solidFill>
                  <a:srgbClr val="FFFFFF"/>
                </a:solidFill>
                <a:latin typeface="Arial MT"/>
                <a:cs typeface="Arial MT"/>
              </a:rPr>
              <a:t>false-positive </a:t>
            </a:r>
            <a:r>
              <a:rPr sz="1200" dirty="0">
                <a:solidFill>
                  <a:srgbClr val="FFFFFF"/>
                </a:solidFill>
                <a:latin typeface="Arial MT"/>
                <a:cs typeface="Arial MT"/>
              </a:rPr>
              <a:t>rate </a:t>
            </a:r>
            <a:r>
              <a:rPr sz="1200" spc="-5" dirty="0">
                <a:solidFill>
                  <a:srgbClr val="FFFFFF"/>
                </a:solidFill>
                <a:latin typeface="Arial MT"/>
                <a:cs typeface="Arial MT"/>
              </a:rPr>
              <a:t>is 87% which indicates is not </a:t>
            </a:r>
            <a:r>
              <a:rPr sz="1200" dirty="0">
                <a:solidFill>
                  <a:srgbClr val="FFFFFF"/>
                </a:solidFill>
                <a:latin typeface="Arial MT"/>
                <a:cs typeface="Arial MT"/>
              </a:rPr>
              <a:t> </a:t>
            </a:r>
            <a:r>
              <a:rPr sz="1200" spc="-5" dirty="0">
                <a:solidFill>
                  <a:srgbClr val="FFFFFF"/>
                </a:solidFill>
                <a:latin typeface="Arial MT"/>
                <a:cs typeface="Arial MT"/>
              </a:rPr>
              <a:t>good</a:t>
            </a:r>
            <a:r>
              <a:rPr sz="1200" spc="-10" dirty="0">
                <a:solidFill>
                  <a:srgbClr val="FFFFFF"/>
                </a:solidFill>
                <a:latin typeface="Arial MT"/>
                <a:cs typeface="Arial MT"/>
              </a:rPr>
              <a:t> </a:t>
            </a:r>
            <a:r>
              <a:rPr sz="1200" spc="-5" dirty="0">
                <a:solidFill>
                  <a:srgbClr val="FFFFFF"/>
                </a:solidFill>
                <a:latin typeface="Arial MT"/>
                <a:cs typeface="Arial MT"/>
              </a:rPr>
              <a:t>fit.</a:t>
            </a:r>
            <a:endParaRPr sz="1200">
              <a:latin typeface="Arial MT"/>
              <a:cs typeface="Arial MT"/>
            </a:endParaRPr>
          </a:p>
        </p:txBody>
      </p:sp>
      <p:pic>
        <p:nvPicPr>
          <p:cNvPr id="6" name="object 6"/>
          <p:cNvPicPr/>
          <p:nvPr/>
        </p:nvPicPr>
        <p:blipFill>
          <a:blip r:embed="rId3" cstate="print"/>
          <a:stretch>
            <a:fillRect/>
          </a:stretch>
        </p:blipFill>
        <p:spPr>
          <a:xfrm>
            <a:off x="1166750" y="2676800"/>
            <a:ext cx="2607785" cy="19454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174" y="366907"/>
            <a:ext cx="4290695" cy="391160"/>
          </a:xfrm>
          <a:prstGeom prst="rect">
            <a:avLst/>
          </a:prstGeom>
        </p:spPr>
        <p:txBody>
          <a:bodyPr vert="horz" wrap="square" lIns="0" tIns="12700" rIns="0" bIns="0" rtlCol="0">
            <a:spAutoFit/>
          </a:bodyPr>
          <a:lstStyle/>
          <a:p>
            <a:pPr marL="12700">
              <a:lnSpc>
                <a:spcPct val="100000"/>
              </a:lnSpc>
              <a:spcBef>
                <a:spcPts val="100"/>
              </a:spcBef>
            </a:pPr>
            <a:r>
              <a:rPr sz="2400" spc="-75" dirty="0">
                <a:solidFill>
                  <a:srgbClr val="FFAB40"/>
                </a:solidFill>
              </a:rPr>
              <a:t>L</a:t>
            </a:r>
            <a:r>
              <a:rPr sz="2400" spc="-40" dirty="0">
                <a:solidFill>
                  <a:srgbClr val="FFAB40"/>
                </a:solidFill>
              </a:rPr>
              <a:t>ogistic</a:t>
            </a:r>
            <a:r>
              <a:rPr sz="2400" spc="-125" dirty="0">
                <a:solidFill>
                  <a:srgbClr val="FFAB40"/>
                </a:solidFill>
              </a:rPr>
              <a:t> </a:t>
            </a:r>
            <a:r>
              <a:rPr sz="2400" spc="-75" dirty="0">
                <a:solidFill>
                  <a:srgbClr val="FFAB40"/>
                </a:solidFill>
              </a:rPr>
              <a:t>Reg</a:t>
            </a:r>
            <a:r>
              <a:rPr sz="2400" spc="-70" dirty="0">
                <a:solidFill>
                  <a:srgbClr val="FFAB40"/>
                </a:solidFill>
              </a:rPr>
              <a:t>r</a:t>
            </a:r>
            <a:r>
              <a:rPr sz="2400" spc="-75" dirty="0">
                <a:solidFill>
                  <a:srgbClr val="FFAB40"/>
                </a:solidFill>
              </a:rPr>
              <a:t>ession</a:t>
            </a:r>
            <a:r>
              <a:rPr sz="2400" spc="-125" dirty="0">
                <a:solidFill>
                  <a:srgbClr val="FFAB40"/>
                </a:solidFill>
              </a:rPr>
              <a:t> </a:t>
            </a:r>
            <a:r>
              <a:rPr sz="2400" spc="-35" dirty="0">
                <a:solidFill>
                  <a:srgbClr val="FFAB40"/>
                </a:solidFill>
              </a:rPr>
              <a:t>Model</a:t>
            </a:r>
            <a:endParaRPr sz="2400"/>
          </a:p>
        </p:txBody>
      </p:sp>
      <p:sp>
        <p:nvSpPr>
          <p:cNvPr id="3" name="object 3"/>
          <p:cNvSpPr txBox="1"/>
          <p:nvPr/>
        </p:nvSpPr>
        <p:spPr>
          <a:xfrm>
            <a:off x="917175" y="1130479"/>
            <a:ext cx="6777990" cy="1305560"/>
          </a:xfrm>
          <a:prstGeom prst="rect">
            <a:avLst/>
          </a:prstGeom>
        </p:spPr>
        <p:txBody>
          <a:bodyPr vert="horz" wrap="square" lIns="0" tIns="12700" rIns="0" bIns="0" rtlCol="0">
            <a:spAutoFit/>
          </a:bodyPr>
          <a:lstStyle/>
          <a:p>
            <a:pPr marL="12700" marR="176530">
              <a:lnSpc>
                <a:spcPct val="100000"/>
              </a:lnSpc>
              <a:spcBef>
                <a:spcPts val="100"/>
              </a:spcBef>
            </a:pPr>
            <a:r>
              <a:rPr sz="1200" spc="15" dirty="0">
                <a:solidFill>
                  <a:srgbClr val="FFFFFF"/>
                </a:solidFill>
                <a:latin typeface="Verdana"/>
                <a:cs typeface="Verdana"/>
              </a:rPr>
              <a:t>Logistic</a:t>
            </a:r>
            <a:r>
              <a:rPr sz="1200" spc="-105" dirty="0">
                <a:solidFill>
                  <a:srgbClr val="FFFFFF"/>
                </a:solidFill>
                <a:latin typeface="Verdana"/>
                <a:cs typeface="Verdana"/>
              </a:rPr>
              <a:t> </a:t>
            </a:r>
            <a:r>
              <a:rPr sz="1200" spc="-5" dirty="0">
                <a:solidFill>
                  <a:srgbClr val="FFFFFF"/>
                </a:solidFill>
                <a:latin typeface="Verdana"/>
                <a:cs typeface="Verdana"/>
              </a:rPr>
              <a:t>regression</a:t>
            </a:r>
            <a:r>
              <a:rPr sz="1200" spc="-100" dirty="0">
                <a:solidFill>
                  <a:srgbClr val="FFFFFF"/>
                </a:solidFill>
                <a:latin typeface="Verdana"/>
                <a:cs typeface="Verdana"/>
              </a:rPr>
              <a:t> </a:t>
            </a:r>
            <a:r>
              <a:rPr sz="1200" spc="-25" dirty="0">
                <a:solidFill>
                  <a:srgbClr val="FFFFFF"/>
                </a:solidFill>
                <a:latin typeface="Verdana"/>
                <a:cs typeface="Verdana"/>
              </a:rPr>
              <a:t>is</a:t>
            </a:r>
            <a:r>
              <a:rPr sz="1200" spc="-100" dirty="0">
                <a:solidFill>
                  <a:srgbClr val="FFFFFF"/>
                </a:solidFill>
                <a:latin typeface="Verdana"/>
                <a:cs typeface="Verdana"/>
              </a:rPr>
              <a:t> </a:t>
            </a:r>
            <a:r>
              <a:rPr sz="1200" spc="-15" dirty="0">
                <a:solidFill>
                  <a:srgbClr val="FFFFFF"/>
                </a:solidFill>
                <a:latin typeface="Verdana"/>
                <a:cs typeface="Verdana"/>
              </a:rPr>
              <a:t>a</a:t>
            </a:r>
            <a:r>
              <a:rPr sz="1200" spc="-100" dirty="0">
                <a:solidFill>
                  <a:srgbClr val="FFFFFF"/>
                </a:solidFill>
                <a:latin typeface="Verdana"/>
                <a:cs typeface="Verdana"/>
              </a:rPr>
              <a:t> </a:t>
            </a:r>
            <a:r>
              <a:rPr sz="1200" dirty="0">
                <a:solidFill>
                  <a:srgbClr val="FFFFFF"/>
                </a:solidFill>
                <a:latin typeface="Verdana"/>
                <a:cs typeface="Verdana"/>
              </a:rPr>
              <a:t>supervised</a:t>
            </a:r>
            <a:r>
              <a:rPr sz="1200" spc="-105" dirty="0">
                <a:solidFill>
                  <a:srgbClr val="FFFFFF"/>
                </a:solidFill>
                <a:latin typeface="Verdana"/>
                <a:cs typeface="Verdana"/>
              </a:rPr>
              <a:t> </a:t>
            </a:r>
            <a:r>
              <a:rPr sz="1200" spc="10" dirty="0">
                <a:solidFill>
                  <a:srgbClr val="FFFFFF"/>
                </a:solidFill>
                <a:latin typeface="Verdana"/>
                <a:cs typeface="Verdana"/>
              </a:rPr>
              <a:t>learning</a:t>
            </a:r>
            <a:r>
              <a:rPr sz="1200" spc="-100" dirty="0">
                <a:solidFill>
                  <a:srgbClr val="FFFFFF"/>
                </a:solidFill>
                <a:latin typeface="Verdana"/>
                <a:cs typeface="Verdana"/>
              </a:rPr>
              <a:t> </a:t>
            </a:r>
            <a:r>
              <a:rPr sz="1200" spc="10" dirty="0">
                <a:solidFill>
                  <a:srgbClr val="FFFFFF"/>
                </a:solidFill>
                <a:latin typeface="Verdana"/>
                <a:cs typeface="Verdana"/>
              </a:rPr>
              <a:t>classiﬁcation</a:t>
            </a:r>
            <a:r>
              <a:rPr sz="1200" spc="-100" dirty="0">
                <a:solidFill>
                  <a:srgbClr val="FFFFFF"/>
                </a:solidFill>
                <a:latin typeface="Verdana"/>
                <a:cs typeface="Verdana"/>
              </a:rPr>
              <a:t> </a:t>
            </a:r>
            <a:r>
              <a:rPr sz="1200" spc="20" dirty="0">
                <a:solidFill>
                  <a:srgbClr val="FFFFFF"/>
                </a:solidFill>
                <a:latin typeface="Verdana"/>
                <a:cs typeface="Verdana"/>
              </a:rPr>
              <a:t>algorithm</a:t>
            </a:r>
            <a:r>
              <a:rPr sz="1200" spc="-100" dirty="0">
                <a:solidFill>
                  <a:srgbClr val="FFFFFF"/>
                </a:solidFill>
                <a:latin typeface="Verdana"/>
                <a:cs typeface="Verdana"/>
              </a:rPr>
              <a:t> </a:t>
            </a:r>
            <a:r>
              <a:rPr sz="1200" spc="20" dirty="0">
                <a:solidFill>
                  <a:srgbClr val="FFFFFF"/>
                </a:solidFill>
                <a:latin typeface="Verdana"/>
                <a:cs typeface="Verdana"/>
              </a:rPr>
              <a:t>used</a:t>
            </a:r>
            <a:r>
              <a:rPr sz="1200" spc="-105" dirty="0">
                <a:solidFill>
                  <a:srgbClr val="FFFFFF"/>
                </a:solidFill>
                <a:latin typeface="Verdana"/>
                <a:cs typeface="Verdana"/>
              </a:rPr>
              <a:t> </a:t>
            </a:r>
            <a:r>
              <a:rPr sz="1200" spc="5" dirty="0">
                <a:solidFill>
                  <a:srgbClr val="FFFFFF"/>
                </a:solidFill>
                <a:latin typeface="Verdana"/>
                <a:cs typeface="Verdana"/>
              </a:rPr>
              <a:t>to</a:t>
            </a:r>
            <a:r>
              <a:rPr sz="1200" spc="-100" dirty="0">
                <a:solidFill>
                  <a:srgbClr val="FFFFFF"/>
                </a:solidFill>
                <a:latin typeface="Verdana"/>
                <a:cs typeface="Verdana"/>
              </a:rPr>
              <a:t> </a:t>
            </a:r>
            <a:r>
              <a:rPr sz="1200" spc="20" dirty="0">
                <a:solidFill>
                  <a:srgbClr val="FFFFFF"/>
                </a:solidFill>
                <a:latin typeface="Verdana"/>
                <a:cs typeface="Verdana"/>
              </a:rPr>
              <a:t>predict</a:t>
            </a:r>
            <a:r>
              <a:rPr sz="1200" spc="-100" dirty="0">
                <a:solidFill>
                  <a:srgbClr val="FFFFFF"/>
                </a:solidFill>
                <a:latin typeface="Verdana"/>
                <a:cs typeface="Verdana"/>
              </a:rPr>
              <a:t> </a:t>
            </a:r>
            <a:r>
              <a:rPr sz="1200" spc="25" dirty="0">
                <a:solidFill>
                  <a:srgbClr val="FFFFFF"/>
                </a:solidFill>
                <a:latin typeface="Verdana"/>
                <a:cs typeface="Verdana"/>
              </a:rPr>
              <a:t>the </a:t>
            </a:r>
            <a:r>
              <a:rPr sz="1200" spc="-405" dirty="0">
                <a:solidFill>
                  <a:srgbClr val="FFFFFF"/>
                </a:solidFill>
                <a:latin typeface="Verdana"/>
                <a:cs typeface="Verdana"/>
              </a:rPr>
              <a:t> </a:t>
            </a:r>
            <a:r>
              <a:rPr sz="1200" spc="5" dirty="0">
                <a:solidFill>
                  <a:srgbClr val="FFFFFF"/>
                </a:solidFill>
                <a:latin typeface="Verdana"/>
                <a:cs typeface="Verdana"/>
              </a:rPr>
              <a:t>probability</a:t>
            </a:r>
            <a:r>
              <a:rPr sz="1200" spc="-105" dirty="0">
                <a:solidFill>
                  <a:srgbClr val="FFFFFF"/>
                </a:solidFill>
                <a:latin typeface="Verdana"/>
                <a:cs typeface="Verdana"/>
              </a:rPr>
              <a:t> </a:t>
            </a:r>
            <a:r>
              <a:rPr sz="1200" dirty="0">
                <a:solidFill>
                  <a:srgbClr val="FFFFFF"/>
                </a:solidFill>
                <a:latin typeface="Verdana"/>
                <a:cs typeface="Verdana"/>
              </a:rPr>
              <a:t>of</a:t>
            </a:r>
            <a:r>
              <a:rPr sz="1200" spc="-100" dirty="0">
                <a:solidFill>
                  <a:srgbClr val="FFFFFF"/>
                </a:solidFill>
                <a:latin typeface="Verdana"/>
                <a:cs typeface="Verdana"/>
              </a:rPr>
              <a:t> </a:t>
            </a:r>
            <a:r>
              <a:rPr sz="1200" spc="-15" dirty="0">
                <a:solidFill>
                  <a:srgbClr val="FFFFFF"/>
                </a:solidFill>
                <a:latin typeface="Verdana"/>
                <a:cs typeface="Verdana"/>
              </a:rPr>
              <a:t>a</a:t>
            </a:r>
            <a:r>
              <a:rPr sz="1200" spc="-100" dirty="0">
                <a:solidFill>
                  <a:srgbClr val="FFFFFF"/>
                </a:solidFill>
                <a:latin typeface="Verdana"/>
                <a:cs typeface="Verdana"/>
              </a:rPr>
              <a:t> </a:t>
            </a:r>
            <a:r>
              <a:rPr sz="1200" spc="5" dirty="0">
                <a:solidFill>
                  <a:srgbClr val="FFFFFF"/>
                </a:solidFill>
                <a:latin typeface="Verdana"/>
                <a:cs typeface="Verdana"/>
              </a:rPr>
              <a:t>target</a:t>
            </a:r>
            <a:r>
              <a:rPr sz="1200" spc="-105" dirty="0">
                <a:solidFill>
                  <a:srgbClr val="FFFFFF"/>
                </a:solidFill>
                <a:latin typeface="Verdana"/>
                <a:cs typeface="Verdana"/>
              </a:rPr>
              <a:t> </a:t>
            </a:r>
            <a:r>
              <a:rPr sz="1200" spc="-30" dirty="0">
                <a:solidFill>
                  <a:srgbClr val="FFFFFF"/>
                </a:solidFill>
                <a:latin typeface="Verdana"/>
                <a:cs typeface="Verdana"/>
              </a:rPr>
              <a:t>variable.</a:t>
            </a:r>
            <a:r>
              <a:rPr sz="1200" spc="-100" dirty="0">
                <a:solidFill>
                  <a:srgbClr val="FFFFFF"/>
                </a:solidFill>
                <a:latin typeface="Verdana"/>
                <a:cs typeface="Verdana"/>
              </a:rPr>
              <a:t> </a:t>
            </a:r>
            <a:r>
              <a:rPr sz="1200" spc="-65" dirty="0">
                <a:solidFill>
                  <a:srgbClr val="FFFFFF"/>
                </a:solidFill>
                <a:latin typeface="Verdana"/>
                <a:cs typeface="Verdana"/>
              </a:rPr>
              <a:t>It</a:t>
            </a:r>
            <a:r>
              <a:rPr sz="1200" spc="-100" dirty="0">
                <a:solidFill>
                  <a:srgbClr val="FFFFFF"/>
                </a:solidFill>
                <a:latin typeface="Verdana"/>
                <a:cs typeface="Verdana"/>
              </a:rPr>
              <a:t> </a:t>
            </a:r>
            <a:r>
              <a:rPr sz="1200" spc="-25" dirty="0">
                <a:solidFill>
                  <a:srgbClr val="FFFFFF"/>
                </a:solidFill>
                <a:latin typeface="Verdana"/>
                <a:cs typeface="Verdana"/>
              </a:rPr>
              <a:t>is</a:t>
            </a:r>
            <a:r>
              <a:rPr sz="1200" spc="-100" dirty="0">
                <a:solidFill>
                  <a:srgbClr val="FFFFFF"/>
                </a:solidFill>
                <a:latin typeface="Verdana"/>
                <a:cs typeface="Verdana"/>
              </a:rPr>
              <a:t> </a:t>
            </a:r>
            <a:r>
              <a:rPr sz="1200" spc="10" dirty="0">
                <a:solidFill>
                  <a:srgbClr val="FFFFFF"/>
                </a:solidFill>
                <a:latin typeface="Verdana"/>
                <a:cs typeface="Verdana"/>
              </a:rPr>
              <a:t>mainly</a:t>
            </a:r>
            <a:r>
              <a:rPr sz="1200" spc="-105" dirty="0">
                <a:solidFill>
                  <a:srgbClr val="FFFFFF"/>
                </a:solidFill>
                <a:latin typeface="Verdana"/>
                <a:cs typeface="Verdana"/>
              </a:rPr>
              <a:t> </a:t>
            </a:r>
            <a:r>
              <a:rPr sz="1200" spc="20" dirty="0">
                <a:solidFill>
                  <a:srgbClr val="FFFFFF"/>
                </a:solidFill>
                <a:latin typeface="Verdana"/>
                <a:cs typeface="Verdana"/>
              </a:rPr>
              <a:t>used</a:t>
            </a:r>
            <a:r>
              <a:rPr sz="1200" spc="-100" dirty="0">
                <a:solidFill>
                  <a:srgbClr val="FFFFFF"/>
                </a:solidFill>
                <a:latin typeface="Verdana"/>
                <a:cs typeface="Verdana"/>
              </a:rPr>
              <a:t> </a:t>
            </a:r>
            <a:r>
              <a:rPr sz="1200" spc="45" dirty="0">
                <a:solidFill>
                  <a:srgbClr val="FFFFFF"/>
                </a:solidFill>
                <a:latin typeface="Verdana"/>
                <a:cs typeface="Verdana"/>
              </a:rPr>
              <a:t>when</a:t>
            </a:r>
            <a:r>
              <a:rPr sz="1200" spc="-100" dirty="0">
                <a:solidFill>
                  <a:srgbClr val="FFFFFF"/>
                </a:solidFill>
                <a:latin typeface="Verdana"/>
                <a:cs typeface="Verdana"/>
              </a:rPr>
              <a:t> </a:t>
            </a:r>
            <a:r>
              <a:rPr sz="1200" spc="25" dirty="0">
                <a:solidFill>
                  <a:srgbClr val="FFFFFF"/>
                </a:solidFill>
                <a:latin typeface="Verdana"/>
                <a:cs typeface="Verdana"/>
              </a:rPr>
              <a:t>the</a:t>
            </a:r>
            <a:r>
              <a:rPr sz="1200" spc="-100" dirty="0">
                <a:solidFill>
                  <a:srgbClr val="FFFFFF"/>
                </a:solidFill>
                <a:latin typeface="Verdana"/>
                <a:cs typeface="Verdana"/>
              </a:rPr>
              <a:t> </a:t>
            </a:r>
            <a:r>
              <a:rPr sz="1200" spc="5" dirty="0">
                <a:solidFill>
                  <a:srgbClr val="FFFFFF"/>
                </a:solidFill>
                <a:latin typeface="Verdana"/>
                <a:cs typeface="Verdana"/>
              </a:rPr>
              <a:t>target</a:t>
            </a:r>
            <a:r>
              <a:rPr sz="1200" spc="-105" dirty="0">
                <a:solidFill>
                  <a:srgbClr val="FFFFFF"/>
                </a:solidFill>
                <a:latin typeface="Verdana"/>
                <a:cs typeface="Verdana"/>
              </a:rPr>
              <a:t> </a:t>
            </a:r>
            <a:r>
              <a:rPr sz="1200" spc="-15" dirty="0">
                <a:solidFill>
                  <a:srgbClr val="FFFFFF"/>
                </a:solidFill>
                <a:latin typeface="Verdana"/>
                <a:cs typeface="Verdana"/>
              </a:rPr>
              <a:t>variable</a:t>
            </a:r>
            <a:r>
              <a:rPr sz="1200" spc="-100" dirty="0">
                <a:solidFill>
                  <a:srgbClr val="FFFFFF"/>
                </a:solidFill>
                <a:latin typeface="Verdana"/>
                <a:cs typeface="Verdana"/>
              </a:rPr>
              <a:t> </a:t>
            </a:r>
            <a:r>
              <a:rPr sz="1200" spc="-25" dirty="0">
                <a:solidFill>
                  <a:srgbClr val="FFFFFF"/>
                </a:solidFill>
                <a:latin typeface="Verdana"/>
                <a:cs typeface="Verdana"/>
              </a:rPr>
              <a:t>is</a:t>
            </a:r>
            <a:r>
              <a:rPr sz="1200" spc="-100" dirty="0">
                <a:solidFill>
                  <a:srgbClr val="FFFFFF"/>
                </a:solidFill>
                <a:latin typeface="Verdana"/>
                <a:cs typeface="Verdana"/>
              </a:rPr>
              <a:t> </a:t>
            </a:r>
            <a:r>
              <a:rPr sz="1200" spc="-10" dirty="0">
                <a:solidFill>
                  <a:srgbClr val="FFFFFF"/>
                </a:solidFill>
                <a:latin typeface="Verdana"/>
                <a:cs typeface="Verdana"/>
              </a:rPr>
              <a:t>categorical.</a:t>
            </a:r>
            <a:endParaRPr sz="1200">
              <a:latin typeface="Verdana"/>
              <a:cs typeface="Verdana"/>
            </a:endParaRPr>
          </a:p>
          <a:p>
            <a:pPr>
              <a:lnSpc>
                <a:spcPct val="100000"/>
              </a:lnSpc>
              <a:spcBef>
                <a:spcPts val="40"/>
              </a:spcBef>
            </a:pPr>
            <a:endParaRPr sz="1150">
              <a:latin typeface="Verdana"/>
              <a:cs typeface="Verdana"/>
            </a:endParaRPr>
          </a:p>
          <a:p>
            <a:pPr marL="469900" marR="5080" indent="-320675">
              <a:lnSpc>
                <a:spcPct val="100000"/>
              </a:lnSpc>
              <a:buFont typeface="Arial MT"/>
              <a:buChar char="●"/>
              <a:tabLst>
                <a:tab pos="469265" algn="l"/>
                <a:tab pos="469900" algn="l"/>
              </a:tabLst>
            </a:pPr>
            <a:r>
              <a:rPr sz="1200" dirty="0">
                <a:solidFill>
                  <a:srgbClr val="FFFFFF"/>
                </a:solidFill>
                <a:latin typeface="Verdana"/>
                <a:cs typeface="Verdana"/>
              </a:rPr>
              <a:t>The</a:t>
            </a:r>
            <a:r>
              <a:rPr sz="1200" spc="-110" dirty="0">
                <a:solidFill>
                  <a:srgbClr val="FFFFFF"/>
                </a:solidFill>
                <a:latin typeface="Verdana"/>
                <a:cs typeface="Verdana"/>
              </a:rPr>
              <a:t> </a:t>
            </a:r>
            <a:r>
              <a:rPr sz="1200" spc="5" dirty="0">
                <a:solidFill>
                  <a:srgbClr val="FFFFFF"/>
                </a:solidFill>
                <a:latin typeface="Verdana"/>
                <a:cs typeface="Verdana"/>
              </a:rPr>
              <a:t>accuracy</a:t>
            </a:r>
            <a:r>
              <a:rPr sz="1200" spc="-105" dirty="0">
                <a:solidFill>
                  <a:srgbClr val="FFFFFF"/>
                </a:solidFill>
                <a:latin typeface="Verdana"/>
                <a:cs typeface="Verdana"/>
              </a:rPr>
              <a:t> </a:t>
            </a:r>
            <a:r>
              <a:rPr sz="1200" spc="-25" dirty="0">
                <a:solidFill>
                  <a:srgbClr val="FFFFFF"/>
                </a:solidFill>
                <a:latin typeface="Verdana"/>
                <a:cs typeface="Verdana"/>
              </a:rPr>
              <a:t>is</a:t>
            </a:r>
            <a:r>
              <a:rPr sz="1200" spc="-105" dirty="0">
                <a:solidFill>
                  <a:srgbClr val="FFFFFF"/>
                </a:solidFill>
                <a:latin typeface="Verdana"/>
                <a:cs typeface="Verdana"/>
              </a:rPr>
              <a:t> </a:t>
            </a:r>
            <a:r>
              <a:rPr sz="1200" spc="-170" dirty="0">
                <a:solidFill>
                  <a:srgbClr val="FFFFFF"/>
                </a:solidFill>
                <a:latin typeface="Verdana"/>
                <a:cs typeface="Verdana"/>
              </a:rPr>
              <a:t>61.33%,</a:t>
            </a:r>
            <a:r>
              <a:rPr sz="1200" spc="-105" dirty="0">
                <a:solidFill>
                  <a:srgbClr val="FFFFFF"/>
                </a:solidFill>
                <a:latin typeface="Verdana"/>
                <a:cs typeface="Verdana"/>
              </a:rPr>
              <a:t> </a:t>
            </a:r>
            <a:r>
              <a:rPr sz="1200" spc="-10" dirty="0">
                <a:solidFill>
                  <a:srgbClr val="FFFFFF"/>
                </a:solidFill>
                <a:latin typeface="Verdana"/>
                <a:cs typeface="Verdana"/>
              </a:rPr>
              <a:t>cross-validation</a:t>
            </a:r>
            <a:r>
              <a:rPr sz="1200" spc="-105" dirty="0">
                <a:solidFill>
                  <a:srgbClr val="FFFFFF"/>
                </a:solidFill>
                <a:latin typeface="Verdana"/>
                <a:cs typeface="Verdana"/>
              </a:rPr>
              <a:t> </a:t>
            </a:r>
            <a:r>
              <a:rPr sz="1200" spc="-25" dirty="0">
                <a:solidFill>
                  <a:srgbClr val="FFFFFF"/>
                </a:solidFill>
                <a:latin typeface="Verdana"/>
                <a:cs typeface="Verdana"/>
              </a:rPr>
              <a:t>is</a:t>
            </a:r>
            <a:r>
              <a:rPr sz="1200" spc="-105" dirty="0">
                <a:solidFill>
                  <a:srgbClr val="FFFFFF"/>
                </a:solidFill>
                <a:latin typeface="Verdana"/>
                <a:cs typeface="Verdana"/>
              </a:rPr>
              <a:t> </a:t>
            </a:r>
            <a:r>
              <a:rPr sz="1200" spc="-110" dirty="0">
                <a:solidFill>
                  <a:srgbClr val="FFFFFF"/>
                </a:solidFill>
                <a:latin typeface="Verdana"/>
                <a:cs typeface="Verdana"/>
              </a:rPr>
              <a:t>60.62%,</a:t>
            </a:r>
            <a:r>
              <a:rPr sz="1200" spc="-105" dirty="0">
                <a:solidFill>
                  <a:srgbClr val="FFFFFF"/>
                </a:solidFill>
                <a:latin typeface="Verdana"/>
                <a:cs typeface="Verdana"/>
              </a:rPr>
              <a:t> </a:t>
            </a:r>
            <a:r>
              <a:rPr sz="1200" spc="25" dirty="0">
                <a:solidFill>
                  <a:srgbClr val="FFFFFF"/>
                </a:solidFill>
                <a:latin typeface="Verdana"/>
                <a:cs typeface="Verdana"/>
              </a:rPr>
              <a:t>the</a:t>
            </a:r>
            <a:r>
              <a:rPr sz="1200" spc="-105" dirty="0">
                <a:solidFill>
                  <a:srgbClr val="FFFFFF"/>
                </a:solidFill>
                <a:latin typeface="Verdana"/>
                <a:cs typeface="Verdana"/>
              </a:rPr>
              <a:t> </a:t>
            </a:r>
            <a:r>
              <a:rPr sz="1200" spc="5" dirty="0">
                <a:solidFill>
                  <a:srgbClr val="FFFFFF"/>
                </a:solidFill>
                <a:latin typeface="Verdana"/>
                <a:cs typeface="Verdana"/>
              </a:rPr>
              <a:t>accuracy</a:t>
            </a:r>
            <a:r>
              <a:rPr sz="1200" spc="-105" dirty="0">
                <a:solidFill>
                  <a:srgbClr val="FFFFFF"/>
                </a:solidFill>
                <a:latin typeface="Verdana"/>
                <a:cs typeface="Verdana"/>
              </a:rPr>
              <a:t> </a:t>
            </a:r>
            <a:r>
              <a:rPr sz="1200" spc="35" dirty="0">
                <a:solidFill>
                  <a:srgbClr val="FFFFFF"/>
                </a:solidFill>
                <a:latin typeface="Verdana"/>
                <a:cs typeface="Verdana"/>
              </a:rPr>
              <a:t>and</a:t>
            </a:r>
            <a:r>
              <a:rPr sz="1200" spc="-105" dirty="0">
                <a:solidFill>
                  <a:srgbClr val="FFFFFF"/>
                </a:solidFill>
                <a:latin typeface="Verdana"/>
                <a:cs typeface="Verdana"/>
              </a:rPr>
              <a:t> </a:t>
            </a:r>
            <a:r>
              <a:rPr sz="1200" spc="-10" dirty="0">
                <a:solidFill>
                  <a:srgbClr val="FFFFFF"/>
                </a:solidFill>
                <a:latin typeface="Verdana"/>
                <a:cs typeface="Verdana"/>
              </a:rPr>
              <a:t>cross-validation </a:t>
            </a:r>
            <a:r>
              <a:rPr sz="1200" spc="-405" dirty="0">
                <a:solidFill>
                  <a:srgbClr val="FFFFFF"/>
                </a:solidFill>
                <a:latin typeface="Verdana"/>
                <a:cs typeface="Verdana"/>
              </a:rPr>
              <a:t> </a:t>
            </a:r>
            <a:r>
              <a:rPr sz="1200" spc="-5" dirty="0">
                <a:solidFill>
                  <a:srgbClr val="FFFFFF"/>
                </a:solidFill>
                <a:latin typeface="Verdana"/>
                <a:cs typeface="Verdana"/>
              </a:rPr>
              <a:t>score</a:t>
            </a:r>
            <a:r>
              <a:rPr sz="1200" spc="-110" dirty="0">
                <a:solidFill>
                  <a:srgbClr val="FFFFFF"/>
                </a:solidFill>
                <a:latin typeface="Verdana"/>
                <a:cs typeface="Verdana"/>
              </a:rPr>
              <a:t> </a:t>
            </a:r>
            <a:r>
              <a:rPr sz="1200" spc="-20" dirty="0">
                <a:solidFill>
                  <a:srgbClr val="FFFFFF"/>
                </a:solidFill>
                <a:latin typeface="Verdana"/>
                <a:cs typeface="Verdana"/>
              </a:rPr>
              <a:t>are</a:t>
            </a:r>
            <a:r>
              <a:rPr sz="1200" spc="-110" dirty="0">
                <a:solidFill>
                  <a:srgbClr val="FFFFFF"/>
                </a:solidFill>
                <a:latin typeface="Verdana"/>
                <a:cs typeface="Verdana"/>
              </a:rPr>
              <a:t> </a:t>
            </a:r>
            <a:r>
              <a:rPr sz="1200" spc="30" dirty="0">
                <a:solidFill>
                  <a:srgbClr val="FFFFFF"/>
                </a:solidFill>
                <a:latin typeface="Verdana"/>
                <a:cs typeface="Verdana"/>
              </a:rPr>
              <a:t>not</a:t>
            </a:r>
            <a:r>
              <a:rPr sz="1200" spc="-110" dirty="0">
                <a:solidFill>
                  <a:srgbClr val="FFFFFF"/>
                </a:solidFill>
                <a:latin typeface="Verdana"/>
                <a:cs typeface="Verdana"/>
              </a:rPr>
              <a:t> </a:t>
            </a:r>
            <a:r>
              <a:rPr sz="1200" spc="-5" dirty="0">
                <a:solidFill>
                  <a:srgbClr val="FFFFFF"/>
                </a:solidFill>
                <a:latin typeface="Verdana"/>
                <a:cs typeface="Verdana"/>
              </a:rPr>
              <a:t>high,</a:t>
            </a:r>
            <a:r>
              <a:rPr sz="1200" spc="-110" dirty="0">
                <a:solidFill>
                  <a:srgbClr val="FFFFFF"/>
                </a:solidFill>
                <a:latin typeface="Verdana"/>
                <a:cs typeface="Verdana"/>
              </a:rPr>
              <a:t> </a:t>
            </a:r>
            <a:r>
              <a:rPr sz="1200" spc="40" dirty="0">
                <a:solidFill>
                  <a:srgbClr val="FFFFFF"/>
                </a:solidFill>
                <a:latin typeface="Verdana"/>
                <a:cs typeface="Verdana"/>
              </a:rPr>
              <a:t>but</a:t>
            </a:r>
            <a:r>
              <a:rPr sz="1200" spc="-110" dirty="0">
                <a:solidFill>
                  <a:srgbClr val="FFFFFF"/>
                </a:solidFill>
                <a:latin typeface="Verdana"/>
                <a:cs typeface="Verdana"/>
              </a:rPr>
              <a:t> </a:t>
            </a:r>
            <a:r>
              <a:rPr sz="1200" dirty="0">
                <a:solidFill>
                  <a:srgbClr val="FFFFFF"/>
                </a:solidFill>
                <a:latin typeface="Verdana"/>
                <a:cs typeface="Verdana"/>
              </a:rPr>
              <a:t>they</a:t>
            </a:r>
            <a:r>
              <a:rPr sz="1200" spc="-110" dirty="0">
                <a:solidFill>
                  <a:srgbClr val="FFFFFF"/>
                </a:solidFill>
                <a:latin typeface="Verdana"/>
                <a:cs typeface="Verdana"/>
              </a:rPr>
              <a:t> </a:t>
            </a:r>
            <a:r>
              <a:rPr sz="1200" spc="-20" dirty="0">
                <a:solidFill>
                  <a:srgbClr val="FFFFFF"/>
                </a:solidFill>
                <a:latin typeface="Verdana"/>
                <a:cs typeface="Verdana"/>
              </a:rPr>
              <a:t>are</a:t>
            </a:r>
            <a:r>
              <a:rPr sz="1200" spc="-110" dirty="0">
                <a:solidFill>
                  <a:srgbClr val="FFFFFF"/>
                </a:solidFill>
                <a:latin typeface="Verdana"/>
                <a:cs typeface="Verdana"/>
              </a:rPr>
              <a:t> </a:t>
            </a:r>
            <a:r>
              <a:rPr sz="1200" spc="5" dirty="0">
                <a:solidFill>
                  <a:srgbClr val="FFFFFF"/>
                </a:solidFill>
                <a:latin typeface="Verdana"/>
                <a:cs typeface="Verdana"/>
              </a:rPr>
              <a:t>close</a:t>
            </a:r>
            <a:r>
              <a:rPr sz="1200" spc="-110" dirty="0">
                <a:solidFill>
                  <a:srgbClr val="FFFFFF"/>
                </a:solidFill>
                <a:latin typeface="Verdana"/>
                <a:cs typeface="Verdana"/>
              </a:rPr>
              <a:t> </a:t>
            </a:r>
            <a:r>
              <a:rPr sz="1200" spc="5" dirty="0">
                <a:solidFill>
                  <a:srgbClr val="FFFFFF"/>
                </a:solidFill>
                <a:latin typeface="Verdana"/>
                <a:cs typeface="Verdana"/>
              </a:rPr>
              <a:t>to</a:t>
            </a:r>
            <a:r>
              <a:rPr sz="1200" spc="-110" dirty="0">
                <a:solidFill>
                  <a:srgbClr val="FFFFFF"/>
                </a:solidFill>
                <a:latin typeface="Verdana"/>
                <a:cs typeface="Verdana"/>
              </a:rPr>
              <a:t> </a:t>
            </a:r>
            <a:r>
              <a:rPr sz="1200" spc="15" dirty="0">
                <a:solidFill>
                  <a:srgbClr val="FFFFFF"/>
                </a:solidFill>
                <a:latin typeface="Verdana"/>
                <a:cs typeface="Verdana"/>
              </a:rPr>
              <a:t>each</a:t>
            </a:r>
            <a:r>
              <a:rPr sz="1200" spc="-110" dirty="0">
                <a:solidFill>
                  <a:srgbClr val="FFFFFF"/>
                </a:solidFill>
                <a:latin typeface="Verdana"/>
                <a:cs typeface="Verdana"/>
              </a:rPr>
              <a:t> </a:t>
            </a:r>
            <a:r>
              <a:rPr sz="1200" spc="-25" dirty="0">
                <a:solidFill>
                  <a:srgbClr val="FFFFFF"/>
                </a:solidFill>
                <a:latin typeface="Verdana"/>
                <a:cs typeface="Verdana"/>
              </a:rPr>
              <a:t>other.</a:t>
            </a:r>
            <a:endParaRPr sz="1200">
              <a:latin typeface="Verdana"/>
              <a:cs typeface="Verdana"/>
            </a:endParaRPr>
          </a:p>
          <a:p>
            <a:pPr marL="469900" marR="10795" indent="-320675">
              <a:lnSpc>
                <a:spcPct val="100000"/>
              </a:lnSpc>
              <a:buFont typeface="Arial MT"/>
              <a:buChar char="●"/>
              <a:tabLst>
                <a:tab pos="469265" algn="l"/>
                <a:tab pos="469900" algn="l"/>
              </a:tabLst>
            </a:pPr>
            <a:r>
              <a:rPr sz="1200" dirty="0">
                <a:solidFill>
                  <a:srgbClr val="FFFFFF"/>
                </a:solidFill>
                <a:latin typeface="Verdana"/>
                <a:cs typeface="Verdana"/>
              </a:rPr>
              <a:t>The</a:t>
            </a:r>
            <a:r>
              <a:rPr sz="1200" spc="-110" dirty="0">
                <a:solidFill>
                  <a:srgbClr val="FFFFFF"/>
                </a:solidFill>
                <a:latin typeface="Verdana"/>
                <a:cs typeface="Verdana"/>
              </a:rPr>
              <a:t> </a:t>
            </a:r>
            <a:r>
              <a:rPr sz="1200" spc="10" dirty="0">
                <a:solidFill>
                  <a:srgbClr val="FFFFFF"/>
                </a:solidFill>
                <a:latin typeface="Verdana"/>
                <a:cs typeface="Verdana"/>
              </a:rPr>
              <a:t>precision</a:t>
            </a:r>
            <a:r>
              <a:rPr sz="1200" spc="-105" dirty="0">
                <a:solidFill>
                  <a:srgbClr val="FFFFFF"/>
                </a:solidFill>
                <a:latin typeface="Verdana"/>
                <a:cs typeface="Verdana"/>
              </a:rPr>
              <a:t> </a:t>
            </a:r>
            <a:r>
              <a:rPr sz="1200" spc="-15" dirty="0">
                <a:solidFill>
                  <a:srgbClr val="FFFFFF"/>
                </a:solidFill>
                <a:latin typeface="Verdana"/>
                <a:cs typeface="Verdana"/>
              </a:rPr>
              <a:t>rate</a:t>
            </a:r>
            <a:r>
              <a:rPr sz="1200" spc="-105" dirty="0">
                <a:solidFill>
                  <a:srgbClr val="FFFFFF"/>
                </a:solidFill>
                <a:latin typeface="Verdana"/>
                <a:cs typeface="Verdana"/>
              </a:rPr>
              <a:t> </a:t>
            </a:r>
            <a:r>
              <a:rPr sz="1200" spc="-25" dirty="0">
                <a:solidFill>
                  <a:srgbClr val="FFFFFF"/>
                </a:solidFill>
                <a:latin typeface="Verdana"/>
                <a:cs typeface="Verdana"/>
              </a:rPr>
              <a:t>is</a:t>
            </a:r>
            <a:r>
              <a:rPr sz="1200" spc="-110" dirty="0">
                <a:solidFill>
                  <a:srgbClr val="FFFFFF"/>
                </a:solidFill>
                <a:latin typeface="Verdana"/>
                <a:cs typeface="Verdana"/>
              </a:rPr>
              <a:t> </a:t>
            </a:r>
            <a:r>
              <a:rPr sz="1200" spc="-155" dirty="0">
                <a:solidFill>
                  <a:srgbClr val="FFFFFF"/>
                </a:solidFill>
                <a:latin typeface="Verdana"/>
                <a:cs typeface="Verdana"/>
              </a:rPr>
              <a:t>57%,</a:t>
            </a:r>
            <a:r>
              <a:rPr sz="1200" spc="-105" dirty="0">
                <a:solidFill>
                  <a:srgbClr val="FFFFFF"/>
                </a:solidFill>
                <a:latin typeface="Verdana"/>
                <a:cs typeface="Verdana"/>
              </a:rPr>
              <a:t> </a:t>
            </a:r>
            <a:r>
              <a:rPr sz="1200" spc="35" dirty="0">
                <a:solidFill>
                  <a:srgbClr val="FFFFFF"/>
                </a:solidFill>
                <a:latin typeface="Verdana"/>
                <a:cs typeface="Verdana"/>
              </a:rPr>
              <a:t>and</a:t>
            </a:r>
            <a:r>
              <a:rPr sz="1200" spc="-105" dirty="0">
                <a:solidFill>
                  <a:srgbClr val="FFFFFF"/>
                </a:solidFill>
                <a:latin typeface="Verdana"/>
                <a:cs typeface="Verdana"/>
              </a:rPr>
              <a:t> </a:t>
            </a:r>
            <a:r>
              <a:rPr sz="1200" spc="25" dirty="0">
                <a:solidFill>
                  <a:srgbClr val="FFFFFF"/>
                </a:solidFill>
                <a:latin typeface="Verdana"/>
                <a:cs typeface="Verdana"/>
              </a:rPr>
              <a:t>the</a:t>
            </a:r>
            <a:r>
              <a:rPr sz="1200" spc="-110" dirty="0">
                <a:solidFill>
                  <a:srgbClr val="FFFFFF"/>
                </a:solidFill>
                <a:latin typeface="Verdana"/>
                <a:cs typeface="Verdana"/>
              </a:rPr>
              <a:t> </a:t>
            </a:r>
            <a:r>
              <a:rPr sz="1200" spc="-20" dirty="0">
                <a:solidFill>
                  <a:srgbClr val="FFFFFF"/>
                </a:solidFill>
                <a:latin typeface="Verdana"/>
                <a:cs typeface="Verdana"/>
              </a:rPr>
              <a:t>false</a:t>
            </a:r>
            <a:r>
              <a:rPr sz="1200" spc="-105" dirty="0">
                <a:solidFill>
                  <a:srgbClr val="FFFFFF"/>
                </a:solidFill>
                <a:latin typeface="Verdana"/>
                <a:cs typeface="Verdana"/>
              </a:rPr>
              <a:t> </a:t>
            </a:r>
            <a:r>
              <a:rPr sz="1200" spc="-5" dirty="0">
                <a:solidFill>
                  <a:srgbClr val="FFFFFF"/>
                </a:solidFill>
                <a:latin typeface="Verdana"/>
                <a:cs typeface="Verdana"/>
              </a:rPr>
              <a:t>positive</a:t>
            </a:r>
            <a:r>
              <a:rPr sz="1200" spc="-105" dirty="0">
                <a:solidFill>
                  <a:srgbClr val="FFFFFF"/>
                </a:solidFill>
                <a:latin typeface="Verdana"/>
                <a:cs typeface="Verdana"/>
              </a:rPr>
              <a:t> </a:t>
            </a:r>
            <a:r>
              <a:rPr sz="1200" spc="-15" dirty="0">
                <a:solidFill>
                  <a:srgbClr val="FFFFFF"/>
                </a:solidFill>
                <a:latin typeface="Verdana"/>
                <a:cs typeface="Verdana"/>
              </a:rPr>
              <a:t>rate</a:t>
            </a:r>
            <a:r>
              <a:rPr sz="1200" spc="-110" dirty="0">
                <a:solidFill>
                  <a:srgbClr val="FFFFFF"/>
                </a:solidFill>
                <a:latin typeface="Verdana"/>
                <a:cs typeface="Verdana"/>
              </a:rPr>
              <a:t> </a:t>
            </a:r>
            <a:r>
              <a:rPr sz="1200" spc="-25" dirty="0">
                <a:solidFill>
                  <a:srgbClr val="FFFFFF"/>
                </a:solidFill>
                <a:latin typeface="Verdana"/>
                <a:cs typeface="Verdana"/>
              </a:rPr>
              <a:t>is</a:t>
            </a:r>
            <a:r>
              <a:rPr sz="1200" spc="-105" dirty="0">
                <a:solidFill>
                  <a:srgbClr val="FFFFFF"/>
                </a:solidFill>
                <a:latin typeface="Verdana"/>
                <a:cs typeface="Verdana"/>
              </a:rPr>
              <a:t> </a:t>
            </a:r>
            <a:r>
              <a:rPr sz="1200" spc="-210" dirty="0">
                <a:solidFill>
                  <a:srgbClr val="FFFFFF"/>
                </a:solidFill>
                <a:latin typeface="Verdana"/>
                <a:cs typeface="Verdana"/>
              </a:rPr>
              <a:t>81%</a:t>
            </a:r>
            <a:r>
              <a:rPr sz="1200" spc="-105" dirty="0">
                <a:solidFill>
                  <a:srgbClr val="FFFFFF"/>
                </a:solidFill>
                <a:latin typeface="Verdana"/>
                <a:cs typeface="Verdana"/>
              </a:rPr>
              <a:t> </a:t>
            </a:r>
            <a:r>
              <a:rPr sz="1200" spc="40" dirty="0">
                <a:solidFill>
                  <a:srgbClr val="FFFFFF"/>
                </a:solidFill>
                <a:latin typeface="Verdana"/>
                <a:cs typeface="Verdana"/>
              </a:rPr>
              <a:t>which</a:t>
            </a:r>
            <a:r>
              <a:rPr sz="1200" spc="-110" dirty="0">
                <a:solidFill>
                  <a:srgbClr val="FFFFFF"/>
                </a:solidFill>
                <a:latin typeface="Verdana"/>
                <a:cs typeface="Verdana"/>
              </a:rPr>
              <a:t> </a:t>
            </a:r>
            <a:r>
              <a:rPr sz="1200" spc="5" dirty="0">
                <a:solidFill>
                  <a:srgbClr val="FFFFFF"/>
                </a:solidFill>
                <a:latin typeface="Verdana"/>
                <a:cs typeface="Verdana"/>
              </a:rPr>
              <a:t>shows</a:t>
            </a:r>
            <a:r>
              <a:rPr sz="1200" spc="-105" dirty="0">
                <a:solidFill>
                  <a:srgbClr val="FFFFFF"/>
                </a:solidFill>
                <a:latin typeface="Verdana"/>
                <a:cs typeface="Verdana"/>
              </a:rPr>
              <a:t> </a:t>
            </a:r>
            <a:r>
              <a:rPr sz="1200" spc="5" dirty="0">
                <a:solidFill>
                  <a:srgbClr val="FFFFFF"/>
                </a:solidFill>
                <a:latin typeface="Verdana"/>
                <a:cs typeface="Verdana"/>
              </a:rPr>
              <a:t>this</a:t>
            </a:r>
            <a:r>
              <a:rPr sz="1200" spc="-105" dirty="0">
                <a:solidFill>
                  <a:srgbClr val="FFFFFF"/>
                </a:solidFill>
                <a:latin typeface="Verdana"/>
                <a:cs typeface="Verdana"/>
              </a:rPr>
              <a:t> </a:t>
            </a:r>
            <a:r>
              <a:rPr sz="1200" spc="-25" dirty="0">
                <a:solidFill>
                  <a:srgbClr val="FFFFFF"/>
                </a:solidFill>
                <a:latin typeface="Verdana"/>
                <a:cs typeface="Verdana"/>
              </a:rPr>
              <a:t>is</a:t>
            </a:r>
            <a:r>
              <a:rPr sz="1200" spc="-110" dirty="0">
                <a:solidFill>
                  <a:srgbClr val="FFFFFF"/>
                </a:solidFill>
                <a:latin typeface="Verdana"/>
                <a:cs typeface="Verdana"/>
              </a:rPr>
              <a:t> </a:t>
            </a:r>
            <a:r>
              <a:rPr sz="1200" spc="30" dirty="0">
                <a:solidFill>
                  <a:srgbClr val="FFFFFF"/>
                </a:solidFill>
                <a:latin typeface="Verdana"/>
                <a:cs typeface="Verdana"/>
              </a:rPr>
              <a:t>not</a:t>
            </a:r>
            <a:r>
              <a:rPr sz="1200" spc="-105" dirty="0">
                <a:solidFill>
                  <a:srgbClr val="FFFFFF"/>
                </a:solidFill>
                <a:latin typeface="Verdana"/>
                <a:cs typeface="Verdana"/>
              </a:rPr>
              <a:t> </a:t>
            </a:r>
            <a:r>
              <a:rPr sz="1200" spc="-15" dirty="0">
                <a:solidFill>
                  <a:srgbClr val="FFFFFF"/>
                </a:solidFill>
                <a:latin typeface="Verdana"/>
                <a:cs typeface="Verdana"/>
              </a:rPr>
              <a:t>a </a:t>
            </a:r>
            <a:r>
              <a:rPr sz="1200" spc="-405" dirty="0">
                <a:solidFill>
                  <a:srgbClr val="FFFFFF"/>
                </a:solidFill>
                <a:latin typeface="Verdana"/>
                <a:cs typeface="Verdana"/>
              </a:rPr>
              <a:t> </a:t>
            </a:r>
            <a:r>
              <a:rPr sz="1200" spc="45" dirty="0">
                <a:solidFill>
                  <a:srgbClr val="FFFFFF"/>
                </a:solidFill>
                <a:latin typeface="Verdana"/>
                <a:cs typeface="Verdana"/>
              </a:rPr>
              <a:t>good</a:t>
            </a:r>
            <a:r>
              <a:rPr sz="1200" spc="-114" dirty="0">
                <a:solidFill>
                  <a:srgbClr val="FFFFFF"/>
                </a:solidFill>
                <a:latin typeface="Verdana"/>
                <a:cs typeface="Verdana"/>
              </a:rPr>
              <a:t> </a:t>
            </a:r>
            <a:r>
              <a:rPr sz="1200" spc="35" dirty="0">
                <a:solidFill>
                  <a:srgbClr val="FFFFFF"/>
                </a:solidFill>
                <a:latin typeface="Verdana"/>
                <a:cs typeface="Verdana"/>
              </a:rPr>
              <a:t>model</a:t>
            </a:r>
            <a:r>
              <a:rPr sz="1200" spc="-110" dirty="0">
                <a:solidFill>
                  <a:srgbClr val="FFFFFF"/>
                </a:solidFill>
                <a:latin typeface="Verdana"/>
                <a:cs typeface="Verdana"/>
              </a:rPr>
              <a:t> </a:t>
            </a:r>
            <a:r>
              <a:rPr sz="1200" spc="-15" dirty="0">
                <a:solidFill>
                  <a:srgbClr val="FFFFFF"/>
                </a:solidFill>
                <a:latin typeface="Verdana"/>
                <a:cs typeface="Verdana"/>
              </a:rPr>
              <a:t>for</a:t>
            </a:r>
            <a:r>
              <a:rPr sz="1200" spc="-110" dirty="0">
                <a:solidFill>
                  <a:srgbClr val="FFFFFF"/>
                </a:solidFill>
                <a:latin typeface="Verdana"/>
                <a:cs typeface="Verdana"/>
              </a:rPr>
              <a:t> </a:t>
            </a:r>
            <a:r>
              <a:rPr sz="1200" spc="10" dirty="0">
                <a:solidFill>
                  <a:srgbClr val="FFFFFF"/>
                </a:solidFill>
                <a:latin typeface="Verdana"/>
                <a:cs typeface="Verdana"/>
              </a:rPr>
              <a:t>our</a:t>
            </a:r>
            <a:r>
              <a:rPr sz="1200" spc="-110" dirty="0">
                <a:solidFill>
                  <a:srgbClr val="FFFFFF"/>
                </a:solidFill>
                <a:latin typeface="Verdana"/>
                <a:cs typeface="Verdana"/>
              </a:rPr>
              <a:t> </a:t>
            </a:r>
            <a:r>
              <a:rPr sz="1200" spc="-20" dirty="0">
                <a:solidFill>
                  <a:srgbClr val="FFFFFF"/>
                </a:solidFill>
                <a:latin typeface="Verdana"/>
                <a:cs typeface="Verdana"/>
              </a:rPr>
              <a:t>dataset.</a:t>
            </a:r>
            <a:endParaRPr sz="1200">
              <a:latin typeface="Verdana"/>
              <a:cs typeface="Verdana"/>
            </a:endParaRPr>
          </a:p>
        </p:txBody>
      </p:sp>
      <p:pic>
        <p:nvPicPr>
          <p:cNvPr id="4" name="object 4"/>
          <p:cNvPicPr/>
          <p:nvPr/>
        </p:nvPicPr>
        <p:blipFill>
          <a:blip r:embed="rId2" cstate="print"/>
          <a:stretch>
            <a:fillRect/>
          </a:stretch>
        </p:blipFill>
        <p:spPr>
          <a:xfrm>
            <a:off x="914400" y="2724150"/>
            <a:ext cx="4449274" cy="1276349"/>
          </a:xfrm>
          <a:prstGeom prst="rect">
            <a:avLst/>
          </a:prstGeom>
        </p:spPr>
      </p:pic>
      <p:pic>
        <p:nvPicPr>
          <p:cNvPr id="5" name="object 5"/>
          <p:cNvPicPr/>
          <p:nvPr/>
        </p:nvPicPr>
        <p:blipFill>
          <a:blip r:embed="rId3" cstate="print"/>
          <a:stretch>
            <a:fillRect/>
          </a:stretch>
        </p:blipFill>
        <p:spPr>
          <a:xfrm>
            <a:off x="5686699" y="2425300"/>
            <a:ext cx="2708612" cy="2297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2075" y="1202804"/>
            <a:ext cx="7127240" cy="1475105"/>
          </a:xfrm>
          <a:prstGeom prst="rect">
            <a:avLst/>
          </a:prstGeom>
        </p:spPr>
        <p:txBody>
          <a:bodyPr vert="horz" wrap="square" lIns="0" tIns="19685" rIns="0" bIns="0" rtlCol="0">
            <a:spAutoFit/>
          </a:bodyPr>
          <a:lstStyle/>
          <a:p>
            <a:pPr marL="12700" marR="5080">
              <a:lnSpc>
                <a:spcPts val="1430"/>
              </a:lnSpc>
              <a:spcBef>
                <a:spcPts val="155"/>
              </a:spcBef>
            </a:pPr>
            <a:r>
              <a:rPr sz="1200" dirty="0">
                <a:solidFill>
                  <a:srgbClr val="FFFFFF"/>
                </a:solidFill>
                <a:latin typeface="Verdana"/>
                <a:cs typeface="Verdana"/>
              </a:rPr>
              <a:t>The </a:t>
            </a:r>
            <a:r>
              <a:rPr sz="1200" spc="15" dirty="0">
                <a:solidFill>
                  <a:srgbClr val="FFFFFF"/>
                </a:solidFill>
                <a:latin typeface="Verdana"/>
                <a:cs typeface="Verdana"/>
              </a:rPr>
              <a:t>goal </a:t>
            </a:r>
            <a:r>
              <a:rPr sz="1200" dirty="0">
                <a:solidFill>
                  <a:srgbClr val="FFFFFF"/>
                </a:solidFill>
                <a:latin typeface="Verdana"/>
                <a:cs typeface="Verdana"/>
              </a:rPr>
              <a:t>of </a:t>
            </a:r>
            <a:r>
              <a:rPr sz="1200" spc="25" dirty="0">
                <a:solidFill>
                  <a:srgbClr val="FFFFFF"/>
                </a:solidFill>
                <a:latin typeface="Verdana"/>
                <a:cs typeface="Verdana"/>
              </a:rPr>
              <a:t>using </a:t>
            </a:r>
            <a:r>
              <a:rPr sz="1200" spc="-15" dirty="0">
                <a:solidFill>
                  <a:srgbClr val="FFFFFF"/>
                </a:solidFill>
                <a:latin typeface="Verdana"/>
                <a:cs typeface="Verdana"/>
              </a:rPr>
              <a:t>a </a:t>
            </a:r>
            <a:r>
              <a:rPr sz="1200" spc="15" dirty="0">
                <a:solidFill>
                  <a:srgbClr val="FFFFFF"/>
                </a:solidFill>
                <a:latin typeface="Verdana"/>
                <a:cs typeface="Verdana"/>
              </a:rPr>
              <a:t>Decision </a:t>
            </a:r>
            <a:r>
              <a:rPr sz="1200" spc="-25" dirty="0">
                <a:solidFill>
                  <a:srgbClr val="FFFFFF"/>
                </a:solidFill>
                <a:latin typeface="Verdana"/>
                <a:cs typeface="Verdana"/>
              </a:rPr>
              <a:t>Tree </a:t>
            </a:r>
            <a:r>
              <a:rPr sz="1200" spc="35" dirty="0">
                <a:solidFill>
                  <a:srgbClr val="FFFFFF"/>
                </a:solidFill>
                <a:latin typeface="Verdana"/>
                <a:cs typeface="Verdana"/>
              </a:rPr>
              <a:t>model </a:t>
            </a:r>
            <a:r>
              <a:rPr sz="1200" spc="-25" dirty="0">
                <a:solidFill>
                  <a:srgbClr val="FFFFFF"/>
                </a:solidFill>
                <a:latin typeface="Verdana"/>
                <a:cs typeface="Verdana"/>
              </a:rPr>
              <a:t>is </a:t>
            </a:r>
            <a:r>
              <a:rPr sz="1200" spc="5" dirty="0">
                <a:solidFill>
                  <a:srgbClr val="FFFFFF"/>
                </a:solidFill>
                <a:latin typeface="Verdana"/>
                <a:cs typeface="Verdana"/>
              </a:rPr>
              <a:t>to </a:t>
            </a:r>
            <a:r>
              <a:rPr sz="1200" spc="-5" dirty="0">
                <a:solidFill>
                  <a:srgbClr val="FFFFFF"/>
                </a:solidFill>
                <a:latin typeface="Verdana"/>
                <a:cs typeface="Verdana"/>
              </a:rPr>
              <a:t>create </a:t>
            </a:r>
            <a:r>
              <a:rPr sz="1200" spc="-15" dirty="0">
                <a:solidFill>
                  <a:srgbClr val="FFFFFF"/>
                </a:solidFill>
                <a:latin typeface="Verdana"/>
                <a:cs typeface="Verdana"/>
              </a:rPr>
              <a:t>a </a:t>
            </a:r>
            <a:r>
              <a:rPr sz="1200" spc="15" dirty="0">
                <a:solidFill>
                  <a:srgbClr val="FFFFFF"/>
                </a:solidFill>
                <a:latin typeface="Verdana"/>
                <a:cs typeface="Verdana"/>
              </a:rPr>
              <a:t>training </a:t>
            </a:r>
            <a:r>
              <a:rPr sz="1200" spc="35" dirty="0">
                <a:solidFill>
                  <a:srgbClr val="FFFFFF"/>
                </a:solidFill>
                <a:latin typeface="Verdana"/>
                <a:cs typeface="Verdana"/>
              </a:rPr>
              <a:t>model </a:t>
            </a:r>
            <a:r>
              <a:rPr sz="1200" spc="15" dirty="0">
                <a:solidFill>
                  <a:srgbClr val="FFFFFF"/>
                </a:solidFill>
                <a:latin typeface="Verdana"/>
                <a:cs typeface="Verdana"/>
              </a:rPr>
              <a:t>that </a:t>
            </a:r>
            <a:r>
              <a:rPr sz="1200" spc="30" dirty="0">
                <a:solidFill>
                  <a:srgbClr val="FFFFFF"/>
                </a:solidFill>
                <a:latin typeface="Verdana"/>
                <a:cs typeface="Verdana"/>
              </a:rPr>
              <a:t>can </a:t>
            </a:r>
            <a:r>
              <a:rPr sz="1200" spc="35" dirty="0">
                <a:solidFill>
                  <a:srgbClr val="FFFFFF"/>
                </a:solidFill>
                <a:latin typeface="Verdana"/>
                <a:cs typeface="Verdana"/>
              </a:rPr>
              <a:t>be </a:t>
            </a:r>
            <a:r>
              <a:rPr sz="1200" spc="20" dirty="0">
                <a:solidFill>
                  <a:srgbClr val="FFFFFF"/>
                </a:solidFill>
                <a:latin typeface="Verdana"/>
                <a:cs typeface="Verdana"/>
              </a:rPr>
              <a:t>used </a:t>
            </a:r>
            <a:r>
              <a:rPr sz="1200" spc="5" dirty="0">
                <a:solidFill>
                  <a:srgbClr val="FFFFFF"/>
                </a:solidFill>
                <a:latin typeface="Verdana"/>
                <a:cs typeface="Verdana"/>
              </a:rPr>
              <a:t>to </a:t>
            </a:r>
            <a:r>
              <a:rPr sz="1200" spc="10" dirty="0">
                <a:solidFill>
                  <a:srgbClr val="FFFFFF"/>
                </a:solidFill>
                <a:latin typeface="Verdana"/>
                <a:cs typeface="Verdana"/>
              </a:rPr>
              <a:t> </a:t>
            </a:r>
            <a:r>
              <a:rPr sz="1200" spc="-15" dirty="0">
                <a:solidFill>
                  <a:srgbClr val="FFFFFF"/>
                </a:solidFill>
                <a:latin typeface="Verdana"/>
                <a:cs typeface="Verdana"/>
              </a:rPr>
              <a:t>predict/classify</a:t>
            </a:r>
            <a:r>
              <a:rPr sz="1200" spc="-100" dirty="0">
                <a:solidFill>
                  <a:srgbClr val="FFFFFF"/>
                </a:solidFill>
                <a:latin typeface="Verdana"/>
                <a:cs typeface="Verdana"/>
              </a:rPr>
              <a:t> </a:t>
            </a:r>
            <a:r>
              <a:rPr sz="1200" spc="25" dirty="0">
                <a:solidFill>
                  <a:srgbClr val="FFFFFF"/>
                </a:solidFill>
                <a:latin typeface="Verdana"/>
                <a:cs typeface="Verdana"/>
              </a:rPr>
              <a:t>the</a:t>
            </a:r>
            <a:r>
              <a:rPr sz="1200" spc="-100" dirty="0">
                <a:solidFill>
                  <a:srgbClr val="FFFFFF"/>
                </a:solidFill>
                <a:latin typeface="Verdana"/>
                <a:cs typeface="Verdana"/>
              </a:rPr>
              <a:t> </a:t>
            </a:r>
            <a:r>
              <a:rPr sz="1200" spc="-10" dirty="0">
                <a:solidFill>
                  <a:srgbClr val="FFFFFF"/>
                </a:solidFill>
                <a:latin typeface="Verdana"/>
                <a:cs typeface="Verdana"/>
              </a:rPr>
              <a:t>value</a:t>
            </a:r>
            <a:r>
              <a:rPr sz="1200" spc="-100" dirty="0">
                <a:solidFill>
                  <a:srgbClr val="FFFFFF"/>
                </a:solidFill>
                <a:latin typeface="Verdana"/>
                <a:cs typeface="Verdana"/>
              </a:rPr>
              <a:t> </a:t>
            </a:r>
            <a:r>
              <a:rPr sz="1200" dirty="0">
                <a:solidFill>
                  <a:srgbClr val="FFFFFF"/>
                </a:solidFill>
                <a:latin typeface="Verdana"/>
                <a:cs typeface="Verdana"/>
              </a:rPr>
              <a:t>of</a:t>
            </a:r>
            <a:r>
              <a:rPr sz="1200" spc="-100" dirty="0">
                <a:solidFill>
                  <a:srgbClr val="FFFFFF"/>
                </a:solidFill>
                <a:latin typeface="Verdana"/>
                <a:cs typeface="Verdana"/>
              </a:rPr>
              <a:t> </a:t>
            </a:r>
            <a:r>
              <a:rPr sz="1200" spc="25" dirty="0">
                <a:solidFill>
                  <a:srgbClr val="FFFFFF"/>
                </a:solidFill>
                <a:latin typeface="Verdana"/>
                <a:cs typeface="Verdana"/>
              </a:rPr>
              <a:t>the</a:t>
            </a:r>
            <a:r>
              <a:rPr sz="1200" spc="-100" dirty="0">
                <a:solidFill>
                  <a:srgbClr val="FFFFFF"/>
                </a:solidFill>
                <a:latin typeface="Verdana"/>
                <a:cs typeface="Verdana"/>
              </a:rPr>
              <a:t> </a:t>
            </a:r>
            <a:r>
              <a:rPr sz="1200" spc="5" dirty="0">
                <a:solidFill>
                  <a:srgbClr val="FFFFFF"/>
                </a:solidFill>
                <a:latin typeface="Verdana"/>
                <a:cs typeface="Verdana"/>
              </a:rPr>
              <a:t>target</a:t>
            </a:r>
            <a:r>
              <a:rPr sz="1200" spc="-100" dirty="0">
                <a:solidFill>
                  <a:srgbClr val="FFFFFF"/>
                </a:solidFill>
                <a:latin typeface="Verdana"/>
                <a:cs typeface="Verdana"/>
              </a:rPr>
              <a:t> </a:t>
            </a:r>
            <a:r>
              <a:rPr sz="1200" spc="-15" dirty="0">
                <a:solidFill>
                  <a:srgbClr val="FFFFFF"/>
                </a:solidFill>
                <a:latin typeface="Verdana"/>
                <a:cs typeface="Verdana"/>
              </a:rPr>
              <a:t>variable</a:t>
            </a:r>
            <a:r>
              <a:rPr sz="1200" spc="-100" dirty="0">
                <a:solidFill>
                  <a:srgbClr val="FFFFFF"/>
                </a:solidFill>
                <a:latin typeface="Verdana"/>
                <a:cs typeface="Verdana"/>
              </a:rPr>
              <a:t> </a:t>
            </a:r>
            <a:r>
              <a:rPr sz="1200" spc="-10" dirty="0">
                <a:solidFill>
                  <a:srgbClr val="FFFFFF"/>
                </a:solidFill>
                <a:latin typeface="Verdana"/>
                <a:cs typeface="Verdana"/>
              </a:rPr>
              <a:t>by</a:t>
            </a:r>
            <a:r>
              <a:rPr sz="1200" spc="-100" dirty="0">
                <a:solidFill>
                  <a:srgbClr val="FFFFFF"/>
                </a:solidFill>
                <a:latin typeface="Verdana"/>
                <a:cs typeface="Verdana"/>
              </a:rPr>
              <a:t> </a:t>
            </a:r>
            <a:r>
              <a:rPr sz="1200" spc="10" dirty="0">
                <a:solidFill>
                  <a:srgbClr val="FFFFFF"/>
                </a:solidFill>
                <a:latin typeface="Verdana"/>
                <a:cs typeface="Verdana"/>
              </a:rPr>
              <a:t>learning</a:t>
            </a:r>
            <a:r>
              <a:rPr sz="1200" spc="-95" dirty="0">
                <a:solidFill>
                  <a:srgbClr val="FFFFFF"/>
                </a:solidFill>
                <a:latin typeface="Verdana"/>
                <a:cs typeface="Verdana"/>
              </a:rPr>
              <a:t> </a:t>
            </a:r>
            <a:r>
              <a:rPr sz="1200" spc="20" dirty="0">
                <a:solidFill>
                  <a:srgbClr val="FFFFFF"/>
                </a:solidFill>
                <a:latin typeface="Verdana"/>
                <a:cs typeface="Verdana"/>
              </a:rPr>
              <a:t>simple</a:t>
            </a:r>
            <a:r>
              <a:rPr sz="1200" spc="-100" dirty="0">
                <a:solidFill>
                  <a:srgbClr val="FFFFFF"/>
                </a:solidFill>
                <a:latin typeface="Verdana"/>
                <a:cs typeface="Verdana"/>
              </a:rPr>
              <a:t> </a:t>
            </a:r>
            <a:r>
              <a:rPr sz="1200" spc="15" dirty="0">
                <a:solidFill>
                  <a:srgbClr val="FFFFFF"/>
                </a:solidFill>
                <a:latin typeface="Verdana"/>
                <a:cs typeface="Verdana"/>
              </a:rPr>
              <a:t>decision</a:t>
            </a:r>
            <a:r>
              <a:rPr sz="1200" spc="-100" dirty="0">
                <a:solidFill>
                  <a:srgbClr val="FFFFFF"/>
                </a:solidFill>
                <a:latin typeface="Verdana"/>
                <a:cs typeface="Verdana"/>
              </a:rPr>
              <a:t> </a:t>
            </a:r>
            <a:r>
              <a:rPr sz="1200" spc="-5" dirty="0">
                <a:solidFill>
                  <a:srgbClr val="FFFFFF"/>
                </a:solidFill>
                <a:latin typeface="Verdana"/>
                <a:cs typeface="Verdana"/>
              </a:rPr>
              <a:t>rules</a:t>
            </a:r>
            <a:r>
              <a:rPr sz="1200" spc="-100" dirty="0">
                <a:solidFill>
                  <a:srgbClr val="FFFFFF"/>
                </a:solidFill>
                <a:latin typeface="Verdana"/>
                <a:cs typeface="Verdana"/>
              </a:rPr>
              <a:t> </a:t>
            </a:r>
            <a:r>
              <a:rPr sz="1200" dirty="0">
                <a:solidFill>
                  <a:srgbClr val="FFFFFF"/>
                </a:solidFill>
                <a:latin typeface="Verdana"/>
                <a:cs typeface="Verdana"/>
              </a:rPr>
              <a:t>inferred</a:t>
            </a:r>
            <a:r>
              <a:rPr sz="1200" spc="-105" dirty="0">
                <a:solidFill>
                  <a:srgbClr val="FFFFFF"/>
                </a:solidFill>
                <a:latin typeface="Verdana"/>
                <a:cs typeface="Verdana"/>
              </a:rPr>
              <a:t> </a:t>
            </a:r>
            <a:r>
              <a:rPr sz="1200" spc="35" dirty="0">
                <a:solidFill>
                  <a:srgbClr val="FFFFFF"/>
                </a:solidFill>
                <a:latin typeface="Verdana"/>
                <a:cs typeface="Verdana"/>
              </a:rPr>
              <a:t>from </a:t>
            </a:r>
            <a:r>
              <a:rPr sz="1200" spc="-405" dirty="0">
                <a:solidFill>
                  <a:srgbClr val="FFFFFF"/>
                </a:solidFill>
                <a:latin typeface="Verdana"/>
                <a:cs typeface="Verdana"/>
              </a:rPr>
              <a:t> </a:t>
            </a:r>
            <a:r>
              <a:rPr sz="1200" spc="15" dirty="0">
                <a:solidFill>
                  <a:srgbClr val="FFFFFF"/>
                </a:solidFill>
                <a:latin typeface="Verdana"/>
                <a:cs typeface="Verdana"/>
              </a:rPr>
              <a:t>training</a:t>
            </a:r>
            <a:r>
              <a:rPr sz="1200" spc="-114" dirty="0">
                <a:solidFill>
                  <a:srgbClr val="FFFFFF"/>
                </a:solidFill>
                <a:latin typeface="Verdana"/>
                <a:cs typeface="Verdana"/>
              </a:rPr>
              <a:t> </a:t>
            </a:r>
            <a:r>
              <a:rPr sz="1200" spc="-30" dirty="0">
                <a:solidFill>
                  <a:srgbClr val="FFFFFF"/>
                </a:solidFill>
                <a:latin typeface="Verdana"/>
                <a:cs typeface="Verdana"/>
              </a:rPr>
              <a:t>data.</a:t>
            </a:r>
            <a:endParaRPr sz="1200" dirty="0">
              <a:latin typeface="Verdana"/>
              <a:cs typeface="Verdana"/>
            </a:endParaRPr>
          </a:p>
          <a:p>
            <a:pPr>
              <a:lnSpc>
                <a:spcPct val="100000"/>
              </a:lnSpc>
              <a:spcBef>
                <a:spcPts val="10"/>
              </a:spcBef>
            </a:pPr>
            <a:endParaRPr sz="1150" dirty="0">
              <a:latin typeface="Verdana"/>
              <a:cs typeface="Verdana"/>
            </a:endParaRPr>
          </a:p>
          <a:p>
            <a:pPr marL="469900" marR="168275" indent="-320675">
              <a:lnSpc>
                <a:spcPts val="1430"/>
              </a:lnSpc>
              <a:buFont typeface="Arial MT"/>
              <a:buChar char="●"/>
              <a:tabLst>
                <a:tab pos="469265" algn="l"/>
                <a:tab pos="469900" algn="l"/>
              </a:tabLst>
            </a:pPr>
            <a:r>
              <a:rPr sz="1200" spc="15" dirty="0">
                <a:solidFill>
                  <a:srgbClr val="FFFFFF"/>
                </a:solidFill>
                <a:latin typeface="Verdana"/>
                <a:cs typeface="Verdana"/>
              </a:rPr>
              <a:t>Decision</a:t>
            </a:r>
            <a:r>
              <a:rPr sz="1200" spc="-105" dirty="0">
                <a:solidFill>
                  <a:srgbClr val="FFFFFF"/>
                </a:solidFill>
                <a:latin typeface="Verdana"/>
                <a:cs typeface="Verdana"/>
              </a:rPr>
              <a:t> </a:t>
            </a:r>
            <a:r>
              <a:rPr sz="1200" spc="-25" dirty="0">
                <a:solidFill>
                  <a:srgbClr val="FFFFFF"/>
                </a:solidFill>
                <a:latin typeface="Verdana"/>
                <a:cs typeface="Verdana"/>
              </a:rPr>
              <a:t>Tree</a:t>
            </a:r>
            <a:r>
              <a:rPr sz="1200" spc="-105" dirty="0">
                <a:solidFill>
                  <a:srgbClr val="FFFFFF"/>
                </a:solidFill>
                <a:latin typeface="Verdana"/>
                <a:cs typeface="Verdana"/>
              </a:rPr>
              <a:t> </a:t>
            </a:r>
            <a:r>
              <a:rPr sz="1200" spc="45" dirty="0">
                <a:solidFill>
                  <a:srgbClr val="FFFFFF"/>
                </a:solidFill>
                <a:latin typeface="Verdana"/>
                <a:cs typeface="Verdana"/>
              </a:rPr>
              <a:t>Model</a:t>
            </a:r>
            <a:r>
              <a:rPr sz="1200" spc="-105" dirty="0">
                <a:solidFill>
                  <a:srgbClr val="FFFFFF"/>
                </a:solidFill>
                <a:latin typeface="Verdana"/>
                <a:cs typeface="Verdana"/>
              </a:rPr>
              <a:t> </a:t>
            </a:r>
            <a:r>
              <a:rPr sz="1200" spc="-5" dirty="0">
                <a:solidFill>
                  <a:srgbClr val="FFFFFF"/>
                </a:solidFill>
                <a:latin typeface="Verdana"/>
                <a:cs typeface="Verdana"/>
              </a:rPr>
              <a:t>result</a:t>
            </a:r>
            <a:r>
              <a:rPr sz="1200" spc="-100" dirty="0">
                <a:solidFill>
                  <a:srgbClr val="FFFFFF"/>
                </a:solidFill>
                <a:latin typeface="Verdana"/>
                <a:cs typeface="Verdana"/>
              </a:rPr>
              <a:t> </a:t>
            </a:r>
            <a:r>
              <a:rPr sz="1200" spc="5" dirty="0">
                <a:solidFill>
                  <a:srgbClr val="FFFFFF"/>
                </a:solidFill>
                <a:latin typeface="Verdana"/>
                <a:cs typeface="Verdana"/>
              </a:rPr>
              <a:t>shows</a:t>
            </a:r>
            <a:r>
              <a:rPr sz="1200" spc="-105" dirty="0">
                <a:solidFill>
                  <a:srgbClr val="FFFFFF"/>
                </a:solidFill>
                <a:latin typeface="Verdana"/>
                <a:cs typeface="Verdana"/>
              </a:rPr>
              <a:t> </a:t>
            </a:r>
            <a:r>
              <a:rPr sz="1200" spc="25" dirty="0">
                <a:solidFill>
                  <a:srgbClr val="FFFFFF"/>
                </a:solidFill>
                <a:latin typeface="Verdana"/>
                <a:cs typeface="Verdana"/>
              </a:rPr>
              <a:t>the</a:t>
            </a:r>
            <a:r>
              <a:rPr sz="1200" spc="-105" dirty="0">
                <a:solidFill>
                  <a:srgbClr val="FFFFFF"/>
                </a:solidFill>
                <a:latin typeface="Verdana"/>
                <a:cs typeface="Verdana"/>
              </a:rPr>
              <a:t> </a:t>
            </a:r>
            <a:r>
              <a:rPr sz="1200" spc="5" dirty="0">
                <a:solidFill>
                  <a:srgbClr val="FFFFFF"/>
                </a:solidFill>
                <a:latin typeface="Verdana"/>
                <a:cs typeface="Verdana"/>
              </a:rPr>
              <a:t>accuracy</a:t>
            </a:r>
            <a:r>
              <a:rPr sz="1200" spc="-100" dirty="0">
                <a:solidFill>
                  <a:srgbClr val="FFFFFF"/>
                </a:solidFill>
                <a:latin typeface="Verdana"/>
                <a:cs typeface="Verdana"/>
              </a:rPr>
              <a:t> </a:t>
            </a:r>
            <a:r>
              <a:rPr sz="1200" spc="-30" dirty="0">
                <a:solidFill>
                  <a:srgbClr val="FFFFFF"/>
                </a:solidFill>
                <a:latin typeface="Verdana"/>
                <a:cs typeface="Verdana"/>
              </a:rPr>
              <a:t>as</a:t>
            </a:r>
            <a:r>
              <a:rPr sz="1200" spc="-105" dirty="0">
                <a:solidFill>
                  <a:srgbClr val="FFFFFF"/>
                </a:solidFill>
                <a:latin typeface="Verdana"/>
                <a:cs typeface="Verdana"/>
              </a:rPr>
              <a:t> </a:t>
            </a:r>
            <a:r>
              <a:rPr sz="1200" spc="-170" dirty="0">
                <a:solidFill>
                  <a:srgbClr val="FFFFFF"/>
                </a:solidFill>
                <a:latin typeface="Verdana"/>
                <a:cs typeface="Verdana"/>
              </a:rPr>
              <a:t>5</a:t>
            </a:r>
            <a:r>
              <a:rPr lang="en-IN" sz="1200" spc="-170" dirty="0">
                <a:solidFill>
                  <a:srgbClr val="FFFFFF"/>
                </a:solidFill>
                <a:latin typeface="Verdana"/>
                <a:cs typeface="Verdana"/>
              </a:rPr>
              <a:t>7.37</a:t>
            </a:r>
            <a:r>
              <a:rPr sz="1200" spc="-170" dirty="0">
                <a:solidFill>
                  <a:srgbClr val="FFFFFF"/>
                </a:solidFill>
                <a:latin typeface="Verdana"/>
                <a:cs typeface="Verdana"/>
              </a:rPr>
              <a:t>%</a:t>
            </a:r>
            <a:r>
              <a:rPr sz="1200" spc="-105" dirty="0">
                <a:solidFill>
                  <a:srgbClr val="FFFFFF"/>
                </a:solidFill>
                <a:latin typeface="Verdana"/>
                <a:cs typeface="Verdana"/>
              </a:rPr>
              <a:t> </a:t>
            </a:r>
            <a:r>
              <a:rPr sz="1200" spc="35" dirty="0">
                <a:solidFill>
                  <a:srgbClr val="FFFFFF"/>
                </a:solidFill>
                <a:latin typeface="Verdana"/>
                <a:cs typeface="Verdana"/>
              </a:rPr>
              <a:t>and</a:t>
            </a:r>
            <a:r>
              <a:rPr sz="1200" spc="-100" dirty="0">
                <a:solidFill>
                  <a:srgbClr val="FFFFFF"/>
                </a:solidFill>
                <a:latin typeface="Verdana"/>
                <a:cs typeface="Verdana"/>
              </a:rPr>
              <a:t> </a:t>
            </a:r>
            <a:r>
              <a:rPr sz="1200" spc="-15" dirty="0">
                <a:solidFill>
                  <a:srgbClr val="FFFFFF"/>
                </a:solidFill>
                <a:latin typeface="Verdana"/>
                <a:cs typeface="Verdana"/>
              </a:rPr>
              <a:t>cross</a:t>
            </a:r>
            <a:r>
              <a:rPr sz="1200" spc="-105" dirty="0">
                <a:solidFill>
                  <a:srgbClr val="FFFFFF"/>
                </a:solidFill>
                <a:latin typeface="Verdana"/>
                <a:cs typeface="Verdana"/>
              </a:rPr>
              <a:t> </a:t>
            </a:r>
            <a:r>
              <a:rPr sz="1200" dirty="0">
                <a:solidFill>
                  <a:srgbClr val="FFFFFF"/>
                </a:solidFill>
                <a:latin typeface="Verdana"/>
                <a:cs typeface="Verdana"/>
              </a:rPr>
              <a:t>validation</a:t>
            </a:r>
            <a:r>
              <a:rPr sz="1200" spc="-105" dirty="0">
                <a:solidFill>
                  <a:srgbClr val="FFFFFF"/>
                </a:solidFill>
                <a:latin typeface="Verdana"/>
                <a:cs typeface="Verdana"/>
              </a:rPr>
              <a:t> </a:t>
            </a:r>
            <a:r>
              <a:rPr sz="1200" spc="-5" dirty="0">
                <a:solidFill>
                  <a:srgbClr val="FFFFFF"/>
                </a:solidFill>
                <a:latin typeface="Verdana"/>
                <a:cs typeface="Verdana"/>
              </a:rPr>
              <a:t>score</a:t>
            </a:r>
            <a:r>
              <a:rPr sz="1200" spc="-100" dirty="0">
                <a:solidFill>
                  <a:srgbClr val="FFFFFF"/>
                </a:solidFill>
                <a:latin typeface="Verdana"/>
                <a:cs typeface="Verdana"/>
              </a:rPr>
              <a:t> </a:t>
            </a:r>
            <a:r>
              <a:rPr sz="1200" spc="-30" dirty="0">
                <a:solidFill>
                  <a:srgbClr val="FFFFFF"/>
                </a:solidFill>
                <a:latin typeface="Verdana"/>
                <a:cs typeface="Verdana"/>
              </a:rPr>
              <a:t>as </a:t>
            </a:r>
            <a:r>
              <a:rPr sz="1200" spc="-409" dirty="0">
                <a:solidFill>
                  <a:srgbClr val="FFFFFF"/>
                </a:solidFill>
                <a:latin typeface="Verdana"/>
                <a:cs typeface="Verdana"/>
              </a:rPr>
              <a:t> </a:t>
            </a:r>
            <a:r>
              <a:rPr sz="1200" spc="-135" dirty="0">
                <a:solidFill>
                  <a:srgbClr val="FFFFFF"/>
                </a:solidFill>
                <a:latin typeface="Verdana"/>
                <a:cs typeface="Verdana"/>
              </a:rPr>
              <a:t>5</a:t>
            </a:r>
            <a:r>
              <a:rPr lang="en-IN" sz="1200" spc="-135" dirty="0">
                <a:solidFill>
                  <a:srgbClr val="FFFFFF"/>
                </a:solidFill>
                <a:latin typeface="Verdana"/>
                <a:cs typeface="Verdana"/>
              </a:rPr>
              <a:t>6</a:t>
            </a:r>
            <a:r>
              <a:rPr sz="1200" spc="-135" dirty="0">
                <a:solidFill>
                  <a:srgbClr val="FFFFFF"/>
                </a:solidFill>
                <a:latin typeface="Verdana"/>
                <a:cs typeface="Verdana"/>
              </a:rPr>
              <a:t>.</a:t>
            </a:r>
            <a:r>
              <a:rPr lang="en-IN" sz="1200" spc="-135" dirty="0">
                <a:solidFill>
                  <a:srgbClr val="FFFFFF"/>
                </a:solidFill>
                <a:latin typeface="Verdana"/>
                <a:cs typeface="Verdana"/>
              </a:rPr>
              <a:t>71</a:t>
            </a:r>
            <a:r>
              <a:rPr sz="1200" spc="-135" dirty="0">
                <a:solidFill>
                  <a:srgbClr val="FFFFFF"/>
                </a:solidFill>
                <a:latin typeface="Verdana"/>
                <a:cs typeface="Verdana"/>
              </a:rPr>
              <a:t>%.</a:t>
            </a:r>
            <a:endParaRPr sz="1200" dirty="0">
              <a:latin typeface="Verdana"/>
              <a:cs typeface="Verdana"/>
            </a:endParaRPr>
          </a:p>
          <a:p>
            <a:pPr marL="469900" indent="-320675">
              <a:lnSpc>
                <a:spcPts val="1365"/>
              </a:lnSpc>
              <a:buFont typeface="Arial MT"/>
              <a:buChar char="●"/>
              <a:tabLst>
                <a:tab pos="469265" algn="l"/>
                <a:tab pos="469900" algn="l"/>
              </a:tabLst>
            </a:pPr>
            <a:r>
              <a:rPr sz="1200" dirty="0">
                <a:solidFill>
                  <a:srgbClr val="FFFFFF"/>
                </a:solidFill>
                <a:latin typeface="Verdana"/>
                <a:cs typeface="Verdana"/>
              </a:rPr>
              <a:t>The</a:t>
            </a:r>
            <a:r>
              <a:rPr sz="1200" spc="-105" dirty="0">
                <a:solidFill>
                  <a:srgbClr val="FFFFFF"/>
                </a:solidFill>
                <a:latin typeface="Verdana"/>
                <a:cs typeface="Verdana"/>
              </a:rPr>
              <a:t> </a:t>
            </a:r>
            <a:r>
              <a:rPr sz="1200" spc="10" dirty="0">
                <a:solidFill>
                  <a:srgbClr val="FFFFFF"/>
                </a:solidFill>
                <a:latin typeface="Verdana"/>
                <a:cs typeface="Verdana"/>
              </a:rPr>
              <a:t>precision</a:t>
            </a:r>
            <a:r>
              <a:rPr sz="1200" spc="-105" dirty="0">
                <a:solidFill>
                  <a:srgbClr val="FFFFFF"/>
                </a:solidFill>
                <a:latin typeface="Verdana"/>
                <a:cs typeface="Verdana"/>
              </a:rPr>
              <a:t> </a:t>
            </a:r>
            <a:r>
              <a:rPr sz="1200" spc="-15" dirty="0">
                <a:solidFill>
                  <a:srgbClr val="FFFFFF"/>
                </a:solidFill>
                <a:latin typeface="Verdana"/>
                <a:cs typeface="Verdana"/>
              </a:rPr>
              <a:t>rate</a:t>
            </a:r>
            <a:r>
              <a:rPr sz="1200" spc="-105" dirty="0">
                <a:solidFill>
                  <a:srgbClr val="FFFFFF"/>
                </a:solidFill>
                <a:latin typeface="Verdana"/>
                <a:cs typeface="Verdana"/>
              </a:rPr>
              <a:t> </a:t>
            </a:r>
            <a:r>
              <a:rPr sz="1200" spc="-25" dirty="0">
                <a:solidFill>
                  <a:srgbClr val="FFFFFF"/>
                </a:solidFill>
                <a:latin typeface="Verdana"/>
                <a:cs typeface="Verdana"/>
              </a:rPr>
              <a:t>is</a:t>
            </a:r>
            <a:r>
              <a:rPr sz="1200" spc="-105" dirty="0">
                <a:solidFill>
                  <a:srgbClr val="FFFFFF"/>
                </a:solidFill>
                <a:latin typeface="Verdana"/>
                <a:cs typeface="Verdana"/>
              </a:rPr>
              <a:t> </a:t>
            </a:r>
            <a:r>
              <a:rPr sz="1200" spc="-220" dirty="0">
                <a:solidFill>
                  <a:srgbClr val="FFFFFF"/>
                </a:solidFill>
                <a:latin typeface="Verdana"/>
                <a:cs typeface="Verdana"/>
              </a:rPr>
              <a:t>51%,</a:t>
            </a:r>
            <a:r>
              <a:rPr sz="1200" spc="-105" dirty="0">
                <a:solidFill>
                  <a:srgbClr val="FFFFFF"/>
                </a:solidFill>
                <a:latin typeface="Verdana"/>
                <a:cs typeface="Verdana"/>
              </a:rPr>
              <a:t> </a:t>
            </a:r>
            <a:r>
              <a:rPr sz="1200" spc="-20" dirty="0">
                <a:solidFill>
                  <a:srgbClr val="FFFFFF"/>
                </a:solidFill>
                <a:latin typeface="Verdana"/>
                <a:cs typeface="Verdana"/>
              </a:rPr>
              <a:t>false</a:t>
            </a:r>
            <a:r>
              <a:rPr sz="1200" spc="-105" dirty="0">
                <a:solidFill>
                  <a:srgbClr val="FFFFFF"/>
                </a:solidFill>
                <a:latin typeface="Verdana"/>
                <a:cs typeface="Verdana"/>
              </a:rPr>
              <a:t> </a:t>
            </a:r>
            <a:r>
              <a:rPr sz="1200" spc="-5" dirty="0">
                <a:solidFill>
                  <a:srgbClr val="FFFFFF"/>
                </a:solidFill>
                <a:latin typeface="Verdana"/>
                <a:cs typeface="Verdana"/>
              </a:rPr>
              <a:t>positive</a:t>
            </a:r>
            <a:r>
              <a:rPr sz="1200" spc="-105" dirty="0">
                <a:solidFill>
                  <a:srgbClr val="FFFFFF"/>
                </a:solidFill>
                <a:latin typeface="Verdana"/>
                <a:cs typeface="Verdana"/>
              </a:rPr>
              <a:t> </a:t>
            </a:r>
            <a:r>
              <a:rPr sz="1200" spc="-15" dirty="0">
                <a:solidFill>
                  <a:srgbClr val="FFFFFF"/>
                </a:solidFill>
                <a:latin typeface="Verdana"/>
                <a:cs typeface="Verdana"/>
              </a:rPr>
              <a:t>rate</a:t>
            </a:r>
            <a:r>
              <a:rPr sz="1200" spc="-105" dirty="0">
                <a:solidFill>
                  <a:srgbClr val="FFFFFF"/>
                </a:solidFill>
                <a:latin typeface="Verdana"/>
                <a:cs typeface="Verdana"/>
              </a:rPr>
              <a:t> </a:t>
            </a:r>
            <a:r>
              <a:rPr sz="1200" spc="-25" dirty="0">
                <a:solidFill>
                  <a:srgbClr val="FFFFFF"/>
                </a:solidFill>
                <a:latin typeface="Verdana"/>
                <a:cs typeface="Verdana"/>
              </a:rPr>
              <a:t>is</a:t>
            </a:r>
            <a:r>
              <a:rPr sz="1200" spc="-105" dirty="0">
                <a:solidFill>
                  <a:srgbClr val="FFFFFF"/>
                </a:solidFill>
                <a:latin typeface="Verdana"/>
                <a:cs typeface="Verdana"/>
              </a:rPr>
              <a:t> </a:t>
            </a:r>
            <a:r>
              <a:rPr sz="1200" spc="-145" dirty="0">
                <a:solidFill>
                  <a:srgbClr val="FFFFFF"/>
                </a:solidFill>
                <a:latin typeface="Verdana"/>
                <a:cs typeface="Verdana"/>
              </a:rPr>
              <a:t>6</a:t>
            </a:r>
            <a:r>
              <a:rPr lang="en-IN" sz="1200" spc="-145" dirty="0">
                <a:solidFill>
                  <a:srgbClr val="FFFFFF"/>
                </a:solidFill>
                <a:latin typeface="Verdana"/>
                <a:cs typeface="Verdana"/>
              </a:rPr>
              <a:t>2</a:t>
            </a:r>
            <a:r>
              <a:rPr sz="1200" spc="-145" dirty="0">
                <a:solidFill>
                  <a:srgbClr val="FFFFFF"/>
                </a:solidFill>
                <a:latin typeface="Verdana"/>
                <a:cs typeface="Verdana"/>
              </a:rPr>
              <a:t>%</a:t>
            </a:r>
            <a:r>
              <a:rPr sz="1200" spc="-105" dirty="0">
                <a:solidFill>
                  <a:srgbClr val="FFFFFF"/>
                </a:solidFill>
                <a:latin typeface="Verdana"/>
                <a:cs typeface="Verdana"/>
              </a:rPr>
              <a:t> </a:t>
            </a:r>
            <a:r>
              <a:rPr sz="1200" spc="40" dirty="0">
                <a:solidFill>
                  <a:srgbClr val="FFFFFF"/>
                </a:solidFill>
                <a:latin typeface="Verdana"/>
                <a:cs typeface="Verdana"/>
              </a:rPr>
              <a:t>which</a:t>
            </a:r>
            <a:r>
              <a:rPr sz="1200" spc="-105" dirty="0">
                <a:solidFill>
                  <a:srgbClr val="FFFFFF"/>
                </a:solidFill>
                <a:latin typeface="Verdana"/>
                <a:cs typeface="Verdana"/>
              </a:rPr>
              <a:t> </a:t>
            </a:r>
            <a:r>
              <a:rPr sz="1200" spc="5" dirty="0">
                <a:solidFill>
                  <a:srgbClr val="FFFFFF"/>
                </a:solidFill>
                <a:latin typeface="Verdana"/>
                <a:cs typeface="Verdana"/>
              </a:rPr>
              <a:t>shows</a:t>
            </a:r>
            <a:r>
              <a:rPr sz="1200" spc="-105" dirty="0">
                <a:solidFill>
                  <a:srgbClr val="FFFFFF"/>
                </a:solidFill>
                <a:latin typeface="Verdana"/>
                <a:cs typeface="Verdana"/>
              </a:rPr>
              <a:t> </a:t>
            </a:r>
            <a:r>
              <a:rPr sz="1200" spc="5" dirty="0">
                <a:solidFill>
                  <a:srgbClr val="FFFFFF"/>
                </a:solidFill>
                <a:latin typeface="Verdana"/>
                <a:cs typeface="Verdana"/>
              </a:rPr>
              <a:t>this</a:t>
            </a:r>
            <a:r>
              <a:rPr sz="1200" spc="-105" dirty="0">
                <a:solidFill>
                  <a:srgbClr val="FFFFFF"/>
                </a:solidFill>
                <a:latin typeface="Verdana"/>
                <a:cs typeface="Verdana"/>
              </a:rPr>
              <a:t> </a:t>
            </a:r>
            <a:r>
              <a:rPr sz="1200" spc="-25" dirty="0">
                <a:solidFill>
                  <a:srgbClr val="FFFFFF"/>
                </a:solidFill>
                <a:latin typeface="Verdana"/>
                <a:cs typeface="Verdana"/>
              </a:rPr>
              <a:t>is</a:t>
            </a:r>
            <a:r>
              <a:rPr sz="1200" spc="-105" dirty="0">
                <a:solidFill>
                  <a:srgbClr val="FFFFFF"/>
                </a:solidFill>
                <a:latin typeface="Verdana"/>
                <a:cs typeface="Verdana"/>
              </a:rPr>
              <a:t> </a:t>
            </a:r>
            <a:r>
              <a:rPr sz="1200" spc="30" dirty="0">
                <a:solidFill>
                  <a:srgbClr val="FFFFFF"/>
                </a:solidFill>
                <a:latin typeface="Verdana"/>
                <a:cs typeface="Verdana"/>
              </a:rPr>
              <a:t>not</a:t>
            </a:r>
            <a:r>
              <a:rPr sz="1200" spc="-105" dirty="0">
                <a:solidFill>
                  <a:srgbClr val="FFFFFF"/>
                </a:solidFill>
                <a:latin typeface="Verdana"/>
                <a:cs typeface="Verdana"/>
              </a:rPr>
              <a:t> </a:t>
            </a:r>
            <a:r>
              <a:rPr sz="1200" spc="-15" dirty="0">
                <a:solidFill>
                  <a:srgbClr val="FFFFFF"/>
                </a:solidFill>
                <a:latin typeface="Verdana"/>
                <a:cs typeface="Verdana"/>
              </a:rPr>
              <a:t>a</a:t>
            </a:r>
            <a:r>
              <a:rPr sz="1200" spc="-105" dirty="0">
                <a:solidFill>
                  <a:srgbClr val="FFFFFF"/>
                </a:solidFill>
                <a:latin typeface="Verdana"/>
                <a:cs typeface="Verdana"/>
              </a:rPr>
              <a:t> </a:t>
            </a:r>
            <a:r>
              <a:rPr sz="1200" spc="45" dirty="0">
                <a:solidFill>
                  <a:srgbClr val="FFFFFF"/>
                </a:solidFill>
                <a:latin typeface="Verdana"/>
                <a:cs typeface="Verdana"/>
              </a:rPr>
              <a:t>good</a:t>
            </a:r>
            <a:r>
              <a:rPr sz="1200" spc="-105" dirty="0">
                <a:solidFill>
                  <a:srgbClr val="FFFFFF"/>
                </a:solidFill>
                <a:latin typeface="Verdana"/>
                <a:cs typeface="Verdana"/>
              </a:rPr>
              <a:t> </a:t>
            </a:r>
            <a:r>
              <a:rPr sz="1200" spc="35" dirty="0">
                <a:solidFill>
                  <a:srgbClr val="FFFFFF"/>
                </a:solidFill>
                <a:latin typeface="Verdana"/>
                <a:cs typeface="Verdana"/>
              </a:rPr>
              <a:t>model</a:t>
            </a:r>
            <a:endParaRPr sz="1200" dirty="0">
              <a:latin typeface="Verdana"/>
              <a:cs typeface="Verdana"/>
            </a:endParaRPr>
          </a:p>
          <a:p>
            <a:pPr marL="469900">
              <a:lnSpc>
                <a:spcPts val="1435"/>
              </a:lnSpc>
            </a:pPr>
            <a:r>
              <a:rPr sz="1200" spc="-30" dirty="0">
                <a:solidFill>
                  <a:srgbClr val="FFFFFF"/>
                </a:solidFill>
                <a:latin typeface="Verdana"/>
                <a:cs typeface="Verdana"/>
              </a:rPr>
              <a:t>f</a:t>
            </a:r>
            <a:r>
              <a:rPr sz="1200" spc="-5" dirty="0">
                <a:solidFill>
                  <a:srgbClr val="FFFFFF"/>
                </a:solidFill>
                <a:latin typeface="Verdana"/>
                <a:cs typeface="Verdana"/>
              </a:rPr>
              <a:t>or</a:t>
            </a:r>
            <a:r>
              <a:rPr sz="1200" spc="-110" dirty="0">
                <a:solidFill>
                  <a:srgbClr val="FFFFFF"/>
                </a:solidFill>
                <a:latin typeface="Verdana"/>
                <a:cs typeface="Verdana"/>
              </a:rPr>
              <a:t> </a:t>
            </a:r>
            <a:r>
              <a:rPr sz="1200" spc="10" dirty="0">
                <a:solidFill>
                  <a:srgbClr val="FFFFFF"/>
                </a:solidFill>
                <a:latin typeface="Verdana"/>
                <a:cs typeface="Verdana"/>
              </a:rPr>
              <a:t>our</a:t>
            </a:r>
            <a:r>
              <a:rPr sz="1200" spc="-110" dirty="0">
                <a:solidFill>
                  <a:srgbClr val="FFFFFF"/>
                </a:solidFill>
                <a:latin typeface="Verdana"/>
                <a:cs typeface="Verdana"/>
              </a:rPr>
              <a:t> </a:t>
            </a:r>
            <a:r>
              <a:rPr sz="1200" spc="5" dirty="0">
                <a:solidFill>
                  <a:srgbClr val="FFFFFF"/>
                </a:solidFill>
                <a:latin typeface="Verdana"/>
                <a:cs typeface="Verdana"/>
              </a:rPr>
              <a:t>datase</a:t>
            </a:r>
            <a:r>
              <a:rPr sz="1200" spc="10" dirty="0">
                <a:solidFill>
                  <a:srgbClr val="FFFFFF"/>
                </a:solidFill>
                <a:latin typeface="Verdana"/>
                <a:cs typeface="Verdana"/>
              </a:rPr>
              <a:t>t</a:t>
            </a:r>
            <a:r>
              <a:rPr sz="1200" spc="-185" dirty="0">
                <a:solidFill>
                  <a:srgbClr val="FFFFFF"/>
                </a:solidFill>
                <a:latin typeface="Verdana"/>
                <a:cs typeface="Verdana"/>
              </a:rPr>
              <a:t>.</a:t>
            </a:r>
            <a:endParaRPr sz="1200" dirty="0">
              <a:latin typeface="Verdana"/>
              <a:cs typeface="Verdana"/>
            </a:endParaRPr>
          </a:p>
        </p:txBody>
      </p:sp>
      <p:sp>
        <p:nvSpPr>
          <p:cNvPr id="3" name="object 3"/>
          <p:cNvSpPr txBox="1">
            <a:spLocks noGrp="1"/>
          </p:cNvSpPr>
          <p:nvPr>
            <p:ph type="title"/>
          </p:nvPr>
        </p:nvSpPr>
        <p:spPr>
          <a:xfrm>
            <a:off x="925100" y="399308"/>
            <a:ext cx="3319145"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FFAB40"/>
                </a:solidFill>
              </a:rPr>
              <a:t>Decision</a:t>
            </a:r>
            <a:r>
              <a:rPr sz="2400" spc="-125" dirty="0">
                <a:solidFill>
                  <a:srgbClr val="FFAB40"/>
                </a:solidFill>
              </a:rPr>
              <a:t> </a:t>
            </a:r>
            <a:r>
              <a:rPr sz="2400" spc="-145" dirty="0">
                <a:solidFill>
                  <a:srgbClr val="FFAB40"/>
                </a:solidFill>
              </a:rPr>
              <a:t>Tr</a:t>
            </a:r>
            <a:r>
              <a:rPr sz="2400" spc="-55" dirty="0">
                <a:solidFill>
                  <a:srgbClr val="FFAB40"/>
                </a:solidFill>
              </a:rPr>
              <a:t>ee</a:t>
            </a:r>
            <a:r>
              <a:rPr sz="2400" spc="-125" dirty="0">
                <a:solidFill>
                  <a:srgbClr val="FFAB40"/>
                </a:solidFill>
              </a:rPr>
              <a:t> </a:t>
            </a:r>
            <a:r>
              <a:rPr sz="2400" spc="-35" dirty="0">
                <a:solidFill>
                  <a:srgbClr val="FFAB40"/>
                </a:solidFill>
              </a:rPr>
              <a:t>Model</a:t>
            </a:r>
            <a:endParaRPr sz="2400"/>
          </a:p>
        </p:txBody>
      </p:sp>
      <p:pic>
        <p:nvPicPr>
          <p:cNvPr id="4" name="object 4"/>
          <p:cNvPicPr/>
          <p:nvPr/>
        </p:nvPicPr>
        <p:blipFill>
          <a:blip r:embed="rId2" cstate="print"/>
          <a:stretch>
            <a:fillRect/>
          </a:stretch>
        </p:blipFill>
        <p:spPr>
          <a:xfrm>
            <a:off x="914400" y="3055199"/>
            <a:ext cx="3848274" cy="1142149"/>
          </a:xfrm>
          <a:prstGeom prst="rect">
            <a:avLst/>
          </a:prstGeom>
        </p:spPr>
      </p:pic>
      <p:pic>
        <p:nvPicPr>
          <p:cNvPr id="5" name="object 5"/>
          <p:cNvPicPr/>
          <p:nvPr/>
        </p:nvPicPr>
        <p:blipFill>
          <a:blip r:embed="rId3" cstate="print"/>
          <a:stretch>
            <a:fillRect/>
          </a:stretch>
        </p:blipFill>
        <p:spPr>
          <a:xfrm>
            <a:off x="5135200" y="2755175"/>
            <a:ext cx="3027924" cy="17031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393982"/>
            <a:ext cx="3591560" cy="391160"/>
          </a:xfrm>
          <a:prstGeom prst="rect">
            <a:avLst/>
          </a:prstGeom>
        </p:spPr>
        <p:txBody>
          <a:bodyPr vert="horz" wrap="square" lIns="0" tIns="12700" rIns="0" bIns="0" rtlCol="0">
            <a:spAutoFit/>
          </a:bodyPr>
          <a:lstStyle/>
          <a:p>
            <a:pPr marL="12700">
              <a:lnSpc>
                <a:spcPct val="100000"/>
              </a:lnSpc>
              <a:spcBef>
                <a:spcPts val="100"/>
              </a:spcBef>
            </a:pPr>
            <a:r>
              <a:rPr sz="2400" spc="-120" dirty="0">
                <a:solidFill>
                  <a:srgbClr val="FFAB40"/>
                </a:solidFill>
              </a:rPr>
              <a:t>R</a:t>
            </a:r>
            <a:r>
              <a:rPr sz="2400" spc="-70" dirty="0">
                <a:solidFill>
                  <a:srgbClr val="FFAB40"/>
                </a:solidFill>
              </a:rPr>
              <a:t>a</a:t>
            </a:r>
            <a:r>
              <a:rPr sz="2400" spc="-55" dirty="0">
                <a:solidFill>
                  <a:srgbClr val="FFAB40"/>
                </a:solidFill>
              </a:rPr>
              <a:t>n</a:t>
            </a:r>
            <a:r>
              <a:rPr sz="2400" spc="-30" dirty="0">
                <a:solidFill>
                  <a:srgbClr val="FFAB40"/>
                </a:solidFill>
              </a:rPr>
              <a:t>dom</a:t>
            </a:r>
            <a:r>
              <a:rPr sz="2400" spc="-125" dirty="0">
                <a:solidFill>
                  <a:srgbClr val="FFAB40"/>
                </a:solidFill>
              </a:rPr>
              <a:t> </a:t>
            </a:r>
            <a:r>
              <a:rPr sz="2400" spc="-55" dirty="0">
                <a:solidFill>
                  <a:srgbClr val="FFAB40"/>
                </a:solidFill>
              </a:rPr>
              <a:t>F</a:t>
            </a:r>
            <a:r>
              <a:rPr sz="2400" spc="-105" dirty="0">
                <a:solidFill>
                  <a:srgbClr val="FFAB40"/>
                </a:solidFill>
              </a:rPr>
              <a:t>o</a:t>
            </a:r>
            <a:r>
              <a:rPr sz="2400" spc="-95" dirty="0">
                <a:solidFill>
                  <a:srgbClr val="FFAB40"/>
                </a:solidFill>
              </a:rPr>
              <a:t>r</a:t>
            </a:r>
            <a:r>
              <a:rPr sz="2400" spc="-65" dirty="0">
                <a:solidFill>
                  <a:srgbClr val="FFAB40"/>
                </a:solidFill>
              </a:rPr>
              <a:t>est</a:t>
            </a:r>
            <a:r>
              <a:rPr sz="2400" spc="-125" dirty="0">
                <a:solidFill>
                  <a:srgbClr val="FFAB40"/>
                </a:solidFill>
              </a:rPr>
              <a:t> </a:t>
            </a:r>
            <a:r>
              <a:rPr sz="2400" spc="-35" dirty="0">
                <a:solidFill>
                  <a:srgbClr val="FFAB40"/>
                </a:solidFill>
              </a:rPr>
              <a:t>Model</a:t>
            </a:r>
            <a:endParaRPr sz="2400"/>
          </a:p>
        </p:txBody>
      </p:sp>
      <p:sp>
        <p:nvSpPr>
          <p:cNvPr id="3" name="object 3"/>
          <p:cNvSpPr txBox="1"/>
          <p:nvPr/>
        </p:nvSpPr>
        <p:spPr>
          <a:xfrm>
            <a:off x="905950" y="1152704"/>
            <a:ext cx="3572510" cy="939800"/>
          </a:xfrm>
          <a:prstGeom prst="rect">
            <a:avLst/>
          </a:prstGeom>
        </p:spPr>
        <p:txBody>
          <a:bodyPr vert="horz" wrap="square" lIns="0" tIns="12700" rIns="0" bIns="0" rtlCol="0">
            <a:spAutoFit/>
          </a:bodyPr>
          <a:lstStyle/>
          <a:p>
            <a:pPr marL="12700" marR="223520">
              <a:lnSpc>
                <a:spcPct val="100000"/>
              </a:lnSpc>
              <a:spcBef>
                <a:spcPts val="100"/>
              </a:spcBef>
            </a:pPr>
            <a:r>
              <a:rPr sz="1200" spc="40" dirty="0">
                <a:solidFill>
                  <a:srgbClr val="FFFFFF"/>
                </a:solidFill>
                <a:latin typeface="Verdana"/>
                <a:cs typeface="Verdana"/>
              </a:rPr>
              <a:t>A </a:t>
            </a:r>
            <a:r>
              <a:rPr sz="1200" spc="30" dirty="0">
                <a:solidFill>
                  <a:srgbClr val="FFFFFF"/>
                </a:solidFill>
                <a:latin typeface="Verdana"/>
                <a:cs typeface="Verdana"/>
              </a:rPr>
              <a:t>random </a:t>
            </a:r>
            <a:r>
              <a:rPr sz="1200" spc="-15" dirty="0">
                <a:solidFill>
                  <a:srgbClr val="FFFFFF"/>
                </a:solidFill>
                <a:latin typeface="Verdana"/>
                <a:cs typeface="Verdana"/>
              </a:rPr>
              <a:t>forest </a:t>
            </a:r>
            <a:r>
              <a:rPr sz="1200" spc="-25" dirty="0">
                <a:solidFill>
                  <a:srgbClr val="FFFFFF"/>
                </a:solidFill>
                <a:latin typeface="Verdana"/>
                <a:cs typeface="Verdana"/>
              </a:rPr>
              <a:t>is </a:t>
            </a:r>
            <a:r>
              <a:rPr sz="1200" spc="-15" dirty="0">
                <a:solidFill>
                  <a:srgbClr val="FFFFFF"/>
                </a:solidFill>
                <a:latin typeface="Verdana"/>
                <a:cs typeface="Verdana"/>
              </a:rPr>
              <a:t>a </a:t>
            </a:r>
            <a:r>
              <a:rPr sz="1200" dirty="0">
                <a:solidFill>
                  <a:srgbClr val="FFFFFF"/>
                </a:solidFill>
                <a:latin typeface="Verdana"/>
                <a:cs typeface="Verdana"/>
              </a:rPr>
              <a:t>supervised </a:t>
            </a:r>
            <a:r>
              <a:rPr sz="1200" spc="30" dirty="0">
                <a:solidFill>
                  <a:srgbClr val="FFFFFF"/>
                </a:solidFill>
                <a:latin typeface="Verdana"/>
                <a:cs typeface="Verdana"/>
              </a:rPr>
              <a:t>machine </a:t>
            </a:r>
            <a:r>
              <a:rPr sz="1200" spc="35" dirty="0">
                <a:solidFill>
                  <a:srgbClr val="FFFFFF"/>
                </a:solidFill>
                <a:latin typeface="Verdana"/>
                <a:cs typeface="Verdana"/>
              </a:rPr>
              <a:t> </a:t>
            </a:r>
            <a:r>
              <a:rPr sz="1200" dirty="0">
                <a:solidFill>
                  <a:srgbClr val="FFFFFF"/>
                </a:solidFill>
                <a:latin typeface="Verdana"/>
                <a:cs typeface="Verdana"/>
              </a:rPr>
              <a:t>l</a:t>
            </a:r>
            <a:r>
              <a:rPr sz="1200" spc="-20" dirty="0">
                <a:solidFill>
                  <a:srgbClr val="FFFFFF"/>
                </a:solidFill>
                <a:latin typeface="Verdana"/>
                <a:cs typeface="Verdana"/>
              </a:rPr>
              <a:t>e</a:t>
            </a:r>
            <a:r>
              <a:rPr sz="1200" spc="-30" dirty="0">
                <a:solidFill>
                  <a:srgbClr val="FFFFFF"/>
                </a:solidFill>
                <a:latin typeface="Verdana"/>
                <a:cs typeface="Verdana"/>
              </a:rPr>
              <a:t>ar</a:t>
            </a:r>
            <a:r>
              <a:rPr sz="1200" spc="30" dirty="0">
                <a:solidFill>
                  <a:srgbClr val="FFFFFF"/>
                </a:solidFill>
                <a:latin typeface="Verdana"/>
                <a:cs typeface="Verdana"/>
              </a:rPr>
              <a:t>nin</a:t>
            </a:r>
            <a:r>
              <a:rPr sz="1200" spc="75" dirty="0">
                <a:solidFill>
                  <a:srgbClr val="FFFFFF"/>
                </a:solidFill>
                <a:latin typeface="Verdana"/>
                <a:cs typeface="Verdana"/>
              </a:rPr>
              <a:t>g</a:t>
            </a:r>
            <a:r>
              <a:rPr sz="1200" spc="-110" dirty="0">
                <a:solidFill>
                  <a:srgbClr val="FFFFFF"/>
                </a:solidFill>
                <a:latin typeface="Verdana"/>
                <a:cs typeface="Verdana"/>
              </a:rPr>
              <a:t> </a:t>
            </a:r>
            <a:r>
              <a:rPr sz="1200" spc="10" dirty="0">
                <a:solidFill>
                  <a:srgbClr val="FFFFFF"/>
                </a:solidFill>
                <a:latin typeface="Verdana"/>
                <a:cs typeface="Verdana"/>
              </a:rPr>
              <a:t>algo</a:t>
            </a:r>
            <a:r>
              <a:rPr sz="1200" spc="-5" dirty="0">
                <a:solidFill>
                  <a:srgbClr val="FFFFFF"/>
                </a:solidFill>
                <a:latin typeface="Verdana"/>
                <a:cs typeface="Verdana"/>
              </a:rPr>
              <a:t>r</a:t>
            </a:r>
            <a:r>
              <a:rPr sz="1200" spc="40" dirty="0">
                <a:solidFill>
                  <a:srgbClr val="FFFFFF"/>
                </a:solidFill>
                <a:latin typeface="Verdana"/>
                <a:cs typeface="Verdana"/>
              </a:rPr>
              <a:t>ithm</a:t>
            </a:r>
            <a:r>
              <a:rPr sz="1200" spc="-110" dirty="0">
                <a:solidFill>
                  <a:srgbClr val="FFFFFF"/>
                </a:solidFill>
                <a:latin typeface="Verdana"/>
                <a:cs typeface="Verdana"/>
              </a:rPr>
              <a:t> </a:t>
            </a:r>
            <a:r>
              <a:rPr sz="1200" spc="15" dirty="0">
                <a:solidFill>
                  <a:srgbClr val="FFFFFF"/>
                </a:solidFill>
                <a:latin typeface="Verdana"/>
                <a:cs typeface="Verdana"/>
              </a:rPr>
              <a:t>that</a:t>
            </a:r>
            <a:r>
              <a:rPr sz="1200" spc="-110" dirty="0">
                <a:solidFill>
                  <a:srgbClr val="FFFFFF"/>
                </a:solidFill>
                <a:latin typeface="Verdana"/>
                <a:cs typeface="Verdana"/>
              </a:rPr>
              <a:t> </a:t>
            </a:r>
            <a:r>
              <a:rPr sz="1200" spc="-25" dirty="0">
                <a:solidFill>
                  <a:srgbClr val="FFFFFF"/>
                </a:solidFill>
                <a:latin typeface="Verdana"/>
                <a:cs typeface="Verdana"/>
              </a:rPr>
              <a:t>is</a:t>
            </a:r>
            <a:r>
              <a:rPr sz="1200" spc="-110" dirty="0">
                <a:solidFill>
                  <a:srgbClr val="FFFFFF"/>
                </a:solidFill>
                <a:latin typeface="Verdana"/>
                <a:cs typeface="Verdana"/>
              </a:rPr>
              <a:t> </a:t>
            </a:r>
            <a:r>
              <a:rPr sz="1200" spc="40" dirty="0">
                <a:solidFill>
                  <a:srgbClr val="FFFFFF"/>
                </a:solidFill>
                <a:latin typeface="Verdana"/>
                <a:cs typeface="Verdana"/>
              </a:rPr>
              <a:t>c</a:t>
            </a:r>
            <a:r>
              <a:rPr sz="1200" spc="15" dirty="0">
                <a:solidFill>
                  <a:srgbClr val="FFFFFF"/>
                </a:solidFill>
                <a:latin typeface="Verdana"/>
                <a:cs typeface="Verdana"/>
              </a:rPr>
              <a:t>onstru</a:t>
            </a:r>
            <a:r>
              <a:rPr sz="1200" spc="20" dirty="0">
                <a:solidFill>
                  <a:srgbClr val="FFFFFF"/>
                </a:solidFill>
                <a:latin typeface="Verdana"/>
                <a:cs typeface="Verdana"/>
              </a:rPr>
              <a:t>c</a:t>
            </a:r>
            <a:r>
              <a:rPr sz="1200" spc="-15" dirty="0">
                <a:solidFill>
                  <a:srgbClr val="FFFFFF"/>
                </a:solidFill>
                <a:latin typeface="Verdana"/>
                <a:cs typeface="Verdana"/>
              </a:rPr>
              <a:t>t</a:t>
            </a:r>
            <a:r>
              <a:rPr sz="1200" spc="35" dirty="0">
                <a:solidFill>
                  <a:srgbClr val="FFFFFF"/>
                </a:solidFill>
                <a:latin typeface="Verdana"/>
                <a:cs typeface="Verdana"/>
              </a:rPr>
              <a:t>ed</a:t>
            </a:r>
            <a:r>
              <a:rPr sz="1200" spc="-110" dirty="0">
                <a:solidFill>
                  <a:srgbClr val="FFFFFF"/>
                </a:solidFill>
                <a:latin typeface="Verdana"/>
                <a:cs typeface="Verdana"/>
              </a:rPr>
              <a:t> </a:t>
            </a:r>
            <a:r>
              <a:rPr sz="1200" spc="70" dirty="0">
                <a:solidFill>
                  <a:srgbClr val="FFFFFF"/>
                </a:solidFill>
                <a:latin typeface="Verdana"/>
                <a:cs typeface="Verdana"/>
              </a:rPr>
              <a:t>f</a:t>
            </a:r>
            <a:r>
              <a:rPr sz="1200" spc="-50" dirty="0">
                <a:solidFill>
                  <a:srgbClr val="FFFFFF"/>
                </a:solidFill>
                <a:latin typeface="Verdana"/>
                <a:cs typeface="Verdana"/>
              </a:rPr>
              <a:t>r</a:t>
            </a:r>
            <a:r>
              <a:rPr sz="1200" spc="45" dirty="0">
                <a:solidFill>
                  <a:srgbClr val="FFFFFF"/>
                </a:solidFill>
                <a:latin typeface="Verdana"/>
                <a:cs typeface="Verdana"/>
              </a:rPr>
              <a:t>om  </a:t>
            </a:r>
            <a:r>
              <a:rPr sz="1200" spc="15" dirty="0">
                <a:solidFill>
                  <a:srgbClr val="FFFFFF"/>
                </a:solidFill>
                <a:latin typeface="Verdana"/>
                <a:cs typeface="Verdana"/>
              </a:rPr>
              <a:t>decision</a:t>
            </a:r>
            <a:r>
              <a:rPr sz="1200" spc="-110" dirty="0">
                <a:solidFill>
                  <a:srgbClr val="FFFFFF"/>
                </a:solidFill>
                <a:latin typeface="Verdana"/>
                <a:cs typeface="Verdana"/>
              </a:rPr>
              <a:t> </a:t>
            </a:r>
            <a:r>
              <a:rPr sz="1200" spc="-10" dirty="0">
                <a:solidFill>
                  <a:srgbClr val="FFFFFF"/>
                </a:solidFill>
                <a:latin typeface="Verdana"/>
                <a:cs typeface="Verdana"/>
              </a:rPr>
              <a:t>t</a:t>
            </a:r>
            <a:r>
              <a:rPr sz="1200" spc="-25" dirty="0">
                <a:solidFill>
                  <a:srgbClr val="FFFFFF"/>
                </a:solidFill>
                <a:latin typeface="Verdana"/>
                <a:cs typeface="Verdana"/>
              </a:rPr>
              <a:t>r</a:t>
            </a:r>
            <a:r>
              <a:rPr sz="1200" spc="10" dirty="0">
                <a:solidFill>
                  <a:srgbClr val="FFFFFF"/>
                </a:solidFill>
                <a:latin typeface="Verdana"/>
                <a:cs typeface="Verdana"/>
              </a:rPr>
              <a:t>ee</a:t>
            </a:r>
            <a:r>
              <a:rPr sz="1200" spc="-110" dirty="0">
                <a:solidFill>
                  <a:srgbClr val="FFFFFF"/>
                </a:solidFill>
                <a:latin typeface="Verdana"/>
                <a:cs typeface="Verdana"/>
              </a:rPr>
              <a:t> </a:t>
            </a:r>
            <a:r>
              <a:rPr sz="1200" spc="10" dirty="0">
                <a:solidFill>
                  <a:srgbClr val="FFFFFF"/>
                </a:solidFill>
                <a:latin typeface="Verdana"/>
                <a:cs typeface="Verdana"/>
              </a:rPr>
              <a:t>algo</a:t>
            </a:r>
            <a:r>
              <a:rPr sz="1200" spc="-5" dirty="0">
                <a:solidFill>
                  <a:srgbClr val="FFFFFF"/>
                </a:solidFill>
                <a:latin typeface="Verdana"/>
                <a:cs typeface="Verdana"/>
              </a:rPr>
              <a:t>r</a:t>
            </a:r>
            <a:r>
              <a:rPr sz="1200" spc="-10" dirty="0">
                <a:solidFill>
                  <a:srgbClr val="FFFFFF"/>
                </a:solidFill>
                <a:latin typeface="Verdana"/>
                <a:cs typeface="Verdana"/>
              </a:rPr>
              <a:t>ithms.</a:t>
            </a:r>
            <a:endParaRPr sz="1200">
              <a:latin typeface="Verdana"/>
              <a:cs typeface="Verdana"/>
            </a:endParaRPr>
          </a:p>
          <a:p>
            <a:pPr marL="469900" marR="5080" indent="-287020">
              <a:lnSpc>
                <a:spcPct val="100000"/>
              </a:lnSpc>
              <a:tabLst>
                <a:tab pos="469265" algn="l"/>
              </a:tabLst>
            </a:pPr>
            <a:r>
              <a:rPr sz="1200" spc="-90" dirty="0">
                <a:solidFill>
                  <a:srgbClr val="FFFFFF"/>
                </a:solidFill>
                <a:latin typeface="Verdana"/>
                <a:cs typeface="Verdana"/>
              </a:rPr>
              <a:t>-	</a:t>
            </a:r>
            <a:r>
              <a:rPr sz="1200" spc="15" dirty="0">
                <a:solidFill>
                  <a:srgbClr val="FFFFFF"/>
                </a:solidFill>
                <a:latin typeface="Verdana"/>
                <a:cs typeface="Verdana"/>
              </a:rPr>
              <a:t>Does</a:t>
            </a:r>
            <a:r>
              <a:rPr sz="1200" spc="-110" dirty="0">
                <a:solidFill>
                  <a:srgbClr val="FFFFFF"/>
                </a:solidFill>
                <a:latin typeface="Verdana"/>
                <a:cs typeface="Verdana"/>
              </a:rPr>
              <a:t> </a:t>
            </a:r>
            <a:r>
              <a:rPr sz="1200" spc="50" dirty="0">
                <a:solidFill>
                  <a:srgbClr val="FFFFFF"/>
                </a:solidFill>
                <a:latin typeface="Verdana"/>
                <a:cs typeface="Verdana"/>
              </a:rPr>
              <a:t>n</a:t>
            </a:r>
            <a:r>
              <a:rPr sz="1200" spc="15" dirty="0">
                <a:solidFill>
                  <a:srgbClr val="FFFFFF"/>
                </a:solidFill>
                <a:latin typeface="Verdana"/>
                <a:cs typeface="Verdana"/>
              </a:rPr>
              <a:t>ot</a:t>
            </a:r>
            <a:r>
              <a:rPr sz="1200" spc="-110" dirty="0">
                <a:solidFill>
                  <a:srgbClr val="FFFFFF"/>
                </a:solidFill>
                <a:latin typeface="Verdana"/>
                <a:cs typeface="Verdana"/>
              </a:rPr>
              <a:t> </a:t>
            </a:r>
            <a:r>
              <a:rPr sz="1200" spc="-10" dirty="0">
                <a:solidFill>
                  <a:srgbClr val="FFFFFF"/>
                </a:solidFill>
                <a:latin typeface="Verdana"/>
                <a:cs typeface="Verdana"/>
              </a:rPr>
              <a:t>suf</a:t>
            </a:r>
            <a:r>
              <a:rPr sz="1200" spc="-15" dirty="0">
                <a:solidFill>
                  <a:srgbClr val="FFFFFF"/>
                </a:solidFill>
                <a:latin typeface="Verdana"/>
                <a:cs typeface="Verdana"/>
              </a:rPr>
              <a:t>fer</a:t>
            </a:r>
            <a:r>
              <a:rPr sz="1200" spc="-110" dirty="0">
                <a:solidFill>
                  <a:srgbClr val="FFFFFF"/>
                </a:solidFill>
                <a:latin typeface="Verdana"/>
                <a:cs typeface="Verdana"/>
              </a:rPr>
              <a:t> </a:t>
            </a:r>
            <a:r>
              <a:rPr sz="1200" dirty="0">
                <a:solidFill>
                  <a:srgbClr val="FFFFFF"/>
                </a:solidFill>
                <a:latin typeface="Verdana"/>
                <a:cs typeface="Verdana"/>
              </a:rPr>
              <a:t>o</a:t>
            </a:r>
            <a:r>
              <a:rPr sz="1200" spc="-80" dirty="0">
                <a:solidFill>
                  <a:srgbClr val="FFFFFF"/>
                </a:solidFill>
                <a:latin typeface="Verdana"/>
                <a:cs typeface="Verdana"/>
              </a:rPr>
              <a:t>v</a:t>
            </a:r>
            <a:r>
              <a:rPr sz="1200" spc="-15" dirty="0">
                <a:solidFill>
                  <a:srgbClr val="FFFFFF"/>
                </a:solidFill>
                <a:latin typeface="Verdana"/>
                <a:cs typeface="Verdana"/>
              </a:rPr>
              <a:t>e</a:t>
            </a:r>
            <a:r>
              <a:rPr sz="1200" spc="5" dirty="0">
                <a:solidFill>
                  <a:srgbClr val="FFFFFF"/>
                </a:solidFill>
                <a:latin typeface="Verdana"/>
                <a:cs typeface="Verdana"/>
              </a:rPr>
              <a:t>r</a:t>
            </a:r>
            <a:r>
              <a:rPr sz="1200" spc="55" dirty="0">
                <a:solidFill>
                  <a:srgbClr val="FFFFFF"/>
                </a:solidFill>
                <a:latin typeface="Verdana"/>
                <a:cs typeface="Verdana"/>
              </a:rPr>
              <a:t>ﬁ</a:t>
            </a:r>
            <a:r>
              <a:rPr sz="1200" spc="10" dirty="0">
                <a:solidFill>
                  <a:srgbClr val="FFFFFF"/>
                </a:solidFill>
                <a:latin typeface="Verdana"/>
                <a:cs typeface="Verdana"/>
              </a:rPr>
              <a:t>t</a:t>
            </a:r>
            <a:r>
              <a:rPr sz="1200" spc="20" dirty="0">
                <a:solidFill>
                  <a:srgbClr val="FFFFFF"/>
                </a:solidFill>
                <a:latin typeface="Verdana"/>
                <a:cs typeface="Verdana"/>
              </a:rPr>
              <a:t>tin</a:t>
            </a:r>
            <a:r>
              <a:rPr sz="1200" spc="-55" dirty="0">
                <a:solidFill>
                  <a:srgbClr val="FFFFFF"/>
                </a:solidFill>
                <a:latin typeface="Verdana"/>
                <a:cs typeface="Verdana"/>
              </a:rPr>
              <a:t>g,</a:t>
            </a:r>
            <a:r>
              <a:rPr sz="1200" spc="-110" dirty="0">
                <a:solidFill>
                  <a:srgbClr val="FFFFFF"/>
                </a:solidFill>
                <a:latin typeface="Verdana"/>
                <a:cs typeface="Verdana"/>
              </a:rPr>
              <a:t> </a:t>
            </a:r>
            <a:r>
              <a:rPr sz="1200" spc="30" dirty="0">
                <a:solidFill>
                  <a:srgbClr val="FFFFFF"/>
                </a:solidFill>
                <a:latin typeface="Verdana"/>
                <a:cs typeface="Verdana"/>
              </a:rPr>
              <a:t>can</a:t>
            </a:r>
            <a:r>
              <a:rPr sz="1200" spc="35" dirty="0">
                <a:solidFill>
                  <a:srgbClr val="FFFFFF"/>
                </a:solidFill>
                <a:latin typeface="Verdana"/>
                <a:cs typeface="Verdana"/>
              </a:rPr>
              <a:t>c</a:t>
            </a:r>
            <a:r>
              <a:rPr sz="1200" dirty="0">
                <a:solidFill>
                  <a:srgbClr val="FFFFFF"/>
                </a:solidFill>
                <a:latin typeface="Verdana"/>
                <a:cs typeface="Verdana"/>
              </a:rPr>
              <a:t>el</a:t>
            </a:r>
            <a:r>
              <a:rPr sz="1200" spc="-110" dirty="0">
                <a:solidFill>
                  <a:srgbClr val="FFFFFF"/>
                </a:solidFill>
                <a:latin typeface="Verdana"/>
                <a:cs typeface="Verdana"/>
              </a:rPr>
              <a:t> </a:t>
            </a:r>
            <a:r>
              <a:rPr sz="1200" spc="-5" dirty="0">
                <a:solidFill>
                  <a:srgbClr val="FFFFFF"/>
                </a:solidFill>
                <a:latin typeface="Verdana"/>
                <a:cs typeface="Verdana"/>
              </a:rPr>
              <a:t>biases  </a:t>
            </a:r>
            <a:r>
              <a:rPr sz="1200" spc="70" dirty="0">
                <a:solidFill>
                  <a:srgbClr val="FFFFFF"/>
                </a:solidFill>
                <a:latin typeface="Verdana"/>
                <a:cs typeface="Verdana"/>
              </a:rPr>
              <a:t>f</a:t>
            </a:r>
            <a:r>
              <a:rPr sz="1200" spc="-50" dirty="0">
                <a:solidFill>
                  <a:srgbClr val="FFFFFF"/>
                </a:solidFill>
                <a:latin typeface="Verdana"/>
                <a:cs typeface="Verdana"/>
              </a:rPr>
              <a:t>r</a:t>
            </a:r>
            <a:r>
              <a:rPr sz="1200" spc="65" dirty="0">
                <a:solidFill>
                  <a:srgbClr val="FFFFFF"/>
                </a:solidFill>
                <a:latin typeface="Verdana"/>
                <a:cs typeface="Verdana"/>
              </a:rPr>
              <a:t>om</a:t>
            </a:r>
            <a:r>
              <a:rPr sz="1200" spc="-110" dirty="0">
                <a:solidFill>
                  <a:srgbClr val="FFFFFF"/>
                </a:solidFill>
                <a:latin typeface="Verdana"/>
                <a:cs typeface="Verdana"/>
              </a:rPr>
              <a:t> </a:t>
            </a:r>
            <a:r>
              <a:rPr sz="1200" dirty="0">
                <a:solidFill>
                  <a:srgbClr val="FFFFFF"/>
                </a:solidFill>
                <a:latin typeface="Verdana"/>
                <a:cs typeface="Verdana"/>
              </a:rPr>
              <a:t>ta</a:t>
            </a:r>
            <a:r>
              <a:rPr sz="1200" spc="-10" dirty="0">
                <a:solidFill>
                  <a:srgbClr val="FFFFFF"/>
                </a:solidFill>
                <a:latin typeface="Verdana"/>
                <a:cs typeface="Verdana"/>
              </a:rPr>
              <a:t>k</a:t>
            </a:r>
            <a:r>
              <a:rPr sz="1200" spc="20" dirty="0">
                <a:solidFill>
                  <a:srgbClr val="FFFFFF"/>
                </a:solidFill>
                <a:latin typeface="Verdana"/>
                <a:cs typeface="Verdana"/>
              </a:rPr>
              <a:t>in</a:t>
            </a:r>
            <a:r>
              <a:rPr sz="1200" spc="75" dirty="0">
                <a:solidFill>
                  <a:srgbClr val="FFFFFF"/>
                </a:solidFill>
                <a:latin typeface="Verdana"/>
                <a:cs typeface="Verdana"/>
              </a:rPr>
              <a:t>g</a:t>
            </a:r>
            <a:r>
              <a:rPr sz="1200" spc="-110" dirty="0">
                <a:solidFill>
                  <a:srgbClr val="FFFFFF"/>
                </a:solidFill>
                <a:latin typeface="Verdana"/>
                <a:cs typeface="Verdana"/>
              </a:rPr>
              <a:t> </a:t>
            </a:r>
            <a:r>
              <a:rPr sz="1200" spc="-30" dirty="0">
                <a:solidFill>
                  <a:srgbClr val="FFFFFF"/>
                </a:solidFill>
                <a:latin typeface="Verdana"/>
                <a:cs typeface="Verdana"/>
              </a:rPr>
              <a:t>a</a:t>
            </a:r>
            <a:r>
              <a:rPr sz="1200" spc="-80" dirty="0">
                <a:solidFill>
                  <a:srgbClr val="FFFFFF"/>
                </a:solidFill>
                <a:latin typeface="Verdana"/>
                <a:cs typeface="Verdana"/>
              </a:rPr>
              <a:t>v</a:t>
            </a:r>
            <a:r>
              <a:rPr sz="1200" spc="-15" dirty="0">
                <a:solidFill>
                  <a:srgbClr val="FFFFFF"/>
                </a:solidFill>
                <a:latin typeface="Verdana"/>
                <a:cs typeface="Verdana"/>
              </a:rPr>
              <a:t>e</a:t>
            </a:r>
            <a:r>
              <a:rPr sz="1200" spc="-20" dirty="0">
                <a:solidFill>
                  <a:srgbClr val="FFFFFF"/>
                </a:solidFill>
                <a:latin typeface="Verdana"/>
                <a:cs typeface="Verdana"/>
              </a:rPr>
              <a:t>r</a:t>
            </a:r>
            <a:r>
              <a:rPr sz="1200" spc="-15" dirty="0">
                <a:solidFill>
                  <a:srgbClr val="FFFFFF"/>
                </a:solidFill>
                <a:latin typeface="Verdana"/>
                <a:cs typeface="Verdana"/>
              </a:rPr>
              <a:t>a</a:t>
            </a:r>
            <a:r>
              <a:rPr sz="1200" spc="40" dirty="0">
                <a:solidFill>
                  <a:srgbClr val="FFFFFF"/>
                </a:solidFill>
                <a:latin typeface="Verdana"/>
                <a:cs typeface="Verdana"/>
              </a:rPr>
              <a:t>ge</a:t>
            </a:r>
            <a:r>
              <a:rPr sz="1200" spc="-110" dirty="0">
                <a:solidFill>
                  <a:srgbClr val="FFFFFF"/>
                </a:solidFill>
                <a:latin typeface="Verdana"/>
                <a:cs typeface="Verdana"/>
              </a:rPr>
              <a:t> </a:t>
            </a:r>
            <a:r>
              <a:rPr sz="1200" dirty="0">
                <a:solidFill>
                  <a:srgbClr val="FFFFFF"/>
                </a:solidFill>
                <a:latin typeface="Verdana"/>
                <a:cs typeface="Verdana"/>
              </a:rPr>
              <a:t>of</a:t>
            </a:r>
            <a:r>
              <a:rPr sz="1200" spc="-110" dirty="0">
                <a:solidFill>
                  <a:srgbClr val="FFFFFF"/>
                </a:solidFill>
                <a:latin typeface="Verdana"/>
                <a:cs typeface="Verdana"/>
              </a:rPr>
              <a:t> </a:t>
            </a:r>
            <a:r>
              <a:rPr sz="1200" spc="20" dirty="0">
                <a:solidFill>
                  <a:srgbClr val="FFFFFF"/>
                </a:solidFill>
                <a:latin typeface="Verdana"/>
                <a:cs typeface="Verdana"/>
              </a:rPr>
              <a:t>p</a:t>
            </a:r>
            <a:r>
              <a:rPr sz="1200" spc="-5" dirty="0">
                <a:solidFill>
                  <a:srgbClr val="FFFFFF"/>
                </a:solidFill>
                <a:latin typeface="Verdana"/>
                <a:cs typeface="Verdana"/>
              </a:rPr>
              <a:t>r</a:t>
            </a:r>
            <a:r>
              <a:rPr sz="1200" spc="25" dirty="0">
                <a:solidFill>
                  <a:srgbClr val="FFFFFF"/>
                </a:solidFill>
                <a:latin typeface="Verdana"/>
                <a:cs typeface="Verdana"/>
              </a:rPr>
              <a:t>edi</a:t>
            </a:r>
            <a:r>
              <a:rPr sz="1200" spc="35" dirty="0">
                <a:solidFill>
                  <a:srgbClr val="FFFFFF"/>
                </a:solidFill>
                <a:latin typeface="Verdana"/>
                <a:cs typeface="Verdana"/>
              </a:rPr>
              <a:t>c</a:t>
            </a:r>
            <a:r>
              <a:rPr sz="1200" spc="-25" dirty="0">
                <a:solidFill>
                  <a:srgbClr val="FFFFFF"/>
                </a:solidFill>
                <a:latin typeface="Verdana"/>
                <a:cs typeface="Verdana"/>
              </a:rPr>
              <a:t>tions.</a:t>
            </a:r>
            <a:endParaRPr sz="1200">
              <a:latin typeface="Verdana"/>
              <a:cs typeface="Verdana"/>
            </a:endParaRPr>
          </a:p>
        </p:txBody>
      </p:sp>
      <p:pic>
        <p:nvPicPr>
          <p:cNvPr id="4" name="object 4"/>
          <p:cNvPicPr/>
          <p:nvPr/>
        </p:nvPicPr>
        <p:blipFill>
          <a:blip r:embed="rId2" cstate="print"/>
          <a:stretch>
            <a:fillRect/>
          </a:stretch>
        </p:blipFill>
        <p:spPr>
          <a:xfrm>
            <a:off x="914400" y="2724150"/>
            <a:ext cx="3021799" cy="2047149"/>
          </a:xfrm>
          <a:prstGeom prst="rect">
            <a:avLst/>
          </a:prstGeom>
        </p:spPr>
      </p:pic>
      <p:pic>
        <p:nvPicPr>
          <p:cNvPr id="5" name="object 5"/>
          <p:cNvPicPr/>
          <p:nvPr/>
        </p:nvPicPr>
        <p:blipFill>
          <a:blip r:embed="rId3" cstate="print"/>
          <a:stretch>
            <a:fillRect/>
          </a:stretch>
        </p:blipFill>
        <p:spPr>
          <a:xfrm>
            <a:off x="4571987" y="1493037"/>
            <a:ext cx="3591124" cy="1217320"/>
          </a:xfrm>
          <a:prstGeom prst="rect">
            <a:avLst/>
          </a:prstGeom>
        </p:spPr>
      </p:pic>
      <p:sp>
        <p:nvSpPr>
          <p:cNvPr id="6" name="object 6"/>
          <p:cNvSpPr txBox="1"/>
          <p:nvPr/>
        </p:nvSpPr>
        <p:spPr>
          <a:xfrm>
            <a:off x="4680775" y="2818829"/>
            <a:ext cx="3354070" cy="391160"/>
          </a:xfrm>
          <a:prstGeom prst="rect">
            <a:avLst/>
          </a:prstGeom>
        </p:spPr>
        <p:txBody>
          <a:bodyPr vert="horz" wrap="square" lIns="0" tIns="12700" rIns="0" bIns="0" rtlCol="0">
            <a:spAutoFit/>
          </a:bodyPr>
          <a:lstStyle/>
          <a:p>
            <a:pPr marL="12700" marR="5080">
              <a:lnSpc>
                <a:spcPct val="100000"/>
              </a:lnSpc>
              <a:spcBef>
                <a:spcPts val="100"/>
              </a:spcBef>
            </a:pPr>
            <a:r>
              <a:rPr sz="1200" spc="30" dirty="0">
                <a:solidFill>
                  <a:srgbClr val="FFFFFF"/>
                </a:solidFill>
                <a:latin typeface="Verdana"/>
                <a:cs typeface="Verdana"/>
              </a:rPr>
              <a:t>A</a:t>
            </a:r>
            <a:r>
              <a:rPr sz="1200" spc="40" dirty="0">
                <a:solidFill>
                  <a:srgbClr val="FFFFFF"/>
                </a:solidFill>
                <a:latin typeface="Verdana"/>
                <a:cs typeface="Verdana"/>
              </a:rPr>
              <a:t>c</a:t>
            </a:r>
            <a:r>
              <a:rPr sz="1200" spc="20" dirty="0">
                <a:solidFill>
                  <a:srgbClr val="FFFFFF"/>
                </a:solidFill>
                <a:latin typeface="Verdana"/>
                <a:cs typeface="Verdana"/>
              </a:rPr>
              <a:t>cu</a:t>
            </a:r>
            <a:r>
              <a:rPr sz="1200" spc="5" dirty="0">
                <a:solidFill>
                  <a:srgbClr val="FFFFFF"/>
                </a:solidFill>
                <a:latin typeface="Verdana"/>
                <a:cs typeface="Verdana"/>
              </a:rPr>
              <a:t>r</a:t>
            </a:r>
            <a:r>
              <a:rPr sz="1200" spc="-15" dirty="0">
                <a:solidFill>
                  <a:srgbClr val="FFFFFF"/>
                </a:solidFill>
                <a:latin typeface="Verdana"/>
                <a:cs typeface="Verdana"/>
              </a:rPr>
              <a:t>a</a:t>
            </a:r>
            <a:r>
              <a:rPr sz="1200" spc="40" dirty="0">
                <a:solidFill>
                  <a:srgbClr val="FFFFFF"/>
                </a:solidFill>
                <a:latin typeface="Verdana"/>
                <a:cs typeface="Verdana"/>
              </a:rPr>
              <a:t>c</a:t>
            </a:r>
            <a:r>
              <a:rPr sz="1200" spc="-60" dirty="0">
                <a:solidFill>
                  <a:srgbClr val="FFFFFF"/>
                </a:solidFill>
                <a:latin typeface="Verdana"/>
                <a:cs typeface="Verdana"/>
              </a:rPr>
              <a:t>y</a:t>
            </a:r>
            <a:r>
              <a:rPr sz="1200" spc="-110" dirty="0">
                <a:solidFill>
                  <a:srgbClr val="FFFFFF"/>
                </a:solidFill>
                <a:latin typeface="Verdana"/>
                <a:cs typeface="Verdana"/>
              </a:rPr>
              <a:t> </a:t>
            </a:r>
            <a:r>
              <a:rPr sz="1200" dirty="0">
                <a:solidFill>
                  <a:srgbClr val="FFFFFF"/>
                </a:solidFill>
                <a:latin typeface="Verdana"/>
                <a:cs typeface="Verdana"/>
              </a:rPr>
              <a:t>of</a:t>
            </a:r>
            <a:r>
              <a:rPr sz="1200" spc="-110" dirty="0">
                <a:solidFill>
                  <a:srgbClr val="FFFFFF"/>
                </a:solidFill>
                <a:latin typeface="Verdana"/>
                <a:cs typeface="Verdana"/>
              </a:rPr>
              <a:t> </a:t>
            </a:r>
            <a:r>
              <a:rPr sz="1200" spc="20" dirty="0">
                <a:solidFill>
                  <a:srgbClr val="FFFFFF"/>
                </a:solidFill>
                <a:latin typeface="Verdana"/>
                <a:cs typeface="Verdana"/>
              </a:rPr>
              <a:t>Ran</a:t>
            </a:r>
            <a:r>
              <a:rPr sz="1200" spc="65" dirty="0">
                <a:solidFill>
                  <a:srgbClr val="FFFFFF"/>
                </a:solidFill>
                <a:latin typeface="Verdana"/>
                <a:cs typeface="Verdana"/>
              </a:rPr>
              <a:t>dom</a:t>
            </a:r>
            <a:r>
              <a:rPr sz="1200" spc="-110" dirty="0">
                <a:solidFill>
                  <a:srgbClr val="FFFFFF"/>
                </a:solidFill>
                <a:latin typeface="Verdana"/>
                <a:cs typeface="Verdana"/>
              </a:rPr>
              <a:t> </a:t>
            </a:r>
            <a:r>
              <a:rPr sz="1200" spc="45" dirty="0">
                <a:solidFill>
                  <a:srgbClr val="FFFFFF"/>
                </a:solidFill>
                <a:latin typeface="Verdana"/>
                <a:cs typeface="Verdana"/>
              </a:rPr>
              <a:t>F</a:t>
            </a:r>
            <a:r>
              <a:rPr sz="1200" spc="-5" dirty="0">
                <a:solidFill>
                  <a:srgbClr val="FFFFFF"/>
                </a:solidFill>
                <a:latin typeface="Verdana"/>
                <a:cs typeface="Verdana"/>
              </a:rPr>
              <a:t>o</a:t>
            </a:r>
            <a:r>
              <a:rPr sz="1200" spc="-20" dirty="0">
                <a:solidFill>
                  <a:srgbClr val="FFFFFF"/>
                </a:solidFill>
                <a:latin typeface="Verdana"/>
                <a:cs typeface="Verdana"/>
              </a:rPr>
              <a:t>r</a:t>
            </a:r>
            <a:r>
              <a:rPr sz="1200" spc="-5" dirty="0">
                <a:solidFill>
                  <a:srgbClr val="FFFFFF"/>
                </a:solidFill>
                <a:latin typeface="Verdana"/>
                <a:cs typeface="Verdana"/>
              </a:rPr>
              <a:t>est</a:t>
            </a:r>
            <a:r>
              <a:rPr sz="1200" spc="-110" dirty="0">
                <a:solidFill>
                  <a:srgbClr val="FFFFFF"/>
                </a:solidFill>
                <a:latin typeface="Verdana"/>
                <a:cs typeface="Verdana"/>
              </a:rPr>
              <a:t> </a:t>
            </a:r>
            <a:r>
              <a:rPr sz="1200" spc="45" dirty="0">
                <a:solidFill>
                  <a:srgbClr val="FFFFFF"/>
                </a:solidFill>
                <a:latin typeface="Verdana"/>
                <a:cs typeface="Verdana"/>
              </a:rPr>
              <a:t>Model</a:t>
            </a:r>
            <a:r>
              <a:rPr sz="1200" spc="-110" dirty="0">
                <a:solidFill>
                  <a:srgbClr val="FFFFFF"/>
                </a:solidFill>
                <a:latin typeface="Verdana"/>
                <a:cs typeface="Verdana"/>
              </a:rPr>
              <a:t> </a:t>
            </a:r>
            <a:r>
              <a:rPr sz="1200" spc="-295" dirty="0">
                <a:solidFill>
                  <a:srgbClr val="FFFFFF"/>
                </a:solidFill>
                <a:latin typeface="Verdana"/>
                <a:cs typeface="Verdana"/>
              </a:rPr>
              <a:t>=</a:t>
            </a:r>
            <a:r>
              <a:rPr sz="1200" spc="-110" dirty="0">
                <a:solidFill>
                  <a:srgbClr val="FFFFFF"/>
                </a:solidFill>
                <a:latin typeface="Verdana"/>
                <a:cs typeface="Verdana"/>
              </a:rPr>
              <a:t> </a:t>
            </a:r>
            <a:r>
              <a:rPr sz="1200" spc="-120" dirty="0">
                <a:solidFill>
                  <a:srgbClr val="FFFFFF"/>
                </a:solidFill>
                <a:latin typeface="Verdana"/>
                <a:cs typeface="Verdana"/>
              </a:rPr>
              <a:t>63</a:t>
            </a:r>
            <a:r>
              <a:rPr sz="1200" spc="-85" dirty="0">
                <a:solidFill>
                  <a:srgbClr val="FFFFFF"/>
                </a:solidFill>
                <a:latin typeface="Verdana"/>
                <a:cs typeface="Verdana"/>
              </a:rPr>
              <a:t>.</a:t>
            </a:r>
            <a:r>
              <a:rPr sz="1200" spc="-65" dirty="0">
                <a:solidFill>
                  <a:srgbClr val="FFFFFF"/>
                </a:solidFill>
                <a:latin typeface="Verdana"/>
                <a:cs typeface="Verdana"/>
              </a:rPr>
              <a:t>40%  </a:t>
            </a:r>
            <a:r>
              <a:rPr sz="1200" spc="-5" dirty="0">
                <a:solidFill>
                  <a:srgbClr val="FFFFFF"/>
                </a:solidFill>
                <a:latin typeface="Verdana"/>
                <a:cs typeface="Verdana"/>
              </a:rPr>
              <a:t>C</a:t>
            </a:r>
            <a:r>
              <a:rPr sz="1200" spc="-20" dirty="0">
                <a:solidFill>
                  <a:srgbClr val="FFFFFF"/>
                </a:solidFill>
                <a:latin typeface="Verdana"/>
                <a:cs typeface="Verdana"/>
              </a:rPr>
              <a:t>r</a:t>
            </a:r>
            <a:r>
              <a:rPr sz="1200" spc="-40" dirty="0">
                <a:solidFill>
                  <a:srgbClr val="FFFFFF"/>
                </a:solidFill>
                <a:latin typeface="Verdana"/>
                <a:cs typeface="Verdana"/>
              </a:rPr>
              <a:t>oss</a:t>
            </a:r>
            <a:r>
              <a:rPr sz="1200" spc="-50" dirty="0">
                <a:solidFill>
                  <a:srgbClr val="FFFFFF"/>
                </a:solidFill>
                <a:latin typeface="Verdana"/>
                <a:cs typeface="Verdana"/>
              </a:rPr>
              <a:t>-</a:t>
            </a:r>
            <a:r>
              <a:rPr sz="1200" spc="-80" dirty="0">
                <a:solidFill>
                  <a:srgbClr val="FFFFFF"/>
                </a:solidFill>
                <a:latin typeface="Verdana"/>
                <a:cs typeface="Verdana"/>
              </a:rPr>
              <a:t>v</a:t>
            </a:r>
            <a:r>
              <a:rPr sz="1200" spc="10" dirty="0">
                <a:solidFill>
                  <a:srgbClr val="FFFFFF"/>
                </a:solidFill>
                <a:latin typeface="Verdana"/>
                <a:cs typeface="Verdana"/>
              </a:rPr>
              <a:t>alidation</a:t>
            </a:r>
            <a:r>
              <a:rPr sz="1200" spc="-110" dirty="0">
                <a:solidFill>
                  <a:srgbClr val="FFFFFF"/>
                </a:solidFill>
                <a:latin typeface="Verdana"/>
                <a:cs typeface="Verdana"/>
              </a:rPr>
              <a:t> </a:t>
            </a:r>
            <a:r>
              <a:rPr sz="1200" spc="5" dirty="0">
                <a:solidFill>
                  <a:srgbClr val="FFFFFF"/>
                </a:solidFill>
                <a:latin typeface="Verdana"/>
                <a:cs typeface="Verdana"/>
              </a:rPr>
              <a:t>s</a:t>
            </a:r>
            <a:r>
              <a:rPr sz="1200" spc="-5" dirty="0">
                <a:solidFill>
                  <a:srgbClr val="FFFFFF"/>
                </a:solidFill>
                <a:latin typeface="Verdana"/>
                <a:cs typeface="Verdana"/>
              </a:rPr>
              <a:t>co</a:t>
            </a:r>
            <a:r>
              <a:rPr sz="1200" spc="-20" dirty="0">
                <a:solidFill>
                  <a:srgbClr val="FFFFFF"/>
                </a:solidFill>
                <a:latin typeface="Verdana"/>
                <a:cs typeface="Verdana"/>
              </a:rPr>
              <a:t>r</a:t>
            </a:r>
            <a:r>
              <a:rPr sz="1200" spc="10" dirty="0">
                <a:solidFill>
                  <a:srgbClr val="FFFFFF"/>
                </a:solidFill>
                <a:latin typeface="Verdana"/>
                <a:cs typeface="Verdana"/>
              </a:rPr>
              <a:t>e</a:t>
            </a:r>
            <a:r>
              <a:rPr sz="1200" spc="-110" dirty="0">
                <a:solidFill>
                  <a:srgbClr val="FFFFFF"/>
                </a:solidFill>
                <a:latin typeface="Verdana"/>
                <a:cs typeface="Verdana"/>
              </a:rPr>
              <a:t> </a:t>
            </a:r>
            <a:r>
              <a:rPr sz="1200" spc="-295" dirty="0">
                <a:solidFill>
                  <a:srgbClr val="FFFFFF"/>
                </a:solidFill>
                <a:latin typeface="Verdana"/>
                <a:cs typeface="Verdana"/>
              </a:rPr>
              <a:t>=</a:t>
            </a:r>
            <a:r>
              <a:rPr sz="1200" spc="-110" dirty="0">
                <a:solidFill>
                  <a:srgbClr val="FFFFFF"/>
                </a:solidFill>
                <a:latin typeface="Verdana"/>
                <a:cs typeface="Verdana"/>
              </a:rPr>
              <a:t> </a:t>
            </a:r>
            <a:r>
              <a:rPr sz="1200" spc="-120" dirty="0">
                <a:solidFill>
                  <a:srgbClr val="FFFFFF"/>
                </a:solidFill>
                <a:latin typeface="Verdana"/>
                <a:cs typeface="Verdana"/>
              </a:rPr>
              <a:t>63</a:t>
            </a:r>
            <a:r>
              <a:rPr sz="1200" spc="-85" dirty="0">
                <a:solidFill>
                  <a:srgbClr val="FFFFFF"/>
                </a:solidFill>
                <a:latin typeface="Verdana"/>
                <a:cs typeface="Verdana"/>
              </a:rPr>
              <a:t>.</a:t>
            </a:r>
            <a:r>
              <a:rPr sz="1200" spc="-60" dirty="0">
                <a:solidFill>
                  <a:srgbClr val="FFFFFF"/>
                </a:solidFill>
                <a:latin typeface="Verdana"/>
                <a:cs typeface="Verdana"/>
              </a:rPr>
              <a:t>6</a:t>
            </a:r>
            <a:r>
              <a:rPr sz="1200" spc="-50" dirty="0">
                <a:solidFill>
                  <a:srgbClr val="FFFFFF"/>
                </a:solidFill>
                <a:latin typeface="Verdana"/>
                <a:cs typeface="Verdana"/>
              </a:rPr>
              <a:t>2</a:t>
            </a:r>
            <a:r>
              <a:rPr sz="1200" spc="-300" dirty="0">
                <a:solidFill>
                  <a:srgbClr val="FFFFFF"/>
                </a:solidFill>
                <a:latin typeface="Verdana"/>
                <a:cs typeface="Verdana"/>
              </a:rPr>
              <a:t>%</a:t>
            </a:r>
            <a:endParaRPr sz="12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5324" y="429657"/>
            <a:ext cx="2506980" cy="391160"/>
          </a:xfrm>
          <a:prstGeom prst="rect">
            <a:avLst/>
          </a:prstGeom>
        </p:spPr>
        <p:txBody>
          <a:bodyPr vert="horz" wrap="square" lIns="0" tIns="12700" rIns="0" bIns="0" rtlCol="0">
            <a:spAutoFit/>
          </a:bodyPr>
          <a:lstStyle/>
          <a:p>
            <a:pPr marL="12700">
              <a:lnSpc>
                <a:spcPct val="100000"/>
              </a:lnSpc>
              <a:spcBef>
                <a:spcPts val="100"/>
              </a:spcBef>
            </a:pPr>
            <a:r>
              <a:rPr sz="2400" spc="-125" dirty="0">
                <a:solidFill>
                  <a:srgbClr val="FFAB40"/>
                </a:solidFill>
              </a:rPr>
              <a:t>X</a:t>
            </a:r>
            <a:r>
              <a:rPr sz="2400" spc="-55" dirty="0">
                <a:solidFill>
                  <a:srgbClr val="FFAB40"/>
                </a:solidFill>
              </a:rPr>
              <a:t>GBoost</a:t>
            </a:r>
            <a:r>
              <a:rPr sz="2400" spc="-125" dirty="0">
                <a:solidFill>
                  <a:srgbClr val="FFAB40"/>
                </a:solidFill>
              </a:rPr>
              <a:t> </a:t>
            </a:r>
            <a:r>
              <a:rPr sz="2400" spc="-35" dirty="0">
                <a:solidFill>
                  <a:srgbClr val="FFAB40"/>
                </a:solidFill>
              </a:rPr>
              <a:t>Model</a:t>
            </a:r>
            <a:endParaRPr sz="2400"/>
          </a:p>
        </p:txBody>
      </p:sp>
      <p:pic>
        <p:nvPicPr>
          <p:cNvPr id="3" name="object 3"/>
          <p:cNvPicPr/>
          <p:nvPr/>
        </p:nvPicPr>
        <p:blipFill>
          <a:blip r:embed="rId2" cstate="print"/>
          <a:stretch>
            <a:fillRect/>
          </a:stretch>
        </p:blipFill>
        <p:spPr>
          <a:xfrm>
            <a:off x="939137" y="2762849"/>
            <a:ext cx="3527319" cy="1834024"/>
          </a:xfrm>
          <a:prstGeom prst="rect">
            <a:avLst/>
          </a:prstGeom>
        </p:spPr>
      </p:pic>
      <p:sp>
        <p:nvSpPr>
          <p:cNvPr id="4" name="object 4"/>
          <p:cNvSpPr txBox="1"/>
          <p:nvPr/>
        </p:nvSpPr>
        <p:spPr>
          <a:xfrm>
            <a:off x="995025" y="1224403"/>
            <a:ext cx="6327775" cy="1985645"/>
          </a:xfrm>
          <a:prstGeom prst="rect">
            <a:avLst/>
          </a:prstGeom>
        </p:spPr>
        <p:txBody>
          <a:bodyPr vert="horz" wrap="square" lIns="0" tIns="19685" rIns="0" bIns="0" rtlCol="0">
            <a:spAutoFit/>
          </a:bodyPr>
          <a:lstStyle/>
          <a:p>
            <a:pPr marL="12700" marR="3801110">
              <a:lnSpc>
                <a:spcPts val="1430"/>
              </a:lnSpc>
              <a:spcBef>
                <a:spcPts val="155"/>
              </a:spcBef>
            </a:pPr>
            <a:r>
              <a:rPr sz="1200" spc="-65" dirty="0">
                <a:solidFill>
                  <a:srgbClr val="FFFFFF"/>
                </a:solidFill>
                <a:latin typeface="Verdana"/>
                <a:cs typeface="Verdana"/>
              </a:rPr>
              <a:t>X</a:t>
            </a:r>
            <a:r>
              <a:rPr sz="1200" spc="15" dirty="0">
                <a:solidFill>
                  <a:srgbClr val="FFFFFF"/>
                </a:solidFill>
                <a:latin typeface="Verdana"/>
                <a:cs typeface="Verdana"/>
              </a:rPr>
              <a:t>GBoost</a:t>
            </a:r>
            <a:r>
              <a:rPr sz="1200" spc="-110" dirty="0">
                <a:solidFill>
                  <a:srgbClr val="FFFFFF"/>
                </a:solidFill>
                <a:latin typeface="Verdana"/>
                <a:cs typeface="Verdana"/>
              </a:rPr>
              <a:t> </a:t>
            </a:r>
            <a:r>
              <a:rPr sz="1200" spc="-25" dirty="0">
                <a:solidFill>
                  <a:srgbClr val="FFFFFF"/>
                </a:solidFill>
                <a:latin typeface="Verdana"/>
                <a:cs typeface="Verdana"/>
              </a:rPr>
              <a:t>is</a:t>
            </a:r>
            <a:r>
              <a:rPr sz="1200" spc="-110" dirty="0">
                <a:solidFill>
                  <a:srgbClr val="FFFFFF"/>
                </a:solidFill>
                <a:latin typeface="Verdana"/>
                <a:cs typeface="Verdana"/>
              </a:rPr>
              <a:t> </a:t>
            </a:r>
            <a:r>
              <a:rPr sz="1200" spc="-15" dirty="0">
                <a:solidFill>
                  <a:srgbClr val="FFFFFF"/>
                </a:solidFill>
                <a:latin typeface="Verdana"/>
                <a:cs typeface="Verdana"/>
              </a:rPr>
              <a:t>a</a:t>
            </a:r>
            <a:r>
              <a:rPr sz="1200" spc="-110" dirty="0">
                <a:solidFill>
                  <a:srgbClr val="FFFFFF"/>
                </a:solidFill>
                <a:latin typeface="Verdana"/>
                <a:cs typeface="Verdana"/>
              </a:rPr>
              <a:t> </a:t>
            </a:r>
            <a:r>
              <a:rPr sz="1200" spc="5" dirty="0">
                <a:solidFill>
                  <a:srgbClr val="FFFFFF"/>
                </a:solidFill>
                <a:latin typeface="Verdana"/>
                <a:cs typeface="Verdana"/>
              </a:rPr>
              <a:t>decision</a:t>
            </a:r>
            <a:r>
              <a:rPr sz="1200" spc="15" dirty="0">
                <a:solidFill>
                  <a:srgbClr val="FFFFFF"/>
                </a:solidFill>
                <a:latin typeface="Verdana"/>
                <a:cs typeface="Verdana"/>
              </a:rPr>
              <a:t>-</a:t>
            </a:r>
            <a:r>
              <a:rPr sz="1200" spc="-10" dirty="0">
                <a:solidFill>
                  <a:srgbClr val="FFFFFF"/>
                </a:solidFill>
                <a:latin typeface="Verdana"/>
                <a:cs typeface="Verdana"/>
              </a:rPr>
              <a:t>t</a:t>
            </a:r>
            <a:r>
              <a:rPr sz="1200" spc="-25" dirty="0">
                <a:solidFill>
                  <a:srgbClr val="FFFFFF"/>
                </a:solidFill>
                <a:latin typeface="Verdana"/>
                <a:cs typeface="Verdana"/>
              </a:rPr>
              <a:t>r</a:t>
            </a:r>
            <a:r>
              <a:rPr sz="1200" spc="10" dirty="0">
                <a:solidFill>
                  <a:srgbClr val="FFFFFF"/>
                </a:solidFill>
                <a:latin typeface="Verdana"/>
                <a:cs typeface="Verdana"/>
              </a:rPr>
              <a:t>e</a:t>
            </a:r>
            <a:r>
              <a:rPr sz="1200" spc="20" dirty="0">
                <a:solidFill>
                  <a:srgbClr val="FFFFFF"/>
                </a:solidFill>
                <a:latin typeface="Verdana"/>
                <a:cs typeface="Verdana"/>
              </a:rPr>
              <a:t>e</a:t>
            </a:r>
            <a:r>
              <a:rPr sz="1200" spc="-10" dirty="0">
                <a:solidFill>
                  <a:srgbClr val="FFFFFF"/>
                </a:solidFill>
                <a:latin typeface="Verdana"/>
                <a:cs typeface="Verdana"/>
              </a:rPr>
              <a:t>-</a:t>
            </a:r>
            <a:r>
              <a:rPr sz="1200" spc="-20" dirty="0">
                <a:solidFill>
                  <a:srgbClr val="FFFFFF"/>
                </a:solidFill>
                <a:latin typeface="Verdana"/>
                <a:cs typeface="Verdana"/>
              </a:rPr>
              <a:t>b</a:t>
            </a:r>
            <a:r>
              <a:rPr sz="1200" spc="5" dirty="0">
                <a:solidFill>
                  <a:srgbClr val="FFFFFF"/>
                </a:solidFill>
                <a:latin typeface="Verdana"/>
                <a:cs typeface="Verdana"/>
              </a:rPr>
              <a:t>ased  </a:t>
            </a:r>
            <a:r>
              <a:rPr sz="1200" spc="25" dirty="0">
                <a:solidFill>
                  <a:srgbClr val="FFFFFF"/>
                </a:solidFill>
                <a:latin typeface="Verdana"/>
                <a:cs typeface="Verdana"/>
              </a:rPr>
              <a:t>ensemble</a:t>
            </a:r>
            <a:r>
              <a:rPr sz="1200" spc="-110" dirty="0">
                <a:solidFill>
                  <a:srgbClr val="FFFFFF"/>
                </a:solidFill>
                <a:latin typeface="Verdana"/>
                <a:cs typeface="Verdana"/>
              </a:rPr>
              <a:t> </a:t>
            </a:r>
            <a:r>
              <a:rPr sz="1200" spc="85" dirty="0">
                <a:solidFill>
                  <a:srgbClr val="FFFFFF"/>
                </a:solidFill>
                <a:latin typeface="Verdana"/>
                <a:cs typeface="Verdana"/>
              </a:rPr>
              <a:t>ML</a:t>
            </a:r>
            <a:r>
              <a:rPr sz="1200" spc="-110" dirty="0">
                <a:solidFill>
                  <a:srgbClr val="FFFFFF"/>
                </a:solidFill>
                <a:latin typeface="Verdana"/>
                <a:cs typeface="Verdana"/>
              </a:rPr>
              <a:t> </a:t>
            </a:r>
            <a:r>
              <a:rPr sz="1200" spc="10" dirty="0">
                <a:solidFill>
                  <a:srgbClr val="FFFFFF"/>
                </a:solidFill>
                <a:latin typeface="Verdana"/>
                <a:cs typeface="Verdana"/>
              </a:rPr>
              <a:t>algo</a:t>
            </a:r>
            <a:r>
              <a:rPr sz="1200" spc="-5" dirty="0">
                <a:solidFill>
                  <a:srgbClr val="FFFFFF"/>
                </a:solidFill>
                <a:latin typeface="Verdana"/>
                <a:cs typeface="Verdana"/>
              </a:rPr>
              <a:t>rithm.</a:t>
            </a:r>
            <a:endParaRPr sz="1200" dirty="0">
              <a:latin typeface="Verdana"/>
              <a:cs typeface="Verdana"/>
            </a:endParaRPr>
          </a:p>
          <a:p>
            <a:pPr>
              <a:lnSpc>
                <a:spcPct val="100000"/>
              </a:lnSpc>
              <a:spcBef>
                <a:spcPts val="5"/>
              </a:spcBef>
            </a:pPr>
            <a:endParaRPr sz="1300" dirty="0">
              <a:latin typeface="Verdana"/>
              <a:cs typeface="Verdana"/>
            </a:endParaRPr>
          </a:p>
          <a:p>
            <a:pPr marL="469900" indent="-287020">
              <a:lnSpc>
                <a:spcPts val="1430"/>
              </a:lnSpc>
              <a:buChar char="-"/>
              <a:tabLst>
                <a:tab pos="469265" algn="l"/>
                <a:tab pos="469900" algn="l"/>
              </a:tabLst>
            </a:pPr>
            <a:r>
              <a:rPr sz="1200" dirty="0">
                <a:solidFill>
                  <a:srgbClr val="FFFFFF"/>
                </a:solidFill>
                <a:latin typeface="Verdana"/>
                <a:cs typeface="Verdana"/>
              </a:rPr>
              <a:t>Uses</a:t>
            </a:r>
            <a:r>
              <a:rPr sz="1200" spc="-110" dirty="0">
                <a:solidFill>
                  <a:srgbClr val="FFFFFF"/>
                </a:solidFill>
                <a:latin typeface="Verdana"/>
                <a:cs typeface="Verdana"/>
              </a:rPr>
              <a:t> </a:t>
            </a:r>
            <a:r>
              <a:rPr sz="1200" spc="25" dirty="0">
                <a:solidFill>
                  <a:srgbClr val="FFFFFF"/>
                </a:solidFill>
                <a:latin typeface="Verdana"/>
                <a:cs typeface="Verdana"/>
              </a:rPr>
              <a:t>g</a:t>
            </a:r>
            <a:r>
              <a:rPr sz="1200" spc="5" dirty="0">
                <a:solidFill>
                  <a:srgbClr val="FFFFFF"/>
                </a:solidFill>
                <a:latin typeface="Verdana"/>
                <a:cs typeface="Verdana"/>
              </a:rPr>
              <a:t>r</a:t>
            </a:r>
            <a:r>
              <a:rPr sz="1200" spc="-15" dirty="0">
                <a:solidFill>
                  <a:srgbClr val="FFFFFF"/>
                </a:solidFill>
                <a:latin typeface="Verdana"/>
                <a:cs typeface="Verdana"/>
              </a:rPr>
              <a:t>a</a:t>
            </a:r>
            <a:r>
              <a:rPr sz="1200" spc="25" dirty="0">
                <a:solidFill>
                  <a:srgbClr val="FFFFFF"/>
                </a:solidFill>
                <a:latin typeface="Verdana"/>
                <a:cs typeface="Verdana"/>
              </a:rPr>
              <a:t>dient</a:t>
            </a:r>
            <a:r>
              <a:rPr sz="1200" spc="-110" dirty="0">
                <a:solidFill>
                  <a:srgbClr val="FFFFFF"/>
                </a:solidFill>
                <a:latin typeface="Verdana"/>
                <a:cs typeface="Verdana"/>
              </a:rPr>
              <a:t> </a:t>
            </a:r>
            <a:r>
              <a:rPr sz="1200" spc="15" dirty="0">
                <a:solidFill>
                  <a:srgbClr val="FFFFFF"/>
                </a:solidFill>
                <a:latin typeface="Verdana"/>
                <a:cs typeface="Verdana"/>
              </a:rPr>
              <a:t>boost</a:t>
            </a:r>
            <a:r>
              <a:rPr sz="1200" spc="-110" dirty="0">
                <a:solidFill>
                  <a:srgbClr val="FFFFFF"/>
                </a:solidFill>
                <a:latin typeface="Verdana"/>
                <a:cs typeface="Verdana"/>
              </a:rPr>
              <a:t> </a:t>
            </a:r>
            <a:r>
              <a:rPr sz="1200" spc="70" dirty="0">
                <a:solidFill>
                  <a:srgbClr val="FFFFFF"/>
                </a:solidFill>
                <a:latin typeface="Verdana"/>
                <a:cs typeface="Verdana"/>
              </a:rPr>
              <a:t>f</a:t>
            </a:r>
            <a:r>
              <a:rPr sz="1200" spc="-45" dirty="0">
                <a:solidFill>
                  <a:srgbClr val="FFFFFF"/>
                </a:solidFill>
                <a:latin typeface="Verdana"/>
                <a:cs typeface="Verdana"/>
              </a:rPr>
              <a:t>r</a:t>
            </a:r>
            <a:r>
              <a:rPr sz="1200" spc="45" dirty="0">
                <a:solidFill>
                  <a:srgbClr val="FFFFFF"/>
                </a:solidFill>
                <a:latin typeface="Verdana"/>
                <a:cs typeface="Verdana"/>
              </a:rPr>
              <a:t>am</a:t>
            </a:r>
            <a:r>
              <a:rPr sz="1200" spc="-5" dirty="0">
                <a:solidFill>
                  <a:srgbClr val="FFFFFF"/>
                </a:solidFill>
                <a:latin typeface="Verdana"/>
                <a:cs typeface="Verdana"/>
              </a:rPr>
              <a:t>e</a:t>
            </a:r>
            <a:r>
              <a:rPr sz="1200" spc="50" dirty="0">
                <a:solidFill>
                  <a:srgbClr val="FFFFFF"/>
                </a:solidFill>
                <a:latin typeface="Verdana"/>
                <a:cs typeface="Verdana"/>
              </a:rPr>
              <a:t>w</a:t>
            </a:r>
            <a:r>
              <a:rPr sz="1200" spc="-5" dirty="0">
                <a:solidFill>
                  <a:srgbClr val="FFFFFF"/>
                </a:solidFill>
                <a:latin typeface="Verdana"/>
                <a:cs typeface="Verdana"/>
              </a:rPr>
              <a:t>o</a:t>
            </a:r>
            <a:r>
              <a:rPr sz="1200" spc="-15" dirty="0">
                <a:solidFill>
                  <a:srgbClr val="FFFFFF"/>
                </a:solidFill>
                <a:latin typeface="Verdana"/>
                <a:cs typeface="Verdana"/>
              </a:rPr>
              <a:t>r</a:t>
            </a:r>
            <a:r>
              <a:rPr sz="1200" spc="10" dirty="0">
                <a:solidFill>
                  <a:srgbClr val="FFFFFF"/>
                </a:solidFill>
                <a:latin typeface="Verdana"/>
                <a:cs typeface="Verdana"/>
              </a:rPr>
              <a:t>k</a:t>
            </a:r>
            <a:endParaRPr sz="1200" dirty="0">
              <a:latin typeface="Verdana"/>
              <a:cs typeface="Verdana"/>
            </a:endParaRPr>
          </a:p>
          <a:p>
            <a:pPr marL="469900" marR="3070860" indent="-287020">
              <a:lnSpc>
                <a:spcPts val="1430"/>
              </a:lnSpc>
              <a:spcBef>
                <a:spcPts val="45"/>
              </a:spcBef>
              <a:buChar char="-"/>
              <a:tabLst>
                <a:tab pos="469265" algn="l"/>
                <a:tab pos="469900" algn="l"/>
              </a:tabLst>
            </a:pPr>
            <a:r>
              <a:rPr sz="1200" dirty="0">
                <a:solidFill>
                  <a:srgbClr val="FFFFFF"/>
                </a:solidFill>
                <a:latin typeface="Verdana"/>
                <a:cs typeface="Verdana"/>
              </a:rPr>
              <a:t>Deli</a:t>
            </a:r>
            <a:r>
              <a:rPr sz="1200" spc="-20" dirty="0">
                <a:solidFill>
                  <a:srgbClr val="FFFFFF"/>
                </a:solidFill>
                <a:latin typeface="Verdana"/>
                <a:cs typeface="Verdana"/>
              </a:rPr>
              <a:t>v</a:t>
            </a:r>
            <a:r>
              <a:rPr sz="1200" spc="-15" dirty="0">
                <a:solidFill>
                  <a:srgbClr val="FFFFFF"/>
                </a:solidFill>
                <a:latin typeface="Verdana"/>
                <a:cs typeface="Verdana"/>
              </a:rPr>
              <a:t>er</a:t>
            </a:r>
            <a:r>
              <a:rPr sz="1200" spc="-40" dirty="0">
                <a:solidFill>
                  <a:srgbClr val="FFFFFF"/>
                </a:solidFill>
                <a:latin typeface="Verdana"/>
                <a:cs typeface="Verdana"/>
              </a:rPr>
              <a:t>s</a:t>
            </a:r>
            <a:r>
              <a:rPr sz="1200" spc="-110" dirty="0">
                <a:solidFill>
                  <a:srgbClr val="FFFFFF"/>
                </a:solidFill>
                <a:latin typeface="Verdana"/>
                <a:cs typeface="Verdana"/>
              </a:rPr>
              <a:t> </a:t>
            </a:r>
            <a:r>
              <a:rPr sz="1200" spc="105" dirty="0">
                <a:solidFill>
                  <a:srgbClr val="FFFFFF"/>
                </a:solidFill>
                <a:latin typeface="Verdana"/>
                <a:cs typeface="Verdana"/>
              </a:rPr>
              <a:t>m</a:t>
            </a:r>
            <a:r>
              <a:rPr sz="1200" spc="-5" dirty="0">
                <a:solidFill>
                  <a:srgbClr val="FFFFFF"/>
                </a:solidFill>
                <a:latin typeface="Verdana"/>
                <a:cs typeface="Verdana"/>
              </a:rPr>
              <a:t>o</a:t>
            </a:r>
            <a:r>
              <a:rPr sz="1200" spc="-20" dirty="0">
                <a:solidFill>
                  <a:srgbClr val="FFFFFF"/>
                </a:solidFill>
                <a:latin typeface="Verdana"/>
                <a:cs typeface="Verdana"/>
              </a:rPr>
              <a:t>r</a:t>
            </a:r>
            <a:r>
              <a:rPr sz="1200" spc="10" dirty="0">
                <a:solidFill>
                  <a:srgbClr val="FFFFFF"/>
                </a:solidFill>
                <a:latin typeface="Verdana"/>
                <a:cs typeface="Verdana"/>
              </a:rPr>
              <a:t>e</a:t>
            </a:r>
            <a:r>
              <a:rPr sz="1200" spc="-110" dirty="0">
                <a:solidFill>
                  <a:srgbClr val="FFFFFF"/>
                </a:solidFill>
                <a:latin typeface="Verdana"/>
                <a:cs typeface="Verdana"/>
              </a:rPr>
              <a:t> </a:t>
            </a:r>
            <a:r>
              <a:rPr sz="1200" spc="-15" dirty="0">
                <a:solidFill>
                  <a:srgbClr val="FFFFFF"/>
                </a:solidFill>
                <a:latin typeface="Verdana"/>
                <a:cs typeface="Verdana"/>
              </a:rPr>
              <a:t>a</a:t>
            </a:r>
            <a:r>
              <a:rPr sz="1200" spc="40" dirty="0">
                <a:solidFill>
                  <a:srgbClr val="FFFFFF"/>
                </a:solidFill>
                <a:latin typeface="Verdana"/>
                <a:cs typeface="Verdana"/>
              </a:rPr>
              <a:t>c</a:t>
            </a:r>
            <a:r>
              <a:rPr sz="1200" spc="20" dirty="0">
                <a:solidFill>
                  <a:srgbClr val="FFFFFF"/>
                </a:solidFill>
                <a:latin typeface="Verdana"/>
                <a:cs typeface="Verdana"/>
              </a:rPr>
              <a:t>cu</a:t>
            </a:r>
            <a:r>
              <a:rPr sz="1200" spc="5" dirty="0">
                <a:solidFill>
                  <a:srgbClr val="FFFFFF"/>
                </a:solidFill>
                <a:latin typeface="Verdana"/>
                <a:cs typeface="Verdana"/>
              </a:rPr>
              <a:t>r</a:t>
            </a:r>
            <a:r>
              <a:rPr sz="1200" dirty="0">
                <a:solidFill>
                  <a:srgbClr val="FFFFFF"/>
                </a:solidFill>
                <a:latin typeface="Verdana"/>
                <a:cs typeface="Verdana"/>
              </a:rPr>
              <a:t>a</a:t>
            </a:r>
            <a:r>
              <a:rPr sz="1200" spc="-25" dirty="0">
                <a:solidFill>
                  <a:srgbClr val="FFFFFF"/>
                </a:solidFill>
                <a:latin typeface="Verdana"/>
                <a:cs typeface="Verdana"/>
              </a:rPr>
              <a:t>t</a:t>
            </a:r>
            <a:r>
              <a:rPr sz="1200" spc="5" dirty="0">
                <a:solidFill>
                  <a:srgbClr val="FFFFFF"/>
                </a:solidFill>
                <a:latin typeface="Verdana"/>
                <a:cs typeface="Verdana"/>
              </a:rPr>
              <a:t>e  </a:t>
            </a:r>
            <a:r>
              <a:rPr sz="1200" spc="20" dirty="0">
                <a:solidFill>
                  <a:srgbClr val="FFFFFF"/>
                </a:solidFill>
                <a:latin typeface="Verdana"/>
                <a:cs typeface="Verdana"/>
              </a:rPr>
              <a:t>app</a:t>
            </a:r>
            <a:r>
              <a:rPr sz="1200" dirty="0">
                <a:solidFill>
                  <a:srgbClr val="FFFFFF"/>
                </a:solidFill>
                <a:latin typeface="Verdana"/>
                <a:cs typeface="Verdana"/>
              </a:rPr>
              <a:t>r</a:t>
            </a:r>
            <a:r>
              <a:rPr sz="1200" spc="-5" dirty="0">
                <a:solidFill>
                  <a:srgbClr val="FFFFFF"/>
                </a:solidFill>
                <a:latin typeface="Verdana"/>
                <a:cs typeface="Verdana"/>
              </a:rPr>
              <a:t>o</a:t>
            </a:r>
            <a:r>
              <a:rPr sz="1200" spc="5" dirty="0">
                <a:solidFill>
                  <a:srgbClr val="FFFFFF"/>
                </a:solidFill>
                <a:latin typeface="Verdana"/>
                <a:cs typeface="Verdana"/>
              </a:rPr>
              <a:t>ximations</a:t>
            </a:r>
            <a:r>
              <a:rPr sz="1200" spc="-110" dirty="0">
                <a:solidFill>
                  <a:srgbClr val="FFFFFF"/>
                </a:solidFill>
                <a:latin typeface="Verdana"/>
                <a:cs typeface="Verdana"/>
              </a:rPr>
              <a:t> </a:t>
            </a:r>
            <a:r>
              <a:rPr sz="1200" spc="45" dirty="0">
                <a:solidFill>
                  <a:srgbClr val="FFFFFF"/>
                </a:solidFill>
                <a:latin typeface="Verdana"/>
                <a:cs typeface="Verdana"/>
              </a:rPr>
              <a:t>b</a:t>
            </a:r>
            <a:r>
              <a:rPr sz="1200" spc="-60" dirty="0">
                <a:solidFill>
                  <a:srgbClr val="FFFFFF"/>
                </a:solidFill>
                <a:latin typeface="Verdana"/>
                <a:cs typeface="Verdana"/>
              </a:rPr>
              <a:t>y</a:t>
            </a:r>
            <a:r>
              <a:rPr sz="1200" spc="-110" dirty="0">
                <a:solidFill>
                  <a:srgbClr val="FFFFFF"/>
                </a:solidFill>
                <a:latin typeface="Verdana"/>
                <a:cs typeface="Verdana"/>
              </a:rPr>
              <a:t> </a:t>
            </a:r>
            <a:r>
              <a:rPr sz="1200" spc="10" dirty="0">
                <a:solidFill>
                  <a:srgbClr val="FFFFFF"/>
                </a:solidFill>
                <a:latin typeface="Verdana"/>
                <a:cs typeface="Verdana"/>
              </a:rPr>
              <a:t>usin</a:t>
            </a:r>
            <a:r>
              <a:rPr sz="1200" spc="75" dirty="0">
                <a:solidFill>
                  <a:srgbClr val="FFFFFF"/>
                </a:solidFill>
                <a:latin typeface="Verdana"/>
                <a:cs typeface="Verdana"/>
              </a:rPr>
              <a:t>g</a:t>
            </a:r>
            <a:r>
              <a:rPr sz="1200" spc="-110" dirty="0">
                <a:solidFill>
                  <a:srgbClr val="FFFFFF"/>
                </a:solidFill>
                <a:latin typeface="Verdana"/>
                <a:cs typeface="Verdana"/>
              </a:rPr>
              <a:t> </a:t>
            </a:r>
            <a:r>
              <a:rPr sz="1200" spc="30" dirty="0">
                <a:solidFill>
                  <a:srgbClr val="FFFFFF"/>
                </a:solidFill>
                <a:latin typeface="Verdana"/>
                <a:cs typeface="Verdana"/>
              </a:rPr>
              <a:t>th</a:t>
            </a:r>
            <a:r>
              <a:rPr sz="1200" spc="10" dirty="0">
                <a:solidFill>
                  <a:srgbClr val="FFFFFF"/>
                </a:solidFill>
                <a:latin typeface="Verdana"/>
                <a:cs typeface="Verdana"/>
              </a:rPr>
              <a:t>e</a:t>
            </a:r>
            <a:r>
              <a:rPr sz="1200" spc="-110" dirty="0">
                <a:solidFill>
                  <a:srgbClr val="FFFFFF"/>
                </a:solidFill>
                <a:latin typeface="Verdana"/>
                <a:cs typeface="Verdana"/>
              </a:rPr>
              <a:t> </a:t>
            </a:r>
            <a:r>
              <a:rPr sz="1200" spc="5" dirty="0">
                <a:solidFill>
                  <a:srgbClr val="FFFFFF"/>
                </a:solidFill>
                <a:latin typeface="Verdana"/>
                <a:cs typeface="Verdana"/>
              </a:rPr>
              <a:t>se</a:t>
            </a:r>
            <a:r>
              <a:rPr sz="1200" spc="-5" dirty="0">
                <a:solidFill>
                  <a:srgbClr val="FFFFFF"/>
                </a:solidFill>
                <a:latin typeface="Verdana"/>
                <a:cs typeface="Verdana"/>
              </a:rPr>
              <a:t>c</a:t>
            </a:r>
            <a:r>
              <a:rPr sz="1200" spc="35" dirty="0">
                <a:solidFill>
                  <a:srgbClr val="FFFFFF"/>
                </a:solidFill>
                <a:latin typeface="Verdana"/>
                <a:cs typeface="Verdana"/>
              </a:rPr>
              <a:t>on</a:t>
            </a:r>
            <a:r>
              <a:rPr sz="1200" spc="45" dirty="0">
                <a:solidFill>
                  <a:srgbClr val="FFFFFF"/>
                </a:solidFill>
                <a:latin typeface="Verdana"/>
                <a:cs typeface="Verdana"/>
              </a:rPr>
              <a:t>d  </a:t>
            </a:r>
            <a:r>
              <a:rPr sz="1200" dirty="0">
                <a:solidFill>
                  <a:srgbClr val="FFFFFF"/>
                </a:solidFill>
                <a:latin typeface="Verdana"/>
                <a:cs typeface="Verdana"/>
              </a:rPr>
              <a:t>order</a:t>
            </a:r>
            <a:r>
              <a:rPr sz="1200" spc="-110" dirty="0">
                <a:solidFill>
                  <a:srgbClr val="FFFFFF"/>
                </a:solidFill>
                <a:latin typeface="Verdana"/>
                <a:cs typeface="Verdana"/>
              </a:rPr>
              <a:t> </a:t>
            </a:r>
            <a:r>
              <a:rPr sz="1200" spc="-15" dirty="0">
                <a:solidFill>
                  <a:srgbClr val="FFFFFF"/>
                </a:solidFill>
                <a:latin typeface="Verdana"/>
                <a:cs typeface="Verdana"/>
              </a:rPr>
              <a:t>derivative</a:t>
            </a:r>
            <a:r>
              <a:rPr sz="1200" spc="-110" dirty="0">
                <a:solidFill>
                  <a:srgbClr val="FFFFFF"/>
                </a:solidFill>
                <a:latin typeface="Verdana"/>
                <a:cs typeface="Verdana"/>
              </a:rPr>
              <a:t> </a:t>
            </a:r>
            <a:r>
              <a:rPr sz="1200" dirty="0">
                <a:solidFill>
                  <a:srgbClr val="FFFFFF"/>
                </a:solidFill>
                <a:latin typeface="Verdana"/>
                <a:cs typeface="Verdana"/>
              </a:rPr>
              <a:t>of</a:t>
            </a:r>
            <a:r>
              <a:rPr sz="1200" spc="-110" dirty="0">
                <a:solidFill>
                  <a:srgbClr val="FFFFFF"/>
                </a:solidFill>
                <a:latin typeface="Verdana"/>
                <a:cs typeface="Verdana"/>
              </a:rPr>
              <a:t> </a:t>
            </a:r>
            <a:r>
              <a:rPr sz="1200" spc="25" dirty="0">
                <a:solidFill>
                  <a:srgbClr val="FFFFFF"/>
                </a:solidFill>
                <a:latin typeface="Verdana"/>
                <a:cs typeface="Verdana"/>
              </a:rPr>
              <a:t>the</a:t>
            </a:r>
            <a:r>
              <a:rPr sz="1200" spc="-110" dirty="0">
                <a:solidFill>
                  <a:srgbClr val="FFFFFF"/>
                </a:solidFill>
                <a:latin typeface="Verdana"/>
                <a:cs typeface="Verdana"/>
              </a:rPr>
              <a:t> </a:t>
            </a:r>
            <a:r>
              <a:rPr sz="1200" spc="-15" dirty="0">
                <a:solidFill>
                  <a:srgbClr val="FFFFFF"/>
                </a:solidFill>
                <a:latin typeface="Verdana"/>
                <a:cs typeface="Verdana"/>
              </a:rPr>
              <a:t>loss</a:t>
            </a:r>
            <a:r>
              <a:rPr sz="1200" spc="-110" dirty="0">
                <a:solidFill>
                  <a:srgbClr val="FFFFFF"/>
                </a:solidFill>
                <a:latin typeface="Verdana"/>
                <a:cs typeface="Verdana"/>
              </a:rPr>
              <a:t> </a:t>
            </a:r>
            <a:r>
              <a:rPr sz="1200" dirty="0">
                <a:solidFill>
                  <a:srgbClr val="FFFFFF"/>
                </a:solidFill>
                <a:latin typeface="Verdana"/>
                <a:cs typeface="Verdana"/>
              </a:rPr>
              <a:t>function.</a:t>
            </a:r>
            <a:endParaRPr sz="1200" dirty="0">
              <a:latin typeface="Verdana"/>
              <a:cs typeface="Verdana"/>
            </a:endParaRPr>
          </a:p>
          <a:p>
            <a:pPr>
              <a:lnSpc>
                <a:spcPct val="100000"/>
              </a:lnSpc>
              <a:spcBef>
                <a:spcPts val="25"/>
              </a:spcBef>
            </a:pPr>
            <a:endParaRPr sz="1500" dirty="0">
              <a:latin typeface="Verdana"/>
              <a:cs typeface="Verdana"/>
            </a:endParaRPr>
          </a:p>
          <a:p>
            <a:pPr marL="3723640" marR="5080">
              <a:lnSpc>
                <a:spcPct val="114999"/>
              </a:lnSpc>
              <a:spcBef>
                <a:spcPts val="5"/>
              </a:spcBef>
            </a:pPr>
            <a:r>
              <a:rPr sz="1200" spc="-5" dirty="0">
                <a:solidFill>
                  <a:srgbClr val="FFFFFF"/>
                </a:solidFill>
                <a:latin typeface="Arial MT"/>
                <a:cs typeface="Arial MT"/>
              </a:rPr>
              <a:t>Accuracy</a:t>
            </a:r>
            <a:r>
              <a:rPr sz="1200" spc="-25" dirty="0">
                <a:solidFill>
                  <a:srgbClr val="FFFFFF"/>
                </a:solidFill>
                <a:latin typeface="Arial MT"/>
                <a:cs typeface="Arial MT"/>
              </a:rPr>
              <a:t> </a:t>
            </a:r>
            <a:r>
              <a:rPr sz="1200" spc="-5" dirty="0">
                <a:solidFill>
                  <a:srgbClr val="FFFFFF"/>
                </a:solidFill>
                <a:latin typeface="Arial MT"/>
                <a:cs typeface="Arial MT"/>
              </a:rPr>
              <a:t>of</a:t>
            </a:r>
            <a:r>
              <a:rPr sz="1200" spc="-20" dirty="0">
                <a:solidFill>
                  <a:srgbClr val="FFFFFF"/>
                </a:solidFill>
                <a:latin typeface="Arial MT"/>
                <a:cs typeface="Arial MT"/>
              </a:rPr>
              <a:t> </a:t>
            </a:r>
            <a:r>
              <a:rPr sz="1200" spc="-5" dirty="0">
                <a:solidFill>
                  <a:srgbClr val="FFFFFF"/>
                </a:solidFill>
                <a:latin typeface="Arial MT"/>
                <a:cs typeface="Arial MT"/>
              </a:rPr>
              <a:t>XGBoost</a:t>
            </a:r>
            <a:r>
              <a:rPr sz="1200" spc="-20" dirty="0">
                <a:solidFill>
                  <a:srgbClr val="FFFFFF"/>
                </a:solidFill>
                <a:latin typeface="Arial MT"/>
                <a:cs typeface="Arial MT"/>
              </a:rPr>
              <a:t> </a:t>
            </a:r>
            <a:r>
              <a:rPr sz="1200" dirty="0">
                <a:solidFill>
                  <a:srgbClr val="FFFFFF"/>
                </a:solidFill>
                <a:latin typeface="Arial MT"/>
                <a:cs typeface="Arial MT"/>
              </a:rPr>
              <a:t>Model</a:t>
            </a:r>
            <a:r>
              <a:rPr sz="1200" spc="-20" dirty="0">
                <a:solidFill>
                  <a:srgbClr val="FFFFFF"/>
                </a:solidFill>
                <a:latin typeface="Arial MT"/>
                <a:cs typeface="Arial MT"/>
              </a:rPr>
              <a:t> </a:t>
            </a:r>
            <a:r>
              <a:rPr sz="1200" dirty="0">
                <a:solidFill>
                  <a:srgbClr val="FFFFFF"/>
                </a:solidFill>
                <a:latin typeface="Arial MT"/>
                <a:cs typeface="Arial MT"/>
              </a:rPr>
              <a:t>=</a:t>
            </a:r>
            <a:r>
              <a:rPr sz="1200" spc="-25" dirty="0">
                <a:solidFill>
                  <a:srgbClr val="FFFFFF"/>
                </a:solidFill>
                <a:latin typeface="Arial MT"/>
                <a:cs typeface="Arial MT"/>
              </a:rPr>
              <a:t> </a:t>
            </a:r>
            <a:r>
              <a:rPr sz="1200" spc="-5" dirty="0">
                <a:solidFill>
                  <a:srgbClr val="FFFFFF"/>
                </a:solidFill>
                <a:latin typeface="Arial MT"/>
                <a:cs typeface="Arial MT"/>
              </a:rPr>
              <a:t>6</a:t>
            </a:r>
            <a:r>
              <a:rPr lang="en-IN" sz="1200" spc="-5" dirty="0">
                <a:solidFill>
                  <a:srgbClr val="FFFFFF"/>
                </a:solidFill>
                <a:latin typeface="Arial MT"/>
                <a:cs typeface="Arial MT"/>
              </a:rPr>
              <a:t>5</a:t>
            </a:r>
            <a:r>
              <a:rPr sz="1200" spc="-5" dirty="0">
                <a:solidFill>
                  <a:srgbClr val="FFFFFF"/>
                </a:solidFill>
                <a:latin typeface="Arial MT"/>
                <a:cs typeface="Arial MT"/>
              </a:rPr>
              <a:t>.</a:t>
            </a:r>
            <a:r>
              <a:rPr lang="en-IN" sz="1200" spc="-5" dirty="0">
                <a:solidFill>
                  <a:srgbClr val="FFFFFF"/>
                </a:solidFill>
                <a:latin typeface="Arial MT"/>
                <a:cs typeface="Arial MT"/>
              </a:rPr>
              <a:t>10</a:t>
            </a:r>
            <a:r>
              <a:rPr sz="1200" spc="-5" dirty="0">
                <a:solidFill>
                  <a:srgbClr val="FFFFFF"/>
                </a:solidFill>
                <a:latin typeface="Arial MT"/>
                <a:cs typeface="Arial MT"/>
              </a:rPr>
              <a:t>% </a:t>
            </a:r>
            <a:r>
              <a:rPr sz="1200" spc="-315" dirty="0">
                <a:solidFill>
                  <a:srgbClr val="FFFFFF"/>
                </a:solidFill>
                <a:latin typeface="Arial MT"/>
                <a:cs typeface="Arial MT"/>
              </a:rPr>
              <a:t> </a:t>
            </a:r>
            <a:r>
              <a:rPr sz="1200" spc="-10" dirty="0">
                <a:solidFill>
                  <a:srgbClr val="FFFFFF"/>
                </a:solidFill>
                <a:latin typeface="Arial MT"/>
                <a:cs typeface="Arial MT"/>
              </a:rPr>
              <a:t>Cross-Validation</a:t>
            </a:r>
            <a:r>
              <a:rPr sz="1200" spc="-15" dirty="0">
                <a:solidFill>
                  <a:srgbClr val="FFFFFF"/>
                </a:solidFill>
                <a:latin typeface="Arial MT"/>
                <a:cs typeface="Arial MT"/>
              </a:rPr>
              <a:t> </a:t>
            </a:r>
            <a:r>
              <a:rPr sz="1200" dirty="0">
                <a:solidFill>
                  <a:srgbClr val="FFFFFF"/>
                </a:solidFill>
                <a:latin typeface="Arial MT"/>
                <a:cs typeface="Arial MT"/>
              </a:rPr>
              <a:t>score</a:t>
            </a:r>
            <a:r>
              <a:rPr sz="1200" spc="-15" dirty="0">
                <a:solidFill>
                  <a:srgbClr val="FFFFFF"/>
                </a:solidFill>
                <a:latin typeface="Arial MT"/>
                <a:cs typeface="Arial MT"/>
              </a:rPr>
              <a:t> </a:t>
            </a:r>
            <a:r>
              <a:rPr sz="1200" dirty="0">
                <a:solidFill>
                  <a:srgbClr val="FFFFFF"/>
                </a:solidFill>
                <a:latin typeface="Arial MT"/>
                <a:cs typeface="Arial MT"/>
              </a:rPr>
              <a:t>=</a:t>
            </a:r>
            <a:r>
              <a:rPr sz="1200" spc="315" dirty="0">
                <a:solidFill>
                  <a:srgbClr val="FFFFFF"/>
                </a:solidFill>
                <a:latin typeface="Arial MT"/>
                <a:cs typeface="Arial MT"/>
              </a:rPr>
              <a:t> </a:t>
            </a:r>
            <a:r>
              <a:rPr sz="1200" spc="-5" dirty="0">
                <a:solidFill>
                  <a:srgbClr val="FFFFFF"/>
                </a:solidFill>
                <a:latin typeface="Arial MT"/>
                <a:cs typeface="Arial MT"/>
              </a:rPr>
              <a:t>6</a:t>
            </a:r>
            <a:r>
              <a:rPr lang="en-IN" sz="1200" spc="-5" dirty="0">
                <a:solidFill>
                  <a:srgbClr val="FFFFFF"/>
                </a:solidFill>
                <a:latin typeface="Arial MT"/>
                <a:cs typeface="Arial MT"/>
              </a:rPr>
              <a:t>4</a:t>
            </a:r>
            <a:r>
              <a:rPr sz="1200" spc="-5" dirty="0">
                <a:solidFill>
                  <a:srgbClr val="FFFFFF"/>
                </a:solidFill>
                <a:latin typeface="Arial MT"/>
                <a:cs typeface="Arial MT"/>
              </a:rPr>
              <a:t>.</a:t>
            </a:r>
            <a:r>
              <a:rPr lang="en-IN" sz="1200" spc="-5" dirty="0">
                <a:solidFill>
                  <a:srgbClr val="FFFFFF"/>
                </a:solidFill>
                <a:latin typeface="Arial MT"/>
                <a:cs typeface="Arial MT"/>
              </a:rPr>
              <a:t>12</a:t>
            </a:r>
            <a:r>
              <a:rPr sz="1200" spc="-5" dirty="0">
                <a:solidFill>
                  <a:srgbClr val="FFFFFF"/>
                </a:solidFill>
                <a:latin typeface="Arial MT"/>
                <a:cs typeface="Arial MT"/>
              </a:rPr>
              <a:t>%</a:t>
            </a:r>
            <a:endParaRPr sz="1200" dirty="0">
              <a:latin typeface="Arial MT"/>
              <a:cs typeface="Arial MT"/>
            </a:endParaRPr>
          </a:p>
        </p:txBody>
      </p:sp>
      <p:pic>
        <p:nvPicPr>
          <p:cNvPr id="5" name="object 5"/>
          <p:cNvPicPr/>
          <p:nvPr/>
        </p:nvPicPr>
        <p:blipFill>
          <a:blip r:embed="rId3" cstate="print"/>
          <a:stretch>
            <a:fillRect/>
          </a:stretch>
        </p:blipFill>
        <p:spPr>
          <a:xfrm>
            <a:off x="4572000" y="1604829"/>
            <a:ext cx="3591124" cy="11193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5324" y="429657"/>
            <a:ext cx="2835910" cy="391160"/>
          </a:xfrm>
          <a:prstGeom prst="rect">
            <a:avLst/>
          </a:prstGeom>
        </p:spPr>
        <p:txBody>
          <a:bodyPr vert="horz" wrap="square" lIns="0" tIns="12700" rIns="0" bIns="0" rtlCol="0">
            <a:spAutoFit/>
          </a:bodyPr>
          <a:lstStyle/>
          <a:p>
            <a:pPr marL="12700">
              <a:lnSpc>
                <a:spcPct val="100000"/>
              </a:lnSpc>
              <a:spcBef>
                <a:spcPts val="100"/>
              </a:spcBef>
            </a:pPr>
            <a:r>
              <a:rPr sz="2400" spc="-35" dirty="0">
                <a:solidFill>
                  <a:srgbClr val="FFAB40"/>
                </a:solidFill>
              </a:rPr>
              <a:t>Model</a:t>
            </a:r>
            <a:r>
              <a:rPr sz="2400" spc="-125" dirty="0">
                <a:solidFill>
                  <a:srgbClr val="FFAB40"/>
                </a:solidFill>
              </a:rPr>
              <a:t> </a:t>
            </a:r>
            <a:r>
              <a:rPr sz="2400" spc="-35" dirty="0">
                <a:solidFill>
                  <a:srgbClr val="FFAB40"/>
                </a:solidFill>
              </a:rPr>
              <a:t>E</a:t>
            </a:r>
            <a:r>
              <a:rPr sz="2400" spc="-125" dirty="0">
                <a:solidFill>
                  <a:srgbClr val="FFAB40"/>
                </a:solidFill>
              </a:rPr>
              <a:t>v</a:t>
            </a:r>
            <a:r>
              <a:rPr sz="2400" spc="-65" dirty="0">
                <a:solidFill>
                  <a:srgbClr val="FFAB40"/>
                </a:solidFill>
              </a:rPr>
              <a:t>aluation</a:t>
            </a:r>
            <a:endParaRPr sz="2400"/>
          </a:p>
        </p:txBody>
      </p:sp>
      <p:sp>
        <p:nvSpPr>
          <p:cNvPr id="5" name="object 5"/>
          <p:cNvSpPr txBox="1"/>
          <p:nvPr/>
        </p:nvSpPr>
        <p:spPr>
          <a:xfrm>
            <a:off x="951650" y="1136335"/>
            <a:ext cx="3044825" cy="1602740"/>
          </a:xfrm>
          <a:prstGeom prst="rect">
            <a:avLst/>
          </a:prstGeom>
        </p:spPr>
        <p:txBody>
          <a:bodyPr vert="horz" wrap="square" lIns="0" tIns="12700" rIns="0" bIns="0" rtlCol="0">
            <a:spAutoFit/>
          </a:bodyPr>
          <a:lstStyle/>
          <a:p>
            <a:pPr marL="12700" marR="5080">
              <a:lnSpc>
                <a:spcPct val="114999"/>
              </a:lnSpc>
              <a:spcBef>
                <a:spcPts val="100"/>
              </a:spcBef>
            </a:pPr>
            <a:r>
              <a:rPr sz="1000" b="1" spc="-60" dirty="0">
                <a:solidFill>
                  <a:srgbClr val="FFFFFF"/>
                </a:solidFill>
                <a:latin typeface="Verdana"/>
                <a:cs typeface="Verdana"/>
              </a:rPr>
              <a:t>Precision</a:t>
            </a:r>
            <a:r>
              <a:rPr sz="1000" spc="-60" dirty="0">
                <a:solidFill>
                  <a:srgbClr val="FFFFFF"/>
                </a:solidFill>
                <a:latin typeface="Verdana"/>
                <a:cs typeface="Verdana"/>
              </a:rPr>
              <a:t>:</a:t>
            </a:r>
            <a:r>
              <a:rPr sz="1000" spc="-90" dirty="0">
                <a:solidFill>
                  <a:srgbClr val="FFFFFF"/>
                </a:solidFill>
                <a:latin typeface="Verdana"/>
                <a:cs typeface="Verdana"/>
              </a:rPr>
              <a:t> </a:t>
            </a:r>
            <a:r>
              <a:rPr sz="1000" spc="35" dirty="0">
                <a:solidFill>
                  <a:srgbClr val="FFFFFF"/>
                </a:solidFill>
                <a:latin typeface="Verdana"/>
                <a:cs typeface="Verdana"/>
              </a:rPr>
              <a:t>how</a:t>
            </a:r>
            <a:r>
              <a:rPr sz="1000" spc="-85" dirty="0">
                <a:solidFill>
                  <a:srgbClr val="FFFFFF"/>
                </a:solidFill>
                <a:latin typeface="Verdana"/>
                <a:cs typeface="Verdana"/>
              </a:rPr>
              <a:t> </a:t>
            </a:r>
            <a:r>
              <a:rPr sz="1000" spc="50" dirty="0">
                <a:solidFill>
                  <a:srgbClr val="FFFFFF"/>
                </a:solidFill>
                <a:latin typeface="Verdana"/>
                <a:cs typeface="Verdana"/>
              </a:rPr>
              <a:t>much</a:t>
            </a:r>
            <a:r>
              <a:rPr sz="1000" spc="-90" dirty="0">
                <a:solidFill>
                  <a:srgbClr val="FFFFFF"/>
                </a:solidFill>
                <a:latin typeface="Verdana"/>
                <a:cs typeface="Verdana"/>
              </a:rPr>
              <a:t> </a:t>
            </a:r>
            <a:r>
              <a:rPr sz="1000" dirty="0">
                <a:solidFill>
                  <a:srgbClr val="FFFFFF"/>
                </a:solidFill>
                <a:latin typeface="Verdana"/>
                <a:cs typeface="Verdana"/>
              </a:rPr>
              <a:t>was</a:t>
            </a:r>
            <a:r>
              <a:rPr sz="1000" spc="-85" dirty="0">
                <a:solidFill>
                  <a:srgbClr val="FFFFFF"/>
                </a:solidFill>
                <a:latin typeface="Verdana"/>
                <a:cs typeface="Verdana"/>
              </a:rPr>
              <a:t> </a:t>
            </a:r>
            <a:r>
              <a:rPr sz="1000" spc="-5" dirty="0">
                <a:solidFill>
                  <a:srgbClr val="FFFFFF"/>
                </a:solidFill>
                <a:latin typeface="Verdana"/>
                <a:cs typeface="Verdana"/>
              </a:rPr>
              <a:t>correctly</a:t>
            </a:r>
            <a:r>
              <a:rPr sz="1000" spc="-85" dirty="0">
                <a:solidFill>
                  <a:srgbClr val="FFFFFF"/>
                </a:solidFill>
                <a:latin typeface="Verdana"/>
                <a:cs typeface="Verdana"/>
              </a:rPr>
              <a:t> </a:t>
            </a:r>
            <a:r>
              <a:rPr sz="1000" spc="5" dirty="0">
                <a:solidFill>
                  <a:srgbClr val="FFFFFF"/>
                </a:solidFill>
                <a:latin typeface="Verdana"/>
                <a:cs typeface="Verdana"/>
              </a:rPr>
              <a:t>classiﬁed</a:t>
            </a:r>
            <a:r>
              <a:rPr sz="1000" spc="-90" dirty="0">
                <a:solidFill>
                  <a:srgbClr val="FFFFFF"/>
                </a:solidFill>
                <a:latin typeface="Verdana"/>
                <a:cs typeface="Verdana"/>
              </a:rPr>
              <a:t> </a:t>
            </a:r>
            <a:r>
              <a:rPr sz="1000" spc="-25" dirty="0">
                <a:solidFill>
                  <a:srgbClr val="FFFFFF"/>
                </a:solidFill>
                <a:latin typeface="Verdana"/>
                <a:cs typeface="Verdana"/>
              </a:rPr>
              <a:t>as </a:t>
            </a:r>
            <a:r>
              <a:rPr sz="1000" spc="-335" dirty="0">
                <a:solidFill>
                  <a:srgbClr val="FFFFFF"/>
                </a:solidFill>
                <a:latin typeface="Verdana"/>
                <a:cs typeface="Verdana"/>
              </a:rPr>
              <a:t> </a:t>
            </a:r>
            <a:r>
              <a:rPr sz="1000" spc="-5" dirty="0">
                <a:solidFill>
                  <a:srgbClr val="FFFFFF"/>
                </a:solidFill>
                <a:latin typeface="Verdana"/>
                <a:cs typeface="Verdana"/>
              </a:rPr>
              <a:t>positi</a:t>
            </a:r>
            <a:r>
              <a:rPr sz="1000" spc="-20" dirty="0">
                <a:solidFill>
                  <a:srgbClr val="FFFFFF"/>
                </a:solidFill>
                <a:latin typeface="Verdana"/>
                <a:cs typeface="Verdana"/>
              </a:rPr>
              <a:t>v</a:t>
            </a:r>
            <a:r>
              <a:rPr sz="1000" spc="5" dirty="0">
                <a:solidFill>
                  <a:srgbClr val="FFFFFF"/>
                </a:solidFill>
                <a:latin typeface="Verdana"/>
                <a:cs typeface="Verdana"/>
              </a:rPr>
              <a:t>e</a:t>
            </a:r>
            <a:r>
              <a:rPr sz="1000" spc="-90" dirty="0">
                <a:solidFill>
                  <a:srgbClr val="FFFFFF"/>
                </a:solidFill>
                <a:latin typeface="Verdana"/>
                <a:cs typeface="Verdana"/>
              </a:rPr>
              <a:t> </a:t>
            </a:r>
            <a:r>
              <a:rPr sz="1000" spc="20" dirty="0">
                <a:solidFill>
                  <a:srgbClr val="FFFFFF"/>
                </a:solidFill>
                <a:latin typeface="Verdana"/>
                <a:cs typeface="Verdana"/>
              </a:rPr>
              <a:t>out</a:t>
            </a:r>
            <a:r>
              <a:rPr sz="1000" spc="-90" dirty="0">
                <a:solidFill>
                  <a:srgbClr val="FFFFFF"/>
                </a:solidFill>
                <a:latin typeface="Verdana"/>
                <a:cs typeface="Verdana"/>
              </a:rPr>
              <a:t> </a:t>
            </a:r>
            <a:r>
              <a:rPr sz="1000" dirty="0">
                <a:solidFill>
                  <a:srgbClr val="FFFFFF"/>
                </a:solidFill>
                <a:latin typeface="Verdana"/>
                <a:cs typeface="Verdana"/>
              </a:rPr>
              <a:t>of</a:t>
            </a:r>
            <a:r>
              <a:rPr sz="1000" spc="-90" dirty="0">
                <a:solidFill>
                  <a:srgbClr val="FFFFFF"/>
                </a:solidFill>
                <a:latin typeface="Verdana"/>
                <a:cs typeface="Verdana"/>
              </a:rPr>
              <a:t> </a:t>
            </a:r>
            <a:r>
              <a:rPr sz="1000" spc="-10" dirty="0">
                <a:solidFill>
                  <a:srgbClr val="FFFFFF"/>
                </a:solidFill>
                <a:latin typeface="Verdana"/>
                <a:cs typeface="Verdana"/>
              </a:rPr>
              <a:t>all</a:t>
            </a:r>
            <a:r>
              <a:rPr sz="1000" spc="-90" dirty="0">
                <a:solidFill>
                  <a:srgbClr val="FFFFFF"/>
                </a:solidFill>
                <a:latin typeface="Verdana"/>
                <a:cs typeface="Verdana"/>
              </a:rPr>
              <a:t> </a:t>
            </a:r>
            <a:r>
              <a:rPr sz="1000" spc="25" dirty="0">
                <a:solidFill>
                  <a:srgbClr val="FFFFFF"/>
                </a:solidFill>
                <a:latin typeface="Verdana"/>
                <a:cs typeface="Verdana"/>
              </a:rPr>
              <a:t>th</a:t>
            </a:r>
            <a:r>
              <a:rPr sz="1000" spc="5" dirty="0">
                <a:solidFill>
                  <a:srgbClr val="FFFFFF"/>
                </a:solidFill>
                <a:latin typeface="Verdana"/>
                <a:cs typeface="Verdana"/>
              </a:rPr>
              <a:t>e</a:t>
            </a:r>
            <a:r>
              <a:rPr sz="1000" spc="-90" dirty="0">
                <a:solidFill>
                  <a:srgbClr val="FFFFFF"/>
                </a:solidFill>
                <a:latin typeface="Verdana"/>
                <a:cs typeface="Verdana"/>
              </a:rPr>
              <a:t> </a:t>
            </a:r>
            <a:r>
              <a:rPr sz="1000" spc="-5" dirty="0">
                <a:solidFill>
                  <a:srgbClr val="FFFFFF"/>
                </a:solidFill>
                <a:latin typeface="Verdana"/>
                <a:cs typeface="Verdana"/>
              </a:rPr>
              <a:t>positi</a:t>
            </a:r>
            <a:r>
              <a:rPr sz="1000" spc="-20" dirty="0">
                <a:solidFill>
                  <a:srgbClr val="FFFFFF"/>
                </a:solidFill>
                <a:latin typeface="Verdana"/>
                <a:cs typeface="Verdana"/>
              </a:rPr>
              <a:t>v</a:t>
            </a:r>
            <a:r>
              <a:rPr sz="1000" spc="-60" dirty="0">
                <a:solidFill>
                  <a:srgbClr val="FFFFFF"/>
                </a:solidFill>
                <a:latin typeface="Verdana"/>
                <a:cs typeface="Verdana"/>
              </a:rPr>
              <a:t>es.</a:t>
            </a:r>
            <a:endParaRPr sz="1000">
              <a:latin typeface="Verdana"/>
              <a:cs typeface="Verdana"/>
            </a:endParaRPr>
          </a:p>
          <a:p>
            <a:pPr>
              <a:lnSpc>
                <a:spcPct val="100000"/>
              </a:lnSpc>
              <a:spcBef>
                <a:spcPts val="40"/>
              </a:spcBef>
            </a:pPr>
            <a:endParaRPr sz="1100">
              <a:latin typeface="Verdana"/>
              <a:cs typeface="Verdana"/>
            </a:endParaRPr>
          </a:p>
          <a:p>
            <a:pPr marL="12700" marR="110489">
              <a:lnSpc>
                <a:spcPct val="114999"/>
              </a:lnSpc>
            </a:pPr>
            <a:r>
              <a:rPr sz="1000" b="1" spc="-40" dirty="0">
                <a:solidFill>
                  <a:srgbClr val="FFFFFF"/>
                </a:solidFill>
                <a:latin typeface="Verdana"/>
                <a:cs typeface="Verdana"/>
              </a:rPr>
              <a:t>Recal</a:t>
            </a:r>
            <a:r>
              <a:rPr sz="1000" b="1" spc="-30" dirty="0">
                <a:solidFill>
                  <a:srgbClr val="FFFFFF"/>
                </a:solidFill>
                <a:latin typeface="Verdana"/>
                <a:cs typeface="Verdana"/>
              </a:rPr>
              <a:t>l</a:t>
            </a:r>
            <a:r>
              <a:rPr sz="1000" spc="-245" dirty="0">
                <a:solidFill>
                  <a:srgbClr val="FFFFFF"/>
                </a:solidFill>
                <a:latin typeface="Verdana"/>
                <a:cs typeface="Verdana"/>
              </a:rPr>
              <a:t>:</a:t>
            </a:r>
            <a:r>
              <a:rPr sz="1000" spc="-90" dirty="0">
                <a:solidFill>
                  <a:srgbClr val="FFFFFF"/>
                </a:solidFill>
                <a:latin typeface="Verdana"/>
                <a:cs typeface="Verdana"/>
              </a:rPr>
              <a:t> </a:t>
            </a:r>
            <a:r>
              <a:rPr sz="1000" spc="25" dirty="0">
                <a:solidFill>
                  <a:srgbClr val="FFFFFF"/>
                </a:solidFill>
                <a:latin typeface="Verdana"/>
                <a:cs typeface="Verdana"/>
              </a:rPr>
              <a:t>th</a:t>
            </a:r>
            <a:r>
              <a:rPr sz="1000" spc="5" dirty="0">
                <a:solidFill>
                  <a:srgbClr val="FFFFFF"/>
                </a:solidFill>
                <a:latin typeface="Verdana"/>
                <a:cs typeface="Verdana"/>
              </a:rPr>
              <a:t>e</a:t>
            </a:r>
            <a:r>
              <a:rPr sz="1000" spc="-90" dirty="0">
                <a:solidFill>
                  <a:srgbClr val="FFFFFF"/>
                </a:solidFill>
                <a:latin typeface="Verdana"/>
                <a:cs typeface="Verdana"/>
              </a:rPr>
              <a:t> </a:t>
            </a:r>
            <a:r>
              <a:rPr sz="1000" spc="-40" dirty="0">
                <a:solidFill>
                  <a:srgbClr val="FFFFFF"/>
                </a:solidFill>
                <a:latin typeface="Verdana"/>
                <a:cs typeface="Verdana"/>
              </a:rPr>
              <a:t>r</a:t>
            </a:r>
            <a:r>
              <a:rPr sz="1000" dirty="0">
                <a:solidFill>
                  <a:srgbClr val="FFFFFF"/>
                </a:solidFill>
                <a:latin typeface="Verdana"/>
                <a:cs typeface="Verdana"/>
              </a:rPr>
              <a:t>atio</a:t>
            </a:r>
            <a:r>
              <a:rPr sz="1000" spc="-90" dirty="0">
                <a:solidFill>
                  <a:srgbClr val="FFFFFF"/>
                </a:solidFill>
                <a:latin typeface="Verdana"/>
                <a:cs typeface="Verdana"/>
              </a:rPr>
              <a:t> </a:t>
            </a:r>
            <a:r>
              <a:rPr sz="1000" spc="25" dirty="0">
                <a:solidFill>
                  <a:srgbClr val="FFFFFF"/>
                </a:solidFill>
                <a:latin typeface="Verdana"/>
                <a:cs typeface="Verdana"/>
              </a:rPr>
              <a:t>be</a:t>
            </a:r>
            <a:r>
              <a:rPr sz="1000" spc="5" dirty="0">
                <a:solidFill>
                  <a:srgbClr val="FFFFFF"/>
                </a:solidFill>
                <a:latin typeface="Verdana"/>
                <a:cs typeface="Verdana"/>
              </a:rPr>
              <a:t>t</a:t>
            </a:r>
            <a:r>
              <a:rPr sz="1000" spc="45" dirty="0">
                <a:solidFill>
                  <a:srgbClr val="FFFFFF"/>
                </a:solidFill>
                <a:latin typeface="Verdana"/>
                <a:cs typeface="Verdana"/>
              </a:rPr>
              <a:t>w</a:t>
            </a:r>
            <a:r>
              <a:rPr sz="1000" spc="20" dirty="0">
                <a:solidFill>
                  <a:srgbClr val="FFFFFF"/>
                </a:solidFill>
                <a:latin typeface="Verdana"/>
                <a:cs typeface="Verdana"/>
              </a:rPr>
              <a:t>een</a:t>
            </a:r>
            <a:r>
              <a:rPr sz="1000" spc="-90" dirty="0">
                <a:solidFill>
                  <a:srgbClr val="FFFFFF"/>
                </a:solidFill>
                <a:latin typeface="Verdana"/>
                <a:cs typeface="Verdana"/>
              </a:rPr>
              <a:t> </a:t>
            </a:r>
            <a:r>
              <a:rPr sz="1000" spc="40" dirty="0">
                <a:solidFill>
                  <a:srgbClr val="FFFFFF"/>
                </a:solidFill>
                <a:latin typeface="Verdana"/>
                <a:cs typeface="Verdana"/>
              </a:rPr>
              <a:t>h</a:t>
            </a:r>
            <a:r>
              <a:rPr sz="1000" spc="5" dirty="0">
                <a:solidFill>
                  <a:srgbClr val="FFFFFF"/>
                </a:solidFill>
                <a:latin typeface="Verdana"/>
                <a:cs typeface="Verdana"/>
              </a:rPr>
              <a:t>o</a:t>
            </a:r>
            <a:r>
              <a:rPr sz="1000" spc="60" dirty="0">
                <a:solidFill>
                  <a:srgbClr val="FFFFFF"/>
                </a:solidFill>
                <a:latin typeface="Verdana"/>
                <a:cs typeface="Verdana"/>
              </a:rPr>
              <a:t>w</a:t>
            </a:r>
            <a:r>
              <a:rPr sz="1000" spc="-90" dirty="0">
                <a:solidFill>
                  <a:srgbClr val="FFFFFF"/>
                </a:solidFill>
                <a:latin typeface="Verdana"/>
                <a:cs typeface="Verdana"/>
              </a:rPr>
              <a:t> </a:t>
            </a:r>
            <a:r>
              <a:rPr sz="1000" spc="60" dirty="0">
                <a:solidFill>
                  <a:srgbClr val="FFFFFF"/>
                </a:solidFill>
                <a:latin typeface="Verdana"/>
                <a:cs typeface="Verdana"/>
              </a:rPr>
              <a:t>mu</a:t>
            </a:r>
            <a:r>
              <a:rPr sz="1000" spc="30" dirty="0">
                <a:solidFill>
                  <a:srgbClr val="FFFFFF"/>
                </a:solidFill>
                <a:latin typeface="Verdana"/>
                <a:cs typeface="Verdana"/>
              </a:rPr>
              <a:t>c</a:t>
            </a:r>
            <a:r>
              <a:rPr sz="1000" spc="40" dirty="0">
                <a:solidFill>
                  <a:srgbClr val="FFFFFF"/>
                </a:solidFill>
                <a:latin typeface="Verdana"/>
                <a:cs typeface="Verdana"/>
              </a:rPr>
              <a:t>h</a:t>
            </a:r>
            <a:r>
              <a:rPr sz="1000" spc="-90" dirty="0">
                <a:solidFill>
                  <a:srgbClr val="FFFFFF"/>
                </a:solidFill>
                <a:latin typeface="Verdana"/>
                <a:cs typeface="Verdana"/>
              </a:rPr>
              <a:t> </a:t>
            </a:r>
            <a:r>
              <a:rPr sz="1000" spc="45" dirty="0">
                <a:solidFill>
                  <a:srgbClr val="FFFFFF"/>
                </a:solidFill>
                <a:latin typeface="Verdana"/>
                <a:cs typeface="Verdana"/>
              </a:rPr>
              <a:t>w</a:t>
            </a:r>
            <a:r>
              <a:rPr sz="1000" spc="-20" dirty="0">
                <a:solidFill>
                  <a:srgbClr val="FFFFFF"/>
                </a:solidFill>
                <a:latin typeface="Verdana"/>
                <a:cs typeface="Verdana"/>
              </a:rPr>
              <a:t>as  </a:t>
            </a:r>
            <a:r>
              <a:rPr sz="1000" spc="-5" dirty="0">
                <a:solidFill>
                  <a:srgbClr val="FFFFFF"/>
                </a:solidFill>
                <a:latin typeface="Verdana"/>
                <a:cs typeface="Verdana"/>
              </a:rPr>
              <a:t>correctly</a:t>
            </a:r>
            <a:r>
              <a:rPr sz="1000" spc="-90" dirty="0">
                <a:solidFill>
                  <a:srgbClr val="FFFFFF"/>
                </a:solidFill>
                <a:latin typeface="Verdana"/>
                <a:cs typeface="Verdana"/>
              </a:rPr>
              <a:t> </a:t>
            </a:r>
            <a:r>
              <a:rPr sz="1000" spc="25" dirty="0">
                <a:solidFill>
                  <a:srgbClr val="FFFFFF"/>
                </a:solidFill>
                <a:latin typeface="Verdana"/>
                <a:cs typeface="Verdana"/>
              </a:rPr>
              <a:t>identiﬁed</a:t>
            </a:r>
            <a:r>
              <a:rPr sz="1000" spc="-90" dirty="0">
                <a:solidFill>
                  <a:srgbClr val="FFFFFF"/>
                </a:solidFill>
                <a:latin typeface="Verdana"/>
                <a:cs typeface="Verdana"/>
              </a:rPr>
              <a:t> </a:t>
            </a:r>
            <a:r>
              <a:rPr sz="1000" spc="-25" dirty="0">
                <a:solidFill>
                  <a:srgbClr val="FFFFFF"/>
                </a:solidFill>
                <a:latin typeface="Verdana"/>
                <a:cs typeface="Verdana"/>
              </a:rPr>
              <a:t>as</a:t>
            </a:r>
            <a:r>
              <a:rPr sz="1000" spc="-90" dirty="0">
                <a:solidFill>
                  <a:srgbClr val="FFFFFF"/>
                </a:solidFill>
                <a:latin typeface="Verdana"/>
                <a:cs typeface="Verdana"/>
              </a:rPr>
              <a:t> </a:t>
            </a:r>
            <a:r>
              <a:rPr sz="1000" spc="-5" dirty="0">
                <a:solidFill>
                  <a:srgbClr val="FFFFFF"/>
                </a:solidFill>
                <a:latin typeface="Verdana"/>
                <a:cs typeface="Verdana"/>
              </a:rPr>
              <a:t>positive</a:t>
            </a:r>
            <a:r>
              <a:rPr sz="1000" spc="-90" dirty="0">
                <a:solidFill>
                  <a:srgbClr val="FFFFFF"/>
                </a:solidFill>
                <a:latin typeface="Verdana"/>
                <a:cs typeface="Verdana"/>
              </a:rPr>
              <a:t> </a:t>
            </a:r>
            <a:r>
              <a:rPr sz="1000" spc="5" dirty="0">
                <a:solidFill>
                  <a:srgbClr val="FFFFFF"/>
                </a:solidFill>
                <a:latin typeface="Verdana"/>
                <a:cs typeface="Verdana"/>
              </a:rPr>
              <a:t>to</a:t>
            </a:r>
            <a:r>
              <a:rPr sz="1000" spc="-90" dirty="0">
                <a:solidFill>
                  <a:srgbClr val="FFFFFF"/>
                </a:solidFill>
                <a:latin typeface="Verdana"/>
                <a:cs typeface="Verdana"/>
              </a:rPr>
              <a:t> </a:t>
            </a:r>
            <a:r>
              <a:rPr sz="1000" spc="-10" dirty="0">
                <a:solidFill>
                  <a:srgbClr val="FFFFFF"/>
                </a:solidFill>
                <a:latin typeface="Verdana"/>
                <a:cs typeface="Verdana"/>
              </a:rPr>
              <a:t>all</a:t>
            </a:r>
            <a:r>
              <a:rPr sz="1000" spc="-90" dirty="0">
                <a:solidFill>
                  <a:srgbClr val="FFFFFF"/>
                </a:solidFill>
                <a:latin typeface="Verdana"/>
                <a:cs typeface="Verdana"/>
              </a:rPr>
              <a:t> </a:t>
            </a:r>
            <a:r>
              <a:rPr sz="1000" spc="20" dirty="0">
                <a:solidFill>
                  <a:srgbClr val="FFFFFF"/>
                </a:solidFill>
                <a:latin typeface="Verdana"/>
                <a:cs typeface="Verdana"/>
              </a:rPr>
              <a:t>the</a:t>
            </a:r>
            <a:r>
              <a:rPr sz="1000" spc="-85" dirty="0">
                <a:solidFill>
                  <a:srgbClr val="FFFFFF"/>
                </a:solidFill>
                <a:latin typeface="Verdana"/>
                <a:cs typeface="Verdana"/>
              </a:rPr>
              <a:t> </a:t>
            </a:r>
            <a:r>
              <a:rPr sz="1000" spc="10" dirty="0">
                <a:solidFill>
                  <a:srgbClr val="FFFFFF"/>
                </a:solidFill>
                <a:latin typeface="Verdana"/>
                <a:cs typeface="Verdana"/>
              </a:rPr>
              <a:t>actual </a:t>
            </a:r>
            <a:r>
              <a:rPr sz="1000" spc="-340" dirty="0">
                <a:solidFill>
                  <a:srgbClr val="FFFFFF"/>
                </a:solidFill>
                <a:latin typeface="Verdana"/>
                <a:cs typeface="Verdana"/>
              </a:rPr>
              <a:t> </a:t>
            </a:r>
            <a:r>
              <a:rPr sz="1000" spc="-20" dirty="0">
                <a:solidFill>
                  <a:srgbClr val="FFFFFF"/>
                </a:solidFill>
                <a:latin typeface="Verdana"/>
                <a:cs typeface="Verdana"/>
              </a:rPr>
              <a:t>positives.</a:t>
            </a:r>
            <a:endParaRPr sz="1000">
              <a:latin typeface="Verdana"/>
              <a:cs typeface="Verdana"/>
            </a:endParaRPr>
          </a:p>
          <a:p>
            <a:pPr>
              <a:lnSpc>
                <a:spcPct val="100000"/>
              </a:lnSpc>
              <a:spcBef>
                <a:spcPts val="45"/>
              </a:spcBef>
            </a:pPr>
            <a:endParaRPr sz="1100">
              <a:latin typeface="Verdana"/>
              <a:cs typeface="Verdana"/>
            </a:endParaRPr>
          </a:p>
          <a:p>
            <a:pPr marL="12700" marR="433705">
              <a:lnSpc>
                <a:spcPct val="114999"/>
              </a:lnSpc>
            </a:pPr>
            <a:r>
              <a:rPr sz="1000" b="1" spc="-5" dirty="0">
                <a:solidFill>
                  <a:srgbClr val="FFFFFF"/>
                </a:solidFill>
                <a:latin typeface="Verdana"/>
                <a:cs typeface="Verdana"/>
              </a:rPr>
              <a:t>F</a:t>
            </a:r>
            <a:r>
              <a:rPr sz="1000" b="1" spc="-120" dirty="0">
                <a:solidFill>
                  <a:srgbClr val="FFFFFF"/>
                </a:solidFill>
                <a:latin typeface="Verdana"/>
                <a:cs typeface="Verdana"/>
              </a:rPr>
              <a:t>1-s</a:t>
            </a:r>
            <a:r>
              <a:rPr sz="1000" b="1" spc="-130" dirty="0">
                <a:solidFill>
                  <a:srgbClr val="FFFFFF"/>
                </a:solidFill>
                <a:latin typeface="Verdana"/>
                <a:cs typeface="Verdana"/>
              </a:rPr>
              <a:t>c</a:t>
            </a:r>
            <a:r>
              <a:rPr sz="1000" b="1" spc="-60" dirty="0">
                <a:solidFill>
                  <a:srgbClr val="FFFFFF"/>
                </a:solidFill>
                <a:latin typeface="Verdana"/>
                <a:cs typeface="Verdana"/>
              </a:rPr>
              <a:t>o</a:t>
            </a:r>
            <a:r>
              <a:rPr sz="1000" b="1" spc="-55" dirty="0">
                <a:solidFill>
                  <a:srgbClr val="FFFFFF"/>
                </a:solidFill>
                <a:latin typeface="Verdana"/>
                <a:cs typeface="Verdana"/>
              </a:rPr>
              <a:t>r</a:t>
            </a:r>
            <a:r>
              <a:rPr sz="1000" b="1" spc="-40" dirty="0">
                <a:solidFill>
                  <a:srgbClr val="FFFFFF"/>
                </a:solidFill>
                <a:latin typeface="Verdana"/>
                <a:cs typeface="Verdana"/>
              </a:rPr>
              <a:t>e</a:t>
            </a:r>
            <a:r>
              <a:rPr sz="1000" spc="-245" dirty="0">
                <a:solidFill>
                  <a:srgbClr val="FFFFFF"/>
                </a:solidFill>
                <a:latin typeface="Verdana"/>
                <a:cs typeface="Verdana"/>
              </a:rPr>
              <a:t>:</a:t>
            </a:r>
            <a:r>
              <a:rPr sz="1000" spc="-90" dirty="0">
                <a:solidFill>
                  <a:srgbClr val="FFFFFF"/>
                </a:solidFill>
                <a:latin typeface="Verdana"/>
                <a:cs typeface="Verdana"/>
              </a:rPr>
              <a:t> </a:t>
            </a:r>
            <a:r>
              <a:rPr sz="1000" spc="25" dirty="0">
                <a:solidFill>
                  <a:srgbClr val="FFFFFF"/>
                </a:solidFill>
                <a:latin typeface="Verdana"/>
                <a:cs typeface="Verdana"/>
              </a:rPr>
              <a:t>th</a:t>
            </a:r>
            <a:r>
              <a:rPr sz="1000" spc="5" dirty="0">
                <a:solidFill>
                  <a:srgbClr val="FFFFFF"/>
                </a:solidFill>
                <a:latin typeface="Verdana"/>
                <a:cs typeface="Verdana"/>
              </a:rPr>
              <a:t>e</a:t>
            </a:r>
            <a:r>
              <a:rPr sz="1000" spc="-90" dirty="0">
                <a:solidFill>
                  <a:srgbClr val="FFFFFF"/>
                </a:solidFill>
                <a:latin typeface="Verdana"/>
                <a:cs typeface="Verdana"/>
              </a:rPr>
              <a:t> </a:t>
            </a:r>
            <a:r>
              <a:rPr sz="1000" spc="45" dirty="0">
                <a:solidFill>
                  <a:srgbClr val="FFFFFF"/>
                </a:solidFill>
                <a:latin typeface="Verdana"/>
                <a:cs typeface="Verdana"/>
              </a:rPr>
              <a:t>w</a:t>
            </a:r>
            <a:r>
              <a:rPr sz="1000" spc="25" dirty="0">
                <a:solidFill>
                  <a:srgbClr val="FFFFFF"/>
                </a:solidFill>
                <a:latin typeface="Verdana"/>
                <a:cs typeface="Verdana"/>
              </a:rPr>
              <a:t>eigh</a:t>
            </a:r>
            <a:r>
              <a:rPr sz="1000" spc="-5" dirty="0">
                <a:solidFill>
                  <a:srgbClr val="FFFFFF"/>
                </a:solidFill>
                <a:latin typeface="Verdana"/>
                <a:cs typeface="Verdana"/>
              </a:rPr>
              <a:t>t</a:t>
            </a:r>
            <a:r>
              <a:rPr sz="1000" spc="30" dirty="0">
                <a:solidFill>
                  <a:srgbClr val="FFFFFF"/>
                </a:solidFill>
                <a:latin typeface="Verdana"/>
                <a:cs typeface="Verdana"/>
              </a:rPr>
              <a:t>ed</a:t>
            </a:r>
            <a:r>
              <a:rPr sz="1000" spc="-90" dirty="0">
                <a:solidFill>
                  <a:srgbClr val="FFFFFF"/>
                </a:solidFill>
                <a:latin typeface="Verdana"/>
                <a:cs typeface="Verdana"/>
              </a:rPr>
              <a:t> </a:t>
            </a:r>
            <a:r>
              <a:rPr sz="1000" spc="-25" dirty="0">
                <a:solidFill>
                  <a:srgbClr val="FFFFFF"/>
                </a:solidFill>
                <a:latin typeface="Verdana"/>
                <a:cs typeface="Verdana"/>
              </a:rPr>
              <a:t>a</a:t>
            </a:r>
            <a:r>
              <a:rPr sz="1000" spc="-65" dirty="0">
                <a:solidFill>
                  <a:srgbClr val="FFFFFF"/>
                </a:solidFill>
                <a:latin typeface="Verdana"/>
                <a:cs typeface="Verdana"/>
              </a:rPr>
              <a:t>v</a:t>
            </a:r>
            <a:r>
              <a:rPr sz="1000" spc="-15" dirty="0">
                <a:solidFill>
                  <a:srgbClr val="FFFFFF"/>
                </a:solidFill>
                <a:latin typeface="Verdana"/>
                <a:cs typeface="Verdana"/>
              </a:rPr>
              <a:t>e</a:t>
            </a:r>
            <a:r>
              <a:rPr sz="1000" spc="-20" dirty="0">
                <a:solidFill>
                  <a:srgbClr val="FFFFFF"/>
                </a:solidFill>
                <a:latin typeface="Verdana"/>
                <a:cs typeface="Verdana"/>
              </a:rPr>
              <a:t>r</a:t>
            </a:r>
            <a:r>
              <a:rPr sz="1000" spc="-15" dirty="0">
                <a:solidFill>
                  <a:srgbClr val="FFFFFF"/>
                </a:solidFill>
                <a:latin typeface="Verdana"/>
                <a:cs typeface="Verdana"/>
              </a:rPr>
              <a:t>a</a:t>
            </a:r>
            <a:r>
              <a:rPr sz="1000" spc="35" dirty="0">
                <a:solidFill>
                  <a:srgbClr val="FFFFFF"/>
                </a:solidFill>
                <a:latin typeface="Verdana"/>
                <a:cs typeface="Verdana"/>
              </a:rPr>
              <a:t>ge</a:t>
            </a:r>
            <a:r>
              <a:rPr sz="1000" spc="-90" dirty="0">
                <a:solidFill>
                  <a:srgbClr val="FFFFFF"/>
                </a:solidFill>
                <a:latin typeface="Verdana"/>
                <a:cs typeface="Verdana"/>
              </a:rPr>
              <a:t> </a:t>
            </a:r>
            <a:r>
              <a:rPr sz="1000" spc="25" dirty="0">
                <a:solidFill>
                  <a:srgbClr val="FFFFFF"/>
                </a:solidFill>
                <a:latin typeface="Verdana"/>
                <a:cs typeface="Verdana"/>
              </a:rPr>
              <a:t>be</a:t>
            </a:r>
            <a:r>
              <a:rPr sz="1000" spc="5" dirty="0">
                <a:solidFill>
                  <a:srgbClr val="FFFFFF"/>
                </a:solidFill>
                <a:latin typeface="Verdana"/>
                <a:cs typeface="Verdana"/>
              </a:rPr>
              <a:t>t</a:t>
            </a:r>
            <a:r>
              <a:rPr sz="1000" spc="45" dirty="0">
                <a:solidFill>
                  <a:srgbClr val="FFFFFF"/>
                </a:solidFill>
                <a:latin typeface="Verdana"/>
                <a:cs typeface="Verdana"/>
              </a:rPr>
              <a:t>w</a:t>
            </a:r>
            <a:r>
              <a:rPr sz="1000" spc="15" dirty="0">
                <a:solidFill>
                  <a:srgbClr val="FFFFFF"/>
                </a:solidFill>
                <a:latin typeface="Verdana"/>
                <a:cs typeface="Verdana"/>
              </a:rPr>
              <a:t>een  p</a:t>
            </a:r>
            <a:r>
              <a:rPr sz="1000" spc="-5" dirty="0">
                <a:solidFill>
                  <a:srgbClr val="FFFFFF"/>
                </a:solidFill>
                <a:latin typeface="Verdana"/>
                <a:cs typeface="Verdana"/>
              </a:rPr>
              <a:t>r</a:t>
            </a:r>
            <a:r>
              <a:rPr sz="1000" spc="10" dirty="0">
                <a:solidFill>
                  <a:srgbClr val="FFFFFF"/>
                </a:solidFill>
                <a:latin typeface="Verdana"/>
                <a:cs typeface="Verdana"/>
              </a:rPr>
              <a:t>ecision</a:t>
            </a:r>
            <a:r>
              <a:rPr sz="1000" spc="-90" dirty="0">
                <a:solidFill>
                  <a:srgbClr val="FFFFFF"/>
                </a:solidFill>
                <a:latin typeface="Verdana"/>
                <a:cs typeface="Verdana"/>
              </a:rPr>
              <a:t> </a:t>
            </a:r>
            <a:r>
              <a:rPr sz="1000" spc="15" dirty="0">
                <a:solidFill>
                  <a:srgbClr val="FFFFFF"/>
                </a:solidFill>
                <a:latin typeface="Verdana"/>
                <a:cs typeface="Verdana"/>
              </a:rPr>
              <a:t>an</a:t>
            </a:r>
            <a:r>
              <a:rPr sz="1000" spc="55" dirty="0">
                <a:solidFill>
                  <a:srgbClr val="FFFFFF"/>
                </a:solidFill>
                <a:latin typeface="Verdana"/>
                <a:cs typeface="Verdana"/>
              </a:rPr>
              <a:t>d</a:t>
            </a:r>
            <a:r>
              <a:rPr sz="1000" spc="-90" dirty="0">
                <a:solidFill>
                  <a:srgbClr val="FFFFFF"/>
                </a:solidFill>
                <a:latin typeface="Verdana"/>
                <a:cs typeface="Verdana"/>
              </a:rPr>
              <a:t> </a:t>
            </a:r>
            <a:r>
              <a:rPr sz="1000" spc="-45" dirty="0">
                <a:solidFill>
                  <a:srgbClr val="FFFFFF"/>
                </a:solidFill>
                <a:latin typeface="Verdana"/>
                <a:cs typeface="Verdana"/>
              </a:rPr>
              <a:t>r</a:t>
            </a:r>
            <a:r>
              <a:rPr sz="1000" spc="-25" dirty="0">
                <a:solidFill>
                  <a:srgbClr val="FFFFFF"/>
                </a:solidFill>
                <a:latin typeface="Verdana"/>
                <a:cs typeface="Verdana"/>
              </a:rPr>
              <a:t>ecall.</a:t>
            </a:r>
            <a:endParaRPr sz="1000">
              <a:latin typeface="Verdana"/>
              <a:cs typeface="Verdana"/>
            </a:endParaRPr>
          </a:p>
        </p:txBody>
      </p:sp>
      <p:pic>
        <p:nvPicPr>
          <p:cNvPr id="8" name="object 8"/>
          <p:cNvPicPr/>
          <p:nvPr/>
        </p:nvPicPr>
        <p:blipFill>
          <a:blip r:embed="rId2" cstate="print"/>
          <a:stretch>
            <a:fillRect/>
          </a:stretch>
        </p:blipFill>
        <p:spPr>
          <a:xfrm>
            <a:off x="228600" y="4222025"/>
            <a:ext cx="205525" cy="205524"/>
          </a:xfrm>
          <a:prstGeom prst="rect">
            <a:avLst/>
          </a:prstGeom>
        </p:spPr>
      </p:pic>
      <p:pic>
        <p:nvPicPr>
          <p:cNvPr id="1026" name="Picture 2">
            <a:extLst>
              <a:ext uri="{FF2B5EF4-FFF2-40B4-BE49-F238E27FC236}">
                <a16:creationId xmlns:a16="http://schemas.microsoft.com/office/drawing/2014/main" id="{490F38BF-E967-9418-C44D-A75C76232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820817"/>
            <a:ext cx="4937897" cy="38845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B1A5361-A045-9549-02DB-8B83E5EDD88D}"/>
              </a:ext>
            </a:extLst>
          </p:cNvPr>
          <p:cNvPicPr>
            <a:picLocks noChangeAspect="1"/>
          </p:cNvPicPr>
          <p:nvPr/>
        </p:nvPicPr>
        <p:blipFill>
          <a:blip r:embed="rId4"/>
          <a:stretch>
            <a:fillRect/>
          </a:stretch>
        </p:blipFill>
        <p:spPr>
          <a:xfrm>
            <a:off x="934466" y="3105150"/>
            <a:ext cx="2868304" cy="990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7425" y="1033429"/>
            <a:ext cx="3729990" cy="254000"/>
          </a:xfrm>
          <a:prstGeom prst="rect">
            <a:avLst/>
          </a:prstGeom>
        </p:spPr>
        <p:txBody>
          <a:bodyPr vert="horz" wrap="square" lIns="0" tIns="12700" rIns="0" bIns="0" rtlCol="0">
            <a:spAutoFit/>
          </a:bodyPr>
          <a:lstStyle/>
          <a:p>
            <a:pPr marL="12700">
              <a:lnSpc>
                <a:spcPct val="100000"/>
              </a:lnSpc>
              <a:spcBef>
                <a:spcPts val="100"/>
              </a:spcBef>
            </a:pPr>
            <a:r>
              <a:rPr sz="1500" b="1" spc="-35" dirty="0">
                <a:solidFill>
                  <a:srgbClr val="FFAB40"/>
                </a:solidFill>
                <a:latin typeface="Verdana"/>
                <a:cs typeface="Verdana"/>
              </a:rPr>
              <a:t>F</a:t>
            </a:r>
            <a:r>
              <a:rPr sz="1500" b="1" spc="-60" dirty="0">
                <a:solidFill>
                  <a:srgbClr val="FFAB40"/>
                </a:solidFill>
                <a:latin typeface="Verdana"/>
                <a:cs typeface="Verdana"/>
              </a:rPr>
              <a:t>e</a:t>
            </a:r>
            <a:r>
              <a:rPr sz="1500" b="1" spc="-50" dirty="0">
                <a:solidFill>
                  <a:srgbClr val="FFAB40"/>
                </a:solidFill>
                <a:latin typeface="Verdana"/>
                <a:cs typeface="Verdana"/>
              </a:rPr>
              <a:t>atur</a:t>
            </a:r>
            <a:r>
              <a:rPr sz="1500" b="1" spc="-35" dirty="0">
                <a:solidFill>
                  <a:srgbClr val="FFAB40"/>
                </a:solidFill>
                <a:latin typeface="Verdana"/>
                <a:cs typeface="Verdana"/>
              </a:rPr>
              <a:t>e</a:t>
            </a:r>
            <a:r>
              <a:rPr sz="1500" b="1" spc="-80" dirty="0">
                <a:solidFill>
                  <a:srgbClr val="FFAB40"/>
                </a:solidFill>
                <a:latin typeface="Verdana"/>
                <a:cs typeface="Verdana"/>
              </a:rPr>
              <a:t> </a:t>
            </a:r>
            <a:r>
              <a:rPr sz="1500" b="1" spc="-100" dirty="0">
                <a:solidFill>
                  <a:srgbClr val="FFAB40"/>
                </a:solidFill>
                <a:latin typeface="Verdana"/>
                <a:cs typeface="Verdana"/>
              </a:rPr>
              <a:t>Impo</a:t>
            </a:r>
            <a:r>
              <a:rPr sz="1500" b="1" spc="-45" dirty="0">
                <a:solidFill>
                  <a:srgbClr val="FFAB40"/>
                </a:solidFill>
                <a:latin typeface="Verdana"/>
                <a:cs typeface="Verdana"/>
              </a:rPr>
              <a:t>r</a:t>
            </a:r>
            <a:r>
              <a:rPr sz="1500" b="1" spc="-30" dirty="0">
                <a:solidFill>
                  <a:srgbClr val="FFAB40"/>
                </a:solidFill>
                <a:latin typeface="Verdana"/>
                <a:cs typeface="Verdana"/>
              </a:rPr>
              <a:t>tan</a:t>
            </a:r>
            <a:r>
              <a:rPr sz="1500" b="1" spc="10" dirty="0">
                <a:solidFill>
                  <a:srgbClr val="FFAB40"/>
                </a:solidFill>
                <a:latin typeface="Verdana"/>
                <a:cs typeface="Verdana"/>
              </a:rPr>
              <a:t>c</a:t>
            </a:r>
            <a:r>
              <a:rPr sz="1500" b="1" spc="-25" dirty="0">
                <a:solidFill>
                  <a:srgbClr val="FFAB40"/>
                </a:solidFill>
                <a:latin typeface="Verdana"/>
                <a:cs typeface="Verdana"/>
              </a:rPr>
              <a:t>e</a:t>
            </a:r>
            <a:r>
              <a:rPr sz="1500" b="1" spc="-140" dirty="0">
                <a:solidFill>
                  <a:srgbClr val="FFAB40"/>
                </a:solidFill>
                <a:latin typeface="Verdana"/>
                <a:cs typeface="Verdana"/>
              </a:rPr>
              <a:t>-</a:t>
            </a:r>
            <a:r>
              <a:rPr sz="1500" b="1" spc="-80" dirty="0">
                <a:solidFill>
                  <a:srgbClr val="FFAB40"/>
                </a:solidFill>
                <a:latin typeface="Verdana"/>
                <a:cs typeface="Verdana"/>
              </a:rPr>
              <a:t> X</a:t>
            </a:r>
            <a:r>
              <a:rPr sz="1500" b="1" spc="-35" dirty="0">
                <a:solidFill>
                  <a:srgbClr val="FFAB40"/>
                </a:solidFill>
                <a:latin typeface="Verdana"/>
                <a:cs typeface="Verdana"/>
              </a:rPr>
              <a:t>GBoost</a:t>
            </a:r>
            <a:r>
              <a:rPr sz="1500" b="1" spc="-80" dirty="0">
                <a:solidFill>
                  <a:srgbClr val="FFAB40"/>
                </a:solidFill>
                <a:latin typeface="Verdana"/>
                <a:cs typeface="Verdana"/>
              </a:rPr>
              <a:t> </a:t>
            </a:r>
            <a:r>
              <a:rPr sz="1500" b="1" spc="-20" dirty="0">
                <a:solidFill>
                  <a:srgbClr val="FFAB40"/>
                </a:solidFill>
                <a:latin typeface="Verdana"/>
                <a:cs typeface="Verdana"/>
              </a:rPr>
              <a:t>Model</a:t>
            </a:r>
            <a:endParaRPr sz="1500">
              <a:latin typeface="Verdana"/>
              <a:cs typeface="Verdana"/>
            </a:endParaRPr>
          </a:p>
        </p:txBody>
      </p:sp>
      <p:sp>
        <p:nvSpPr>
          <p:cNvPr id="3" name="object 3"/>
          <p:cNvSpPr txBox="1"/>
          <p:nvPr/>
        </p:nvSpPr>
        <p:spPr>
          <a:xfrm>
            <a:off x="5193464" y="2038350"/>
            <a:ext cx="3822065" cy="2269852"/>
          </a:xfrm>
          <a:prstGeom prst="rect">
            <a:avLst/>
          </a:prstGeom>
        </p:spPr>
        <p:txBody>
          <a:bodyPr vert="horz" wrap="square" lIns="0" tIns="12700" rIns="0" bIns="0" rtlCol="0">
            <a:spAutoFit/>
          </a:bodyPr>
          <a:lstStyle/>
          <a:p>
            <a:pPr marL="340360" marR="64135" indent="-328295">
              <a:lnSpc>
                <a:spcPct val="100000"/>
              </a:lnSpc>
              <a:spcBef>
                <a:spcPts val="1000"/>
              </a:spcBef>
              <a:buChar char="●"/>
              <a:tabLst>
                <a:tab pos="340360" algn="l"/>
                <a:tab pos="340995" algn="l"/>
              </a:tabLst>
            </a:pPr>
            <a:r>
              <a:rPr sz="1300" spc="-5" dirty="0">
                <a:solidFill>
                  <a:srgbClr val="FFFFFF"/>
                </a:solidFill>
                <a:latin typeface="Arial MT"/>
                <a:cs typeface="Arial MT"/>
              </a:rPr>
              <a:t>The XGBoost </a:t>
            </a:r>
            <a:r>
              <a:rPr sz="1300" dirty="0">
                <a:solidFill>
                  <a:srgbClr val="FFFFFF"/>
                </a:solidFill>
                <a:latin typeface="Arial MT"/>
                <a:cs typeface="Arial MT"/>
              </a:rPr>
              <a:t>Model </a:t>
            </a:r>
            <a:r>
              <a:rPr sz="1300" spc="-5" dirty="0">
                <a:solidFill>
                  <a:srgbClr val="FFFFFF"/>
                </a:solidFill>
                <a:latin typeface="Arial MT"/>
                <a:cs typeface="Arial MT"/>
              </a:rPr>
              <a:t>provided the best </a:t>
            </a:r>
            <a:r>
              <a:rPr sz="1300" dirty="0">
                <a:solidFill>
                  <a:srgbClr val="FFFFFF"/>
                </a:solidFill>
                <a:latin typeface="Arial MT"/>
                <a:cs typeface="Arial MT"/>
              </a:rPr>
              <a:t> </a:t>
            </a:r>
            <a:r>
              <a:rPr sz="1300" spc="-5" dirty="0">
                <a:solidFill>
                  <a:srgbClr val="FFFFFF"/>
                </a:solidFill>
                <a:latin typeface="Arial MT"/>
                <a:cs typeface="Arial MT"/>
              </a:rPr>
              <a:t>accuracy </a:t>
            </a:r>
            <a:r>
              <a:rPr sz="1300" dirty="0">
                <a:solidFill>
                  <a:srgbClr val="FFFFFF"/>
                </a:solidFill>
                <a:latin typeface="Arial MT"/>
                <a:cs typeface="Arial MT"/>
              </a:rPr>
              <a:t>score compared </a:t>
            </a:r>
            <a:r>
              <a:rPr sz="1300" spc="-5" dirty="0">
                <a:solidFill>
                  <a:srgbClr val="FFFFFF"/>
                </a:solidFill>
                <a:latin typeface="Arial MT"/>
                <a:cs typeface="Arial MT"/>
              </a:rPr>
              <a:t>to the other </a:t>
            </a:r>
            <a:r>
              <a:rPr sz="1300" dirty="0">
                <a:solidFill>
                  <a:srgbClr val="FFFFFF"/>
                </a:solidFill>
                <a:latin typeface="Arial MT"/>
                <a:cs typeface="Arial MT"/>
              </a:rPr>
              <a:t>models </a:t>
            </a:r>
            <a:r>
              <a:rPr sz="1300" spc="5" dirty="0">
                <a:solidFill>
                  <a:srgbClr val="FFFFFF"/>
                </a:solidFill>
                <a:latin typeface="Arial MT"/>
                <a:cs typeface="Arial MT"/>
              </a:rPr>
              <a:t> </a:t>
            </a:r>
            <a:r>
              <a:rPr sz="1300" dirty="0">
                <a:solidFill>
                  <a:srgbClr val="FFFFFF"/>
                </a:solidFill>
                <a:latin typeface="Arial MT"/>
                <a:cs typeface="Arial MT"/>
              </a:rPr>
              <a:t>so</a:t>
            </a:r>
            <a:r>
              <a:rPr sz="1300" spc="-20" dirty="0">
                <a:solidFill>
                  <a:srgbClr val="FFFFFF"/>
                </a:solidFill>
                <a:latin typeface="Arial MT"/>
                <a:cs typeface="Arial MT"/>
              </a:rPr>
              <a:t> </a:t>
            </a:r>
            <a:r>
              <a:rPr sz="1300" spc="-5" dirty="0">
                <a:solidFill>
                  <a:srgbClr val="FFFFFF"/>
                </a:solidFill>
                <a:latin typeface="Arial MT"/>
                <a:cs typeface="Arial MT"/>
              </a:rPr>
              <a:t>we</a:t>
            </a:r>
            <a:r>
              <a:rPr sz="1300" spc="-15" dirty="0">
                <a:solidFill>
                  <a:srgbClr val="FFFFFF"/>
                </a:solidFill>
                <a:latin typeface="Arial MT"/>
                <a:cs typeface="Arial MT"/>
              </a:rPr>
              <a:t> </a:t>
            </a:r>
            <a:r>
              <a:rPr sz="1300" spc="-5" dirty="0">
                <a:solidFill>
                  <a:srgbClr val="FFFFFF"/>
                </a:solidFill>
                <a:latin typeface="Arial MT"/>
                <a:cs typeface="Arial MT"/>
              </a:rPr>
              <a:t>decided</a:t>
            </a:r>
            <a:r>
              <a:rPr sz="1300" spc="-15" dirty="0">
                <a:solidFill>
                  <a:srgbClr val="FFFFFF"/>
                </a:solidFill>
                <a:latin typeface="Arial MT"/>
                <a:cs typeface="Arial MT"/>
              </a:rPr>
              <a:t> </a:t>
            </a:r>
            <a:r>
              <a:rPr sz="1300" spc="-5" dirty="0">
                <a:solidFill>
                  <a:srgbClr val="FFFFFF"/>
                </a:solidFill>
                <a:latin typeface="Arial MT"/>
                <a:cs typeface="Arial MT"/>
              </a:rPr>
              <a:t>to</a:t>
            </a:r>
            <a:r>
              <a:rPr sz="1300" spc="-15" dirty="0">
                <a:solidFill>
                  <a:srgbClr val="FFFFFF"/>
                </a:solidFill>
                <a:latin typeface="Arial MT"/>
                <a:cs typeface="Arial MT"/>
              </a:rPr>
              <a:t> </a:t>
            </a:r>
            <a:r>
              <a:rPr sz="1300" dirty="0">
                <a:solidFill>
                  <a:srgbClr val="FFFFFF"/>
                </a:solidFill>
                <a:latin typeface="Arial MT"/>
                <a:cs typeface="Arial MT"/>
              </a:rPr>
              <a:t>check</a:t>
            </a:r>
            <a:r>
              <a:rPr sz="1300" spc="-15" dirty="0">
                <a:solidFill>
                  <a:srgbClr val="FFFFFF"/>
                </a:solidFill>
                <a:latin typeface="Arial MT"/>
                <a:cs typeface="Arial MT"/>
              </a:rPr>
              <a:t> </a:t>
            </a:r>
            <a:r>
              <a:rPr sz="1300" spc="-5" dirty="0">
                <a:solidFill>
                  <a:srgbClr val="FFFFFF"/>
                </a:solidFill>
                <a:latin typeface="Arial MT"/>
                <a:cs typeface="Arial MT"/>
              </a:rPr>
              <a:t>the</a:t>
            </a:r>
            <a:r>
              <a:rPr sz="1300" spc="-15" dirty="0">
                <a:solidFill>
                  <a:srgbClr val="FFFFFF"/>
                </a:solidFill>
                <a:latin typeface="Arial MT"/>
                <a:cs typeface="Arial MT"/>
              </a:rPr>
              <a:t> </a:t>
            </a:r>
            <a:r>
              <a:rPr sz="1300" spc="-5" dirty="0">
                <a:solidFill>
                  <a:srgbClr val="FFFFFF"/>
                </a:solidFill>
                <a:latin typeface="Arial MT"/>
                <a:cs typeface="Arial MT"/>
              </a:rPr>
              <a:t>feature</a:t>
            </a:r>
            <a:r>
              <a:rPr sz="1300" spc="-15" dirty="0">
                <a:solidFill>
                  <a:srgbClr val="FFFFFF"/>
                </a:solidFill>
                <a:latin typeface="Arial MT"/>
                <a:cs typeface="Arial MT"/>
              </a:rPr>
              <a:t> </a:t>
            </a:r>
            <a:r>
              <a:rPr sz="1300" spc="-5" dirty="0">
                <a:solidFill>
                  <a:srgbClr val="FFFFFF"/>
                </a:solidFill>
                <a:latin typeface="Arial MT"/>
                <a:cs typeface="Arial MT"/>
              </a:rPr>
              <a:t>importance</a:t>
            </a:r>
            <a:endParaRPr sz="1300" dirty="0">
              <a:latin typeface="Arial MT"/>
              <a:cs typeface="Arial MT"/>
            </a:endParaRPr>
          </a:p>
          <a:p>
            <a:pPr marL="340360" marR="19050" indent="-328295">
              <a:lnSpc>
                <a:spcPct val="100000"/>
              </a:lnSpc>
              <a:spcBef>
                <a:spcPts val="1000"/>
              </a:spcBef>
              <a:buChar char="●"/>
              <a:tabLst>
                <a:tab pos="340360" algn="l"/>
                <a:tab pos="340995" algn="l"/>
              </a:tabLst>
            </a:pPr>
            <a:r>
              <a:rPr sz="1300" spc="-5" dirty="0">
                <a:solidFill>
                  <a:srgbClr val="FFFFFF"/>
                </a:solidFill>
                <a:latin typeface="Arial MT"/>
                <a:cs typeface="Arial MT"/>
              </a:rPr>
              <a:t>The top </a:t>
            </a:r>
            <a:r>
              <a:rPr sz="1300" dirty="0">
                <a:solidFill>
                  <a:srgbClr val="FFFFFF"/>
                </a:solidFill>
                <a:latin typeface="Arial MT"/>
                <a:cs typeface="Arial MT"/>
              </a:rPr>
              <a:t>6 risk </a:t>
            </a:r>
            <a:r>
              <a:rPr sz="1300" spc="-5" dirty="0">
                <a:solidFill>
                  <a:srgbClr val="FFFFFF"/>
                </a:solidFill>
                <a:latin typeface="Arial MT"/>
                <a:cs typeface="Arial MT"/>
              </a:rPr>
              <a:t>factors are </a:t>
            </a:r>
            <a:r>
              <a:rPr lang="en-US" sz="1300" spc="-5" dirty="0">
                <a:solidFill>
                  <a:srgbClr val="FFFFFF"/>
                </a:solidFill>
                <a:latin typeface="Arial MT"/>
                <a:cs typeface="Arial MT"/>
              </a:rPr>
              <a:t>Height, Family income </a:t>
            </a:r>
            <a:r>
              <a:rPr lang="en-US" sz="1300" dirty="0">
                <a:solidFill>
                  <a:srgbClr val="FFFFFF"/>
                </a:solidFill>
                <a:latin typeface="Arial MT"/>
                <a:cs typeface="Arial MT"/>
              </a:rPr>
              <a:t>ratio, </a:t>
            </a:r>
            <a:r>
              <a:rPr lang="en-US" sz="1300" spc="-5" dirty="0">
                <a:solidFill>
                  <a:srgbClr val="FFFFFF"/>
                </a:solidFill>
                <a:latin typeface="Arial MT"/>
                <a:cs typeface="Arial MT"/>
              </a:rPr>
              <a:t>Age, Sleep hours on weekdays, Sleep</a:t>
            </a:r>
            <a:r>
              <a:rPr lang="en-US" sz="1300" spc="-10" dirty="0">
                <a:solidFill>
                  <a:srgbClr val="FFFFFF"/>
                </a:solidFill>
                <a:latin typeface="Arial MT"/>
                <a:cs typeface="Arial MT"/>
              </a:rPr>
              <a:t> </a:t>
            </a:r>
            <a:r>
              <a:rPr lang="en-US" sz="1300" spc="-5" dirty="0">
                <a:solidFill>
                  <a:srgbClr val="FFFFFF"/>
                </a:solidFill>
                <a:latin typeface="Arial MT"/>
                <a:cs typeface="Arial MT"/>
              </a:rPr>
              <a:t>hours on</a:t>
            </a:r>
            <a:r>
              <a:rPr lang="en-US" sz="1300" spc="-10" dirty="0">
                <a:solidFill>
                  <a:srgbClr val="FFFFFF"/>
                </a:solidFill>
                <a:latin typeface="Arial MT"/>
                <a:cs typeface="Arial MT"/>
              </a:rPr>
              <a:t> </a:t>
            </a:r>
            <a:r>
              <a:rPr lang="en-US" sz="1300" spc="-5" dirty="0">
                <a:solidFill>
                  <a:srgbClr val="FFFFFF"/>
                </a:solidFill>
                <a:latin typeface="Arial MT"/>
                <a:cs typeface="Arial MT"/>
              </a:rPr>
              <a:t>weekends and Race</a:t>
            </a:r>
            <a:r>
              <a:rPr sz="1300" spc="-5" dirty="0">
                <a:solidFill>
                  <a:srgbClr val="FFFFFF"/>
                </a:solidFill>
                <a:latin typeface="Arial MT"/>
                <a:cs typeface="Arial MT"/>
              </a:rPr>
              <a:t>.</a:t>
            </a:r>
            <a:endParaRPr sz="1300" dirty="0">
              <a:latin typeface="Arial MT"/>
              <a:cs typeface="Arial MT"/>
            </a:endParaRPr>
          </a:p>
          <a:p>
            <a:pPr marL="340360" marR="92710" indent="-328295">
              <a:lnSpc>
                <a:spcPct val="100000"/>
              </a:lnSpc>
              <a:spcBef>
                <a:spcPts val="1000"/>
              </a:spcBef>
              <a:buChar char="●"/>
              <a:tabLst>
                <a:tab pos="340360" algn="l"/>
                <a:tab pos="340995" algn="l"/>
              </a:tabLst>
            </a:pPr>
            <a:r>
              <a:rPr sz="1300" spc="-5" dirty="0">
                <a:solidFill>
                  <a:srgbClr val="FFFFFF"/>
                </a:solidFill>
                <a:latin typeface="Arial MT"/>
                <a:cs typeface="Arial MT"/>
              </a:rPr>
              <a:t>In our literature </a:t>
            </a:r>
            <a:r>
              <a:rPr sz="1300" spc="-15" dirty="0">
                <a:solidFill>
                  <a:srgbClr val="FFFFFF"/>
                </a:solidFill>
                <a:latin typeface="Arial MT"/>
                <a:cs typeface="Arial MT"/>
              </a:rPr>
              <a:t>review, </a:t>
            </a:r>
            <a:r>
              <a:rPr sz="1300" spc="-5" dirty="0">
                <a:solidFill>
                  <a:srgbClr val="FFFFFF"/>
                </a:solidFill>
                <a:latin typeface="Arial MT"/>
                <a:cs typeface="Arial MT"/>
              </a:rPr>
              <a:t>we learned that </a:t>
            </a:r>
            <a:r>
              <a:rPr sz="1300" dirty="0">
                <a:solidFill>
                  <a:srgbClr val="FFFFFF"/>
                </a:solidFill>
                <a:latin typeface="Arial MT"/>
                <a:cs typeface="Arial MT"/>
              </a:rPr>
              <a:t> </a:t>
            </a:r>
            <a:r>
              <a:rPr sz="1300" spc="-5" dirty="0">
                <a:solidFill>
                  <a:srgbClr val="FFFFFF"/>
                </a:solidFill>
                <a:latin typeface="Arial MT"/>
                <a:cs typeface="Arial MT"/>
              </a:rPr>
              <a:t>depression </a:t>
            </a:r>
            <a:r>
              <a:rPr sz="1300" dirty="0">
                <a:solidFill>
                  <a:srgbClr val="FFFFFF"/>
                </a:solidFill>
                <a:latin typeface="Arial MT"/>
                <a:cs typeface="Arial MT"/>
              </a:rPr>
              <a:t>can </a:t>
            </a:r>
            <a:r>
              <a:rPr sz="1300" spc="-10" dirty="0">
                <a:solidFill>
                  <a:srgbClr val="FFFFFF"/>
                </a:solidFill>
                <a:latin typeface="Arial MT"/>
                <a:cs typeface="Arial MT"/>
              </a:rPr>
              <a:t>affect </a:t>
            </a:r>
            <a:r>
              <a:rPr sz="1300" spc="-5" dirty="0">
                <a:solidFill>
                  <a:srgbClr val="FFFFFF"/>
                </a:solidFill>
                <a:latin typeface="Arial MT"/>
                <a:cs typeface="Arial MT"/>
              </a:rPr>
              <a:t>obesity levels. </a:t>
            </a:r>
            <a:r>
              <a:rPr sz="1300" spc="-15" dirty="0">
                <a:solidFill>
                  <a:srgbClr val="FFFFFF"/>
                </a:solidFill>
                <a:latin typeface="Arial MT"/>
                <a:cs typeface="Arial MT"/>
              </a:rPr>
              <a:t>However, </a:t>
            </a:r>
            <a:r>
              <a:rPr sz="1300" spc="-350" dirty="0">
                <a:solidFill>
                  <a:srgbClr val="FFFFFF"/>
                </a:solidFill>
                <a:latin typeface="Arial MT"/>
                <a:cs typeface="Arial MT"/>
              </a:rPr>
              <a:t> </a:t>
            </a:r>
            <a:r>
              <a:rPr sz="1300" spc="-5" dirty="0">
                <a:solidFill>
                  <a:srgbClr val="FFFFFF"/>
                </a:solidFill>
                <a:latin typeface="Arial MT"/>
                <a:cs typeface="Arial MT"/>
              </a:rPr>
              <a:t>based on our analysis we </a:t>
            </a:r>
            <a:r>
              <a:rPr sz="1300" dirty="0">
                <a:solidFill>
                  <a:srgbClr val="FFFFFF"/>
                </a:solidFill>
                <a:latin typeface="Arial MT"/>
                <a:cs typeface="Arial MT"/>
              </a:rPr>
              <a:t>can </a:t>
            </a:r>
            <a:r>
              <a:rPr sz="1300" spc="-5" dirty="0">
                <a:solidFill>
                  <a:srgbClr val="FFFFFF"/>
                </a:solidFill>
                <a:latin typeface="Arial MT"/>
                <a:cs typeface="Arial MT"/>
              </a:rPr>
              <a:t>not </a:t>
            </a:r>
            <a:r>
              <a:rPr sz="1300" dirty="0">
                <a:solidFill>
                  <a:srgbClr val="FFFFFF"/>
                </a:solidFill>
                <a:latin typeface="Arial MT"/>
                <a:cs typeface="Arial MT"/>
              </a:rPr>
              <a:t>say </a:t>
            </a:r>
            <a:r>
              <a:rPr sz="1300" spc="-5" dirty="0">
                <a:solidFill>
                  <a:srgbClr val="FFFFFF"/>
                </a:solidFill>
                <a:latin typeface="Arial MT"/>
                <a:cs typeface="Arial MT"/>
              </a:rPr>
              <a:t>that </a:t>
            </a:r>
            <a:r>
              <a:rPr sz="1300" dirty="0">
                <a:solidFill>
                  <a:srgbClr val="FFFFFF"/>
                </a:solidFill>
                <a:latin typeface="Arial MT"/>
                <a:cs typeface="Arial MT"/>
              </a:rPr>
              <a:t> mental</a:t>
            </a:r>
            <a:r>
              <a:rPr sz="1300" spc="-15" dirty="0">
                <a:solidFill>
                  <a:srgbClr val="FFFFFF"/>
                </a:solidFill>
                <a:latin typeface="Arial MT"/>
                <a:cs typeface="Arial MT"/>
              </a:rPr>
              <a:t> </a:t>
            </a:r>
            <a:r>
              <a:rPr sz="1300" spc="-5" dirty="0">
                <a:solidFill>
                  <a:srgbClr val="FFFFFF"/>
                </a:solidFill>
                <a:latin typeface="Arial MT"/>
                <a:cs typeface="Arial MT"/>
              </a:rPr>
              <a:t>health</a:t>
            </a:r>
            <a:r>
              <a:rPr sz="1300" spc="-10" dirty="0">
                <a:solidFill>
                  <a:srgbClr val="FFFFFF"/>
                </a:solidFill>
                <a:latin typeface="Arial MT"/>
                <a:cs typeface="Arial MT"/>
              </a:rPr>
              <a:t> </a:t>
            </a:r>
            <a:r>
              <a:rPr sz="1300" spc="-5" dirty="0">
                <a:solidFill>
                  <a:srgbClr val="FFFFFF"/>
                </a:solidFill>
                <a:latin typeface="Arial MT"/>
                <a:cs typeface="Arial MT"/>
              </a:rPr>
              <a:t>is</a:t>
            </a:r>
            <a:r>
              <a:rPr sz="1300" spc="-10" dirty="0">
                <a:solidFill>
                  <a:srgbClr val="FFFFFF"/>
                </a:solidFill>
                <a:latin typeface="Arial MT"/>
                <a:cs typeface="Arial MT"/>
              </a:rPr>
              <a:t> </a:t>
            </a:r>
            <a:r>
              <a:rPr sz="1300" spc="-5" dirty="0">
                <a:solidFill>
                  <a:srgbClr val="FFFFFF"/>
                </a:solidFill>
                <a:latin typeface="Arial MT"/>
                <a:cs typeface="Arial MT"/>
              </a:rPr>
              <a:t>highly</a:t>
            </a:r>
            <a:r>
              <a:rPr sz="1300" spc="-10" dirty="0">
                <a:solidFill>
                  <a:srgbClr val="FFFFFF"/>
                </a:solidFill>
                <a:latin typeface="Arial MT"/>
                <a:cs typeface="Arial MT"/>
              </a:rPr>
              <a:t> affecting</a:t>
            </a:r>
            <a:r>
              <a:rPr sz="1300" spc="-15" dirty="0">
                <a:solidFill>
                  <a:srgbClr val="FFFFFF"/>
                </a:solidFill>
                <a:latin typeface="Arial MT"/>
                <a:cs typeface="Arial MT"/>
              </a:rPr>
              <a:t> </a:t>
            </a:r>
            <a:r>
              <a:rPr sz="1300" spc="-5" dirty="0">
                <a:solidFill>
                  <a:srgbClr val="FFFFFF"/>
                </a:solidFill>
                <a:latin typeface="Arial MT"/>
                <a:cs typeface="Arial MT"/>
              </a:rPr>
              <a:t>obesity</a:t>
            </a:r>
            <a:r>
              <a:rPr sz="1300" spc="-10" dirty="0">
                <a:solidFill>
                  <a:srgbClr val="FFFFFF"/>
                </a:solidFill>
                <a:latin typeface="Arial MT"/>
                <a:cs typeface="Arial MT"/>
              </a:rPr>
              <a:t> </a:t>
            </a:r>
            <a:r>
              <a:rPr sz="1300" spc="-5" dirty="0">
                <a:solidFill>
                  <a:srgbClr val="FFFFFF"/>
                </a:solidFill>
                <a:latin typeface="Arial MT"/>
                <a:cs typeface="Arial MT"/>
              </a:rPr>
              <a:t>level.</a:t>
            </a:r>
            <a:endParaRPr sz="1300" dirty="0">
              <a:latin typeface="Arial MT"/>
              <a:cs typeface="Arial MT"/>
            </a:endParaRPr>
          </a:p>
        </p:txBody>
      </p:sp>
      <p:sp>
        <p:nvSpPr>
          <p:cNvPr id="4" name="object 4"/>
          <p:cNvSpPr txBox="1">
            <a:spLocks noGrp="1"/>
          </p:cNvSpPr>
          <p:nvPr>
            <p:ph type="title"/>
          </p:nvPr>
        </p:nvSpPr>
        <p:spPr>
          <a:xfrm>
            <a:off x="750850" y="312958"/>
            <a:ext cx="183007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AB40"/>
                </a:solidFill>
              </a:rPr>
              <a:t>C</a:t>
            </a:r>
            <a:r>
              <a:rPr sz="2400" spc="-45" dirty="0">
                <a:solidFill>
                  <a:srgbClr val="FFAB40"/>
                </a:solidFill>
              </a:rPr>
              <a:t>o</a:t>
            </a:r>
            <a:r>
              <a:rPr sz="2400" spc="-35" dirty="0">
                <a:solidFill>
                  <a:srgbClr val="FFAB40"/>
                </a:solidFill>
              </a:rPr>
              <a:t>n</a:t>
            </a:r>
            <a:r>
              <a:rPr sz="2400" spc="30" dirty="0">
                <a:solidFill>
                  <a:srgbClr val="FFAB40"/>
                </a:solidFill>
              </a:rPr>
              <a:t>c</a:t>
            </a:r>
            <a:r>
              <a:rPr sz="2400" spc="-65" dirty="0">
                <a:solidFill>
                  <a:srgbClr val="FFAB40"/>
                </a:solidFill>
              </a:rPr>
              <a:t>lusion</a:t>
            </a:r>
            <a:endParaRPr sz="2400"/>
          </a:p>
        </p:txBody>
      </p:sp>
      <p:pic>
        <p:nvPicPr>
          <p:cNvPr id="2050" name="Picture 2">
            <a:extLst>
              <a:ext uri="{FF2B5EF4-FFF2-40B4-BE49-F238E27FC236}">
                <a16:creationId xmlns:a16="http://schemas.microsoft.com/office/drawing/2014/main" id="{41E08245-0F63-5570-E29A-D184D4E9C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71" y="1554266"/>
            <a:ext cx="4867645" cy="3379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a:spLocks noGrp="1"/>
          </p:cNvSpPr>
          <p:nvPr>
            <p:ph type="title"/>
          </p:nvPr>
        </p:nvSpPr>
        <p:spPr>
          <a:xfrm>
            <a:off x="898825" y="388032"/>
            <a:ext cx="2070100"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AB40"/>
                </a:solidFill>
              </a:rPr>
              <a:t>Int</a:t>
            </a:r>
            <a:r>
              <a:rPr sz="2400" spc="-170" dirty="0">
                <a:solidFill>
                  <a:srgbClr val="FFAB40"/>
                </a:solidFill>
              </a:rPr>
              <a:t>r</a:t>
            </a:r>
            <a:r>
              <a:rPr sz="2400" spc="-20" dirty="0">
                <a:solidFill>
                  <a:srgbClr val="FFAB40"/>
                </a:solidFill>
              </a:rPr>
              <a:t>odu</a:t>
            </a:r>
            <a:r>
              <a:rPr sz="2400" dirty="0">
                <a:solidFill>
                  <a:srgbClr val="FFAB40"/>
                </a:solidFill>
              </a:rPr>
              <a:t>c</a:t>
            </a:r>
            <a:r>
              <a:rPr sz="2400" spc="-45" dirty="0">
                <a:solidFill>
                  <a:srgbClr val="FFAB40"/>
                </a:solidFill>
              </a:rPr>
              <a:t>tion</a:t>
            </a:r>
            <a:endParaRPr sz="2400"/>
          </a:p>
        </p:txBody>
      </p:sp>
      <p:sp>
        <p:nvSpPr>
          <p:cNvPr id="4" name="object 4"/>
          <p:cNvSpPr txBox="1"/>
          <p:nvPr/>
        </p:nvSpPr>
        <p:spPr>
          <a:xfrm>
            <a:off x="2438400" y="2997854"/>
            <a:ext cx="6118860" cy="1814792"/>
          </a:xfrm>
          <a:prstGeom prst="rect">
            <a:avLst/>
          </a:prstGeom>
        </p:spPr>
        <p:txBody>
          <a:bodyPr vert="horz" wrap="square" lIns="0" tIns="10795" rIns="0" bIns="0" rtlCol="0">
            <a:spAutoFit/>
          </a:bodyPr>
          <a:lstStyle/>
          <a:p>
            <a:pPr marL="403225" indent="-390525">
              <a:lnSpc>
                <a:spcPct val="100000"/>
              </a:lnSpc>
              <a:spcBef>
                <a:spcPts val="15"/>
              </a:spcBef>
              <a:buFont typeface="MS PGothic"/>
              <a:buChar char="❖"/>
              <a:tabLst>
                <a:tab pos="402590" algn="l"/>
                <a:tab pos="403225" algn="l"/>
              </a:tabLst>
            </a:pPr>
            <a:r>
              <a:rPr sz="1300" spc="-5" dirty="0">
                <a:solidFill>
                  <a:srgbClr val="FFFFFF"/>
                </a:solidFill>
                <a:latin typeface="Arial MT"/>
                <a:cs typeface="Arial MT"/>
              </a:rPr>
              <a:t>Obesity</a:t>
            </a:r>
            <a:r>
              <a:rPr sz="1300" spc="-15" dirty="0">
                <a:solidFill>
                  <a:srgbClr val="FFFFFF"/>
                </a:solidFill>
                <a:latin typeface="Arial MT"/>
                <a:cs typeface="Arial MT"/>
              </a:rPr>
              <a:t> </a:t>
            </a:r>
            <a:r>
              <a:rPr sz="1300" dirty="0">
                <a:solidFill>
                  <a:srgbClr val="FFFFFF"/>
                </a:solidFill>
                <a:latin typeface="Arial MT"/>
                <a:cs typeface="Arial MT"/>
              </a:rPr>
              <a:t>constitutes</a:t>
            </a:r>
            <a:r>
              <a:rPr sz="1300" spc="-10" dirty="0">
                <a:solidFill>
                  <a:srgbClr val="FFFFFF"/>
                </a:solidFill>
                <a:latin typeface="Arial MT"/>
                <a:cs typeface="Arial MT"/>
              </a:rPr>
              <a:t> </a:t>
            </a:r>
            <a:r>
              <a:rPr sz="1300" dirty="0">
                <a:solidFill>
                  <a:srgbClr val="FFFFFF"/>
                </a:solidFill>
                <a:latin typeface="Arial MT"/>
                <a:cs typeface="Arial MT"/>
              </a:rPr>
              <a:t>a</a:t>
            </a:r>
            <a:r>
              <a:rPr sz="1300" spc="-10" dirty="0">
                <a:solidFill>
                  <a:srgbClr val="FFFFFF"/>
                </a:solidFill>
                <a:latin typeface="Arial MT"/>
                <a:cs typeface="Arial MT"/>
              </a:rPr>
              <a:t> </a:t>
            </a:r>
            <a:r>
              <a:rPr sz="1300" dirty="0">
                <a:solidFill>
                  <a:srgbClr val="FFFFFF"/>
                </a:solidFill>
                <a:latin typeface="Arial MT"/>
                <a:cs typeface="Arial MT"/>
              </a:rPr>
              <a:t>major</a:t>
            </a:r>
            <a:r>
              <a:rPr sz="1300" spc="-10" dirty="0">
                <a:solidFill>
                  <a:srgbClr val="FFFFFF"/>
                </a:solidFill>
                <a:latin typeface="Arial MT"/>
                <a:cs typeface="Arial MT"/>
              </a:rPr>
              <a:t> </a:t>
            </a:r>
            <a:r>
              <a:rPr sz="1300" spc="-5" dirty="0">
                <a:solidFill>
                  <a:srgbClr val="FFFFFF"/>
                </a:solidFill>
                <a:latin typeface="Arial MT"/>
                <a:cs typeface="Arial MT"/>
              </a:rPr>
              <a:t>public</a:t>
            </a:r>
            <a:r>
              <a:rPr sz="1300" spc="-10" dirty="0">
                <a:solidFill>
                  <a:srgbClr val="FFFFFF"/>
                </a:solidFill>
                <a:latin typeface="Arial MT"/>
                <a:cs typeface="Arial MT"/>
              </a:rPr>
              <a:t> </a:t>
            </a:r>
            <a:r>
              <a:rPr sz="1300" spc="-5" dirty="0">
                <a:solidFill>
                  <a:srgbClr val="FFFFFF"/>
                </a:solidFill>
                <a:latin typeface="Arial MT"/>
                <a:cs typeface="Arial MT"/>
              </a:rPr>
              <a:t>health</a:t>
            </a:r>
            <a:r>
              <a:rPr sz="1300" spc="-10" dirty="0">
                <a:solidFill>
                  <a:srgbClr val="FFFFFF"/>
                </a:solidFill>
                <a:latin typeface="Arial MT"/>
                <a:cs typeface="Arial MT"/>
              </a:rPr>
              <a:t> </a:t>
            </a:r>
            <a:r>
              <a:rPr sz="1300" dirty="0">
                <a:solidFill>
                  <a:srgbClr val="FFFFFF"/>
                </a:solidFill>
                <a:latin typeface="Arial MT"/>
                <a:cs typeface="Arial MT"/>
              </a:rPr>
              <a:t>concern</a:t>
            </a:r>
            <a:r>
              <a:rPr sz="1300" spc="-10" dirty="0">
                <a:solidFill>
                  <a:srgbClr val="FFFFFF"/>
                </a:solidFill>
                <a:latin typeface="Arial MT"/>
                <a:cs typeface="Arial MT"/>
              </a:rPr>
              <a:t> </a:t>
            </a:r>
            <a:r>
              <a:rPr sz="1300" spc="-5" dirty="0">
                <a:solidFill>
                  <a:srgbClr val="FFFFFF"/>
                </a:solidFill>
                <a:latin typeface="Arial MT"/>
                <a:cs typeface="Arial MT"/>
              </a:rPr>
              <a:t>in</a:t>
            </a:r>
            <a:r>
              <a:rPr sz="1300" spc="-10" dirty="0">
                <a:solidFill>
                  <a:srgbClr val="FFFFFF"/>
                </a:solidFill>
                <a:latin typeface="Arial MT"/>
                <a:cs typeface="Arial MT"/>
              </a:rPr>
              <a:t> </a:t>
            </a:r>
            <a:r>
              <a:rPr sz="1300" spc="-5" dirty="0">
                <a:solidFill>
                  <a:srgbClr val="FFFFFF"/>
                </a:solidFill>
                <a:latin typeface="Arial MT"/>
                <a:cs typeface="Arial MT"/>
              </a:rPr>
              <a:t>the</a:t>
            </a:r>
            <a:r>
              <a:rPr sz="1300" spc="-10" dirty="0">
                <a:solidFill>
                  <a:srgbClr val="FFFFFF"/>
                </a:solidFill>
                <a:latin typeface="Arial MT"/>
                <a:cs typeface="Arial MT"/>
              </a:rPr>
              <a:t> </a:t>
            </a:r>
            <a:r>
              <a:rPr sz="1300" spc="-5" dirty="0">
                <a:solidFill>
                  <a:srgbClr val="FFFFFF"/>
                </a:solidFill>
                <a:latin typeface="Arial MT"/>
                <a:cs typeface="Arial MT"/>
              </a:rPr>
              <a:t>U.S.</a:t>
            </a:r>
            <a:r>
              <a:rPr sz="1300" spc="-10" dirty="0">
                <a:solidFill>
                  <a:srgbClr val="FFFFFF"/>
                </a:solidFill>
                <a:latin typeface="Arial MT"/>
                <a:cs typeface="Arial MT"/>
              </a:rPr>
              <a:t> </a:t>
            </a:r>
            <a:r>
              <a:rPr sz="1300" spc="-5" dirty="0">
                <a:solidFill>
                  <a:srgbClr val="FFFFFF"/>
                </a:solidFill>
                <a:latin typeface="Arial MT"/>
                <a:cs typeface="Arial MT"/>
              </a:rPr>
              <a:t>and</a:t>
            </a:r>
            <a:r>
              <a:rPr sz="1300" spc="-10" dirty="0">
                <a:solidFill>
                  <a:srgbClr val="FFFFFF"/>
                </a:solidFill>
                <a:latin typeface="Arial MT"/>
                <a:cs typeface="Arial MT"/>
              </a:rPr>
              <a:t> </a:t>
            </a:r>
            <a:r>
              <a:rPr sz="1300" spc="-5" dirty="0">
                <a:solidFill>
                  <a:srgbClr val="FFFFFF"/>
                </a:solidFill>
                <a:latin typeface="Arial MT"/>
                <a:cs typeface="Arial MT"/>
              </a:rPr>
              <a:t>Globally</a:t>
            </a:r>
            <a:endParaRPr sz="1300" dirty="0">
              <a:latin typeface="Arial MT"/>
              <a:cs typeface="Arial MT"/>
            </a:endParaRPr>
          </a:p>
          <a:p>
            <a:pPr marL="1317625" marR="273685" lvl="1" indent="-390525">
              <a:lnSpc>
                <a:spcPct val="101000"/>
              </a:lnSpc>
              <a:buFont typeface="MS PGothic"/>
              <a:buChar char="➢"/>
              <a:tabLst>
                <a:tab pos="1316990" algn="l"/>
                <a:tab pos="1317625" algn="l"/>
              </a:tabLst>
            </a:pPr>
            <a:r>
              <a:rPr sz="1300" spc="-5" dirty="0">
                <a:solidFill>
                  <a:srgbClr val="FFFFFF"/>
                </a:solidFill>
                <a:latin typeface="Arial MT"/>
                <a:cs typeface="Arial MT"/>
              </a:rPr>
              <a:t>About </a:t>
            </a:r>
            <a:r>
              <a:rPr sz="1300" dirty="0">
                <a:solidFill>
                  <a:srgbClr val="FFFFFF"/>
                </a:solidFill>
                <a:latin typeface="Arial MT"/>
                <a:cs typeface="Arial MT"/>
              </a:rPr>
              <a:t>1 </a:t>
            </a:r>
            <a:r>
              <a:rPr sz="1300" spc="-5" dirty="0">
                <a:solidFill>
                  <a:srgbClr val="FFFFFF"/>
                </a:solidFill>
                <a:latin typeface="Arial MT"/>
                <a:cs typeface="Arial MT"/>
              </a:rPr>
              <a:t>in </a:t>
            </a:r>
            <a:r>
              <a:rPr sz="1300" dirty="0">
                <a:solidFill>
                  <a:srgbClr val="FFFFFF"/>
                </a:solidFill>
                <a:latin typeface="Arial MT"/>
                <a:cs typeface="Arial MT"/>
              </a:rPr>
              <a:t>5 children </a:t>
            </a:r>
            <a:r>
              <a:rPr sz="1300" spc="-5" dirty="0">
                <a:solidFill>
                  <a:srgbClr val="FFFFFF"/>
                </a:solidFill>
                <a:latin typeface="Arial MT"/>
                <a:cs typeface="Arial MT"/>
              </a:rPr>
              <a:t>and </a:t>
            </a:r>
            <a:r>
              <a:rPr sz="1300" dirty="0">
                <a:solidFill>
                  <a:srgbClr val="FFFFFF"/>
                </a:solidFill>
                <a:latin typeface="Arial MT"/>
                <a:cs typeface="Arial MT"/>
              </a:rPr>
              <a:t>more </a:t>
            </a:r>
            <a:r>
              <a:rPr sz="1300" spc="-5" dirty="0">
                <a:solidFill>
                  <a:srgbClr val="FFFFFF"/>
                </a:solidFill>
                <a:latin typeface="Arial MT"/>
                <a:cs typeface="Arial MT"/>
              </a:rPr>
              <a:t>than </a:t>
            </a:r>
            <a:r>
              <a:rPr sz="1300" dirty="0">
                <a:solidFill>
                  <a:srgbClr val="FFFFFF"/>
                </a:solidFill>
                <a:latin typeface="Arial MT"/>
                <a:cs typeface="Arial MT"/>
              </a:rPr>
              <a:t>1 </a:t>
            </a:r>
            <a:r>
              <a:rPr sz="1300" spc="-5" dirty="0">
                <a:solidFill>
                  <a:srgbClr val="FFFFFF"/>
                </a:solidFill>
                <a:latin typeface="Arial MT"/>
                <a:cs typeface="Arial MT"/>
              </a:rPr>
              <a:t>in </a:t>
            </a:r>
            <a:r>
              <a:rPr sz="1300" dirty="0">
                <a:solidFill>
                  <a:srgbClr val="FFFFFF"/>
                </a:solidFill>
                <a:latin typeface="Arial MT"/>
                <a:cs typeface="Arial MT"/>
              </a:rPr>
              <a:t>3 </a:t>
            </a:r>
            <a:r>
              <a:rPr sz="1300" spc="-5" dirty="0">
                <a:solidFill>
                  <a:srgbClr val="FFFFFF"/>
                </a:solidFill>
                <a:latin typeface="Arial MT"/>
                <a:cs typeface="Arial MT"/>
              </a:rPr>
              <a:t>adults </a:t>
            </a:r>
            <a:r>
              <a:rPr sz="1300" dirty="0">
                <a:solidFill>
                  <a:srgbClr val="FFFFFF"/>
                </a:solidFill>
                <a:latin typeface="Arial MT"/>
                <a:cs typeface="Arial MT"/>
              </a:rPr>
              <a:t>struggle </a:t>
            </a:r>
            <a:r>
              <a:rPr sz="1300" spc="-5" dirty="0">
                <a:solidFill>
                  <a:srgbClr val="FFFFFF"/>
                </a:solidFill>
                <a:latin typeface="Arial MT"/>
                <a:cs typeface="Arial MT"/>
              </a:rPr>
              <a:t>with </a:t>
            </a:r>
            <a:r>
              <a:rPr sz="1300" spc="-350" dirty="0">
                <a:solidFill>
                  <a:srgbClr val="FFFFFF"/>
                </a:solidFill>
                <a:latin typeface="Arial MT"/>
                <a:cs typeface="Arial MT"/>
              </a:rPr>
              <a:t> </a:t>
            </a:r>
            <a:r>
              <a:rPr sz="1300" spc="-5" dirty="0">
                <a:solidFill>
                  <a:srgbClr val="FFFFFF"/>
                </a:solidFill>
                <a:latin typeface="Arial MT"/>
                <a:cs typeface="Arial MT"/>
              </a:rPr>
              <a:t>obesity</a:t>
            </a:r>
            <a:r>
              <a:rPr sz="1300" spc="-10" dirty="0">
                <a:solidFill>
                  <a:srgbClr val="FFFFFF"/>
                </a:solidFill>
                <a:latin typeface="Arial MT"/>
                <a:cs typeface="Arial MT"/>
              </a:rPr>
              <a:t> </a:t>
            </a:r>
            <a:r>
              <a:rPr sz="1300" spc="-5" dirty="0">
                <a:solidFill>
                  <a:srgbClr val="FFFFFF"/>
                </a:solidFill>
                <a:latin typeface="Arial MT"/>
                <a:cs typeface="Arial MT"/>
              </a:rPr>
              <a:t>in the U.S.</a:t>
            </a:r>
            <a:r>
              <a:rPr sz="1300" spc="-10" dirty="0">
                <a:solidFill>
                  <a:srgbClr val="FFFFFF"/>
                </a:solidFill>
                <a:latin typeface="Arial MT"/>
                <a:cs typeface="Arial MT"/>
              </a:rPr>
              <a:t> </a:t>
            </a:r>
            <a:r>
              <a:rPr sz="1300" dirty="0">
                <a:solidFill>
                  <a:srgbClr val="FFFFFF"/>
                </a:solidFill>
                <a:latin typeface="Arial MT"/>
                <a:cs typeface="Arial MT"/>
              </a:rPr>
              <a:t>(CDC)</a:t>
            </a:r>
            <a:endParaRPr sz="1300" dirty="0">
              <a:latin typeface="Arial MT"/>
              <a:cs typeface="Arial MT"/>
            </a:endParaRPr>
          </a:p>
          <a:p>
            <a:pPr marL="1317625" marR="26670" lvl="1" indent="-390525">
              <a:lnSpc>
                <a:spcPct val="101000"/>
              </a:lnSpc>
              <a:buFont typeface="MS PGothic"/>
              <a:buChar char="➢"/>
              <a:tabLst>
                <a:tab pos="1316990" algn="l"/>
                <a:tab pos="1317625" algn="l"/>
              </a:tabLst>
            </a:pPr>
            <a:r>
              <a:rPr sz="1300" spc="-5" dirty="0">
                <a:solidFill>
                  <a:srgbClr val="FFFFFF"/>
                </a:solidFill>
                <a:latin typeface="Arial MT"/>
                <a:cs typeface="Arial MT"/>
              </a:rPr>
              <a:t>Adults with obesity have higher </a:t>
            </a:r>
            <a:r>
              <a:rPr sz="1300" dirty="0">
                <a:solidFill>
                  <a:srgbClr val="FFFFFF"/>
                </a:solidFill>
                <a:latin typeface="Arial MT"/>
                <a:cs typeface="Arial MT"/>
              </a:rPr>
              <a:t>risk </a:t>
            </a:r>
            <a:r>
              <a:rPr sz="1300" spc="-5" dirty="0">
                <a:solidFill>
                  <a:srgbClr val="FFFFFF"/>
                </a:solidFill>
                <a:latin typeface="Arial MT"/>
                <a:cs typeface="Arial MT"/>
              </a:rPr>
              <a:t>for developing Heart disease, </a:t>
            </a:r>
            <a:r>
              <a:rPr sz="1300" spc="-350" dirty="0">
                <a:solidFill>
                  <a:srgbClr val="FFFFFF"/>
                </a:solidFill>
                <a:latin typeface="Arial MT"/>
                <a:cs typeface="Arial MT"/>
              </a:rPr>
              <a:t> </a:t>
            </a:r>
            <a:r>
              <a:rPr sz="1300" spc="-20" dirty="0">
                <a:solidFill>
                  <a:srgbClr val="FFFFFF"/>
                </a:solidFill>
                <a:latin typeface="Arial MT"/>
                <a:cs typeface="Arial MT"/>
              </a:rPr>
              <a:t>Type</a:t>
            </a:r>
            <a:r>
              <a:rPr sz="1300" spc="-10" dirty="0">
                <a:solidFill>
                  <a:srgbClr val="FFFFFF"/>
                </a:solidFill>
                <a:latin typeface="Arial MT"/>
                <a:cs typeface="Arial MT"/>
              </a:rPr>
              <a:t> </a:t>
            </a:r>
            <a:r>
              <a:rPr sz="1300" dirty="0">
                <a:solidFill>
                  <a:srgbClr val="FFFFFF"/>
                </a:solidFill>
                <a:latin typeface="Arial MT"/>
                <a:cs typeface="Arial MT"/>
              </a:rPr>
              <a:t>2</a:t>
            </a:r>
            <a:r>
              <a:rPr sz="1300" spc="-5" dirty="0">
                <a:solidFill>
                  <a:srgbClr val="FFFFFF"/>
                </a:solidFill>
                <a:latin typeface="Arial MT"/>
                <a:cs typeface="Arial MT"/>
              </a:rPr>
              <a:t> diabetes,</a:t>
            </a:r>
            <a:r>
              <a:rPr sz="1300" spc="-10" dirty="0">
                <a:solidFill>
                  <a:srgbClr val="FFFFFF"/>
                </a:solidFill>
                <a:latin typeface="Arial MT"/>
                <a:cs typeface="Arial MT"/>
              </a:rPr>
              <a:t> </a:t>
            </a:r>
            <a:r>
              <a:rPr sz="1300" spc="-5" dirty="0">
                <a:solidFill>
                  <a:srgbClr val="FFFFFF"/>
                </a:solidFill>
                <a:latin typeface="Arial MT"/>
                <a:cs typeface="Arial MT"/>
              </a:rPr>
              <a:t>and </a:t>
            </a:r>
            <a:r>
              <a:rPr sz="1300" dirty="0">
                <a:solidFill>
                  <a:srgbClr val="FFFFFF"/>
                </a:solidFill>
                <a:latin typeface="Arial MT"/>
                <a:cs typeface="Arial MT"/>
              </a:rPr>
              <a:t>some</a:t>
            </a:r>
            <a:r>
              <a:rPr sz="1300" spc="-10" dirty="0">
                <a:solidFill>
                  <a:srgbClr val="FFFFFF"/>
                </a:solidFill>
                <a:latin typeface="Arial MT"/>
                <a:cs typeface="Arial MT"/>
              </a:rPr>
              <a:t> </a:t>
            </a:r>
            <a:r>
              <a:rPr sz="1300" spc="-5" dirty="0">
                <a:solidFill>
                  <a:srgbClr val="FFFFFF"/>
                </a:solidFill>
                <a:latin typeface="Arial MT"/>
                <a:cs typeface="Arial MT"/>
              </a:rPr>
              <a:t>types of</a:t>
            </a:r>
            <a:r>
              <a:rPr sz="1300" spc="-10" dirty="0">
                <a:solidFill>
                  <a:srgbClr val="FFFFFF"/>
                </a:solidFill>
                <a:latin typeface="Arial MT"/>
                <a:cs typeface="Arial MT"/>
              </a:rPr>
              <a:t> </a:t>
            </a:r>
            <a:r>
              <a:rPr sz="1300" dirty="0">
                <a:solidFill>
                  <a:srgbClr val="FFFFFF"/>
                </a:solidFill>
                <a:latin typeface="Arial MT"/>
                <a:cs typeface="Arial MT"/>
              </a:rPr>
              <a:t>cancer</a:t>
            </a:r>
            <a:r>
              <a:rPr sz="1300" spc="-5" dirty="0">
                <a:solidFill>
                  <a:srgbClr val="FFFFFF"/>
                </a:solidFill>
                <a:latin typeface="Arial MT"/>
                <a:cs typeface="Arial MT"/>
              </a:rPr>
              <a:t> </a:t>
            </a:r>
            <a:r>
              <a:rPr sz="1300" dirty="0">
                <a:solidFill>
                  <a:srgbClr val="FFFFFF"/>
                </a:solidFill>
                <a:latin typeface="Arial MT"/>
                <a:cs typeface="Arial MT"/>
              </a:rPr>
              <a:t>(CDC)</a:t>
            </a:r>
            <a:endParaRPr sz="1300" dirty="0">
              <a:latin typeface="Arial MT"/>
              <a:cs typeface="Arial MT"/>
            </a:endParaRPr>
          </a:p>
          <a:p>
            <a:pPr marL="1317625" marR="355600" lvl="1" indent="-390525">
              <a:lnSpc>
                <a:spcPct val="101000"/>
              </a:lnSpc>
              <a:buFont typeface="MS PGothic"/>
              <a:buChar char="➢"/>
              <a:tabLst>
                <a:tab pos="1316990" algn="l"/>
                <a:tab pos="1317625" algn="l"/>
              </a:tabLst>
            </a:pPr>
            <a:r>
              <a:rPr sz="1300" spc="-5" dirty="0">
                <a:solidFill>
                  <a:srgbClr val="FFFFFF"/>
                </a:solidFill>
                <a:latin typeface="Arial MT"/>
                <a:cs typeface="Arial MT"/>
              </a:rPr>
              <a:t>According to the </a:t>
            </a:r>
            <a:r>
              <a:rPr sz="1300" spc="-10" dirty="0">
                <a:solidFill>
                  <a:srgbClr val="FFFFFF"/>
                </a:solidFill>
                <a:latin typeface="Arial MT"/>
                <a:cs typeface="Arial MT"/>
              </a:rPr>
              <a:t>“World </a:t>
            </a:r>
            <a:r>
              <a:rPr sz="1300" spc="-5" dirty="0">
                <a:solidFill>
                  <a:srgbClr val="FFFFFF"/>
                </a:solidFill>
                <a:latin typeface="Arial MT"/>
                <a:cs typeface="Arial MT"/>
              </a:rPr>
              <a:t>Health Organization” </a:t>
            </a:r>
            <a:r>
              <a:rPr sz="1300" dirty="0">
                <a:solidFill>
                  <a:srgbClr val="FFFFFF"/>
                </a:solidFill>
                <a:latin typeface="Arial MT"/>
                <a:cs typeface="Arial MT"/>
              </a:rPr>
              <a:t>(WHO), </a:t>
            </a:r>
            <a:r>
              <a:rPr sz="1300" spc="-5" dirty="0">
                <a:solidFill>
                  <a:srgbClr val="FFFFFF"/>
                </a:solidFill>
                <a:latin typeface="Arial MT"/>
                <a:cs typeface="Arial MT"/>
              </a:rPr>
              <a:t>30% of </a:t>
            </a:r>
            <a:r>
              <a:rPr sz="1300" spc="-350" dirty="0">
                <a:solidFill>
                  <a:srgbClr val="FFFFFF"/>
                </a:solidFill>
                <a:latin typeface="Arial MT"/>
                <a:cs typeface="Arial MT"/>
              </a:rPr>
              <a:t> </a:t>
            </a:r>
            <a:r>
              <a:rPr sz="1300" spc="-5" dirty="0">
                <a:solidFill>
                  <a:srgbClr val="FFFFFF"/>
                </a:solidFill>
                <a:latin typeface="Arial MT"/>
                <a:cs typeface="Arial MT"/>
              </a:rPr>
              <a:t>global</a:t>
            </a:r>
            <a:r>
              <a:rPr sz="1300" spc="-10" dirty="0">
                <a:solidFill>
                  <a:srgbClr val="FFFFFF"/>
                </a:solidFill>
                <a:latin typeface="Arial MT"/>
                <a:cs typeface="Arial MT"/>
              </a:rPr>
              <a:t> </a:t>
            </a:r>
            <a:r>
              <a:rPr sz="1300" spc="-5" dirty="0">
                <a:solidFill>
                  <a:srgbClr val="FFFFFF"/>
                </a:solidFill>
                <a:latin typeface="Arial MT"/>
                <a:cs typeface="Arial MT"/>
              </a:rPr>
              <a:t>death</a:t>
            </a:r>
            <a:r>
              <a:rPr sz="1300" spc="-10" dirty="0">
                <a:solidFill>
                  <a:srgbClr val="FFFFFF"/>
                </a:solidFill>
                <a:latin typeface="Arial MT"/>
                <a:cs typeface="Arial MT"/>
              </a:rPr>
              <a:t> </a:t>
            </a:r>
            <a:r>
              <a:rPr sz="1300" spc="-5" dirty="0">
                <a:solidFill>
                  <a:srgbClr val="FFFFFF"/>
                </a:solidFill>
                <a:latin typeface="Arial MT"/>
                <a:cs typeface="Arial MT"/>
              </a:rPr>
              <a:t>will</a:t>
            </a:r>
            <a:r>
              <a:rPr sz="1300" spc="-10" dirty="0">
                <a:solidFill>
                  <a:srgbClr val="FFFFFF"/>
                </a:solidFill>
                <a:latin typeface="Arial MT"/>
                <a:cs typeface="Arial MT"/>
              </a:rPr>
              <a:t> </a:t>
            </a:r>
            <a:r>
              <a:rPr sz="1300" spc="-5" dirty="0">
                <a:solidFill>
                  <a:srgbClr val="FFFFFF"/>
                </a:solidFill>
                <a:latin typeface="Arial MT"/>
                <a:cs typeface="Arial MT"/>
              </a:rPr>
              <a:t>be</a:t>
            </a:r>
            <a:r>
              <a:rPr sz="1300" spc="-10" dirty="0">
                <a:solidFill>
                  <a:srgbClr val="FFFFFF"/>
                </a:solidFill>
                <a:latin typeface="Arial MT"/>
                <a:cs typeface="Arial MT"/>
              </a:rPr>
              <a:t> </a:t>
            </a:r>
            <a:r>
              <a:rPr sz="1300" dirty="0">
                <a:solidFill>
                  <a:srgbClr val="FFFFFF"/>
                </a:solidFill>
                <a:latin typeface="Arial MT"/>
                <a:cs typeface="Arial MT"/>
              </a:rPr>
              <a:t>caused</a:t>
            </a:r>
            <a:r>
              <a:rPr sz="1300" spc="-5" dirty="0">
                <a:solidFill>
                  <a:srgbClr val="FFFFFF"/>
                </a:solidFill>
                <a:latin typeface="Arial MT"/>
                <a:cs typeface="Arial MT"/>
              </a:rPr>
              <a:t> by</a:t>
            </a:r>
            <a:r>
              <a:rPr sz="1300" spc="-10" dirty="0">
                <a:solidFill>
                  <a:srgbClr val="FFFFFF"/>
                </a:solidFill>
                <a:latin typeface="Arial MT"/>
                <a:cs typeface="Arial MT"/>
              </a:rPr>
              <a:t> </a:t>
            </a:r>
            <a:r>
              <a:rPr sz="1300" spc="-5" dirty="0">
                <a:solidFill>
                  <a:srgbClr val="FFFFFF"/>
                </a:solidFill>
                <a:latin typeface="Arial MT"/>
                <a:cs typeface="Arial MT"/>
              </a:rPr>
              <a:t>lifestyle</a:t>
            </a:r>
            <a:r>
              <a:rPr sz="1300" spc="-10" dirty="0">
                <a:solidFill>
                  <a:srgbClr val="FFFFFF"/>
                </a:solidFill>
                <a:latin typeface="Arial MT"/>
                <a:cs typeface="Arial MT"/>
              </a:rPr>
              <a:t> </a:t>
            </a:r>
            <a:r>
              <a:rPr sz="1300" spc="-5" dirty="0">
                <a:solidFill>
                  <a:srgbClr val="FFFFFF"/>
                </a:solidFill>
                <a:latin typeface="Arial MT"/>
                <a:cs typeface="Arial MT"/>
              </a:rPr>
              <a:t>diseases</a:t>
            </a:r>
            <a:r>
              <a:rPr sz="1300" spc="-10" dirty="0">
                <a:solidFill>
                  <a:srgbClr val="FFFFFF"/>
                </a:solidFill>
                <a:latin typeface="Arial MT"/>
                <a:cs typeface="Arial MT"/>
              </a:rPr>
              <a:t> </a:t>
            </a:r>
            <a:r>
              <a:rPr sz="1300" spc="-5" dirty="0">
                <a:solidFill>
                  <a:srgbClr val="FFFFFF"/>
                </a:solidFill>
                <a:latin typeface="Arial MT"/>
                <a:cs typeface="Arial MT"/>
              </a:rPr>
              <a:t>by 2030.</a:t>
            </a:r>
            <a:endParaRPr sz="1300" dirty="0">
              <a:latin typeface="Arial MT"/>
              <a:cs typeface="Arial MT"/>
            </a:endParaRPr>
          </a:p>
          <a:p>
            <a:pPr marL="403225" marR="5080" indent="-390525">
              <a:lnSpc>
                <a:spcPct val="101000"/>
              </a:lnSpc>
              <a:buFont typeface="MS PGothic"/>
              <a:buChar char="❖"/>
              <a:tabLst>
                <a:tab pos="402590" algn="l"/>
                <a:tab pos="403225" algn="l"/>
              </a:tabLst>
            </a:pPr>
            <a:r>
              <a:rPr sz="1300" spc="-5" dirty="0">
                <a:solidFill>
                  <a:srgbClr val="FFFFFF"/>
                </a:solidFill>
                <a:latin typeface="Arial MT"/>
                <a:cs typeface="Arial MT"/>
              </a:rPr>
              <a:t>There are limited number of </a:t>
            </a:r>
            <a:r>
              <a:rPr sz="1300" dirty="0">
                <a:solidFill>
                  <a:srgbClr val="FFFFFF"/>
                </a:solidFill>
                <a:latin typeface="Arial MT"/>
                <a:cs typeface="Arial MT"/>
              </a:rPr>
              <a:t>studies </a:t>
            </a:r>
            <a:r>
              <a:rPr sz="1300" spc="-5" dirty="0">
                <a:solidFill>
                  <a:srgbClr val="FFFFFF"/>
                </a:solidFill>
                <a:latin typeface="Arial MT"/>
                <a:cs typeface="Arial MT"/>
              </a:rPr>
              <a:t>using </a:t>
            </a:r>
            <a:r>
              <a:rPr sz="1300" dirty="0">
                <a:solidFill>
                  <a:srgbClr val="FFFFFF"/>
                </a:solidFill>
                <a:latin typeface="Arial MT"/>
                <a:cs typeface="Arial MT"/>
              </a:rPr>
              <a:t>machine </a:t>
            </a:r>
            <a:r>
              <a:rPr sz="1300" spc="-5" dirty="0">
                <a:solidFill>
                  <a:srgbClr val="FFFFFF"/>
                </a:solidFill>
                <a:latin typeface="Arial MT"/>
                <a:cs typeface="Arial MT"/>
              </a:rPr>
              <a:t>learning to analyze obesity </a:t>
            </a:r>
            <a:r>
              <a:rPr sz="1300" spc="-350" dirty="0">
                <a:solidFill>
                  <a:srgbClr val="FFFFFF"/>
                </a:solidFill>
                <a:latin typeface="Arial MT"/>
                <a:cs typeface="Arial MT"/>
              </a:rPr>
              <a:t> </a:t>
            </a:r>
            <a:r>
              <a:rPr sz="1300" dirty="0">
                <a:solidFill>
                  <a:srgbClr val="FFFFFF"/>
                </a:solidFill>
                <a:latin typeface="Arial MT"/>
                <a:cs typeface="Arial MT"/>
              </a:rPr>
              <a:t>related</a:t>
            </a:r>
            <a:r>
              <a:rPr sz="1300" spc="-10" dirty="0">
                <a:solidFill>
                  <a:srgbClr val="FFFFFF"/>
                </a:solidFill>
                <a:latin typeface="Arial MT"/>
                <a:cs typeface="Arial MT"/>
              </a:rPr>
              <a:t> </a:t>
            </a:r>
            <a:r>
              <a:rPr sz="1300" spc="-5" dirty="0">
                <a:solidFill>
                  <a:srgbClr val="FFFFFF"/>
                </a:solidFill>
                <a:latin typeface="Arial MT"/>
                <a:cs typeface="Arial MT"/>
              </a:rPr>
              <a:t>datasets in the U.S.</a:t>
            </a:r>
            <a:endParaRPr sz="1300" dirty="0">
              <a:latin typeface="Arial MT"/>
              <a:cs typeface="Arial MT"/>
            </a:endParaRPr>
          </a:p>
        </p:txBody>
      </p:sp>
      <p:pic>
        <p:nvPicPr>
          <p:cNvPr id="5" name="object 5"/>
          <p:cNvPicPr/>
          <p:nvPr/>
        </p:nvPicPr>
        <p:blipFill>
          <a:blip r:embed="rId3" cstate="print"/>
          <a:stretch>
            <a:fillRect/>
          </a:stretch>
        </p:blipFill>
        <p:spPr>
          <a:xfrm>
            <a:off x="228600" y="3305137"/>
            <a:ext cx="1981200" cy="1143000"/>
          </a:xfrm>
          <a:prstGeom prst="rect">
            <a:avLst/>
          </a:prstGeom>
        </p:spPr>
      </p:pic>
      <p:pic>
        <p:nvPicPr>
          <p:cNvPr id="6" name="object 6"/>
          <p:cNvPicPr/>
          <p:nvPr/>
        </p:nvPicPr>
        <p:blipFill>
          <a:blip r:embed="rId4" cstate="print"/>
          <a:stretch>
            <a:fillRect/>
          </a:stretch>
        </p:blipFill>
        <p:spPr>
          <a:xfrm>
            <a:off x="7239001" y="1164075"/>
            <a:ext cx="1676399" cy="1445700"/>
          </a:xfrm>
          <a:prstGeom prst="rect">
            <a:avLst/>
          </a:prstGeom>
        </p:spPr>
      </p:pic>
      <p:sp>
        <p:nvSpPr>
          <p:cNvPr id="7" name="TextBox 6">
            <a:extLst>
              <a:ext uri="{FF2B5EF4-FFF2-40B4-BE49-F238E27FC236}">
                <a16:creationId xmlns:a16="http://schemas.microsoft.com/office/drawing/2014/main" id="{EA5D764D-8380-B277-489C-9286CB7F57E4}"/>
              </a:ext>
            </a:extLst>
          </p:cNvPr>
          <p:cNvSpPr txBox="1"/>
          <p:nvPr/>
        </p:nvSpPr>
        <p:spPr>
          <a:xfrm>
            <a:off x="152401" y="1009337"/>
            <a:ext cx="7086600" cy="1400383"/>
          </a:xfrm>
          <a:prstGeom prst="rect">
            <a:avLst/>
          </a:prstGeom>
          <a:noFill/>
        </p:spPr>
        <p:txBody>
          <a:bodyPr wrap="square" rtlCol="0">
            <a:spAutoFit/>
          </a:bodyPr>
          <a:lstStyle/>
          <a:p>
            <a:pPr marL="285750" indent="-285750">
              <a:buFont typeface="Wingdings" panose="05000000000000000000" pitchFamily="2" charset="2"/>
              <a:buChar char="v"/>
            </a:pPr>
            <a:r>
              <a:rPr lang="en-US" sz="2000" b="1" spc="-85" dirty="0">
                <a:solidFill>
                  <a:srgbClr val="FFAB40"/>
                </a:solidFill>
                <a:latin typeface="Verdana"/>
                <a:ea typeface="+mj-ea"/>
                <a:cs typeface="+mj-cs"/>
              </a:rPr>
              <a:t>Objective:</a:t>
            </a:r>
          </a:p>
          <a:p>
            <a:pPr marL="285750" indent="-285750">
              <a:buFont typeface="Arial" panose="020B0604020202020204" pitchFamily="34" charset="0"/>
              <a:buChar char="•"/>
            </a:pPr>
            <a:r>
              <a:rPr lang="en-US" sz="1300" dirty="0">
                <a:solidFill>
                  <a:srgbClr val="FFFFFF"/>
                </a:solidFill>
                <a:latin typeface="Arial MT"/>
              </a:rPr>
              <a:t>This project aims to analyze the relationship between obesity/overweight and various risk factors, including BMI, race, gender, physical activities, mental health, education level, etc.</a:t>
            </a:r>
          </a:p>
          <a:p>
            <a:r>
              <a:rPr lang="en-US" sz="1300" dirty="0">
                <a:solidFill>
                  <a:srgbClr val="FFFFFF"/>
                </a:solidFill>
                <a:latin typeface="Arial MT"/>
              </a:rPr>
              <a:t> </a:t>
            </a:r>
          </a:p>
          <a:p>
            <a:pPr marL="285750" indent="-285750">
              <a:buFont typeface="Arial" panose="020B0604020202020204" pitchFamily="34" charset="0"/>
              <a:buChar char="•"/>
            </a:pPr>
            <a:r>
              <a:rPr lang="en-US" sz="1300" dirty="0">
                <a:solidFill>
                  <a:srgbClr val="FFFFFF"/>
                </a:solidFill>
                <a:latin typeface="Arial MT"/>
              </a:rPr>
              <a:t>Exploratory analysis of the dataset, the pre-modeling, and the development of different machine learning models to classify the risk factors of obesity.</a:t>
            </a:r>
            <a:endParaRPr lang="en-IN" sz="1300" dirty="0">
              <a:solidFill>
                <a:srgbClr val="FFFFFF"/>
              </a:solidFill>
              <a:latin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750" y="1184862"/>
            <a:ext cx="7473950" cy="1098442"/>
          </a:xfrm>
          <a:prstGeom prst="rect">
            <a:avLst/>
          </a:prstGeom>
        </p:spPr>
        <p:txBody>
          <a:bodyPr vert="horz" wrap="square" lIns="0" tIns="12700" rIns="0" bIns="0" rtlCol="0">
            <a:spAutoFit/>
          </a:bodyPr>
          <a:lstStyle/>
          <a:p>
            <a:pPr marL="12700">
              <a:lnSpc>
                <a:spcPts val="1664"/>
              </a:lnSpc>
              <a:spcBef>
                <a:spcPts val="100"/>
              </a:spcBef>
            </a:pPr>
            <a:r>
              <a:rPr sz="1400" b="1" spc="-50" dirty="0">
                <a:solidFill>
                  <a:srgbClr val="FFFFFF"/>
                </a:solidFill>
                <a:latin typeface="Verdana"/>
                <a:cs typeface="Verdana"/>
              </a:rPr>
              <a:t>Limitations</a:t>
            </a:r>
            <a:endParaRPr sz="1400" dirty="0">
              <a:latin typeface="Verdana"/>
              <a:cs typeface="Verdana"/>
            </a:endParaRPr>
          </a:p>
          <a:p>
            <a:pPr marL="469900" marR="46990" indent="-336550">
              <a:lnSpc>
                <a:spcPts val="1650"/>
              </a:lnSpc>
              <a:spcBef>
                <a:spcPts val="65"/>
              </a:spcBef>
              <a:buFont typeface="Arial MT"/>
              <a:buChar char="●"/>
              <a:tabLst>
                <a:tab pos="469265" algn="l"/>
                <a:tab pos="469900" algn="l"/>
              </a:tabLst>
            </a:pPr>
            <a:r>
              <a:rPr sz="1400" spc="30" dirty="0">
                <a:solidFill>
                  <a:srgbClr val="FFFFFF"/>
                </a:solidFill>
                <a:latin typeface="Verdana"/>
                <a:cs typeface="Verdana"/>
              </a:rPr>
              <a:t>Limited</a:t>
            </a:r>
            <a:r>
              <a:rPr sz="1400" spc="-130" dirty="0">
                <a:solidFill>
                  <a:srgbClr val="FFFFFF"/>
                </a:solidFill>
                <a:latin typeface="Verdana"/>
                <a:cs typeface="Verdana"/>
              </a:rPr>
              <a:t> </a:t>
            </a:r>
            <a:r>
              <a:rPr sz="1400" spc="-5" dirty="0">
                <a:solidFill>
                  <a:srgbClr val="FFFFFF"/>
                </a:solidFill>
                <a:latin typeface="Verdana"/>
                <a:cs typeface="Verdana"/>
              </a:rPr>
              <a:t>access</a:t>
            </a:r>
            <a:r>
              <a:rPr sz="1400" spc="-125" dirty="0">
                <a:solidFill>
                  <a:srgbClr val="FFFFFF"/>
                </a:solidFill>
                <a:latin typeface="Verdana"/>
                <a:cs typeface="Verdana"/>
              </a:rPr>
              <a:t> </a:t>
            </a:r>
            <a:r>
              <a:rPr sz="1400" spc="5" dirty="0">
                <a:solidFill>
                  <a:srgbClr val="FFFFFF"/>
                </a:solidFill>
                <a:latin typeface="Verdana"/>
                <a:cs typeface="Verdana"/>
              </a:rPr>
              <a:t>to</a:t>
            </a:r>
            <a:r>
              <a:rPr sz="1400" spc="-125" dirty="0">
                <a:solidFill>
                  <a:srgbClr val="FFFFFF"/>
                </a:solidFill>
                <a:latin typeface="Verdana"/>
                <a:cs typeface="Verdana"/>
              </a:rPr>
              <a:t> </a:t>
            </a:r>
            <a:r>
              <a:rPr sz="1400" spc="10" dirty="0">
                <a:solidFill>
                  <a:srgbClr val="FFFFFF"/>
                </a:solidFill>
                <a:latin typeface="Verdana"/>
                <a:cs typeface="Verdana"/>
              </a:rPr>
              <a:t>robust</a:t>
            </a:r>
            <a:r>
              <a:rPr sz="1400" spc="-125" dirty="0">
                <a:solidFill>
                  <a:srgbClr val="FFFFFF"/>
                </a:solidFill>
                <a:latin typeface="Verdana"/>
                <a:cs typeface="Verdana"/>
              </a:rPr>
              <a:t> </a:t>
            </a:r>
            <a:r>
              <a:rPr sz="1400" spc="40" dirty="0">
                <a:solidFill>
                  <a:srgbClr val="FFFFFF"/>
                </a:solidFill>
                <a:latin typeface="Verdana"/>
                <a:cs typeface="Verdana"/>
              </a:rPr>
              <a:t>open</a:t>
            </a:r>
            <a:r>
              <a:rPr sz="1400" spc="-125" dirty="0">
                <a:solidFill>
                  <a:srgbClr val="FFFFFF"/>
                </a:solidFill>
                <a:latin typeface="Verdana"/>
                <a:cs typeface="Verdana"/>
              </a:rPr>
              <a:t> </a:t>
            </a:r>
            <a:r>
              <a:rPr sz="1400" spc="5" dirty="0">
                <a:solidFill>
                  <a:srgbClr val="FFFFFF"/>
                </a:solidFill>
                <a:latin typeface="Verdana"/>
                <a:cs typeface="Verdana"/>
              </a:rPr>
              <a:t>source</a:t>
            </a:r>
            <a:r>
              <a:rPr sz="1400" spc="-125" dirty="0">
                <a:solidFill>
                  <a:srgbClr val="FFFFFF"/>
                </a:solidFill>
                <a:latin typeface="Verdana"/>
                <a:cs typeface="Verdana"/>
              </a:rPr>
              <a:t> </a:t>
            </a:r>
            <a:r>
              <a:rPr sz="1400" spc="10" dirty="0">
                <a:solidFill>
                  <a:srgbClr val="FFFFFF"/>
                </a:solidFill>
                <a:latin typeface="Verdana"/>
                <a:cs typeface="Verdana"/>
              </a:rPr>
              <a:t>healthcare</a:t>
            </a:r>
            <a:r>
              <a:rPr sz="1400" spc="-125" dirty="0">
                <a:solidFill>
                  <a:srgbClr val="FFFFFF"/>
                </a:solidFill>
                <a:latin typeface="Verdana"/>
                <a:cs typeface="Verdana"/>
              </a:rPr>
              <a:t> </a:t>
            </a:r>
            <a:r>
              <a:rPr sz="1400" dirty="0">
                <a:solidFill>
                  <a:srgbClr val="FFFFFF"/>
                </a:solidFill>
                <a:latin typeface="Verdana"/>
                <a:cs typeface="Verdana"/>
              </a:rPr>
              <a:t>datasets</a:t>
            </a:r>
            <a:r>
              <a:rPr sz="1400" spc="-125" dirty="0">
                <a:solidFill>
                  <a:srgbClr val="FFFFFF"/>
                </a:solidFill>
                <a:latin typeface="Verdana"/>
                <a:cs typeface="Verdana"/>
              </a:rPr>
              <a:t> </a:t>
            </a:r>
            <a:r>
              <a:rPr sz="1400" spc="45" dirty="0">
                <a:solidFill>
                  <a:srgbClr val="FFFFFF"/>
                </a:solidFill>
                <a:latin typeface="Verdana"/>
                <a:cs typeface="Verdana"/>
              </a:rPr>
              <a:t>due</a:t>
            </a:r>
            <a:r>
              <a:rPr sz="1400" spc="-125" dirty="0">
                <a:solidFill>
                  <a:srgbClr val="FFFFFF"/>
                </a:solidFill>
                <a:latin typeface="Verdana"/>
                <a:cs typeface="Verdana"/>
              </a:rPr>
              <a:t> </a:t>
            </a:r>
            <a:r>
              <a:rPr sz="1400" spc="5" dirty="0">
                <a:solidFill>
                  <a:srgbClr val="FFFFFF"/>
                </a:solidFill>
                <a:latin typeface="Verdana"/>
                <a:cs typeface="Verdana"/>
              </a:rPr>
              <a:t>to</a:t>
            </a:r>
            <a:r>
              <a:rPr sz="1400" spc="-125" dirty="0">
                <a:solidFill>
                  <a:srgbClr val="FFFFFF"/>
                </a:solidFill>
                <a:latin typeface="Verdana"/>
                <a:cs typeface="Verdana"/>
              </a:rPr>
              <a:t> </a:t>
            </a:r>
            <a:r>
              <a:rPr sz="1400" spc="-10" dirty="0">
                <a:solidFill>
                  <a:srgbClr val="FFFFFF"/>
                </a:solidFill>
                <a:latin typeface="Verdana"/>
                <a:cs typeface="Verdana"/>
              </a:rPr>
              <a:t>US</a:t>
            </a:r>
            <a:r>
              <a:rPr sz="1400" spc="-125" dirty="0">
                <a:solidFill>
                  <a:srgbClr val="FFFFFF"/>
                </a:solidFill>
                <a:latin typeface="Verdana"/>
                <a:cs typeface="Verdana"/>
              </a:rPr>
              <a:t> </a:t>
            </a:r>
            <a:r>
              <a:rPr sz="1400" spc="-5" dirty="0">
                <a:solidFill>
                  <a:srgbClr val="FFFFFF"/>
                </a:solidFill>
                <a:latin typeface="Verdana"/>
                <a:cs typeface="Verdana"/>
              </a:rPr>
              <a:t>laws</a:t>
            </a:r>
            <a:r>
              <a:rPr sz="1400" spc="-125" dirty="0">
                <a:solidFill>
                  <a:srgbClr val="FFFFFF"/>
                </a:solidFill>
                <a:latin typeface="Verdana"/>
                <a:cs typeface="Verdana"/>
              </a:rPr>
              <a:t> </a:t>
            </a:r>
            <a:r>
              <a:rPr sz="1400" spc="25" dirty="0">
                <a:solidFill>
                  <a:srgbClr val="FFFFFF"/>
                </a:solidFill>
                <a:latin typeface="Verdana"/>
                <a:cs typeface="Verdana"/>
              </a:rPr>
              <a:t>such </a:t>
            </a:r>
            <a:r>
              <a:rPr sz="1400" spc="-480" dirty="0">
                <a:solidFill>
                  <a:srgbClr val="FFFFFF"/>
                </a:solidFill>
                <a:latin typeface="Verdana"/>
                <a:cs typeface="Verdana"/>
              </a:rPr>
              <a:t> </a:t>
            </a:r>
            <a:r>
              <a:rPr sz="1400" spc="-30" dirty="0">
                <a:solidFill>
                  <a:srgbClr val="FFFFFF"/>
                </a:solidFill>
                <a:latin typeface="Verdana"/>
                <a:cs typeface="Verdana"/>
              </a:rPr>
              <a:t>as</a:t>
            </a:r>
            <a:r>
              <a:rPr sz="1400" spc="-130" dirty="0">
                <a:solidFill>
                  <a:srgbClr val="FFFFFF"/>
                </a:solidFill>
                <a:latin typeface="Verdana"/>
                <a:cs typeface="Verdana"/>
              </a:rPr>
              <a:t> </a:t>
            </a:r>
            <a:r>
              <a:rPr sz="1400" spc="20" dirty="0">
                <a:solidFill>
                  <a:srgbClr val="FFFFFF"/>
                </a:solidFill>
                <a:latin typeface="Verdana"/>
                <a:cs typeface="Verdana"/>
              </a:rPr>
              <a:t>HIPAA</a:t>
            </a:r>
            <a:r>
              <a:rPr sz="1400" spc="-130" dirty="0">
                <a:solidFill>
                  <a:srgbClr val="FFFFFF"/>
                </a:solidFill>
                <a:latin typeface="Verdana"/>
                <a:cs typeface="Verdana"/>
              </a:rPr>
              <a:t> </a:t>
            </a:r>
            <a:r>
              <a:rPr sz="1400" spc="-15" dirty="0">
                <a:solidFill>
                  <a:srgbClr val="FFFFFF"/>
                </a:solidFill>
                <a:latin typeface="Verdana"/>
                <a:cs typeface="Verdana"/>
              </a:rPr>
              <a:t>(protects</a:t>
            </a:r>
            <a:r>
              <a:rPr sz="1400" spc="-130" dirty="0">
                <a:solidFill>
                  <a:srgbClr val="FFFFFF"/>
                </a:solidFill>
                <a:latin typeface="Verdana"/>
                <a:cs typeface="Verdana"/>
              </a:rPr>
              <a:t> </a:t>
            </a:r>
            <a:r>
              <a:rPr sz="1400" spc="-15" dirty="0">
                <a:solidFill>
                  <a:srgbClr val="FFFFFF"/>
                </a:solidFill>
                <a:latin typeface="Verdana"/>
                <a:cs typeface="Verdana"/>
              </a:rPr>
              <a:t>sensitive</a:t>
            </a:r>
            <a:r>
              <a:rPr sz="1400" spc="-130" dirty="0">
                <a:solidFill>
                  <a:srgbClr val="FFFFFF"/>
                </a:solidFill>
                <a:latin typeface="Verdana"/>
                <a:cs typeface="Verdana"/>
              </a:rPr>
              <a:t> </a:t>
            </a:r>
            <a:r>
              <a:rPr sz="1400" spc="20" dirty="0">
                <a:solidFill>
                  <a:srgbClr val="FFFFFF"/>
                </a:solidFill>
                <a:latin typeface="Verdana"/>
                <a:cs typeface="Verdana"/>
              </a:rPr>
              <a:t>patient</a:t>
            </a:r>
            <a:r>
              <a:rPr sz="1400" spc="-125" dirty="0">
                <a:solidFill>
                  <a:srgbClr val="FFFFFF"/>
                </a:solidFill>
                <a:latin typeface="Verdana"/>
                <a:cs typeface="Verdana"/>
              </a:rPr>
              <a:t> </a:t>
            </a:r>
            <a:r>
              <a:rPr sz="1400" spc="15" dirty="0">
                <a:solidFill>
                  <a:srgbClr val="FFFFFF"/>
                </a:solidFill>
                <a:latin typeface="Verdana"/>
                <a:cs typeface="Verdana"/>
              </a:rPr>
              <a:t>health</a:t>
            </a:r>
            <a:r>
              <a:rPr sz="1400" spc="-130" dirty="0">
                <a:solidFill>
                  <a:srgbClr val="FFFFFF"/>
                </a:solidFill>
                <a:latin typeface="Verdana"/>
                <a:cs typeface="Verdana"/>
              </a:rPr>
              <a:t> </a:t>
            </a:r>
            <a:r>
              <a:rPr sz="1400" spc="-15" dirty="0">
                <a:solidFill>
                  <a:srgbClr val="FFFFFF"/>
                </a:solidFill>
                <a:latin typeface="Verdana"/>
                <a:cs typeface="Verdana"/>
              </a:rPr>
              <a:t>information).</a:t>
            </a:r>
            <a:endParaRPr sz="1400" dirty="0">
              <a:latin typeface="Verdana"/>
              <a:cs typeface="Verdana"/>
            </a:endParaRPr>
          </a:p>
          <a:p>
            <a:pPr marL="469900" marR="257175" indent="-336550">
              <a:lnSpc>
                <a:spcPts val="1650"/>
              </a:lnSpc>
              <a:buFont typeface="Arial MT"/>
              <a:buChar char="●"/>
              <a:tabLst>
                <a:tab pos="469265" algn="l"/>
                <a:tab pos="469900" algn="l"/>
              </a:tabLst>
            </a:pPr>
            <a:r>
              <a:rPr sz="1400" dirty="0">
                <a:solidFill>
                  <a:srgbClr val="FFFFFF"/>
                </a:solidFill>
                <a:latin typeface="Verdana"/>
                <a:cs typeface="Verdana"/>
              </a:rPr>
              <a:t>The</a:t>
            </a:r>
            <a:r>
              <a:rPr sz="1400" spc="-130" dirty="0">
                <a:solidFill>
                  <a:srgbClr val="FFFFFF"/>
                </a:solidFill>
                <a:latin typeface="Verdana"/>
                <a:cs typeface="Verdana"/>
              </a:rPr>
              <a:t> </a:t>
            </a:r>
            <a:r>
              <a:rPr sz="1400" spc="5" dirty="0">
                <a:solidFill>
                  <a:srgbClr val="FFFFFF"/>
                </a:solidFill>
                <a:latin typeface="Verdana"/>
                <a:cs typeface="Verdana"/>
              </a:rPr>
              <a:t>accuracy</a:t>
            </a:r>
            <a:r>
              <a:rPr sz="1400" spc="-130" dirty="0">
                <a:solidFill>
                  <a:srgbClr val="FFFFFF"/>
                </a:solidFill>
                <a:latin typeface="Verdana"/>
                <a:cs typeface="Verdana"/>
              </a:rPr>
              <a:t> </a:t>
            </a:r>
            <a:r>
              <a:rPr sz="1400" spc="-25" dirty="0">
                <a:solidFill>
                  <a:srgbClr val="FFFFFF"/>
                </a:solidFill>
                <a:latin typeface="Verdana"/>
                <a:cs typeface="Verdana"/>
              </a:rPr>
              <a:t>levels</a:t>
            </a:r>
            <a:r>
              <a:rPr sz="1400" spc="-125" dirty="0">
                <a:solidFill>
                  <a:srgbClr val="FFFFFF"/>
                </a:solidFill>
                <a:latin typeface="Verdana"/>
                <a:cs typeface="Verdana"/>
              </a:rPr>
              <a:t> </a:t>
            </a:r>
            <a:r>
              <a:rPr sz="1400" spc="45" dirty="0">
                <a:solidFill>
                  <a:srgbClr val="FFFFFF"/>
                </a:solidFill>
                <a:latin typeface="Verdana"/>
                <a:cs typeface="Verdana"/>
              </a:rPr>
              <a:t>from</a:t>
            </a:r>
            <a:r>
              <a:rPr sz="1400" spc="-130" dirty="0">
                <a:solidFill>
                  <a:srgbClr val="FFFFFF"/>
                </a:solidFill>
                <a:latin typeface="Verdana"/>
                <a:cs typeface="Verdana"/>
              </a:rPr>
              <a:t> </a:t>
            </a:r>
            <a:r>
              <a:rPr sz="1400" spc="15" dirty="0">
                <a:solidFill>
                  <a:srgbClr val="FFFFFF"/>
                </a:solidFill>
                <a:latin typeface="Verdana"/>
                <a:cs typeface="Verdana"/>
              </a:rPr>
              <a:t>our</a:t>
            </a:r>
            <a:r>
              <a:rPr sz="1400" spc="-130" dirty="0">
                <a:solidFill>
                  <a:srgbClr val="FFFFFF"/>
                </a:solidFill>
                <a:latin typeface="Verdana"/>
                <a:cs typeface="Verdana"/>
              </a:rPr>
              <a:t> </a:t>
            </a:r>
            <a:r>
              <a:rPr sz="1400" spc="30" dirty="0">
                <a:solidFill>
                  <a:srgbClr val="FFFFFF"/>
                </a:solidFill>
                <a:latin typeface="Verdana"/>
                <a:cs typeface="Verdana"/>
              </a:rPr>
              <a:t>models</a:t>
            </a:r>
            <a:r>
              <a:rPr sz="1400" spc="-125" dirty="0">
                <a:solidFill>
                  <a:srgbClr val="FFFFFF"/>
                </a:solidFill>
                <a:latin typeface="Verdana"/>
                <a:cs typeface="Verdana"/>
              </a:rPr>
              <a:t> </a:t>
            </a:r>
            <a:r>
              <a:rPr sz="1400" spc="5" dirty="0">
                <a:solidFill>
                  <a:srgbClr val="FFFFFF"/>
                </a:solidFill>
                <a:latin typeface="Verdana"/>
                <a:cs typeface="Verdana"/>
              </a:rPr>
              <a:t>were</a:t>
            </a:r>
            <a:r>
              <a:rPr sz="1400" spc="-130" dirty="0">
                <a:solidFill>
                  <a:srgbClr val="FFFFFF"/>
                </a:solidFill>
                <a:latin typeface="Verdana"/>
                <a:cs typeface="Verdana"/>
              </a:rPr>
              <a:t> </a:t>
            </a:r>
            <a:r>
              <a:rPr sz="1400" spc="5" dirty="0">
                <a:solidFill>
                  <a:srgbClr val="FFFFFF"/>
                </a:solidFill>
                <a:latin typeface="Verdana"/>
                <a:cs typeface="Verdana"/>
              </a:rPr>
              <a:t>considerably</a:t>
            </a:r>
            <a:r>
              <a:rPr sz="1400" spc="-130" dirty="0">
                <a:solidFill>
                  <a:srgbClr val="FFFFFF"/>
                </a:solidFill>
                <a:latin typeface="Verdana"/>
                <a:cs typeface="Verdana"/>
              </a:rPr>
              <a:t> </a:t>
            </a:r>
            <a:r>
              <a:rPr sz="1400" spc="25" dirty="0">
                <a:solidFill>
                  <a:srgbClr val="FFFFFF"/>
                </a:solidFill>
                <a:latin typeface="Verdana"/>
                <a:cs typeface="Verdana"/>
              </a:rPr>
              <a:t>low</a:t>
            </a:r>
            <a:r>
              <a:rPr sz="1400" spc="-125" dirty="0">
                <a:solidFill>
                  <a:srgbClr val="FFFFFF"/>
                </a:solidFill>
                <a:latin typeface="Verdana"/>
                <a:cs typeface="Verdana"/>
              </a:rPr>
              <a:t> </a:t>
            </a:r>
            <a:r>
              <a:rPr sz="1400" spc="50" dirty="0">
                <a:solidFill>
                  <a:srgbClr val="FFFFFF"/>
                </a:solidFill>
                <a:latin typeface="Verdana"/>
                <a:cs typeface="Verdana"/>
              </a:rPr>
              <a:t>but</a:t>
            </a:r>
            <a:r>
              <a:rPr sz="1400" spc="-130" dirty="0">
                <a:solidFill>
                  <a:srgbClr val="FFFFFF"/>
                </a:solidFill>
                <a:latin typeface="Verdana"/>
                <a:cs typeface="Verdana"/>
              </a:rPr>
              <a:t> </a:t>
            </a:r>
            <a:r>
              <a:rPr sz="1400" spc="30" dirty="0">
                <a:solidFill>
                  <a:srgbClr val="FFFFFF"/>
                </a:solidFill>
                <a:latin typeface="Verdana"/>
                <a:cs typeface="Verdana"/>
              </a:rPr>
              <a:t>higher</a:t>
            </a:r>
            <a:r>
              <a:rPr sz="1400" spc="-125" dirty="0">
                <a:solidFill>
                  <a:srgbClr val="FFFFFF"/>
                </a:solidFill>
                <a:latin typeface="Verdana"/>
                <a:cs typeface="Verdana"/>
              </a:rPr>
              <a:t> </a:t>
            </a:r>
            <a:r>
              <a:rPr sz="1400" spc="30" dirty="0">
                <a:solidFill>
                  <a:srgbClr val="FFFFFF"/>
                </a:solidFill>
                <a:latin typeface="Verdana"/>
                <a:cs typeface="Verdana"/>
              </a:rPr>
              <a:t>than </a:t>
            </a:r>
            <a:r>
              <a:rPr sz="1400" spc="-480" dirty="0">
                <a:solidFill>
                  <a:srgbClr val="FFFFFF"/>
                </a:solidFill>
                <a:latin typeface="Verdana"/>
                <a:cs typeface="Verdana"/>
              </a:rPr>
              <a:t> </a:t>
            </a:r>
            <a:r>
              <a:rPr sz="1400" spc="10" dirty="0">
                <a:solidFill>
                  <a:srgbClr val="FFFFFF"/>
                </a:solidFill>
                <a:latin typeface="Verdana"/>
                <a:cs typeface="Verdana"/>
              </a:rPr>
              <a:t>baseline</a:t>
            </a:r>
            <a:r>
              <a:rPr sz="1400" spc="-135" dirty="0">
                <a:solidFill>
                  <a:srgbClr val="FFFFFF"/>
                </a:solidFill>
                <a:latin typeface="Verdana"/>
                <a:cs typeface="Verdana"/>
              </a:rPr>
              <a:t> </a:t>
            </a:r>
            <a:r>
              <a:rPr sz="1400" spc="45" dirty="0">
                <a:solidFill>
                  <a:srgbClr val="FFFFFF"/>
                </a:solidFill>
                <a:latin typeface="Verdana"/>
                <a:cs typeface="Verdana"/>
              </a:rPr>
              <a:t>model</a:t>
            </a:r>
            <a:r>
              <a:rPr lang="en-IN" sz="1400" spc="45" dirty="0">
                <a:solidFill>
                  <a:srgbClr val="FFFFFF"/>
                </a:solidFill>
                <a:latin typeface="Verdana"/>
                <a:cs typeface="Verdana"/>
              </a:rPr>
              <a:t>.</a:t>
            </a:r>
            <a:endParaRPr sz="1400" dirty="0">
              <a:latin typeface="Verdana"/>
              <a:cs typeface="Verdana"/>
            </a:endParaRPr>
          </a:p>
        </p:txBody>
      </p:sp>
      <p:sp>
        <p:nvSpPr>
          <p:cNvPr id="3" name="object 3"/>
          <p:cNvSpPr txBox="1">
            <a:spLocks noGrp="1"/>
          </p:cNvSpPr>
          <p:nvPr>
            <p:ph type="title"/>
          </p:nvPr>
        </p:nvSpPr>
        <p:spPr>
          <a:xfrm>
            <a:off x="926974" y="453333"/>
            <a:ext cx="4788025" cy="391160"/>
          </a:xfrm>
          <a:prstGeom prst="rect">
            <a:avLst/>
          </a:prstGeom>
        </p:spPr>
        <p:txBody>
          <a:bodyPr vert="horz" wrap="square" lIns="0" tIns="12700" rIns="0" bIns="0" rtlCol="0">
            <a:spAutoFit/>
          </a:bodyPr>
          <a:lstStyle/>
          <a:p>
            <a:pPr marL="12700">
              <a:lnSpc>
                <a:spcPct val="100000"/>
              </a:lnSpc>
              <a:spcBef>
                <a:spcPts val="100"/>
              </a:spcBef>
            </a:pPr>
            <a:r>
              <a:rPr sz="2400" spc="-60" dirty="0">
                <a:solidFill>
                  <a:srgbClr val="FFAB40"/>
                </a:solidFill>
              </a:rPr>
              <a:t>Limitations</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6" y="434790"/>
            <a:ext cx="1852295" cy="391160"/>
          </a:xfrm>
          <a:prstGeom prst="rect">
            <a:avLst/>
          </a:prstGeom>
        </p:spPr>
        <p:txBody>
          <a:bodyPr vert="horz" wrap="square" lIns="0" tIns="12700" rIns="0" bIns="0" rtlCol="0">
            <a:spAutoFit/>
          </a:bodyPr>
          <a:lstStyle/>
          <a:p>
            <a:pPr marL="12700">
              <a:lnSpc>
                <a:spcPct val="100000"/>
              </a:lnSpc>
              <a:spcBef>
                <a:spcPts val="100"/>
              </a:spcBef>
            </a:pPr>
            <a:r>
              <a:rPr sz="2400" spc="-75" dirty="0">
                <a:solidFill>
                  <a:srgbClr val="FFAB40"/>
                </a:solidFill>
              </a:rPr>
              <a:t>Re</a:t>
            </a:r>
            <a:r>
              <a:rPr sz="2400" spc="-60" dirty="0">
                <a:solidFill>
                  <a:srgbClr val="FFAB40"/>
                </a:solidFill>
              </a:rPr>
              <a:t>f</a:t>
            </a:r>
            <a:r>
              <a:rPr sz="2400" spc="-105" dirty="0">
                <a:solidFill>
                  <a:srgbClr val="FFAB40"/>
                </a:solidFill>
              </a:rPr>
              <a:t>e</a:t>
            </a:r>
            <a:r>
              <a:rPr sz="2400" spc="-95" dirty="0">
                <a:solidFill>
                  <a:srgbClr val="FFAB40"/>
                </a:solidFill>
              </a:rPr>
              <a:t>r</a:t>
            </a:r>
            <a:r>
              <a:rPr sz="2400" spc="-45" dirty="0">
                <a:solidFill>
                  <a:srgbClr val="FFAB40"/>
                </a:solidFill>
              </a:rPr>
              <a:t>e</a:t>
            </a:r>
            <a:r>
              <a:rPr sz="2400" spc="-35" dirty="0">
                <a:solidFill>
                  <a:srgbClr val="FFAB40"/>
                </a:solidFill>
              </a:rPr>
              <a:t>n</a:t>
            </a:r>
            <a:r>
              <a:rPr sz="2400" spc="20" dirty="0">
                <a:solidFill>
                  <a:srgbClr val="FFAB40"/>
                </a:solidFill>
              </a:rPr>
              <a:t>c</a:t>
            </a:r>
            <a:r>
              <a:rPr sz="2400" spc="-85" dirty="0">
                <a:solidFill>
                  <a:srgbClr val="FFAB40"/>
                </a:solidFill>
              </a:rPr>
              <a:t>es</a:t>
            </a:r>
            <a:endParaRPr sz="2400"/>
          </a:p>
        </p:txBody>
      </p:sp>
      <p:sp>
        <p:nvSpPr>
          <p:cNvPr id="3" name="object 3"/>
          <p:cNvSpPr txBox="1"/>
          <p:nvPr/>
        </p:nvSpPr>
        <p:spPr>
          <a:xfrm>
            <a:off x="943525" y="1068389"/>
            <a:ext cx="6698615" cy="1122680"/>
          </a:xfrm>
          <a:prstGeom prst="rect">
            <a:avLst/>
          </a:prstGeom>
        </p:spPr>
        <p:txBody>
          <a:bodyPr vert="horz" wrap="square" lIns="0" tIns="104140" rIns="0" bIns="0" rtlCol="0">
            <a:spAutoFit/>
          </a:bodyPr>
          <a:lstStyle/>
          <a:p>
            <a:pPr marL="12700">
              <a:lnSpc>
                <a:spcPct val="100000"/>
              </a:lnSpc>
              <a:spcBef>
                <a:spcPts val="820"/>
              </a:spcBef>
            </a:pPr>
            <a:r>
              <a:rPr sz="1200" u="heavy" spc="-5" dirty="0">
                <a:solidFill>
                  <a:srgbClr val="FFFFFF"/>
                </a:solidFill>
                <a:uFill>
                  <a:solidFill>
                    <a:srgbClr val="FFFFFF"/>
                  </a:solidFill>
                </a:uFill>
                <a:latin typeface="Arial MT"/>
                <a:cs typeface="Arial MT"/>
                <a:hlinkClick r:id="rId2"/>
              </a:rPr>
              <a:t>https://blog.ml.cmu.edu/2020/08/31/3-baselines/</a:t>
            </a:r>
            <a:endParaRPr sz="1200">
              <a:latin typeface="Arial MT"/>
              <a:cs typeface="Arial MT"/>
            </a:endParaRPr>
          </a:p>
          <a:p>
            <a:pPr marL="12700" marR="5080">
              <a:lnSpc>
                <a:spcPct val="150000"/>
              </a:lnSpc>
            </a:pPr>
            <a:r>
              <a:rPr sz="1200" u="heavy" spc="-5" dirty="0">
                <a:solidFill>
                  <a:srgbClr val="FFFFFF"/>
                </a:solidFill>
                <a:uFill>
                  <a:solidFill>
                    <a:srgbClr val="FFFFFF"/>
                  </a:solidFill>
                </a:uFill>
                <a:latin typeface="Arial MT"/>
                <a:cs typeface="Arial MT"/>
                <a:hlinkClick r:id="rId3"/>
              </a:rPr>
              <a:t>https://blog.insightdatascience.com/always-start-with-a-stupid-model-no-exceptions-3a22314b9aaa </a:t>
            </a:r>
            <a:r>
              <a:rPr sz="1200" dirty="0">
                <a:solidFill>
                  <a:srgbClr val="FFFFFF"/>
                </a:solidFill>
                <a:latin typeface="Arial MT"/>
                <a:cs typeface="Arial MT"/>
              </a:rPr>
              <a:t> </a:t>
            </a:r>
            <a:r>
              <a:rPr sz="1200" u="heavy" spc="-5" dirty="0">
                <a:solidFill>
                  <a:srgbClr val="FFFFFF"/>
                </a:solidFill>
                <a:uFill>
                  <a:solidFill>
                    <a:srgbClr val="FFFFFF"/>
                  </a:solidFill>
                </a:uFill>
                <a:latin typeface="Arial MT"/>
                <a:cs typeface="Arial MT"/>
                <a:hlinkClick r:id="rId4"/>
              </a:rPr>
              <a:t>https://xgboost.readthedocs.io/en/latest/python/python_api.html </a:t>
            </a:r>
            <a:r>
              <a:rPr sz="1200" dirty="0">
                <a:solidFill>
                  <a:srgbClr val="FFFFFF"/>
                </a:solidFill>
                <a:latin typeface="Arial MT"/>
                <a:cs typeface="Arial MT"/>
              </a:rPr>
              <a:t> </a:t>
            </a:r>
            <a:r>
              <a:rPr sz="1200" u="heavy" spc="-10" dirty="0">
                <a:solidFill>
                  <a:srgbClr val="FFFFFF"/>
                </a:solidFill>
                <a:uFill>
                  <a:solidFill>
                    <a:srgbClr val="FFFFFF"/>
                  </a:solidFill>
                </a:uFill>
                <a:latin typeface="Arial MT"/>
                <a:cs typeface="Arial MT"/>
                <a:hlinkClick r:id="rId5"/>
              </a:rPr>
              <a:t>https://www.datacamp.com/community/tutorials/random-forests-classifier-python</a:t>
            </a:r>
            <a:endParaRPr sz="12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9725" y="1207916"/>
            <a:ext cx="2328545" cy="421640"/>
          </a:xfrm>
          <a:prstGeom prst="rect">
            <a:avLst/>
          </a:prstGeom>
        </p:spPr>
        <p:txBody>
          <a:bodyPr vert="horz" wrap="square" lIns="0" tIns="12700" rIns="0" bIns="0" rtlCol="0">
            <a:spAutoFit/>
          </a:bodyPr>
          <a:lstStyle/>
          <a:p>
            <a:pPr marL="12700">
              <a:lnSpc>
                <a:spcPct val="100000"/>
              </a:lnSpc>
              <a:spcBef>
                <a:spcPts val="100"/>
              </a:spcBef>
            </a:pPr>
            <a:r>
              <a:rPr sz="2600" spc="-70" dirty="0">
                <a:solidFill>
                  <a:srgbClr val="FFAB40"/>
                </a:solidFill>
              </a:rPr>
              <a:t>THANK</a:t>
            </a:r>
            <a:r>
              <a:rPr sz="2600" spc="-135" dirty="0">
                <a:solidFill>
                  <a:srgbClr val="FFAB40"/>
                </a:solidFill>
              </a:rPr>
              <a:t> </a:t>
            </a:r>
            <a:r>
              <a:rPr sz="2600" spc="-195" dirty="0">
                <a:solidFill>
                  <a:srgbClr val="FFAB40"/>
                </a:solidFill>
              </a:rPr>
              <a:t>Y</a:t>
            </a:r>
            <a:r>
              <a:rPr sz="2600" spc="-155" dirty="0">
                <a:solidFill>
                  <a:srgbClr val="FFAB40"/>
                </a:solidFill>
              </a:rPr>
              <a:t>OU!!</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a:spLocks noGrp="1"/>
          </p:cNvSpPr>
          <p:nvPr>
            <p:ph type="title"/>
          </p:nvPr>
        </p:nvSpPr>
        <p:spPr>
          <a:xfrm>
            <a:off x="955150" y="379808"/>
            <a:ext cx="4958715" cy="391160"/>
          </a:xfrm>
          <a:prstGeom prst="rect">
            <a:avLst/>
          </a:prstGeom>
        </p:spPr>
        <p:txBody>
          <a:bodyPr vert="horz" wrap="square" lIns="0" tIns="12700" rIns="0" bIns="0" rtlCol="0">
            <a:spAutoFit/>
          </a:bodyPr>
          <a:lstStyle/>
          <a:p>
            <a:pPr marL="12700">
              <a:lnSpc>
                <a:spcPct val="100000"/>
              </a:lnSpc>
              <a:spcBef>
                <a:spcPts val="100"/>
              </a:spcBef>
            </a:pPr>
            <a:r>
              <a:rPr sz="2400" spc="-80" dirty="0">
                <a:solidFill>
                  <a:srgbClr val="FFAB40"/>
                </a:solidFill>
              </a:rPr>
              <a:t>Res</a:t>
            </a:r>
            <a:r>
              <a:rPr sz="2400" spc="-114" dirty="0">
                <a:solidFill>
                  <a:srgbClr val="FFAB40"/>
                </a:solidFill>
              </a:rPr>
              <a:t>e</a:t>
            </a:r>
            <a:r>
              <a:rPr sz="2400" spc="-130" dirty="0">
                <a:solidFill>
                  <a:srgbClr val="FFAB40"/>
                </a:solidFill>
              </a:rPr>
              <a:t>a</a:t>
            </a:r>
            <a:r>
              <a:rPr sz="2400" spc="-114" dirty="0">
                <a:solidFill>
                  <a:srgbClr val="FFAB40"/>
                </a:solidFill>
              </a:rPr>
              <a:t>r</a:t>
            </a:r>
            <a:r>
              <a:rPr sz="2400" spc="30" dirty="0">
                <a:solidFill>
                  <a:srgbClr val="FFAB40"/>
                </a:solidFill>
              </a:rPr>
              <a:t>c</a:t>
            </a:r>
            <a:r>
              <a:rPr sz="2400" spc="-40" dirty="0">
                <a:solidFill>
                  <a:srgbClr val="FFAB40"/>
                </a:solidFill>
              </a:rPr>
              <a:t>h</a:t>
            </a:r>
            <a:r>
              <a:rPr sz="2400" spc="-125" dirty="0">
                <a:solidFill>
                  <a:srgbClr val="FFAB40"/>
                </a:solidFill>
              </a:rPr>
              <a:t> </a:t>
            </a:r>
            <a:r>
              <a:rPr sz="2400" spc="-120" dirty="0">
                <a:solidFill>
                  <a:srgbClr val="FFAB40"/>
                </a:solidFill>
              </a:rPr>
              <a:t>Questions</a:t>
            </a:r>
            <a:r>
              <a:rPr sz="2400" spc="-225" dirty="0">
                <a:solidFill>
                  <a:srgbClr val="FFAB40"/>
                </a:solidFill>
              </a:rPr>
              <a:t>/</a:t>
            </a:r>
            <a:r>
              <a:rPr sz="2400" spc="-35" dirty="0">
                <a:solidFill>
                  <a:srgbClr val="FFAB40"/>
                </a:solidFill>
              </a:rPr>
              <a:t>App</a:t>
            </a:r>
            <a:r>
              <a:rPr sz="2400" spc="-40" dirty="0">
                <a:solidFill>
                  <a:srgbClr val="FFAB40"/>
                </a:solidFill>
              </a:rPr>
              <a:t>r</a:t>
            </a:r>
            <a:r>
              <a:rPr sz="2400" spc="-80" dirty="0">
                <a:solidFill>
                  <a:srgbClr val="FFAB40"/>
                </a:solidFill>
              </a:rPr>
              <a:t>o</a:t>
            </a:r>
            <a:r>
              <a:rPr sz="2400" spc="-85" dirty="0">
                <a:solidFill>
                  <a:srgbClr val="FFAB40"/>
                </a:solidFill>
              </a:rPr>
              <a:t>a</a:t>
            </a:r>
            <a:r>
              <a:rPr sz="2400" spc="30" dirty="0">
                <a:solidFill>
                  <a:srgbClr val="FFAB40"/>
                </a:solidFill>
              </a:rPr>
              <a:t>c</a:t>
            </a:r>
            <a:r>
              <a:rPr sz="2400" spc="-40" dirty="0">
                <a:solidFill>
                  <a:srgbClr val="FFAB40"/>
                </a:solidFill>
              </a:rPr>
              <a:t>h</a:t>
            </a:r>
            <a:endParaRPr sz="2400"/>
          </a:p>
        </p:txBody>
      </p:sp>
      <p:sp>
        <p:nvSpPr>
          <p:cNvPr id="4" name="object 4"/>
          <p:cNvSpPr txBox="1"/>
          <p:nvPr/>
        </p:nvSpPr>
        <p:spPr>
          <a:xfrm>
            <a:off x="955150" y="1184371"/>
            <a:ext cx="6948805" cy="2423795"/>
          </a:xfrm>
          <a:prstGeom prst="rect">
            <a:avLst/>
          </a:prstGeom>
        </p:spPr>
        <p:txBody>
          <a:bodyPr vert="horz" wrap="square" lIns="0" tIns="12700" rIns="0" bIns="0" rtlCol="0">
            <a:spAutoFit/>
          </a:bodyPr>
          <a:lstStyle/>
          <a:p>
            <a:pPr marL="12700">
              <a:lnSpc>
                <a:spcPct val="100000"/>
              </a:lnSpc>
              <a:spcBef>
                <a:spcPts val="100"/>
              </a:spcBef>
            </a:pPr>
            <a:r>
              <a:rPr sz="1300" b="1" spc="-5" dirty="0">
                <a:solidFill>
                  <a:srgbClr val="FFAB40"/>
                </a:solidFill>
                <a:latin typeface="Arial"/>
                <a:cs typeface="Arial"/>
              </a:rPr>
              <a:t>Research</a:t>
            </a:r>
            <a:r>
              <a:rPr sz="1300" b="1" spc="-50" dirty="0">
                <a:solidFill>
                  <a:srgbClr val="FFAB40"/>
                </a:solidFill>
                <a:latin typeface="Arial"/>
                <a:cs typeface="Arial"/>
              </a:rPr>
              <a:t> </a:t>
            </a:r>
            <a:r>
              <a:rPr sz="1300" b="1" spc="-5" dirty="0">
                <a:solidFill>
                  <a:srgbClr val="FFAB40"/>
                </a:solidFill>
                <a:latin typeface="Arial"/>
                <a:cs typeface="Arial"/>
              </a:rPr>
              <a:t>Questions:</a:t>
            </a:r>
            <a:endParaRPr sz="1300" dirty="0">
              <a:latin typeface="Arial"/>
              <a:cs typeface="Arial"/>
            </a:endParaRPr>
          </a:p>
          <a:p>
            <a:pPr marL="469900" indent="-390525">
              <a:lnSpc>
                <a:spcPct val="100000"/>
              </a:lnSpc>
              <a:spcBef>
                <a:spcPts val="15"/>
              </a:spcBef>
              <a:buFont typeface="MS PGothic"/>
              <a:buChar char="❖"/>
              <a:tabLst>
                <a:tab pos="469265" algn="l"/>
                <a:tab pos="469900" algn="l"/>
              </a:tabLst>
            </a:pPr>
            <a:r>
              <a:rPr sz="1300" spc="-5" dirty="0">
                <a:solidFill>
                  <a:srgbClr val="FFFFFF"/>
                </a:solidFill>
                <a:latin typeface="Arial MT"/>
                <a:cs typeface="Arial MT"/>
              </a:rPr>
              <a:t>Which</a:t>
            </a:r>
            <a:r>
              <a:rPr sz="1300" spc="-15" dirty="0">
                <a:solidFill>
                  <a:srgbClr val="FFFFFF"/>
                </a:solidFill>
                <a:latin typeface="Arial MT"/>
                <a:cs typeface="Arial MT"/>
              </a:rPr>
              <a:t> </a:t>
            </a:r>
            <a:r>
              <a:rPr sz="1300" dirty="0">
                <a:solidFill>
                  <a:srgbClr val="FFFFFF"/>
                </a:solidFill>
                <a:latin typeface="Arial MT"/>
                <a:cs typeface="Arial MT"/>
              </a:rPr>
              <a:t>variables</a:t>
            </a:r>
            <a:r>
              <a:rPr sz="1300" spc="-15" dirty="0">
                <a:solidFill>
                  <a:srgbClr val="FFFFFF"/>
                </a:solidFill>
                <a:latin typeface="Arial MT"/>
                <a:cs typeface="Arial MT"/>
              </a:rPr>
              <a:t> </a:t>
            </a:r>
            <a:r>
              <a:rPr sz="1300" spc="-5" dirty="0">
                <a:solidFill>
                  <a:srgbClr val="FFFFFF"/>
                </a:solidFill>
                <a:latin typeface="Arial MT"/>
                <a:cs typeface="Arial MT"/>
              </a:rPr>
              <a:t>are</a:t>
            </a:r>
            <a:r>
              <a:rPr sz="1300" spc="-15" dirty="0">
                <a:solidFill>
                  <a:srgbClr val="FFFFFF"/>
                </a:solidFill>
                <a:latin typeface="Arial MT"/>
                <a:cs typeface="Arial MT"/>
              </a:rPr>
              <a:t> </a:t>
            </a:r>
            <a:r>
              <a:rPr sz="1300" dirty="0">
                <a:solidFill>
                  <a:srgbClr val="FFFFFF"/>
                </a:solidFill>
                <a:latin typeface="Arial MT"/>
                <a:cs typeface="Arial MT"/>
              </a:rPr>
              <a:t>risk</a:t>
            </a:r>
            <a:r>
              <a:rPr sz="1300" spc="-15" dirty="0">
                <a:solidFill>
                  <a:srgbClr val="FFFFFF"/>
                </a:solidFill>
                <a:latin typeface="Arial MT"/>
                <a:cs typeface="Arial MT"/>
              </a:rPr>
              <a:t> </a:t>
            </a:r>
            <a:r>
              <a:rPr sz="1300" spc="-5" dirty="0">
                <a:solidFill>
                  <a:srgbClr val="FFFFFF"/>
                </a:solidFill>
                <a:latin typeface="Arial MT"/>
                <a:cs typeface="Arial MT"/>
              </a:rPr>
              <a:t>factors</a:t>
            </a:r>
            <a:r>
              <a:rPr sz="1300" spc="-15" dirty="0">
                <a:solidFill>
                  <a:srgbClr val="FFFFFF"/>
                </a:solidFill>
                <a:latin typeface="Arial MT"/>
                <a:cs typeface="Arial MT"/>
              </a:rPr>
              <a:t> </a:t>
            </a:r>
            <a:r>
              <a:rPr sz="1300" dirty="0">
                <a:solidFill>
                  <a:srgbClr val="FFFFFF"/>
                </a:solidFill>
                <a:latin typeface="Arial MT"/>
                <a:cs typeface="Arial MT"/>
              </a:rPr>
              <a:t>related</a:t>
            </a:r>
            <a:r>
              <a:rPr sz="1300" spc="-15" dirty="0">
                <a:solidFill>
                  <a:srgbClr val="FFFFFF"/>
                </a:solidFill>
                <a:latin typeface="Arial MT"/>
                <a:cs typeface="Arial MT"/>
              </a:rPr>
              <a:t> </a:t>
            </a:r>
            <a:r>
              <a:rPr sz="1300" spc="-5" dirty="0">
                <a:solidFill>
                  <a:srgbClr val="FFFFFF"/>
                </a:solidFill>
                <a:latin typeface="Arial MT"/>
                <a:cs typeface="Arial MT"/>
              </a:rPr>
              <a:t>to</a:t>
            </a:r>
            <a:r>
              <a:rPr sz="1300" spc="-15" dirty="0">
                <a:solidFill>
                  <a:srgbClr val="FFFFFF"/>
                </a:solidFill>
                <a:latin typeface="Arial MT"/>
                <a:cs typeface="Arial MT"/>
              </a:rPr>
              <a:t> </a:t>
            </a:r>
            <a:r>
              <a:rPr sz="1300" spc="-5" dirty="0">
                <a:solidFill>
                  <a:srgbClr val="FFFFFF"/>
                </a:solidFill>
                <a:latin typeface="Arial MT"/>
                <a:cs typeface="Arial MT"/>
              </a:rPr>
              <a:t>obesity?</a:t>
            </a:r>
            <a:endParaRPr sz="1300" dirty="0">
              <a:latin typeface="Arial MT"/>
              <a:cs typeface="Arial MT"/>
            </a:endParaRPr>
          </a:p>
          <a:p>
            <a:pPr marL="469900" indent="-390525">
              <a:lnSpc>
                <a:spcPct val="100000"/>
              </a:lnSpc>
              <a:spcBef>
                <a:spcPts val="15"/>
              </a:spcBef>
              <a:buFont typeface="MS PGothic"/>
              <a:buChar char="❖"/>
              <a:tabLst>
                <a:tab pos="469265" algn="l"/>
                <a:tab pos="469900" algn="l"/>
              </a:tabLst>
            </a:pPr>
            <a:r>
              <a:rPr sz="1300" spc="-5" dirty="0">
                <a:solidFill>
                  <a:srgbClr val="FFFFFF"/>
                </a:solidFill>
                <a:latin typeface="Arial MT"/>
                <a:cs typeface="Arial MT"/>
              </a:rPr>
              <a:t>What</a:t>
            </a:r>
            <a:r>
              <a:rPr sz="1300" spc="-10" dirty="0">
                <a:solidFill>
                  <a:srgbClr val="FFFFFF"/>
                </a:solidFill>
                <a:latin typeface="Arial MT"/>
                <a:cs typeface="Arial MT"/>
              </a:rPr>
              <a:t> </a:t>
            </a:r>
            <a:r>
              <a:rPr sz="1300" spc="-5" dirty="0">
                <a:solidFill>
                  <a:srgbClr val="FFFFFF"/>
                </a:solidFill>
                <a:latin typeface="Arial MT"/>
                <a:cs typeface="Arial MT"/>
              </a:rPr>
              <a:t>are</a:t>
            </a:r>
            <a:r>
              <a:rPr sz="1300" spc="-10" dirty="0">
                <a:solidFill>
                  <a:srgbClr val="FFFFFF"/>
                </a:solidFill>
                <a:latin typeface="Arial MT"/>
                <a:cs typeface="Arial MT"/>
              </a:rPr>
              <a:t> </a:t>
            </a:r>
            <a:r>
              <a:rPr sz="1300" spc="-5" dirty="0">
                <a:solidFill>
                  <a:srgbClr val="FFFFFF"/>
                </a:solidFill>
                <a:latin typeface="Arial MT"/>
                <a:cs typeface="Arial MT"/>
              </a:rPr>
              <a:t>the</a:t>
            </a:r>
            <a:r>
              <a:rPr sz="1300" spc="-10" dirty="0">
                <a:solidFill>
                  <a:srgbClr val="FFFFFF"/>
                </a:solidFill>
                <a:latin typeface="Arial MT"/>
                <a:cs typeface="Arial MT"/>
              </a:rPr>
              <a:t> </a:t>
            </a:r>
            <a:r>
              <a:rPr sz="1300" dirty="0">
                <a:solidFill>
                  <a:srgbClr val="FFFFFF"/>
                </a:solidFill>
                <a:latin typeface="Arial MT"/>
                <a:cs typeface="Arial MT"/>
              </a:rPr>
              <a:t>correlations</a:t>
            </a:r>
            <a:r>
              <a:rPr sz="1300" spc="-10" dirty="0">
                <a:solidFill>
                  <a:srgbClr val="FFFFFF"/>
                </a:solidFill>
                <a:latin typeface="Arial MT"/>
                <a:cs typeface="Arial MT"/>
              </a:rPr>
              <a:t> </a:t>
            </a:r>
            <a:r>
              <a:rPr sz="1300" spc="-5" dirty="0">
                <a:solidFill>
                  <a:srgbClr val="FFFFFF"/>
                </a:solidFill>
                <a:latin typeface="Arial MT"/>
                <a:cs typeface="Arial MT"/>
              </a:rPr>
              <a:t>between </a:t>
            </a:r>
            <a:r>
              <a:rPr sz="1300" spc="-10" dirty="0">
                <a:solidFill>
                  <a:srgbClr val="FFFFFF"/>
                </a:solidFill>
                <a:latin typeface="Arial MT"/>
                <a:cs typeface="Arial MT"/>
              </a:rPr>
              <a:t>different </a:t>
            </a:r>
            <a:r>
              <a:rPr sz="1300" dirty="0">
                <a:solidFill>
                  <a:srgbClr val="FFFFFF"/>
                </a:solidFill>
                <a:latin typeface="Arial MT"/>
                <a:cs typeface="Arial MT"/>
              </a:rPr>
              <a:t>risk</a:t>
            </a:r>
            <a:r>
              <a:rPr sz="1300" spc="-10" dirty="0">
                <a:solidFill>
                  <a:srgbClr val="FFFFFF"/>
                </a:solidFill>
                <a:latin typeface="Arial MT"/>
                <a:cs typeface="Arial MT"/>
              </a:rPr>
              <a:t> </a:t>
            </a:r>
            <a:r>
              <a:rPr sz="1300" spc="-5" dirty="0">
                <a:solidFill>
                  <a:srgbClr val="FFFFFF"/>
                </a:solidFill>
                <a:latin typeface="Arial MT"/>
                <a:cs typeface="Arial MT"/>
              </a:rPr>
              <a:t>factors</a:t>
            </a:r>
            <a:r>
              <a:rPr sz="1300" spc="-10" dirty="0">
                <a:solidFill>
                  <a:srgbClr val="FFFFFF"/>
                </a:solidFill>
                <a:latin typeface="Arial MT"/>
                <a:cs typeface="Arial MT"/>
              </a:rPr>
              <a:t> </a:t>
            </a:r>
            <a:r>
              <a:rPr sz="1300" spc="-5" dirty="0">
                <a:solidFill>
                  <a:srgbClr val="FFFFFF"/>
                </a:solidFill>
                <a:latin typeface="Arial MT"/>
                <a:cs typeface="Arial MT"/>
              </a:rPr>
              <a:t>and</a:t>
            </a:r>
            <a:r>
              <a:rPr sz="1300" spc="-10" dirty="0">
                <a:solidFill>
                  <a:srgbClr val="FFFFFF"/>
                </a:solidFill>
                <a:latin typeface="Arial MT"/>
                <a:cs typeface="Arial MT"/>
              </a:rPr>
              <a:t> </a:t>
            </a:r>
            <a:r>
              <a:rPr sz="1300" spc="-5" dirty="0">
                <a:solidFill>
                  <a:srgbClr val="FFFFFF"/>
                </a:solidFill>
                <a:latin typeface="Arial MT"/>
                <a:cs typeface="Arial MT"/>
              </a:rPr>
              <a:t>BMI?</a:t>
            </a:r>
            <a:endParaRPr lang="en-IN" sz="1300" dirty="0">
              <a:latin typeface="Arial MT"/>
              <a:cs typeface="Arial MT"/>
            </a:endParaRPr>
          </a:p>
          <a:p>
            <a:pPr marL="469900" indent="-390525">
              <a:lnSpc>
                <a:spcPct val="100000"/>
              </a:lnSpc>
              <a:spcBef>
                <a:spcPts val="15"/>
              </a:spcBef>
              <a:buFont typeface="MS PGothic"/>
              <a:buChar char="❖"/>
              <a:tabLst>
                <a:tab pos="469265" algn="l"/>
                <a:tab pos="469900" algn="l"/>
              </a:tabLst>
            </a:pPr>
            <a:r>
              <a:rPr sz="1300" spc="-5" dirty="0">
                <a:solidFill>
                  <a:srgbClr val="FFFFFF"/>
                </a:solidFill>
                <a:latin typeface="Arial MT"/>
                <a:cs typeface="Arial MT"/>
              </a:rPr>
              <a:t>Is</a:t>
            </a:r>
            <a:r>
              <a:rPr sz="1300" spc="-15" dirty="0">
                <a:solidFill>
                  <a:srgbClr val="FFFFFF"/>
                </a:solidFill>
                <a:latin typeface="Arial MT"/>
                <a:cs typeface="Arial MT"/>
              </a:rPr>
              <a:t> </a:t>
            </a:r>
            <a:r>
              <a:rPr sz="1300" dirty="0">
                <a:solidFill>
                  <a:srgbClr val="FFFFFF"/>
                </a:solidFill>
                <a:latin typeface="Arial MT"/>
                <a:cs typeface="Arial MT"/>
              </a:rPr>
              <a:t>mental</a:t>
            </a:r>
            <a:r>
              <a:rPr sz="1300" spc="-10" dirty="0">
                <a:solidFill>
                  <a:srgbClr val="FFFFFF"/>
                </a:solidFill>
                <a:latin typeface="Arial MT"/>
                <a:cs typeface="Arial MT"/>
              </a:rPr>
              <a:t> </a:t>
            </a:r>
            <a:r>
              <a:rPr sz="1300" spc="-5" dirty="0">
                <a:solidFill>
                  <a:srgbClr val="FFFFFF"/>
                </a:solidFill>
                <a:latin typeface="Arial MT"/>
                <a:cs typeface="Arial MT"/>
              </a:rPr>
              <a:t>health</a:t>
            </a:r>
            <a:r>
              <a:rPr sz="1300" spc="-10" dirty="0">
                <a:solidFill>
                  <a:srgbClr val="FFFFFF"/>
                </a:solidFill>
                <a:latin typeface="Arial MT"/>
                <a:cs typeface="Arial MT"/>
              </a:rPr>
              <a:t> </a:t>
            </a:r>
            <a:r>
              <a:rPr sz="1300" spc="-5" dirty="0">
                <a:solidFill>
                  <a:srgbClr val="FFFFFF"/>
                </a:solidFill>
                <a:latin typeface="Arial MT"/>
                <a:cs typeface="Arial MT"/>
              </a:rPr>
              <a:t>an</a:t>
            </a:r>
            <a:r>
              <a:rPr sz="1300" spc="-15" dirty="0">
                <a:solidFill>
                  <a:srgbClr val="FFFFFF"/>
                </a:solidFill>
                <a:latin typeface="Arial MT"/>
                <a:cs typeface="Arial MT"/>
              </a:rPr>
              <a:t> </a:t>
            </a:r>
            <a:r>
              <a:rPr sz="1300" spc="-5" dirty="0">
                <a:solidFill>
                  <a:srgbClr val="FFFFFF"/>
                </a:solidFill>
                <a:latin typeface="Arial MT"/>
                <a:cs typeface="Arial MT"/>
              </a:rPr>
              <a:t>important</a:t>
            </a:r>
            <a:r>
              <a:rPr sz="1300" spc="-10" dirty="0">
                <a:solidFill>
                  <a:srgbClr val="FFFFFF"/>
                </a:solidFill>
                <a:latin typeface="Arial MT"/>
                <a:cs typeface="Arial MT"/>
              </a:rPr>
              <a:t> </a:t>
            </a:r>
            <a:r>
              <a:rPr sz="1300" spc="-5" dirty="0">
                <a:solidFill>
                  <a:srgbClr val="FFFFFF"/>
                </a:solidFill>
                <a:latin typeface="Arial MT"/>
                <a:cs typeface="Arial MT"/>
              </a:rPr>
              <a:t>factor</a:t>
            </a:r>
            <a:r>
              <a:rPr sz="1300" spc="-10" dirty="0">
                <a:solidFill>
                  <a:srgbClr val="FFFFFF"/>
                </a:solidFill>
                <a:latin typeface="Arial MT"/>
                <a:cs typeface="Arial MT"/>
              </a:rPr>
              <a:t> </a:t>
            </a:r>
            <a:r>
              <a:rPr sz="1300" spc="-5" dirty="0">
                <a:solidFill>
                  <a:srgbClr val="FFFFFF"/>
                </a:solidFill>
                <a:latin typeface="Arial MT"/>
                <a:cs typeface="Arial MT"/>
              </a:rPr>
              <a:t>that</a:t>
            </a:r>
            <a:r>
              <a:rPr sz="1300" spc="-10" dirty="0">
                <a:solidFill>
                  <a:srgbClr val="FFFFFF"/>
                </a:solidFill>
                <a:latin typeface="Arial MT"/>
                <a:cs typeface="Arial MT"/>
              </a:rPr>
              <a:t> </a:t>
            </a:r>
            <a:r>
              <a:rPr sz="1300" dirty="0">
                <a:solidFill>
                  <a:srgbClr val="FFFFFF"/>
                </a:solidFill>
                <a:latin typeface="Arial MT"/>
                <a:cs typeface="Arial MT"/>
              </a:rPr>
              <a:t>correlates</a:t>
            </a:r>
            <a:r>
              <a:rPr sz="1300" spc="-15" dirty="0">
                <a:solidFill>
                  <a:srgbClr val="FFFFFF"/>
                </a:solidFill>
                <a:latin typeface="Arial MT"/>
                <a:cs typeface="Arial MT"/>
              </a:rPr>
              <a:t> </a:t>
            </a:r>
            <a:r>
              <a:rPr sz="1300" spc="-5" dirty="0">
                <a:solidFill>
                  <a:srgbClr val="FFFFFF"/>
                </a:solidFill>
                <a:latin typeface="Arial MT"/>
                <a:cs typeface="Arial MT"/>
              </a:rPr>
              <a:t>with</a:t>
            </a:r>
            <a:r>
              <a:rPr sz="1300" spc="-10" dirty="0">
                <a:solidFill>
                  <a:srgbClr val="FFFFFF"/>
                </a:solidFill>
                <a:latin typeface="Arial MT"/>
                <a:cs typeface="Arial MT"/>
              </a:rPr>
              <a:t> </a:t>
            </a:r>
            <a:r>
              <a:rPr sz="1300" spc="-5" dirty="0">
                <a:solidFill>
                  <a:srgbClr val="FFFFFF"/>
                </a:solidFill>
                <a:latin typeface="Arial MT"/>
                <a:cs typeface="Arial MT"/>
              </a:rPr>
              <a:t>obesity?</a:t>
            </a:r>
            <a:endParaRPr sz="1300" dirty="0">
              <a:latin typeface="Arial MT"/>
              <a:cs typeface="Arial MT"/>
            </a:endParaRPr>
          </a:p>
          <a:p>
            <a:pPr marL="469900" indent="-390525">
              <a:lnSpc>
                <a:spcPct val="100000"/>
              </a:lnSpc>
              <a:spcBef>
                <a:spcPts val="15"/>
              </a:spcBef>
              <a:buFont typeface="MS PGothic"/>
              <a:buChar char="❖"/>
              <a:tabLst>
                <a:tab pos="469265" algn="l"/>
                <a:tab pos="469900" algn="l"/>
              </a:tabLst>
            </a:pPr>
            <a:r>
              <a:rPr sz="1300" spc="-5" dirty="0">
                <a:solidFill>
                  <a:srgbClr val="FFFFFF"/>
                </a:solidFill>
                <a:latin typeface="Arial MT"/>
                <a:cs typeface="Arial MT"/>
              </a:rPr>
              <a:t>Which</a:t>
            </a:r>
            <a:r>
              <a:rPr sz="1300" spc="-15" dirty="0">
                <a:solidFill>
                  <a:srgbClr val="FFFFFF"/>
                </a:solidFill>
                <a:latin typeface="Arial MT"/>
                <a:cs typeface="Arial MT"/>
              </a:rPr>
              <a:t> </a:t>
            </a:r>
            <a:r>
              <a:rPr sz="1300" dirty="0">
                <a:solidFill>
                  <a:srgbClr val="FFFFFF"/>
                </a:solidFill>
                <a:latin typeface="Arial MT"/>
                <a:cs typeface="Arial MT"/>
              </a:rPr>
              <a:t>machine</a:t>
            </a:r>
            <a:r>
              <a:rPr sz="1300" spc="-15" dirty="0">
                <a:solidFill>
                  <a:srgbClr val="FFFFFF"/>
                </a:solidFill>
                <a:latin typeface="Arial MT"/>
                <a:cs typeface="Arial MT"/>
              </a:rPr>
              <a:t> </a:t>
            </a:r>
            <a:r>
              <a:rPr sz="1300" spc="-5" dirty="0">
                <a:solidFill>
                  <a:srgbClr val="FFFFFF"/>
                </a:solidFill>
                <a:latin typeface="Arial MT"/>
                <a:cs typeface="Arial MT"/>
              </a:rPr>
              <a:t>learning</a:t>
            </a:r>
            <a:r>
              <a:rPr sz="1300" spc="-10" dirty="0">
                <a:solidFill>
                  <a:srgbClr val="FFFFFF"/>
                </a:solidFill>
                <a:latin typeface="Arial MT"/>
                <a:cs typeface="Arial MT"/>
              </a:rPr>
              <a:t> </a:t>
            </a:r>
            <a:r>
              <a:rPr sz="1300" dirty="0">
                <a:solidFill>
                  <a:srgbClr val="FFFFFF"/>
                </a:solidFill>
                <a:latin typeface="Arial MT"/>
                <a:cs typeface="Arial MT"/>
              </a:rPr>
              <a:t>model</a:t>
            </a:r>
            <a:r>
              <a:rPr sz="1300" spc="-15" dirty="0">
                <a:solidFill>
                  <a:srgbClr val="FFFFFF"/>
                </a:solidFill>
                <a:latin typeface="Arial MT"/>
                <a:cs typeface="Arial MT"/>
              </a:rPr>
              <a:t> </a:t>
            </a:r>
            <a:r>
              <a:rPr sz="1300" dirty="0">
                <a:solidFill>
                  <a:srgbClr val="FFFFFF"/>
                </a:solidFill>
                <a:latin typeface="Arial MT"/>
                <a:cs typeface="Arial MT"/>
              </a:rPr>
              <a:t>can</a:t>
            </a:r>
            <a:r>
              <a:rPr sz="1300" spc="-10" dirty="0">
                <a:solidFill>
                  <a:srgbClr val="FFFFFF"/>
                </a:solidFill>
                <a:latin typeface="Arial MT"/>
                <a:cs typeface="Arial MT"/>
              </a:rPr>
              <a:t> </a:t>
            </a:r>
            <a:r>
              <a:rPr sz="1300" dirty="0">
                <a:solidFill>
                  <a:srgbClr val="FFFFFF"/>
                </a:solidFill>
                <a:latin typeface="Arial MT"/>
                <a:cs typeface="Arial MT"/>
              </a:rPr>
              <a:t>classify</a:t>
            </a:r>
            <a:r>
              <a:rPr sz="1300" spc="-15" dirty="0">
                <a:solidFill>
                  <a:srgbClr val="FFFFFF"/>
                </a:solidFill>
                <a:latin typeface="Arial MT"/>
                <a:cs typeface="Arial MT"/>
              </a:rPr>
              <a:t> </a:t>
            </a:r>
            <a:r>
              <a:rPr sz="1300" spc="-5" dirty="0">
                <a:solidFill>
                  <a:srgbClr val="FFFFFF"/>
                </a:solidFill>
                <a:latin typeface="Arial MT"/>
                <a:cs typeface="Arial MT"/>
              </a:rPr>
              <a:t>the</a:t>
            </a:r>
            <a:r>
              <a:rPr sz="1300" spc="-10" dirty="0">
                <a:solidFill>
                  <a:srgbClr val="FFFFFF"/>
                </a:solidFill>
                <a:latin typeface="Arial MT"/>
                <a:cs typeface="Arial MT"/>
              </a:rPr>
              <a:t> </a:t>
            </a:r>
            <a:r>
              <a:rPr sz="1300" spc="-5" dirty="0">
                <a:solidFill>
                  <a:srgbClr val="FFFFFF"/>
                </a:solidFill>
                <a:latin typeface="Arial MT"/>
                <a:cs typeface="Arial MT"/>
              </a:rPr>
              <a:t>dataset</a:t>
            </a:r>
            <a:r>
              <a:rPr sz="1300" spc="-15" dirty="0">
                <a:solidFill>
                  <a:srgbClr val="FFFFFF"/>
                </a:solidFill>
                <a:latin typeface="Arial MT"/>
                <a:cs typeface="Arial MT"/>
              </a:rPr>
              <a:t> </a:t>
            </a:r>
            <a:r>
              <a:rPr sz="1300" dirty="0">
                <a:solidFill>
                  <a:srgbClr val="FFFFFF"/>
                </a:solidFill>
                <a:latin typeface="Arial MT"/>
                <a:cs typeface="Arial MT"/>
              </a:rPr>
              <a:t>more</a:t>
            </a:r>
            <a:r>
              <a:rPr sz="1300" spc="-15" dirty="0">
                <a:solidFill>
                  <a:srgbClr val="FFFFFF"/>
                </a:solidFill>
                <a:latin typeface="Arial MT"/>
                <a:cs typeface="Arial MT"/>
              </a:rPr>
              <a:t> </a:t>
            </a:r>
            <a:r>
              <a:rPr sz="1300" spc="-5" dirty="0">
                <a:solidFill>
                  <a:srgbClr val="FFFFFF"/>
                </a:solidFill>
                <a:latin typeface="Arial MT"/>
                <a:cs typeface="Arial MT"/>
              </a:rPr>
              <a:t>accurately?</a:t>
            </a:r>
            <a:endParaRPr sz="1300" dirty="0">
              <a:latin typeface="Arial MT"/>
              <a:cs typeface="Arial MT"/>
            </a:endParaRPr>
          </a:p>
          <a:p>
            <a:pPr>
              <a:lnSpc>
                <a:spcPct val="100000"/>
              </a:lnSpc>
              <a:buClr>
                <a:srgbClr val="FFFFFF"/>
              </a:buClr>
            </a:pPr>
            <a:endParaRPr sz="1400" dirty="0">
              <a:latin typeface="Arial MT"/>
              <a:cs typeface="Arial MT"/>
            </a:endParaRPr>
          </a:p>
          <a:p>
            <a:pPr>
              <a:lnSpc>
                <a:spcPct val="100000"/>
              </a:lnSpc>
              <a:buClr>
                <a:srgbClr val="FFFFFF"/>
              </a:buClr>
              <a:buFont typeface="MS PGothic"/>
              <a:buChar char="❖"/>
            </a:pPr>
            <a:endParaRPr sz="1350" dirty="0">
              <a:latin typeface="Arial MT"/>
              <a:cs typeface="Arial MT"/>
            </a:endParaRPr>
          </a:p>
          <a:p>
            <a:pPr marL="12700">
              <a:lnSpc>
                <a:spcPct val="100000"/>
              </a:lnSpc>
            </a:pPr>
            <a:r>
              <a:rPr sz="1300" b="1" spc="-5" dirty="0">
                <a:solidFill>
                  <a:srgbClr val="FFAB40"/>
                </a:solidFill>
                <a:latin typeface="Arial"/>
                <a:cs typeface="Arial"/>
              </a:rPr>
              <a:t>Approach:</a:t>
            </a:r>
            <a:endParaRPr sz="1300" dirty="0">
              <a:latin typeface="Arial"/>
              <a:cs typeface="Arial"/>
            </a:endParaRPr>
          </a:p>
          <a:p>
            <a:pPr marL="469900" indent="-390525">
              <a:lnSpc>
                <a:spcPct val="100000"/>
              </a:lnSpc>
              <a:spcBef>
                <a:spcPts val="15"/>
              </a:spcBef>
              <a:buFont typeface="MS PGothic"/>
              <a:buChar char="❖"/>
              <a:tabLst>
                <a:tab pos="469265" algn="l"/>
                <a:tab pos="469900" algn="l"/>
              </a:tabLst>
            </a:pPr>
            <a:r>
              <a:rPr sz="1300" spc="-5" dirty="0">
                <a:solidFill>
                  <a:srgbClr val="FFFFFF"/>
                </a:solidFill>
                <a:latin typeface="Arial MT"/>
                <a:cs typeface="Arial MT"/>
              </a:rPr>
              <a:t>Conduct</a:t>
            </a:r>
            <a:r>
              <a:rPr sz="1300" spc="-10" dirty="0">
                <a:solidFill>
                  <a:srgbClr val="FFFFFF"/>
                </a:solidFill>
                <a:latin typeface="Arial MT"/>
                <a:cs typeface="Arial MT"/>
              </a:rPr>
              <a:t> </a:t>
            </a:r>
            <a:r>
              <a:rPr sz="1300" spc="-5" dirty="0">
                <a:solidFill>
                  <a:srgbClr val="FFFFFF"/>
                </a:solidFill>
                <a:latin typeface="Arial MT"/>
                <a:cs typeface="Arial MT"/>
              </a:rPr>
              <a:t>EDA</a:t>
            </a:r>
            <a:r>
              <a:rPr sz="1300" spc="-75" dirty="0">
                <a:solidFill>
                  <a:srgbClr val="FFFFFF"/>
                </a:solidFill>
                <a:latin typeface="Arial MT"/>
                <a:cs typeface="Arial MT"/>
              </a:rPr>
              <a:t> </a:t>
            </a:r>
            <a:r>
              <a:rPr sz="1300" spc="-5" dirty="0">
                <a:solidFill>
                  <a:srgbClr val="FFFFFF"/>
                </a:solidFill>
                <a:latin typeface="Arial MT"/>
                <a:cs typeface="Arial MT"/>
              </a:rPr>
              <a:t>to</a:t>
            </a:r>
            <a:r>
              <a:rPr sz="1300" spc="-10" dirty="0">
                <a:solidFill>
                  <a:srgbClr val="FFFFFF"/>
                </a:solidFill>
                <a:latin typeface="Arial MT"/>
                <a:cs typeface="Arial MT"/>
              </a:rPr>
              <a:t> </a:t>
            </a:r>
            <a:r>
              <a:rPr sz="1300" spc="-5" dirty="0">
                <a:solidFill>
                  <a:srgbClr val="FFFFFF"/>
                </a:solidFill>
                <a:latin typeface="Arial MT"/>
                <a:cs typeface="Arial MT"/>
              </a:rPr>
              <a:t>find the </a:t>
            </a:r>
            <a:r>
              <a:rPr sz="1300" dirty="0">
                <a:solidFill>
                  <a:srgbClr val="FFFFFF"/>
                </a:solidFill>
                <a:latin typeface="Arial MT"/>
                <a:cs typeface="Arial MT"/>
              </a:rPr>
              <a:t>relationship</a:t>
            </a:r>
            <a:r>
              <a:rPr sz="1300" spc="-10" dirty="0">
                <a:solidFill>
                  <a:srgbClr val="FFFFFF"/>
                </a:solidFill>
                <a:latin typeface="Arial MT"/>
                <a:cs typeface="Arial MT"/>
              </a:rPr>
              <a:t> </a:t>
            </a:r>
            <a:r>
              <a:rPr sz="1300" spc="-5" dirty="0">
                <a:solidFill>
                  <a:srgbClr val="FFFFFF"/>
                </a:solidFill>
                <a:latin typeface="Arial MT"/>
                <a:cs typeface="Arial MT"/>
              </a:rPr>
              <a:t>of </a:t>
            </a:r>
            <a:r>
              <a:rPr sz="1300" spc="-10" dirty="0">
                <a:solidFill>
                  <a:srgbClr val="FFFFFF"/>
                </a:solidFill>
                <a:latin typeface="Arial MT"/>
                <a:cs typeface="Arial MT"/>
              </a:rPr>
              <a:t>different </a:t>
            </a:r>
            <a:r>
              <a:rPr sz="1300" spc="-5" dirty="0">
                <a:solidFill>
                  <a:srgbClr val="FFFFFF"/>
                </a:solidFill>
                <a:latin typeface="Arial MT"/>
                <a:cs typeface="Arial MT"/>
              </a:rPr>
              <a:t>factors and</a:t>
            </a:r>
            <a:r>
              <a:rPr sz="1300" spc="-10" dirty="0">
                <a:solidFill>
                  <a:srgbClr val="FFFFFF"/>
                </a:solidFill>
                <a:latin typeface="Arial MT"/>
                <a:cs typeface="Arial MT"/>
              </a:rPr>
              <a:t> </a:t>
            </a:r>
            <a:r>
              <a:rPr sz="1300" spc="-5" dirty="0">
                <a:solidFill>
                  <a:srgbClr val="FFFFFF"/>
                </a:solidFill>
                <a:latin typeface="Arial MT"/>
                <a:cs typeface="Arial MT"/>
              </a:rPr>
              <a:t>produce </a:t>
            </a:r>
            <a:r>
              <a:rPr sz="1300" dirty="0">
                <a:solidFill>
                  <a:srgbClr val="FFFFFF"/>
                </a:solidFill>
                <a:latin typeface="Arial MT"/>
                <a:cs typeface="Arial MT"/>
              </a:rPr>
              <a:t>visualizations</a:t>
            </a:r>
            <a:endParaRPr sz="1300" dirty="0">
              <a:latin typeface="Arial MT"/>
              <a:cs typeface="Arial MT"/>
            </a:endParaRPr>
          </a:p>
          <a:p>
            <a:pPr marL="469900" indent="-390525">
              <a:lnSpc>
                <a:spcPct val="100000"/>
              </a:lnSpc>
              <a:spcBef>
                <a:spcPts val="15"/>
              </a:spcBef>
              <a:buFont typeface="MS PGothic"/>
              <a:buChar char="❖"/>
              <a:tabLst>
                <a:tab pos="469265" algn="l"/>
                <a:tab pos="469900" algn="l"/>
              </a:tabLst>
            </a:pPr>
            <a:r>
              <a:rPr sz="1300" spc="-5" dirty="0">
                <a:solidFill>
                  <a:srgbClr val="FFFFFF"/>
                </a:solidFill>
                <a:latin typeface="Arial MT"/>
                <a:cs typeface="Arial MT"/>
              </a:rPr>
              <a:t>Find</a:t>
            </a:r>
            <a:r>
              <a:rPr sz="1300" spc="-15" dirty="0">
                <a:solidFill>
                  <a:srgbClr val="FFFFFF"/>
                </a:solidFill>
                <a:latin typeface="Arial MT"/>
                <a:cs typeface="Arial MT"/>
              </a:rPr>
              <a:t> </a:t>
            </a:r>
            <a:r>
              <a:rPr sz="1300" spc="-5" dirty="0">
                <a:solidFill>
                  <a:srgbClr val="FFFFFF"/>
                </a:solidFill>
                <a:latin typeface="Arial MT"/>
                <a:cs typeface="Arial MT"/>
              </a:rPr>
              <a:t>the</a:t>
            </a:r>
            <a:r>
              <a:rPr sz="1300" spc="-15" dirty="0">
                <a:solidFill>
                  <a:srgbClr val="FFFFFF"/>
                </a:solidFill>
                <a:latin typeface="Arial MT"/>
                <a:cs typeface="Arial MT"/>
              </a:rPr>
              <a:t> </a:t>
            </a:r>
            <a:r>
              <a:rPr sz="1300" dirty="0">
                <a:solidFill>
                  <a:srgbClr val="FFFFFF"/>
                </a:solidFill>
                <a:latin typeface="Arial MT"/>
                <a:cs typeface="Arial MT"/>
              </a:rPr>
              <a:t>most</a:t>
            </a:r>
            <a:r>
              <a:rPr sz="1300" spc="-15" dirty="0">
                <a:solidFill>
                  <a:srgbClr val="FFFFFF"/>
                </a:solidFill>
                <a:latin typeface="Arial MT"/>
                <a:cs typeface="Arial MT"/>
              </a:rPr>
              <a:t> </a:t>
            </a:r>
            <a:r>
              <a:rPr sz="1300" spc="-5" dirty="0">
                <a:solidFill>
                  <a:srgbClr val="FFFFFF"/>
                </a:solidFill>
                <a:latin typeface="Arial MT"/>
                <a:cs typeface="Arial MT"/>
              </a:rPr>
              <a:t>accurate</a:t>
            </a:r>
            <a:r>
              <a:rPr sz="1300" spc="-15" dirty="0">
                <a:solidFill>
                  <a:srgbClr val="FFFFFF"/>
                </a:solidFill>
                <a:latin typeface="Arial MT"/>
                <a:cs typeface="Arial MT"/>
              </a:rPr>
              <a:t> </a:t>
            </a:r>
            <a:r>
              <a:rPr sz="1300" dirty="0">
                <a:solidFill>
                  <a:srgbClr val="FFFFFF"/>
                </a:solidFill>
                <a:latin typeface="Arial MT"/>
                <a:cs typeface="Arial MT"/>
              </a:rPr>
              <a:t>model</a:t>
            </a:r>
            <a:r>
              <a:rPr sz="1300" spc="-15" dirty="0">
                <a:solidFill>
                  <a:srgbClr val="FFFFFF"/>
                </a:solidFill>
                <a:latin typeface="Arial MT"/>
                <a:cs typeface="Arial MT"/>
              </a:rPr>
              <a:t> </a:t>
            </a:r>
            <a:r>
              <a:rPr sz="1300" spc="-5" dirty="0">
                <a:solidFill>
                  <a:srgbClr val="FFFFFF"/>
                </a:solidFill>
                <a:latin typeface="Arial MT"/>
                <a:cs typeface="Arial MT"/>
              </a:rPr>
              <a:t>for</a:t>
            </a:r>
            <a:r>
              <a:rPr sz="1300" spc="-10" dirty="0">
                <a:solidFill>
                  <a:srgbClr val="FFFFFF"/>
                </a:solidFill>
                <a:latin typeface="Arial MT"/>
                <a:cs typeface="Arial MT"/>
              </a:rPr>
              <a:t> </a:t>
            </a:r>
            <a:r>
              <a:rPr sz="1300" spc="-5" dirty="0">
                <a:solidFill>
                  <a:srgbClr val="FFFFFF"/>
                </a:solidFill>
                <a:latin typeface="Arial MT"/>
                <a:cs typeface="Arial MT"/>
              </a:rPr>
              <a:t>our</a:t>
            </a:r>
            <a:r>
              <a:rPr sz="1300" spc="-15" dirty="0">
                <a:solidFill>
                  <a:srgbClr val="FFFFFF"/>
                </a:solidFill>
                <a:latin typeface="Arial MT"/>
                <a:cs typeface="Arial MT"/>
              </a:rPr>
              <a:t> </a:t>
            </a:r>
            <a:r>
              <a:rPr sz="1300" spc="-5" dirty="0">
                <a:solidFill>
                  <a:srgbClr val="FFFFFF"/>
                </a:solidFill>
                <a:latin typeface="Arial MT"/>
                <a:cs typeface="Arial MT"/>
              </a:rPr>
              <a:t>dataset.</a:t>
            </a:r>
            <a:endParaRPr sz="1300" dirty="0">
              <a:latin typeface="Arial MT"/>
              <a:cs typeface="Arial MT"/>
            </a:endParaRPr>
          </a:p>
          <a:p>
            <a:pPr marL="1384300" marR="5080" lvl="1" indent="-390525">
              <a:lnSpc>
                <a:spcPct val="101000"/>
              </a:lnSpc>
              <a:buFont typeface="MS PGothic"/>
              <a:buChar char="➢"/>
              <a:tabLst>
                <a:tab pos="1383665" algn="l"/>
                <a:tab pos="1384300" algn="l"/>
              </a:tabLst>
            </a:pPr>
            <a:r>
              <a:rPr sz="1300" spc="-5" dirty="0">
                <a:solidFill>
                  <a:srgbClr val="FFFFFF"/>
                </a:solidFill>
                <a:latin typeface="Arial MT"/>
                <a:cs typeface="Arial MT"/>
              </a:rPr>
              <a:t>Classification </a:t>
            </a:r>
            <a:r>
              <a:rPr sz="1300" dirty="0">
                <a:solidFill>
                  <a:srgbClr val="FFFFFF"/>
                </a:solidFill>
                <a:latin typeface="Arial MT"/>
                <a:cs typeface="Arial MT"/>
              </a:rPr>
              <a:t>models</a:t>
            </a:r>
            <a:r>
              <a:rPr lang="en-IN" sz="1300" dirty="0">
                <a:solidFill>
                  <a:srgbClr val="FFFFFF"/>
                </a:solidFill>
                <a:latin typeface="Arial MT"/>
                <a:cs typeface="Arial MT"/>
              </a:rPr>
              <a:t> </a:t>
            </a:r>
            <a:r>
              <a:rPr sz="1300" dirty="0">
                <a:solidFill>
                  <a:srgbClr val="FFFFFF"/>
                </a:solidFill>
                <a:latin typeface="Arial MT"/>
                <a:cs typeface="Arial MT"/>
              </a:rPr>
              <a:t> (e.g </a:t>
            </a:r>
            <a:r>
              <a:rPr sz="1300" spc="-5" dirty="0">
                <a:solidFill>
                  <a:srgbClr val="FFFFFF"/>
                </a:solidFill>
                <a:latin typeface="Arial MT"/>
                <a:cs typeface="Arial MT"/>
              </a:rPr>
              <a:t>Random Forest, Support </a:t>
            </a:r>
            <a:r>
              <a:rPr sz="1300" spc="-20" dirty="0">
                <a:solidFill>
                  <a:srgbClr val="FFFFFF"/>
                </a:solidFill>
                <a:latin typeface="Arial MT"/>
                <a:cs typeface="Arial MT"/>
              </a:rPr>
              <a:t>Vector </a:t>
            </a:r>
            <a:r>
              <a:rPr sz="1300" dirty="0">
                <a:solidFill>
                  <a:srgbClr val="FFFFFF"/>
                </a:solidFill>
                <a:latin typeface="Arial MT"/>
                <a:cs typeface="Arial MT"/>
              </a:rPr>
              <a:t>Machines (SVM), </a:t>
            </a:r>
            <a:r>
              <a:rPr sz="1300" spc="-350" dirty="0">
                <a:solidFill>
                  <a:srgbClr val="FFFFFF"/>
                </a:solidFill>
                <a:latin typeface="Arial MT"/>
                <a:cs typeface="Arial MT"/>
              </a:rPr>
              <a:t> </a:t>
            </a:r>
            <a:r>
              <a:rPr sz="1300" spc="-5" dirty="0">
                <a:solidFill>
                  <a:srgbClr val="FFFFFF"/>
                </a:solidFill>
                <a:latin typeface="Arial MT"/>
                <a:cs typeface="Arial MT"/>
              </a:rPr>
              <a:t>Logistic</a:t>
            </a:r>
            <a:r>
              <a:rPr sz="1300" spc="-10" dirty="0">
                <a:solidFill>
                  <a:srgbClr val="FFFFFF"/>
                </a:solidFill>
                <a:latin typeface="Arial MT"/>
                <a:cs typeface="Arial MT"/>
              </a:rPr>
              <a:t> </a:t>
            </a:r>
            <a:r>
              <a:rPr sz="1300" spc="-5" dirty="0">
                <a:solidFill>
                  <a:srgbClr val="FFFFFF"/>
                </a:solidFill>
                <a:latin typeface="Arial MT"/>
                <a:cs typeface="Arial MT"/>
              </a:rPr>
              <a:t>Regression, Decision</a:t>
            </a:r>
            <a:r>
              <a:rPr sz="1300" spc="-25" dirty="0">
                <a:solidFill>
                  <a:srgbClr val="FFFFFF"/>
                </a:solidFill>
                <a:latin typeface="Arial MT"/>
                <a:cs typeface="Arial MT"/>
              </a:rPr>
              <a:t> </a:t>
            </a:r>
            <a:r>
              <a:rPr sz="1300" spc="-10" dirty="0">
                <a:solidFill>
                  <a:srgbClr val="FFFFFF"/>
                </a:solidFill>
                <a:latin typeface="Arial MT"/>
                <a:cs typeface="Arial MT"/>
              </a:rPr>
              <a:t>Trees, </a:t>
            </a:r>
            <a:r>
              <a:rPr sz="1300" spc="-5" dirty="0">
                <a:solidFill>
                  <a:srgbClr val="FFFFFF"/>
                </a:solidFill>
                <a:latin typeface="Arial MT"/>
                <a:cs typeface="Arial MT"/>
              </a:rPr>
              <a:t>and XGBoost)</a:t>
            </a:r>
            <a:endParaRPr sz="13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8899" y="237879"/>
            <a:ext cx="1295400" cy="391160"/>
          </a:xfrm>
          <a:prstGeom prst="rect">
            <a:avLst/>
          </a:prstGeom>
        </p:spPr>
        <p:txBody>
          <a:bodyPr vert="horz" wrap="square" lIns="0" tIns="12700" rIns="0" bIns="0" rtlCol="0">
            <a:spAutoFit/>
          </a:bodyPr>
          <a:lstStyle/>
          <a:p>
            <a:pPr marL="12700">
              <a:lnSpc>
                <a:spcPct val="100000"/>
              </a:lnSpc>
              <a:spcBef>
                <a:spcPts val="100"/>
              </a:spcBef>
            </a:pPr>
            <a:r>
              <a:rPr sz="2400" spc="-60" dirty="0">
                <a:solidFill>
                  <a:srgbClr val="FFAB40"/>
                </a:solidFill>
              </a:rPr>
              <a:t>Dataset</a:t>
            </a:r>
            <a:endParaRPr sz="2400"/>
          </a:p>
        </p:txBody>
      </p:sp>
      <p:pic>
        <p:nvPicPr>
          <p:cNvPr id="3" name="object 3"/>
          <p:cNvPicPr/>
          <p:nvPr/>
        </p:nvPicPr>
        <p:blipFill>
          <a:blip r:embed="rId2" cstate="print"/>
          <a:stretch>
            <a:fillRect/>
          </a:stretch>
        </p:blipFill>
        <p:spPr>
          <a:xfrm>
            <a:off x="613050" y="3920300"/>
            <a:ext cx="7769806" cy="1071400"/>
          </a:xfrm>
          <a:prstGeom prst="rect">
            <a:avLst/>
          </a:prstGeom>
        </p:spPr>
      </p:pic>
      <p:pic>
        <p:nvPicPr>
          <p:cNvPr id="4" name="object 4"/>
          <p:cNvPicPr/>
          <p:nvPr/>
        </p:nvPicPr>
        <p:blipFill>
          <a:blip r:embed="rId3" cstate="print"/>
          <a:stretch>
            <a:fillRect/>
          </a:stretch>
        </p:blipFill>
        <p:spPr>
          <a:xfrm>
            <a:off x="585874" y="857374"/>
            <a:ext cx="4118675" cy="2909724"/>
          </a:xfrm>
          <a:prstGeom prst="rect">
            <a:avLst/>
          </a:prstGeom>
        </p:spPr>
      </p:pic>
      <p:sp>
        <p:nvSpPr>
          <p:cNvPr id="5" name="object 5"/>
          <p:cNvSpPr txBox="1"/>
          <p:nvPr/>
        </p:nvSpPr>
        <p:spPr>
          <a:xfrm>
            <a:off x="5163574" y="759996"/>
            <a:ext cx="3642995" cy="2067233"/>
          </a:xfrm>
          <a:prstGeom prst="rect">
            <a:avLst/>
          </a:prstGeom>
        </p:spPr>
        <p:txBody>
          <a:bodyPr vert="horz" wrap="square" lIns="0" tIns="12700" rIns="0" bIns="0" rtlCol="0">
            <a:spAutoFit/>
          </a:bodyPr>
          <a:lstStyle/>
          <a:p>
            <a:pPr marL="12700">
              <a:lnSpc>
                <a:spcPct val="100000"/>
              </a:lnSpc>
              <a:spcBef>
                <a:spcPts val="100"/>
              </a:spcBef>
            </a:pPr>
            <a:r>
              <a:rPr sz="1300" b="1" spc="-5" dirty="0">
                <a:solidFill>
                  <a:srgbClr val="FFAB40"/>
                </a:solidFill>
                <a:latin typeface="Arial"/>
                <a:cs typeface="Arial"/>
              </a:rPr>
              <a:t>Source:</a:t>
            </a:r>
            <a:endParaRPr sz="1300" dirty="0">
              <a:latin typeface="Arial"/>
              <a:cs typeface="Arial"/>
            </a:endParaRPr>
          </a:p>
          <a:p>
            <a:pPr marL="12700" marR="5080">
              <a:lnSpc>
                <a:spcPct val="100000"/>
              </a:lnSpc>
            </a:pPr>
            <a:r>
              <a:rPr sz="1300" spc="-5" dirty="0">
                <a:solidFill>
                  <a:srgbClr val="FFFFFF"/>
                </a:solidFill>
                <a:latin typeface="Arial MT"/>
                <a:cs typeface="Arial MT"/>
              </a:rPr>
              <a:t>CDC </a:t>
            </a:r>
            <a:r>
              <a:rPr sz="1300" dirty="0">
                <a:solidFill>
                  <a:srgbClr val="FFFFFF"/>
                </a:solidFill>
                <a:latin typeface="Arial MT"/>
                <a:cs typeface="Arial MT"/>
              </a:rPr>
              <a:t>- </a:t>
            </a:r>
            <a:r>
              <a:rPr sz="1300" spc="-5" dirty="0">
                <a:solidFill>
                  <a:srgbClr val="FFFFFF"/>
                </a:solidFill>
                <a:latin typeface="Arial MT"/>
                <a:cs typeface="Arial MT"/>
              </a:rPr>
              <a:t>National Center for Health Statistics. </a:t>
            </a:r>
            <a:r>
              <a:rPr sz="1300" dirty="0">
                <a:solidFill>
                  <a:srgbClr val="FFFFFF"/>
                </a:solidFill>
                <a:latin typeface="Arial MT"/>
                <a:cs typeface="Arial MT"/>
              </a:rPr>
              <a:t> </a:t>
            </a:r>
            <a:r>
              <a:rPr sz="1300" spc="-5" dirty="0">
                <a:solidFill>
                  <a:srgbClr val="FFFFFF"/>
                </a:solidFill>
                <a:latin typeface="Arial MT"/>
                <a:cs typeface="Arial MT"/>
              </a:rPr>
              <a:t>National Health and Nutrition Examination Survey </a:t>
            </a:r>
            <a:r>
              <a:rPr sz="1300" spc="-350" dirty="0">
                <a:solidFill>
                  <a:srgbClr val="FFFFFF"/>
                </a:solidFill>
                <a:latin typeface="Arial MT"/>
                <a:cs typeface="Arial MT"/>
              </a:rPr>
              <a:t> </a:t>
            </a:r>
            <a:r>
              <a:rPr sz="1300" dirty="0">
                <a:solidFill>
                  <a:srgbClr val="FFFFFF"/>
                </a:solidFill>
                <a:latin typeface="Arial MT"/>
                <a:cs typeface="Arial MT"/>
              </a:rPr>
              <a:t>March</a:t>
            </a:r>
            <a:r>
              <a:rPr sz="1300" spc="-10" dirty="0">
                <a:solidFill>
                  <a:srgbClr val="FFFFFF"/>
                </a:solidFill>
                <a:latin typeface="Arial MT"/>
                <a:cs typeface="Arial MT"/>
              </a:rPr>
              <a:t> </a:t>
            </a:r>
            <a:r>
              <a:rPr sz="1300" spc="-5" dirty="0">
                <a:solidFill>
                  <a:srgbClr val="FFFFFF"/>
                </a:solidFill>
                <a:latin typeface="Arial MT"/>
                <a:cs typeface="Arial MT"/>
              </a:rPr>
              <a:t>2017</a:t>
            </a:r>
            <a:r>
              <a:rPr sz="1300" spc="-10" dirty="0">
                <a:solidFill>
                  <a:srgbClr val="FFFFFF"/>
                </a:solidFill>
                <a:latin typeface="Arial MT"/>
                <a:cs typeface="Arial MT"/>
              </a:rPr>
              <a:t> </a:t>
            </a:r>
            <a:r>
              <a:rPr sz="1300" spc="-5" dirty="0">
                <a:solidFill>
                  <a:srgbClr val="FFFFFF"/>
                </a:solidFill>
                <a:latin typeface="Arial MT"/>
                <a:cs typeface="Arial MT"/>
              </a:rPr>
              <a:t>to 2020</a:t>
            </a:r>
            <a:r>
              <a:rPr sz="1300" spc="-10" dirty="0">
                <a:solidFill>
                  <a:srgbClr val="FFFFFF"/>
                </a:solidFill>
                <a:latin typeface="Arial MT"/>
                <a:cs typeface="Arial MT"/>
              </a:rPr>
              <a:t> </a:t>
            </a:r>
            <a:r>
              <a:rPr sz="1300" spc="-5" dirty="0">
                <a:solidFill>
                  <a:srgbClr val="FFFFFF"/>
                </a:solidFill>
                <a:latin typeface="Arial MT"/>
                <a:cs typeface="Arial MT"/>
              </a:rPr>
              <a:t>Pre-pandemic</a:t>
            </a:r>
            <a:endParaRPr sz="1300" dirty="0">
              <a:latin typeface="Arial MT"/>
              <a:cs typeface="Arial MT"/>
            </a:endParaRPr>
          </a:p>
          <a:p>
            <a:pPr>
              <a:lnSpc>
                <a:spcPct val="100000"/>
              </a:lnSpc>
              <a:spcBef>
                <a:spcPts val="45"/>
              </a:spcBef>
            </a:pPr>
            <a:endParaRPr sz="1350" dirty="0">
              <a:latin typeface="Arial MT"/>
              <a:cs typeface="Arial MT"/>
            </a:endParaRPr>
          </a:p>
          <a:p>
            <a:pPr marL="12700">
              <a:lnSpc>
                <a:spcPct val="100000"/>
              </a:lnSpc>
            </a:pPr>
            <a:r>
              <a:rPr sz="1300" spc="-5" dirty="0">
                <a:solidFill>
                  <a:srgbClr val="FFFFFF"/>
                </a:solidFill>
                <a:latin typeface="Arial MT"/>
                <a:cs typeface="Arial MT"/>
              </a:rPr>
              <a:t>Combined</a:t>
            </a:r>
            <a:r>
              <a:rPr sz="1300" spc="-20" dirty="0">
                <a:solidFill>
                  <a:srgbClr val="FFFFFF"/>
                </a:solidFill>
                <a:latin typeface="Arial MT"/>
                <a:cs typeface="Arial MT"/>
              </a:rPr>
              <a:t> </a:t>
            </a:r>
            <a:r>
              <a:rPr sz="1300" dirty="0">
                <a:solidFill>
                  <a:srgbClr val="FFFFFF"/>
                </a:solidFill>
                <a:latin typeface="Arial MT"/>
                <a:cs typeface="Arial MT"/>
              </a:rPr>
              <a:t>7</a:t>
            </a:r>
            <a:r>
              <a:rPr sz="1300" spc="-15" dirty="0">
                <a:solidFill>
                  <a:srgbClr val="FFFFFF"/>
                </a:solidFill>
                <a:latin typeface="Arial MT"/>
                <a:cs typeface="Arial MT"/>
              </a:rPr>
              <a:t> </a:t>
            </a:r>
            <a:r>
              <a:rPr sz="1300" spc="-10" dirty="0">
                <a:solidFill>
                  <a:srgbClr val="FFFFFF"/>
                </a:solidFill>
                <a:latin typeface="Arial MT"/>
                <a:cs typeface="Arial MT"/>
              </a:rPr>
              <a:t>different</a:t>
            </a:r>
            <a:r>
              <a:rPr sz="1300" spc="-20" dirty="0">
                <a:solidFill>
                  <a:srgbClr val="FFFFFF"/>
                </a:solidFill>
                <a:latin typeface="Arial MT"/>
                <a:cs typeface="Arial MT"/>
              </a:rPr>
              <a:t> </a:t>
            </a:r>
            <a:r>
              <a:rPr sz="1300" dirty="0">
                <a:solidFill>
                  <a:srgbClr val="FFFFFF"/>
                </a:solidFill>
                <a:latin typeface="Arial MT"/>
                <a:cs typeface="Arial MT"/>
              </a:rPr>
              <a:t>raw</a:t>
            </a:r>
            <a:r>
              <a:rPr sz="1300" spc="-15" dirty="0">
                <a:solidFill>
                  <a:srgbClr val="FFFFFF"/>
                </a:solidFill>
                <a:latin typeface="Arial MT"/>
                <a:cs typeface="Arial MT"/>
              </a:rPr>
              <a:t> </a:t>
            </a:r>
            <a:r>
              <a:rPr sz="1300" spc="-5" dirty="0">
                <a:solidFill>
                  <a:srgbClr val="FFFFFF"/>
                </a:solidFill>
                <a:latin typeface="Arial MT"/>
                <a:cs typeface="Arial MT"/>
              </a:rPr>
              <a:t>datasets</a:t>
            </a:r>
            <a:endParaRPr sz="1300" dirty="0">
              <a:latin typeface="Arial MT"/>
              <a:cs typeface="Arial MT"/>
            </a:endParaRPr>
          </a:p>
          <a:p>
            <a:pPr>
              <a:lnSpc>
                <a:spcPct val="100000"/>
              </a:lnSpc>
              <a:spcBef>
                <a:spcPts val="45"/>
              </a:spcBef>
            </a:pPr>
            <a:endParaRPr lang="en-IN" sz="1350" dirty="0">
              <a:latin typeface="Arial MT"/>
              <a:cs typeface="Arial MT"/>
            </a:endParaRPr>
          </a:p>
          <a:p>
            <a:pPr>
              <a:spcBef>
                <a:spcPts val="45"/>
              </a:spcBef>
            </a:pPr>
            <a:r>
              <a:rPr lang="en-IN" sz="1400" b="1" dirty="0">
                <a:solidFill>
                  <a:srgbClr val="FFAB40"/>
                </a:solidFill>
                <a:latin typeface="Arial"/>
                <a:cs typeface="Arial"/>
              </a:rPr>
              <a:t>Data</a:t>
            </a:r>
            <a:r>
              <a:rPr lang="en-IN" sz="1400" b="1" spc="-40" dirty="0">
                <a:solidFill>
                  <a:srgbClr val="FFAB40"/>
                </a:solidFill>
                <a:latin typeface="Arial"/>
                <a:cs typeface="Arial"/>
              </a:rPr>
              <a:t> </a:t>
            </a:r>
            <a:r>
              <a:rPr lang="en-IN" sz="1400" b="1" dirty="0">
                <a:solidFill>
                  <a:srgbClr val="FFAB40"/>
                </a:solidFill>
                <a:latin typeface="Arial"/>
                <a:cs typeface="Arial"/>
              </a:rPr>
              <a:t>type</a:t>
            </a:r>
            <a:r>
              <a:rPr lang="en-IN" sz="1400" b="1" spc="-33" dirty="0">
                <a:solidFill>
                  <a:srgbClr val="FFAB40"/>
                </a:solidFill>
                <a:latin typeface="Arial"/>
                <a:cs typeface="Arial"/>
              </a:rPr>
              <a:t> </a:t>
            </a:r>
            <a:r>
              <a:rPr lang="en-IN" sz="1400" b="1" dirty="0">
                <a:solidFill>
                  <a:srgbClr val="FFAB40"/>
                </a:solidFill>
                <a:latin typeface="Arial"/>
                <a:cs typeface="Arial"/>
              </a:rPr>
              <a:t>(numerical</a:t>
            </a:r>
            <a:r>
              <a:rPr lang="en-IN" sz="1400" b="1" spc="-33" dirty="0">
                <a:solidFill>
                  <a:srgbClr val="FFAB40"/>
                </a:solidFill>
                <a:latin typeface="Arial"/>
                <a:cs typeface="Arial"/>
              </a:rPr>
              <a:t> </a:t>
            </a:r>
            <a:r>
              <a:rPr lang="en-IN" sz="1400" b="1" dirty="0">
                <a:solidFill>
                  <a:srgbClr val="FFAB40"/>
                </a:solidFill>
                <a:latin typeface="Arial"/>
                <a:cs typeface="Arial"/>
              </a:rPr>
              <a:t>&amp;</a:t>
            </a:r>
            <a:r>
              <a:rPr lang="en-IN" sz="1400" b="1" spc="-40" dirty="0">
                <a:solidFill>
                  <a:srgbClr val="FFAB40"/>
                </a:solidFill>
                <a:latin typeface="Arial"/>
                <a:cs typeface="Arial"/>
              </a:rPr>
              <a:t> </a:t>
            </a:r>
            <a:r>
              <a:rPr lang="en-IN" sz="1400" b="1" spc="-13" dirty="0">
                <a:solidFill>
                  <a:srgbClr val="FFAB40"/>
                </a:solidFill>
                <a:latin typeface="Arial"/>
                <a:cs typeface="Arial"/>
              </a:rPr>
              <a:t>categorical)</a:t>
            </a:r>
            <a:endParaRPr lang="en-IN" sz="1400" dirty="0">
              <a:latin typeface="Arial"/>
              <a:cs typeface="Arial"/>
            </a:endParaRPr>
          </a:p>
          <a:p>
            <a:pPr>
              <a:lnSpc>
                <a:spcPct val="100000"/>
              </a:lnSpc>
              <a:spcBef>
                <a:spcPts val="45"/>
              </a:spcBef>
            </a:pPr>
            <a:endParaRPr sz="1350" dirty="0">
              <a:latin typeface="Arial MT"/>
              <a:cs typeface="Arial MT"/>
            </a:endParaRPr>
          </a:p>
          <a:p>
            <a:pPr marL="12700">
              <a:lnSpc>
                <a:spcPct val="100000"/>
              </a:lnSpc>
            </a:pPr>
            <a:r>
              <a:rPr lang="en-IN" sz="1300" b="1" spc="-5" dirty="0">
                <a:solidFill>
                  <a:srgbClr val="FFAB40"/>
                </a:solidFill>
                <a:latin typeface="Arial"/>
                <a:cs typeface="Arial"/>
              </a:rPr>
              <a:t>Data </a:t>
            </a:r>
            <a:r>
              <a:rPr sz="1300" b="1" spc="-5" dirty="0">
                <a:solidFill>
                  <a:srgbClr val="FFAB40"/>
                </a:solidFill>
                <a:latin typeface="Arial"/>
                <a:cs typeface="Arial"/>
              </a:rPr>
              <a:t>Size:</a:t>
            </a:r>
            <a:r>
              <a:rPr sz="1300" b="1" spc="-15" dirty="0">
                <a:solidFill>
                  <a:srgbClr val="FFAB40"/>
                </a:solidFill>
                <a:latin typeface="Arial"/>
                <a:cs typeface="Arial"/>
              </a:rPr>
              <a:t> </a:t>
            </a:r>
            <a:r>
              <a:rPr sz="1400" spc="-5" dirty="0">
                <a:solidFill>
                  <a:srgbClr val="FFFFFF"/>
                </a:solidFill>
                <a:latin typeface="Arial MT"/>
                <a:cs typeface="Arial MT"/>
              </a:rPr>
              <a:t>12.4MB</a:t>
            </a:r>
            <a:r>
              <a:rPr sz="1400" spc="-25" dirty="0">
                <a:solidFill>
                  <a:srgbClr val="FFFFFF"/>
                </a:solidFill>
                <a:latin typeface="Arial MT"/>
                <a:cs typeface="Arial MT"/>
              </a:rPr>
              <a:t> </a:t>
            </a:r>
            <a:r>
              <a:rPr sz="1400" dirty="0">
                <a:solidFill>
                  <a:srgbClr val="FFFFFF"/>
                </a:solidFill>
                <a:latin typeface="Arial MT"/>
                <a:cs typeface="Arial MT"/>
              </a:rPr>
              <a:t>-</a:t>
            </a:r>
            <a:r>
              <a:rPr sz="1400" spc="-20" dirty="0">
                <a:solidFill>
                  <a:srgbClr val="FFFFFF"/>
                </a:solidFill>
                <a:latin typeface="Arial MT"/>
                <a:cs typeface="Arial MT"/>
              </a:rPr>
              <a:t> </a:t>
            </a:r>
            <a:r>
              <a:rPr sz="1400" spc="-45" dirty="0">
                <a:solidFill>
                  <a:srgbClr val="FFFFFF"/>
                </a:solidFill>
                <a:latin typeface="Arial MT"/>
                <a:cs typeface="Arial MT"/>
              </a:rPr>
              <a:t>XPT.</a:t>
            </a:r>
            <a:r>
              <a:rPr sz="1400" spc="-20" dirty="0">
                <a:solidFill>
                  <a:srgbClr val="FFFFFF"/>
                </a:solidFill>
                <a:latin typeface="Arial MT"/>
                <a:cs typeface="Arial MT"/>
              </a:rPr>
              <a:t> </a:t>
            </a:r>
            <a:r>
              <a:rPr sz="1400" spc="-5" dirty="0">
                <a:solidFill>
                  <a:srgbClr val="FFFFFF"/>
                </a:solidFill>
                <a:latin typeface="Arial MT"/>
                <a:cs typeface="Arial MT"/>
              </a:rPr>
              <a:t>files</a:t>
            </a:r>
            <a:endParaRPr sz="1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4625" y="391783"/>
            <a:ext cx="3388360"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AB40"/>
                </a:solidFill>
              </a:rPr>
              <a:t>E</a:t>
            </a:r>
            <a:r>
              <a:rPr sz="2400" spc="-45" dirty="0">
                <a:solidFill>
                  <a:srgbClr val="FFAB40"/>
                </a:solidFill>
              </a:rPr>
              <a:t>D</a:t>
            </a:r>
            <a:r>
              <a:rPr sz="2400" spc="20" dirty="0">
                <a:solidFill>
                  <a:srgbClr val="FFAB40"/>
                </a:solidFill>
              </a:rPr>
              <a:t>A</a:t>
            </a:r>
            <a:r>
              <a:rPr sz="2400" spc="-125" dirty="0">
                <a:solidFill>
                  <a:srgbClr val="FFAB40"/>
                </a:solidFill>
              </a:rPr>
              <a:t> </a:t>
            </a:r>
            <a:r>
              <a:rPr sz="2400" spc="-265" dirty="0">
                <a:solidFill>
                  <a:srgbClr val="FFAB40"/>
                </a:solidFill>
              </a:rPr>
              <a:t>&amp;</a:t>
            </a:r>
            <a:r>
              <a:rPr sz="2400" spc="-125" dirty="0">
                <a:solidFill>
                  <a:srgbClr val="FFAB40"/>
                </a:solidFill>
              </a:rPr>
              <a:t> </a:t>
            </a:r>
            <a:r>
              <a:rPr sz="2400" spc="-70" dirty="0">
                <a:solidFill>
                  <a:srgbClr val="FFAB40"/>
                </a:solidFill>
              </a:rPr>
              <a:t>Visualizations</a:t>
            </a:r>
            <a:endParaRPr sz="2400"/>
          </a:p>
        </p:txBody>
      </p:sp>
      <p:sp>
        <p:nvSpPr>
          <p:cNvPr id="3" name="object 3"/>
          <p:cNvSpPr txBox="1"/>
          <p:nvPr/>
        </p:nvSpPr>
        <p:spPr>
          <a:xfrm>
            <a:off x="4038600" y="4496837"/>
            <a:ext cx="495300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MT"/>
                <a:cs typeface="Arial MT"/>
              </a:rPr>
              <a:t>Basic</a:t>
            </a:r>
            <a:r>
              <a:rPr sz="1400" spc="-15" dirty="0">
                <a:solidFill>
                  <a:srgbClr val="FFFFFF"/>
                </a:solidFill>
                <a:latin typeface="Arial MT"/>
                <a:cs typeface="Arial MT"/>
              </a:rPr>
              <a:t> </a:t>
            </a:r>
            <a:r>
              <a:rPr sz="1400" spc="-5" dirty="0">
                <a:solidFill>
                  <a:srgbClr val="FFFFFF"/>
                </a:solidFill>
                <a:latin typeface="Arial MT"/>
                <a:cs typeface="Arial MT"/>
              </a:rPr>
              <a:t>histogram</a:t>
            </a:r>
            <a:r>
              <a:rPr sz="1400" spc="-15" dirty="0">
                <a:solidFill>
                  <a:srgbClr val="FFFFFF"/>
                </a:solidFill>
                <a:latin typeface="Arial MT"/>
                <a:cs typeface="Arial MT"/>
              </a:rPr>
              <a:t> </a:t>
            </a:r>
            <a:r>
              <a:rPr sz="1400" dirty="0">
                <a:solidFill>
                  <a:srgbClr val="FFFFFF"/>
                </a:solidFill>
                <a:latin typeface="Arial MT"/>
                <a:cs typeface="Arial MT"/>
              </a:rPr>
              <a:t>shows</a:t>
            </a:r>
            <a:r>
              <a:rPr sz="1400" spc="-15" dirty="0">
                <a:solidFill>
                  <a:srgbClr val="FFFFFF"/>
                </a:solidFill>
                <a:latin typeface="Arial MT"/>
                <a:cs typeface="Arial MT"/>
              </a:rPr>
              <a:t> </a:t>
            </a:r>
            <a:r>
              <a:rPr sz="1400" spc="-5" dirty="0">
                <a:solidFill>
                  <a:srgbClr val="FFFFFF"/>
                </a:solidFill>
                <a:latin typeface="Arial MT"/>
                <a:cs typeface="Arial MT"/>
              </a:rPr>
              <a:t>data</a:t>
            </a:r>
            <a:r>
              <a:rPr sz="1400" spc="-15" dirty="0">
                <a:solidFill>
                  <a:srgbClr val="FFFFFF"/>
                </a:solidFill>
                <a:latin typeface="Arial MT"/>
                <a:cs typeface="Arial MT"/>
              </a:rPr>
              <a:t> </a:t>
            </a:r>
            <a:r>
              <a:rPr sz="1400" spc="-5" dirty="0">
                <a:solidFill>
                  <a:srgbClr val="FFFFFF"/>
                </a:solidFill>
                <a:latin typeface="Arial MT"/>
                <a:cs typeface="Arial MT"/>
              </a:rPr>
              <a:t>distribution</a:t>
            </a:r>
            <a:r>
              <a:rPr sz="1400" spc="-10" dirty="0">
                <a:solidFill>
                  <a:srgbClr val="FFFFFF"/>
                </a:solidFill>
                <a:latin typeface="Arial MT"/>
                <a:cs typeface="Arial MT"/>
              </a:rPr>
              <a:t> </a:t>
            </a:r>
            <a:r>
              <a:rPr sz="1400" spc="-5" dirty="0">
                <a:solidFill>
                  <a:srgbClr val="FFFFFF"/>
                </a:solidFill>
                <a:latin typeface="Arial MT"/>
                <a:cs typeface="Arial MT"/>
              </a:rPr>
              <a:t>and</a:t>
            </a:r>
            <a:r>
              <a:rPr sz="1400" spc="-15" dirty="0">
                <a:solidFill>
                  <a:srgbClr val="FFFFFF"/>
                </a:solidFill>
                <a:latin typeface="Arial MT"/>
                <a:cs typeface="Arial MT"/>
              </a:rPr>
              <a:t> </a:t>
            </a:r>
            <a:r>
              <a:rPr sz="1400" spc="-5" dirty="0">
                <a:solidFill>
                  <a:srgbClr val="FFFFFF"/>
                </a:solidFill>
                <a:latin typeface="Arial MT"/>
                <a:cs typeface="Arial MT"/>
              </a:rPr>
              <a:t>frequency</a:t>
            </a:r>
            <a:r>
              <a:rPr sz="1400" spc="-15" dirty="0">
                <a:solidFill>
                  <a:srgbClr val="FFFFFF"/>
                </a:solidFill>
                <a:latin typeface="Arial MT"/>
                <a:cs typeface="Arial MT"/>
              </a:rPr>
              <a:t> </a:t>
            </a:r>
            <a:r>
              <a:rPr sz="1400" dirty="0">
                <a:solidFill>
                  <a:srgbClr val="FFFFFF"/>
                </a:solidFill>
                <a:latin typeface="Arial MT"/>
                <a:cs typeface="Arial MT"/>
              </a:rPr>
              <a:t>counts.</a:t>
            </a:r>
            <a:endParaRPr sz="1400" dirty="0">
              <a:latin typeface="Arial MT"/>
              <a:cs typeface="Arial MT"/>
            </a:endParaRPr>
          </a:p>
        </p:txBody>
      </p:sp>
      <p:pic>
        <p:nvPicPr>
          <p:cNvPr id="4" name="object 4"/>
          <p:cNvPicPr/>
          <p:nvPr/>
        </p:nvPicPr>
        <p:blipFill>
          <a:blip r:embed="rId2" cstate="print"/>
          <a:stretch>
            <a:fillRect/>
          </a:stretch>
        </p:blipFill>
        <p:spPr>
          <a:xfrm>
            <a:off x="228600" y="1123950"/>
            <a:ext cx="3810000" cy="3124200"/>
          </a:xfrm>
          <a:prstGeom prst="rect">
            <a:avLst/>
          </a:prstGeom>
        </p:spPr>
      </p:pic>
      <p:pic>
        <p:nvPicPr>
          <p:cNvPr id="5" name="object 5"/>
          <p:cNvPicPr/>
          <p:nvPr/>
        </p:nvPicPr>
        <p:blipFill>
          <a:blip r:embed="rId3" cstate="print"/>
          <a:stretch>
            <a:fillRect/>
          </a:stretch>
        </p:blipFill>
        <p:spPr>
          <a:xfrm>
            <a:off x="4419600" y="812288"/>
            <a:ext cx="4114800" cy="35882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435533"/>
            <a:ext cx="3388360"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AB40"/>
                </a:solidFill>
              </a:rPr>
              <a:t>E</a:t>
            </a:r>
            <a:r>
              <a:rPr sz="2400" spc="-45" dirty="0">
                <a:solidFill>
                  <a:srgbClr val="FFAB40"/>
                </a:solidFill>
              </a:rPr>
              <a:t>D</a:t>
            </a:r>
            <a:r>
              <a:rPr sz="2400" spc="20" dirty="0">
                <a:solidFill>
                  <a:srgbClr val="FFAB40"/>
                </a:solidFill>
              </a:rPr>
              <a:t>A</a:t>
            </a:r>
            <a:r>
              <a:rPr sz="2400" spc="-125" dirty="0">
                <a:solidFill>
                  <a:srgbClr val="FFAB40"/>
                </a:solidFill>
              </a:rPr>
              <a:t> </a:t>
            </a:r>
            <a:r>
              <a:rPr sz="2400" spc="-265" dirty="0">
                <a:solidFill>
                  <a:srgbClr val="FFAB40"/>
                </a:solidFill>
              </a:rPr>
              <a:t>&amp;</a:t>
            </a:r>
            <a:r>
              <a:rPr sz="2400" spc="-125" dirty="0">
                <a:solidFill>
                  <a:srgbClr val="FFAB40"/>
                </a:solidFill>
              </a:rPr>
              <a:t> </a:t>
            </a:r>
            <a:r>
              <a:rPr sz="2400" spc="-70" dirty="0">
                <a:solidFill>
                  <a:srgbClr val="FFAB40"/>
                </a:solidFill>
              </a:rPr>
              <a:t>Visualizations</a:t>
            </a:r>
            <a:endParaRPr sz="2400"/>
          </a:p>
        </p:txBody>
      </p:sp>
      <p:pic>
        <p:nvPicPr>
          <p:cNvPr id="3" name="object 3"/>
          <p:cNvPicPr/>
          <p:nvPr/>
        </p:nvPicPr>
        <p:blipFill>
          <a:blip r:embed="rId2" cstate="print"/>
          <a:stretch>
            <a:fillRect/>
          </a:stretch>
        </p:blipFill>
        <p:spPr>
          <a:xfrm>
            <a:off x="4966812" y="1276774"/>
            <a:ext cx="3599924" cy="308774"/>
          </a:xfrm>
          <a:prstGeom prst="rect">
            <a:avLst/>
          </a:prstGeom>
        </p:spPr>
      </p:pic>
      <p:pic>
        <p:nvPicPr>
          <p:cNvPr id="4" name="object 4"/>
          <p:cNvPicPr/>
          <p:nvPr/>
        </p:nvPicPr>
        <p:blipFill>
          <a:blip r:embed="rId3" cstate="print"/>
          <a:stretch>
            <a:fillRect/>
          </a:stretch>
        </p:blipFill>
        <p:spPr>
          <a:xfrm>
            <a:off x="381000" y="2382699"/>
            <a:ext cx="4585812" cy="2398851"/>
          </a:xfrm>
          <a:prstGeom prst="rect">
            <a:avLst/>
          </a:prstGeom>
        </p:spPr>
      </p:pic>
      <p:sp>
        <p:nvSpPr>
          <p:cNvPr id="5" name="object 5"/>
          <p:cNvSpPr txBox="1"/>
          <p:nvPr/>
        </p:nvSpPr>
        <p:spPr>
          <a:xfrm>
            <a:off x="962674" y="1178471"/>
            <a:ext cx="7656830" cy="2203450"/>
          </a:xfrm>
          <a:prstGeom prst="rect">
            <a:avLst/>
          </a:prstGeom>
        </p:spPr>
        <p:txBody>
          <a:bodyPr vert="horz" wrap="square" lIns="0" tIns="12700" rIns="0" bIns="0" rtlCol="0">
            <a:spAutoFit/>
          </a:bodyPr>
          <a:lstStyle/>
          <a:p>
            <a:pPr marL="12700" marR="4335780">
              <a:lnSpc>
                <a:spcPct val="100000"/>
              </a:lnSpc>
              <a:spcBef>
                <a:spcPts val="100"/>
              </a:spcBef>
            </a:pPr>
            <a:r>
              <a:rPr sz="1300" spc="-5" dirty="0">
                <a:solidFill>
                  <a:srgbClr val="FFFFFF"/>
                </a:solidFill>
                <a:latin typeface="Arial MT"/>
                <a:cs typeface="Arial MT"/>
              </a:rPr>
              <a:t>Dataset </a:t>
            </a:r>
            <a:r>
              <a:rPr sz="1300" dirty="0">
                <a:solidFill>
                  <a:srgbClr val="FFFFFF"/>
                </a:solidFill>
                <a:latin typeface="Arial MT"/>
                <a:cs typeface="Arial MT"/>
              </a:rPr>
              <a:t>contains </a:t>
            </a:r>
            <a:r>
              <a:rPr sz="1300" spc="-5" dirty="0">
                <a:solidFill>
                  <a:srgbClr val="FFFFFF"/>
                </a:solidFill>
                <a:latin typeface="Arial MT"/>
                <a:cs typeface="Arial MT"/>
              </a:rPr>
              <a:t>infants, </a:t>
            </a:r>
            <a:r>
              <a:rPr sz="1300" dirty="0">
                <a:solidFill>
                  <a:srgbClr val="FFFFFF"/>
                </a:solidFill>
                <a:latin typeface="Arial MT"/>
                <a:cs typeface="Arial MT"/>
              </a:rPr>
              <a:t>children, </a:t>
            </a:r>
            <a:r>
              <a:rPr sz="1300" spc="-5" dirty="0">
                <a:solidFill>
                  <a:srgbClr val="FFFFFF"/>
                </a:solidFill>
                <a:latin typeface="Arial MT"/>
                <a:cs typeface="Arial MT"/>
              </a:rPr>
              <a:t>teenagers, </a:t>
            </a:r>
            <a:r>
              <a:rPr sz="1300" spc="-350" dirty="0">
                <a:solidFill>
                  <a:srgbClr val="FFFFFF"/>
                </a:solidFill>
                <a:latin typeface="Arial MT"/>
                <a:cs typeface="Arial MT"/>
              </a:rPr>
              <a:t> </a:t>
            </a:r>
            <a:r>
              <a:rPr sz="1300" spc="-5" dirty="0">
                <a:solidFill>
                  <a:srgbClr val="FFFFFF"/>
                </a:solidFill>
                <a:latin typeface="Arial MT"/>
                <a:cs typeface="Arial MT"/>
              </a:rPr>
              <a:t>adults,</a:t>
            </a:r>
            <a:r>
              <a:rPr sz="1300" spc="-10" dirty="0">
                <a:solidFill>
                  <a:srgbClr val="FFFFFF"/>
                </a:solidFill>
                <a:latin typeface="Arial MT"/>
                <a:cs typeface="Arial MT"/>
              </a:rPr>
              <a:t> </a:t>
            </a:r>
            <a:r>
              <a:rPr sz="1300" spc="-5" dirty="0">
                <a:solidFill>
                  <a:srgbClr val="FFFFFF"/>
                </a:solidFill>
                <a:latin typeface="Arial MT"/>
                <a:cs typeface="Arial MT"/>
              </a:rPr>
              <a:t>and </a:t>
            </a:r>
            <a:r>
              <a:rPr sz="1300" dirty="0">
                <a:solidFill>
                  <a:srgbClr val="FFFFFF"/>
                </a:solidFill>
                <a:latin typeface="Arial MT"/>
                <a:cs typeface="Arial MT"/>
              </a:rPr>
              <a:t>seniors.</a:t>
            </a:r>
            <a:endParaRPr sz="1300" dirty="0">
              <a:latin typeface="Arial MT"/>
              <a:cs typeface="Arial MT"/>
            </a:endParaRPr>
          </a:p>
          <a:p>
            <a:pPr marL="469900" marR="4531995" indent="-283845">
              <a:lnSpc>
                <a:spcPct val="100000"/>
              </a:lnSpc>
              <a:buChar char="-"/>
              <a:tabLst>
                <a:tab pos="469265" algn="l"/>
                <a:tab pos="469900" algn="l"/>
              </a:tabLst>
            </a:pPr>
            <a:r>
              <a:rPr sz="1300" spc="-5" dirty="0">
                <a:solidFill>
                  <a:srgbClr val="FFFFFF"/>
                </a:solidFill>
                <a:latin typeface="Arial MT"/>
                <a:cs typeface="Arial MT"/>
              </a:rPr>
              <a:t>Added </a:t>
            </a:r>
            <a:r>
              <a:rPr sz="1300" dirty="0">
                <a:solidFill>
                  <a:srgbClr val="FFFFFF"/>
                </a:solidFill>
                <a:latin typeface="Arial MT"/>
                <a:cs typeface="Arial MT"/>
              </a:rPr>
              <a:t>a </a:t>
            </a:r>
            <a:r>
              <a:rPr sz="1300" spc="-5" dirty="0">
                <a:solidFill>
                  <a:srgbClr val="FFFFFF"/>
                </a:solidFill>
                <a:latin typeface="Arial MT"/>
                <a:cs typeface="Arial MT"/>
              </a:rPr>
              <a:t>new </a:t>
            </a:r>
            <a:r>
              <a:rPr sz="1300" dirty="0">
                <a:solidFill>
                  <a:srgbClr val="FFFFFF"/>
                </a:solidFill>
                <a:latin typeface="Arial MT"/>
                <a:cs typeface="Arial MT"/>
              </a:rPr>
              <a:t>column </a:t>
            </a:r>
            <a:r>
              <a:rPr sz="1300" spc="-5" dirty="0">
                <a:solidFill>
                  <a:srgbClr val="FFFFFF"/>
                </a:solidFill>
                <a:latin typeface="Arial MT"/>
                <a:cs typeface="Arial MT"/>
              </a:rPr>
              <a:t>and </a:t>
            </a:r>
            <a:r>
              <a:rPr sz="1300" dirty="0">
                <a:solidFill>
                  <a:srgbClr val="FFFFFF"/>
                </a:solidFill>
                <a:latin typeface="Arial MT"/>
                <a:cs typeface="Arial MT"/>
              </a:rPr>
              <a:t>separated </a:t>
            </a:r>
            <a:r>
              <a:rPr sz="1300" spc="-355" dirty="0">
                <a:solidFill>
                  <a:srgbClr val="FFFFFF"/>
                </a:solidFill>
                <a:latin typeface="Arial MT"/>
                <a:cs typeface="Arial MT"/>
              </a:rPr>
              <a:t> </a:t>
            </a:r>
            <a:r>
              <a:rPr sz="1300" dirty="0">
                <a:solidFill>
                  <a:srgbClr val="FFFFFF"/>
                </a:solidFill>
                <a:latin typeface="Arial MT"/>
                <a:cs typeface="Arial MT"/>
              </a:rPr>
              <a:t>respondents</a:t>
            </a:r>
            <a:r>
              <a:rPr sz="1300" spc="-20" dirty="0">
                <a:solidFill>
                  <a:srgbClr val="FFFFFF"/>
                </a:solidFill>
                <a:latin typeface="Arial MT"/>
                <a:cs typeface="Arial MT"/>
              </a:rPr>
              <a:t> </a:t>
            </a:r>
            <a:r>
              <a:rPr sz="1300" spc="-5" dirty="0">
                <a:solidFill>
                  <a:srgbClr val="FFFFFF"/>
                </a:solidFill>
                <a:latin typeface="Arial MT"/>
                <a:cs typeface="Arial MT"/>
              </a:rPr>
              <a:t>to</a:t>
            </a:r>
            <a:r>
              <a:rPr sz="1300" spc="-20" dirty="0">
                <a:solidFill>
                  <a:srgbClr val="FFFFFF"/>
                </a:solidFill>
                <a:latin typeface="Arial MT"/>
                <a:cs typeface="Arial MT"/>
              </a:rPr>
              <a:t> </a:t>
            </a:r>
            <a:r>
              <a:rPr sz="1300" spc="-10" dirty="0">
                <a:solidFill>
                  <a:srgbClr val="FFFFFF"/>
                </a:solidFill>
                <a:latin typeface="Arial MT"/>
                <a:cs typeface="Arial MT"/>
              </a:rPr>
              <a:t>different</a:t>
            </a:r>
            <a:r>
              <a:rPr sz="1300" spc="-20" dirty="0">
                <a:solidFill>
                  <a:srgbClr val="FFFFFF"/>
                </a:solidFill>
                <a:latin typeface="Arial MT"/>
                <a:cs typeface="Arial MT"/>
              </a:rPr>
              <a:t> </a:t>
            </a:r>
            <a:r>
              <a:rPr sz="1300" spc="-5" dirty="0">
                <a:solidFill>
                  <a:srgbClr val="FFFFFF"/>
                </a:solidFill>
                <a:latin typeface="Arial MT"/>
                <a:cs typeface="Arial MT"/>
              </a:rPr>
              <a:t>age</a:t>
            </a:r>
            <a:r>
              <a:rPr sz="1300" spc="-20" dirty="0">
                <a:solidFill>
                  <a:srgbClr val="FFFFFF"/>
                </a:solidFill>
                <a:latin typeface="Arial MT"/>
                <a:cs typeface="Arial MT"/>
              </a:rPr>
              <a:t> </a:t>
            </a:r>
            <a:r>
              <a:rPr sz="1300" spc="-5" dirty="0">
                <a:solidFill>
                  <a:srgbClr val="FFFFFF"/>
                </a:solidFill>
                <a:latin typeface="Arial MT"/>
                <a:cs typeface="Arial MT"/>
              </a:rPr>
              <a:t>groups.</a:t>
            </a:r>
            <a:endParaRPr sz="1300" dirty="0">
              <a:latin typeface="Arial MT"/>
              <a:cs typeface="Arial MT"/>
            </a:endParaRPr>
          </a:p>
          <a:p>
            <a:pPr marL="4546600" marR="5080" lvl="1" indent="-320675">
              <a:lnSpc>
                <a:spcPct val="100000"/>
              </a:lnSpc>
              <a:spcBef>
                <a:spcPts val="825"/>
              </a:spcBef>
              <a:buChar char="●"/>
              <a:tabLst>
                <a:tab pos="4546600" algn="l"/>
                <a:tab pos="4547235" algn="l"/>
              </a:tabLst>
            </a:pPr>
            <a:r>
              <a:rPr sz="1200" spc="-5" dirty="0">
                <a:solidFill>
                  <a:srgbClr val="FFFFFF"/>
                </a:solidFill>
                <a:latin typeface="Arial MT"/>
                <a:cs typeface="Arial MT"/>
              </a:rPr>
              <a:t>Respondents below 20 or older than 60 </a:t>
            </a:r>
            <a:r>
              <a:rPr sz="1200" dirty="0">
                <a:solidFill>
                  <a:srgbClr val="FFFFFF"/>
                </a:solidFill>
                <a:latin typeface="Arial MT"/>
                <a:cs typeface="Arial MT"/>
              </a:rPr>
              <a:t>years </a:t>
            </a:r>
            <a:r>
              <a:rPr sz="1200" spc="-320" dirty="0">
                <a:solidFill>
                  <a:srgbClr val="FFFFFF"/>
                </a:solidFill>
                <a:latin typeface="Arial MT"/>
                <a:cs typeface="Arial MT"/>
              </a:rPr>
              <a:t> </a:t>
            </a:r>
            <a:r>
              <a:rPr sz="1200" spc="-5" dirty="0">
                <a:solidFill>
                  <a:srgbClr val="FFFFFF"/>
                </a:solidFill>
                <a:latin typeface="Arial MT"/>
                <a:cs typeface="Arial MT"/>
              </a:rPr>
              <a:t>old </a:t>
            </a:r>
            <a:r>
              <a:rPr sz="1200" dirty="0">
                <a:solidFill>
                  <a:srgbClr val="FFFFFF"/>
                </a:solidFill>
                <a:latin typeface="Arial MT"/>
                <a:cs typeface="Arial MT"/>
              </a:rPr>
              <a:t>- Missing </a:t>
            </a:r>
            <a:r>
              <a:rPr sz="1200" spc="-5" dirty="0">
                <a:solidFill>
                  <a:srgbClr val="FFFFFF"/>
                </a:solidFill>
                <a:latin typeface="Arial MT"/>
                <a:cs typeface="Arial MT"/>
              </a:rPr>
              <a:t>information </a:t>
            </a:r>
            <a:r>
              <a:rPr sz="1200" dirty="0">
                <a:solidFill>
                  <a:srgbClr val="FFFFFF"/>
                </a:solidFill>
                <a:latin typeface="Arial MT"/>
                <a:cs typeface="Arial MT"/>
              </a:rPr>
              <a:t>such </a:t>
            </a:r>
            <a:r>
              <a:rPr sz="1200" spc="-5" dirty="0">
                <a:solidFill>
                  <a:srgbClr val="FFFFFF"/>
                </a:solidFill>
                <a:latin typeface="Arial MT"/>
                <a:cs typeface="Arial MT"/>
              </a:rPr>
              <a:t>as education, </a:t>
            </a:r>
            <a:r>
              <a:rPr sz="1200" dirty="0">
                <a:solidFill>
                  <a:srgbClr val="FFFFFF"/>
                </a:solidFill>
                <a:latin typeface="Arial MT"/>
                <a:cs typeface="Arial MT"/>
              </a:rPr>
              <a:t> </a:t>
            </a:r>
            <a:r>
              <a:rPr sz="1200" spc="-5" dirty="0">
                <a:solidFill>
                  <a:srgbClr val="FFFFFF"/>
                </a:solidFill>
                <a:latin typeface="Arial MT"/>
                <a:cs typeface="Arial MT"/>
              </a:rPr>
              <a:t>family income </a:t>
            </a:r>
            <a:r>
              <a:rPr sz="1200" dirty="0">
                <a:solidFill>
                  <a:srgbClr val="FFFFFF"/>
                </a:solidFill>
                <a:latin typeface="Arial MT"/>
                <a:cs typeface="Arial MT"/>
              </a:rPr>
              <a:t>ratio, </a:t>
            </a:r>
            <a:r>
              <a:rPr sz="1200" spc="-5" dirty="0">
                <a:solidFill>
                  <a:srgbClr val="FFFFFF"/>
                </a:solidFill>
                <a:latin typeface="Arial MT"/>
                <a:cs typeface="Arial MT"/>
              </a:rPr>
              <a:t>diabetes, activities, eating </a:t>
            </a:r>
            <a:r>
              <a:rPr sz="1200" spc="-320" dirty="0">
                <a:solidFill>
                  <a:srgbClr val="FFFFFF"/>
                </a:solidFill>
                <a:latin typeface="Arial MT"/>
                <a:cs typeface="Arial MT"/>
              </a:rPr>
              <a:t> </a:t>
            </a:r>
            <a:r>
              <a:rPr sz="1200" spc="-5" dirty="0">
                <a:solidFill>
                  <a:srgbClr val="FFFFFF"/>
                </a:solidFill>
                <a:latin typeface="Arial MT"/>
                <a:cs typeface="Arial MT"/>
              </a:rPr>
              <a:t>disorder</a:t>
            </a:r>
            <a:r>
              <a:rPr sz="1200" spc="-10" dirty="0">
                <a:solidFill>
                  <a:srgbClr val="FFFFFF"/>
                </a:solidFill>
                <a:latin typeface="Arial MT"/>
                <a:cs typeface="Arial MT"/>
              </a:rPr>
              <a:t> </a:t>
            </a:r>
            <a:r>
              <a:rPr sz="1200" dirty="0">
                <a:solidFill>
                  <a:srgbClr val="FFFFFF"/>
                </a:solidFill>
                <a:latin typeface="Arial MT"/>
                <a:cs typeface="Arial MT"/>
              </a:rPr>
              <a:t>status,</a:t>
            </a:r>
            <a:r>
              <a:rPr sz="1200" spc="-10" dirty="0">
                <a:solidFill>
                  <a:srgbClr val="FFFFFF"/>
                </a:solidFill>
                <a:latin typeface="Arial MT"/>
                <a:cs typeface="Arial MT"/>
              </a:rPr>
              <a:t> </a:t>
            </a:r>
            <a:r>
              <a:rPr sz="1200" spc="-5" dirty="0">
                <a:solidFill>
                  <a:srgbClr val="FFFFFF"/>
                </a:solidFill>
                <a:latin typeface="Arial MT"/>
                <a:cs typeface="Arial MT"/>
              </a:rPr>
              <a:t>and</a:t>
            </a:r>
            <a:r>
              <a:rPr sz="1200" spc="-10" dirty="0">
                <a:solidFill>
                  <a:srgbClr val="FFFFFF"/>
                </a:solidFill>
                <a:latin typeface="Arial MT"/>
                <a:cs typeface="Arial MT"/>
              </a:rPr>
              <a:t> </a:t>
            </a:r>
            <a:r>
              <a:rPr sz="1200" dirty="0">
                <a:solidFill>
                  <a:srgbClr val="FFFFFF"/>
                </a:solidFill>
                <a:latin typeface="Arial MT"/>
                <a:cs typeface="Arial MT"/>
              </a:rPr>
              <a:t>smoking</a:t>
            </a:r>
            <a:r>
              <a:rPr sz="1200" spc="-10" dirty="0">
                <a:solidFill>
                  <a:srgbClr val="FFFFFF"/>
                </a:solidFill>
                <a:latin typeface="Arial MT"/>
                <a:cs typeface="Arial MT"/>
              </a:rPr>
              <a:t> </a:t>
            </a:r>
            <a:r>
              <a:rPr sz="1200" spc="-5" dirty="0">
                <a:solidFill>
                  <a:srgbClr val="FFFFFF"/>
                </a:solidFill>
                <a:latin typeface="Arial MT"/>
                <a:cs typeface="Arial MT"/>
              </a:rPr>
              <a:t>habit.</a:t>
            </a:r>
            <a:endParaRPr sz="1200" dirty="0">
              <a:latin typeface="Arial MT"/>
              <a:cs typeface="Arial MT"/>
            </a:endParaRPr>
          </a:p>
          <a:p>
            <a:pPr marL="4546600" marR="316865" lvl="1" indent="-320675">
              <a:lnSpc>
                <a:spcPct val="100000"/>
              </a:lnSpc>
              <a:buChar char="●"/>
              <a:tabLst>
                <a:tab pos="4546600" algn="l"/>
                <a:tab pos="4547235" algn="l"/>
              </a:tabLst>
            </a:pPr>
            <a:r>
              <a:rPr sz="1200" spc="-5" dirty="0">
                <a:solidFill>
                  <a:srgbClr val="FFFFFF"/>
                </a:solidFill>
                <a:latin typeface="Arial MT"/>
                <a:cs typeface="Arial MT"/>
              </a:rPr>
              <a:t>Decided to extract the </a:t>
            </a:r>
            <a:r>
              <a:rPr sz="1200" dirty="0">
                <a:solidFill>
                  <a:srgbClr val="FFFFFF"/>
                </a:solidFill>
                <a:latin typeface="Arial MT"/>
                <a:cs typeface="Arial MT"/>
              </a:rPr>
              <a:t>respondents’ </a:t>
            </a:r>
            <a:r>
              <a:rPr sz="1200" spc="-5" dirty="0">
                <a:solidFill>
                  <a:srgbClr val="FFFFFF"/>
                </a:solidFill>
                <a:latin typeface="Arial MT"/>
                <a:cs typeface="Arial MT"/>
              </a:rPr>
              <a:t>data </a:t>
            </a:r>
            <a:r>
              <a:rPr sz="1200" dirty="0">
                <a:solidFill>
                  <a:srgbClr val="FFFFFF"/>
                </a:solidFill>
                <a:latin typeface="Arial MT"/>
                <a:cs typeface="Arial MT"/>
              </a:rPr>
              <a:t> </a:t>
            </a:r>
            <a:r>
              <a:rPr sz="1200" spc="-5" dirty="0">
                <a:solidFill>
                  <a:srgbClr val="FFFFFF"/>
                </a:solidFill>
                <a:latin typeface="Arial MT"/>
                <a:cs typeface="Arial MT"/>
              </a:rPr>
              <a:t>between 20 to 60 </a:t>
            </a:r>
            <a:r>
              <a:rPr sz="1200" dirty="0">
                <a:solidFill>
                  <a:srgbClr val="FFFFFF"/>
                </a:solidFill>
                <a:latin typeface="Arial MT"/>
                <a:cs typeface="Arial MT"/>
              </a:rPr>
              <a:t>years </a:t>
            </a:r>
            <a:r>
              <a:rPr sz="1200" spc="-5" dirty="0">
                <a:solidFill>
                  <a:srgbClr val="FFFFFF"/>
                </a:solidFill>
                <a:latin typeface="Arial MT"/>
                <a:cs typeface="Arial MT"/>
              </a:rPr>
              <a:t>old to </a:t>
            </a:r>
            <a:r>
              <a:rPr sz="1200" dirty="0">
                <a:solidFill>
                  <a:srgbClr val="FFFFFF"/>
                </a:solidFill>
                <a:latin typeface="Arial MT"/>
                <a:cs typeface="Arial MT"/>
              </a:rPr>
              <a:t>a </a:t>
            </a:r>
            <a:r>
              <a:rPr sz="1200" spc="-5" dirty="0">
                <a:solidFill>
                  <a:srgbClr val="FFFFFF"/>
                </a:solidFill>
                <a:latin typeface="Arial MT"/>
                <a:cs typeface="Arial MT"/>
              </a:rPr>
              <a:t>new data </a:t>
            </a:r>
            <a:r>
              <a:rPr sz="1200" spc="-320" dirty="0">
                <a:solidFill>
                  <a:srgbClr val="FFFFFF"/>
                </a:solidFill>
                <a:latin typeface="Arial MT"/>
                <a:cs typeface="Arial MT"/>
              </a:rPr>
              <a:t> </a:t>
            </a:r>
            <a:r>
              <a:rPr sz="1200" spc="-5" dirty="0">
                <a:solidFill>
                  <a:srgbClr val="FFFFFF"/>
                </a:solidFill>
                <a:latin typeface="Arial MT"/>
                <a:cs typeface="Arial MT"/>
              </a:rPr>
              <a:t>frame.</a:t>
            </a:r>
            <a:endParaRPr sz="12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427208"/>
            <a:ext cx="3388360"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AB40"/>
                </a:solidFill>
              </a:rPr>
              <a:t>E</a:t>
            </a:r>
            <a:r>
              <a:rPr sz="2400" spc="-45" dirty="0">
                <a:solidFill>
                  <a:srgbClr val="FFAB40"/>
                </a:solidFill>
              </a:rPr>
              <a:t>D</a:t>
            </a:r>
            <a:r>
              <a:rPr sz="2400" spc="20" dirty="0">
                <a:solidFill>
                  <a:srgbClr val="FFAB40"/>
                </a:solidFill>
              </a:rPr>
              <a:t>A</a:t>
            </a:r>
            <a:r>
              <a:rPr sz="2400" spc="-125" dirty="0">
                <a:solidFill>
                  <a:srgbClr val="FFAB40"/>
                </a:solidFill>
              </a:rPr>
              <a:t> </a:t>
            </a:r>
            <a:r>
              <a:rPr sz="2400" spc="-265" dirty="0">
                <a:solidFill>
                  <a:srgbClr val="FFAB40"/>
                </a:solidFill>
              </a:rPr>
              <a:t>&amp;</a:t>
            </a:r>
            <a:r>
              <a:rPr sz="2400" spc="-125" dirty="0">
                <a:solidFill>
                  <a:srgbClr val="FFAB40"/>
                </a:solidFill>
              </a:rPr>
              <a:t> </a:t>
            </a:r>
            <a:r>
              <a:rPr sz="2400" spc="-70" dirty="0">
                <a:solidFill>
                  <a:srgbClr val="FFAB40"/>
                </a:solidFill>
              </a:rPr>
              <a:t>Visualizations</a:t>
            </a:r>
            <a:endParaRPr sz="2400"/>
          </a:p>
        </p:txBody>
      </p:sp>
      <p:pic>
        <p:nvPicPr>
          <p:cNvPr id="3" name="object 3"/>
          <p:cNvPicPr/>
          <p:nvPr/>
        </p:nvPicPr>
        <p:blipFill>
          <a:blip r:embed="rId2" cstate="print"/>
          <a:stretch>
            <a:fillRect/>
          </a:stretch>
        </p:blipFill>
        <p:spPr>
          <a:xfrm>
            <a:off x="533401" y="1205340"/>
            <a:ext cx="1981200" cy="2661809"/>
          </a:xfrm>
          <a:prstGeom prst="rect">
            <a:avLst/>
          </a:prstGeom>
        </p:spPr>
      </p:pic>
      <p:pic>
        <p:nvPicPr>
          <p:cNvPr id="4" name="object 4"/>
          <p:cNvPicPr/>
          <p:nvPr/>
        </p:nvPicPr>
        <p:blipFill>
          <a:blip r:embed="rId3" cstate="print"/>
          <a:stretch>
            <a:fillRect/>
          </a:stretch>
        </p:blipFill>
        <p:spPr>
          <a:xfrm>
            <a:off x="2743200" y="1205337"/>
            <a:ext cx="2885755" cy="2661809"/>
          </a:xfrm>
          <a:prstGeom prst="rect">
            <a:avLst/>
          </a:prstGeom>
        </p:spPr>
      </p:pic>
      <p:pic>
        <p:nvPicPr>
          <p:cNvPr id="5" name="object 5"/>
          <p:cNvPicPr/>
          <p:nvPr/>
        </p:nvPicPr>
        <p:blipFill>
          <a:blip r:embed="rId4" cstate="print"/>
          <a:stretch>
            <a:fillRect/>
          </a:stretch>
        </p:blipFill>
        <p:spPr>
          <a:xfrm>
            <a:off x="5857554" y="1205348"/>
            <a:ext cx="2753045" cy="2661797"/>
          </a:xfrm>
          <a:prstGeom prst="rect">
            <a:avLst/>
          </a:prstGeom>
        </p:spPr>
      </p:pic>
      <p:sp>
        <p:nvSpPr>
          <p:cNvPr id="6" name="object 6"/>
          <p:cNvSpPr txBox="1"/>
          <p:nvPr/>
        </p:nvSpPr>
        <p:spPr>
          <a:xfrm>
            <a:off x="1009968" y="4078645"/>
            <a:ext cx="6579234" cy="619760"/>
          </a:xfrm>
          <a:prstGeom prst="rect">
            <a:avLst/>
          </a:prstGeom>
        </p:spPr>
        <p:txBody>
          <a:bodyPr vert="horz" wrap="square" lIns="0" tIns="12700" rIns="0" bIns="0" rtlCol="0">
            <a:spAutoFit/>
          </a:bodyPr>
          <a:lstStyle/>
          <a:p>
            <a:pPr marL="378460" indent="-366395">
              <a:lnSpc>
                <a:spcPct val="100000"/>
              </a:lnSpc>
              <a:spcBef>
                <a:spcPts val="100"/>
              </a:spcBef>
              <a:buAutoNum type="arabicPeriod"/>
              <a:tabLst>
                <a:tab pos="378460" algn="l"/>
                <a:tab pos="379095" algn="l"/>
              </a:tabLst>
            </a:pPr>
            <a:r>
              <a:rPr sz="1300" spc="-5" dirty="0">
                <a:solidFill>
                  <a:srgbClr val="FFFFFF"/>
                </a:solidFill>
                <a:latin typeface="Arial MT"/>
                <a:cs typeface="Arial MT"/>
              </a:rPr>
              <a:t>Female</a:t>
            </a:r>
            <a:r>
              <a:rPr sz="1300" spc="-15" dirty="0">
                <a:solidFill>
                  <a:srgbClr val="FFFFFF"/>
                </a:solidFill>
                <a:latin typeface="Arial MT"/>
                <a:cs typeface="Arial MT"/>
              </a:rPr>
              <a:t> </a:t>
            </a:r>
            <a:r>
              <a:rPr sz="1300" dirty="0">
                <a:solidFill>
                  <a:srgbClr val="FFFFFF"/>
                </a:solidFill>
                <a:latin typeface="Arial MT"/>
                <a:cs typeface="Arial MT"/>
              </a:rPr>
              <a:t>respondents</a:t>
            </a:r>
            <a:r>
              <a:rPr sz="1300" spc="-15" dirty="0">
                <a:solidFill>
                  <a:srgbClr val="FFFFFF"/>
                </a:solidFill>
                <a:latin typeface="Arial MT"/>
                <a:cs typeface="Arial MT"/>
              </a:rPr>
              <a:t> </a:t>
            </a:r>
            <a:r>
              <a:rPr sz="1300" spc="-5" dirty="0">
                <a:solidFill>
                  <a:srgbClr val="FFFFFF"/>
                </a:solidFill>
                <a:latin typeface="Arial MT"/>
                <a:cs typeface="Arial MT"/>
              </a:rPr>
              <a:t>have</a:t>
            </a:r>
            <a:r>
              <a:rPr sz="1300" spc="-10" dirty="0">
                <a:solidFill>
                  <a:srgbClr val="FFFFFF"/>
                </a:solidFill>
                <a:latin typeface="Arial MT"/>
                <a:cs typeface="Arial MT"/>
              </a:rPr>
              <a:t> </a:t>
            </a:r>
            <a:r>
              <a:rPr sz="1300" dirty="0">
                <a:solidFill>
                  <a:srgbClr val="FFFFFF"/>
                </a:solidFill>
                <a:latin typeface="Arial MT"/>
                <a:cs typeface="Arial MT"/>
              </a:rPr>
              <a:t>slightly</a:t>
            </a:r>
            <a:r>
              <a:rPr sz="1300" spc="-15" dirty="0">
                <a:solidFill>
                  <a:srgbClr val="FFFFFF"/>
                </a:solidFill>
                <a:latin typeface="Arial MT"/>
                <a:cs typeface="Arial MT"/>
              </a:rPr>
              <a:t> </a:t>
            </a:r>
            <a:r>
              <a:rPr sz="1300" spc="-5" dirty="0">
                <a:solidFill>
                  <a:srgbClr val="FFFFFF"/>
                </a:solidFill>
                <a:latin typeface="Arial MT"/>
                <a:cs typeface="Arial MT"/>
              </a:rPr>
              <a:t>higher</a:t>
            </a:r>
            <a:r>
              <a:rPr sz="1300" spc="-15" dirty="0">
                <a:solidFill>
                  <a:srgbClr val="FFFFFF"/>
                </a:solidFill>
                <a:latin typeface="Arial MT"/>
                <a:cs typeface="Arial MT"/>
              </a:rPr>
              <a:t> </a:t>
            </a:r>
            <a:r>
              <a:rPr sz="1300" spc="-5" dirty="0">
                <a:solidFill>
                  <a:srgbClr val="FFFFFF"/>
                </a:solidFill>
                <a:latin typeface="Arial MT"/>
                <a:cs typeface="Arial MT"/>
              </a:rPr>
              <a:t>BMI</a:t>
            </a:r>
            <a:r>
              <a:rPr sz="1300" spc="-10" dirty="0">
                <a:solidFill>
                  <a:srgbClr val="FFFFFF"/>
                </a:solidFill>
                <a:latin typeface="Arial MT"/>
                <a:cs typeface="Arial MT"/>
              </a:rPr>
              <a:t> </a:t>
            </a:r>
            <a:r>
              <a:rPr sz="1300" spc="-5" dirty="0">
                <a:solidFill>
                  <a:srgbClr val="FFFFFF"/>
                </a:solidFill>
                <a:latin typeface="Arial MT"/>
                <a:cs typeface="Arial MT"/>
              </a:rPr>
              <a:t>than</a:t>
            </a:r>
            <a:r>
              <a:rPr sz="1300" spc="-15" dirty="0">
                <a:solidFill>
                  <a:srgbClr val="FFFFFF"/>
                </a:solidFill>
                <a:latin typeface="Arial MT"/>
                <a:cs typeface="Arial MT"/>
              </a:rPr>
              <a:t> </a:t>
            </a:r>
            <a:r>
              <a:rPr sz="1300" dirty="0">
                <a:solidFill>
                  <a:srgbClr val="FFFFFF"/>
                </a:solidFill>
                <a:latin typeface="Arial MT"/>
                <a:cs typeface="Arial MT"/>
              </a:rPr>
              <a:t>Male</a:t>
            </a:r>
            <a:r>
              <a:rPr sz="1300" spc="-15" dirty="0">
                <a:solidFill>
                  <a:srgbClr val="FFFFFF"/>
                </a:solidFill>
                <a:latin typeface="Arial MT"/>
                <a:cs typeface="Arial MT"/>
              </a:rPr>
              <a:t> </a:t>
            </a:r>
            <a:r>
              <a:rPr sz="1300" dirty="0">
                <a:solidFill>
                  <a:srgbClr val="FFFFFF"/>
                </a:solidFill>
                <a:latin typeface="Arial MT"/>
                <a:cs typeface="Arial MT"/>
              </a:rPr>
              <a:t>respondents.</a:t>
            </a:r>
            <a:endParaRPr sz="1300" dirty="0">
              <a:latin typeface="Arial MT"/>
              <a:cs typeface="Arial MT"/>
            </a:endParaRPr>
          </a:p>
          <a:p>
            <a:pPr marL="378460" indent="-366395">
              <a:lnSpc>
                <a:spcPct val="100000"/>
              </a:lnSpc>
              <a:buAutoNum type="arabicPeriod"/>
              <a:tabLst>
                <a:tab pos="378460" algn="l"/>
                <a:tab pos="379095" algn="l"/>
              </a:tabLst>
            </a:pPr>
            <a:r>
              <a:rPr sz="1300" spc="-5" dirty="0">
                <a:solidFill>
                  <a:srgbClr val="FFFFFF"/>
                </a:solidFill>
                <a:latin typeface="Arial MT"/>
                <a:cs typeface="Arial MT"/>
              </a:rPr>
              <a:t>None-Hispanic</a:t>
            </a:r>
            <a:r>
              <a:rPr sz="1300" spc="-80" dirty="0">
                <a:solidFill>
                  <a:srgbClr val="FFFFFF"/>
                </a:solidFill>
                <a:latin typeface="Arial MT"/>
                <a:cs typeface="Arial MT"/>
              </a:rPr>
              <a:t> </a:t>
            </a:r>
            <a:r>
              <a:rPr sz="1300" spc="-5" dirty="0">
                <a:solidFill>
                  <a:srgbClr val="FFFFFF"/>
                </a:solidFill>
                <a:latin typeface="Arial MT"/>
                <a:cs typeface="Arial MT"/>
              </a:rPr>
              <a:t>Asians</a:t>
            </a:r>
            <a:r>
              <a:rPr sz="1300" spc="-10" dirty="0">
                <a:solidFill>
                  <a:srgbClr val="FFFFFF"/>
                </a:solidFill>
                <a:latin typeface="Arial MT"/>
                <a:cs typeface="Arial MT"/>
              </a:rPr>
              <a:t> </a:t>
            </a:r>
            <a:r>
              <a:rPr sz="1300" spc="-5" dirty="0">
                <a:solidFill>
                  <a:srgbClr val="FFFFFF"/>
                </a:solidFill>
                <a:latin typeface="Arial MT"/>
                <a:cs typeface="Arial MT"/>
              </a:rPr>
              <a:t>have</a:t>
            </a:r>
            <a:r>
              <a:rPr sz="1300" spc="-10" dirty="0">
                <a:solidFill>
                  <a:srgbClr val="FFFFFF"/>
                </a:solidFill>
                <a:latin typeface="Arial MT"/>
                <a:cs typeface="Arial MT"/>
              </a:rPr>
              <a:t> </a:t>
            </a:r>
            <a:r>
              <a:rPr sz="1300" spc="-5" dirty="0">
                <a:solidFill>
                  <a:srgbClr val="FFFFFF"/>
                </a:solidFill>
                <a:latin typeface="Arial MT"/>
                <a:cs typeface="Arial MT"/>
              </a:rPr>
              <a:t>lower BMI</a:t>
            </a:r>
            <a:r>
              <a:rPr sz="1300" spc="-10" dirty="0">
                <a:solidFill>
                  <a:srgbClr val="FFFFFF"/>
                </a:solidFill>
                <a:latin typeface="Arial MT"/>
                <a:cs typeface="Arial MT"/>
              </a:rPr>
              <a:t> </a:t>
            </a:r>
            <a:r>
              <a:rPr sz="1300" dirty="0">
                <a:solidFill>
                  <a:srgbClr val="FFFFFF"/>
                </a:solidFill>
                <a:latin typeface="Arial MT"/>
                <a:cs typeface="Arial MT"/>
              </a:rPr>
              <a:t>compared</a:t>
            </a:r>
            <a:r>
              <a:rPr sz="1300" spc="-10" dirty="0">
                <a:solidFill>
                  <a:srgbClr val="FFFFFF"/>
                </a:solidFill>
                <a:latin typeface="Arial MT"/>
                <a:cs typeface="Arial MT"/>
              </a:rPr>
              <a:t> </a:t>
            </a:r>
            <a:r>
              <a:rPr sz="1300" spc="-5" dirty="0">
                <a:solidFill>
                  <a:srgbClr val="FFFFFF"/>
                </a:solidFill>
                <a:latin typeface="Arial MT"/>
                <a:cs typeface="Arial MT"/>
              </a:rPr>
              <a:t>to</a:t>
            </a:r>
            <a:r>
              <a:rPr sz="1300" spc="-10" dirty="0">
                <a:solidFill>
                  <a:srgbClr val="FFFFFF"/>
                </a:solidFill>
                <a:latin typeface="Arial MT"/>
                <a:cs typeface="Arial MT"/>
              </a:rPr>
              <a:t> </a:t>
            </a:r>
            <a:r>
              <a:rPr sz="1300" spc="-5" dirty="0">
                <a:solidFill>
                  <a:srgbClr val="FFFFFF"/>
                </a:solidFill>
                <a:latin typeface="Arial MT"/>
                <a:cs typeface="Arial MT"/>
              </a:rPr>
              <a:t>other</a:t>
            </a:r>
            <a:r>
              <a:rPr sz="1300" spc="-10" dirty="0">
                <a:solidFill>
                  <a:srgbClr val="FFFFFF"/>
                </a:solidFill>
                <a:latin typeface="Arial MT"/>
                <a:cs typeface="Arial MT"/>
              </a:rPr>
              <a:t> </a:t>
            </a:r>
            <a:r>
              <a:rPr sz="1300" dirty="0">
                <a:solidFill>
                  <a:srgbClr val="FFFFFF"/>
                </a:solidFill>
                <a:latin typeface="Arial MT"/>
                <a:cs typeface="Arial MT"/>
              </a:rPr>
              <a:t>race</a:t>
            </a:r>
            <a:r>
              <a:rPr sz="1300" spc="-5" dirty="0">
                <a:solidFill>
                  <a:srgbClr val="FFFFFF"/>
                </a:solidFill>
                <a:latin typeface="Arial MT"/>
                <a:cs typeface="Arial MT"/>
              </a:rPr>
              <a:t> groups</a:t>
            </a:r>
            <a:r>
              <a:rPr sz="1300" spc="-10" dirty="0">
                <a:solidFill>
                  <a:srgbClr val="FFFFFF"/>
                </a:solidFill>
                <a:latin typeface="Arial MT"/>
                <a:cs typeface="Arial MT"/>
              </a:rPr>
              <a:t> </a:t>
            </a:r>
            <a:r>
              <a:rPr sz="1300" spc="-5" dirty="0">
                <a:solidFill>
                  <a:srgbClr val="FFFFFF"/>
                </a:solidFill>
                <a:latin typeface="Arial MT"/>
                <a:cs typeface="Arial MT"/>
              </a:rPr>
              <a:t>in</a:t>
            </a:r>
            <a:r>
              <a:rPr sz="1300" spc="-10" dirty="0">
                <a:solidFill>
                  <a:srgbClr val="FFFFFF"/>
                </a:solidFill>
                <a:latin typeface="Arial MT"/>
                <a:cs typeface="Arial MT"/>
              </a:rPr>
              <a:t> </a:t>
            </a:r>
            <a:r>
              <a:rPr sz="1300" spc="-5" dirty="0">
                <a:solidFill>
                  <a:srgbClr val="FFFFFF"/>
                </a:solidFill>
                <a:latin typeface="Arial MT"/>
                <a:cs typeface="Arial MT"/>
              </a:rPr>
              <a:t>our</a:t>
            </a:r>
            <a:r>
              <a:rPr sz="1300" spc="-10" dirty="0">
                <a:solidFill>
                  <a:srgbClr val="FFFFFF"/>
                </a:solidFill>
                <a:latin typeface="Arial MT"/>
                <a:cs typeface="Arial MT"/>
              </a:rPr>
              <a:t> </a:t>
            </a:r>
            <a:r>
              <a:rPr sz="1300" spc="-5" dirty="0">
                <a:solidFill>
                  <a:srgbClr val="FFFFFF"/>
                </a:solidFill>
                <a:latin typeface="Arial MT"/>
                <a:cs typeface="Arial MT"/>
              </a:rPr>
              <a:t>dataset.</a:t>
            </a:r>
            <a:endParaRPr sz="1300" dirty="0">
              <a:latin typeface="Arial MT"/>
              <a:cs typeface="Arial MT"/>
            </a:endParaRPr>
          </a:p>
          <a:p>
            <a:pPr marL="378460" indent="-366395">
              <a:lnSpc>
                <a:spcPct val="100000"/>
              </a:lnSpc>
              <a:buAutoNum type="arabicPeriod"/>
              <a:tabLst>
                <a:tab pos="378460" algn="l"/>
                <a:tab pos="379095" algn="l"/>
              </a:tabLst>
            </a:pPr>
            <a:r>
              <a:rPr sz="1300" spc="-5" dirty="0">
                <a:solidFill>
                  <a:srgbClr val="FFFFFF"/>
                </a:solidFill>
                <a:latin typeface="Arial MT"/>
                <a:cs typeface="Arial MT"/>
              </a:rPr>
              <a:t>People</a:t>
            </a:r>
            <a:r>
              <a:rPr sz="1300" spc="-10" dirty="0">
                <a:solidFill>
                  <a:srgbClr val="FFFFFF"/>
                </a:solidFill>
                <a:latin typeface="Arial MT"/>
                <a:cs typeface="Arial MT"/>
              </a:rPr>
              <a:t> </a:t>
            </a:r>
            <a:r>
              <a:rPr sz="1300" spc="-5" dirty="0">
                <a:solidFill>
                  <a:srgbClr val="FFFFFF"/>
                </a:solidFill>
                <a:latin typeface="Arial MT"/>
                <a:cs typeface="Arial MT"/>
              </a:rPr>
              <a:t>with</a:t>
            </a:r>
            <a:r>
              <a:rPr sz="1300" spc="-10" dirty="0">
                <a:solidFill>
                  <a:srgbClr val="FFFFFF"/>
                </a:solidFill>
                <a:latin typeface="Arial MT"/>
                <a:cs typeface="Arial MT"/>
              </a:rPr>
              <a:t> </a:t>
            </a:r>
            <a:r>
              <a:rPr sz="1300" dirty="0">
                <a:solidFill>
                  <a:srgbClr val="FFFFFF"/>
                </a:solidFill>
                <a:latin typeface="Arial MT"/>
                <a:cs typeface="Arial MT"/>
              </a:rPr>
              <a:t>college</a:t>
            </a:r>
            <a:r>
              <a:rPr sz="1300" spc="-10" dirty="0">
                <a:solidFill>
                  <a:srgbClr val="FFFFFF"/>
                </a:solidFill>
                <a:latin typeface="Arial MT"/>
                <a:cs typeface="Arial MT"/>
              </a:rPr>
              <a:t> </a:t>
            </a:r>
            <a:r>
              <a:rPr sz="1300" spc="-5" dirty="0">
                <a:solidFill>
                  <a:srgbClr val="FFFFFF"/>
                </a:solidFill>
                <a:latin typeface="Arial MT"/>
                <a:cs typeface="Arial MT"/>
              </a:rPr>
              <a:t>or</a:t>
            </a:r>
            <a:r>
              <a:rPr sz="1300" spc="-10" dirty="0">
                <a:solidFill>
                  <a:srgbClr val="FFFFFF"/>
                </a:solidFill>
                <a:latin typeface="Arial MT"/>
                <a:cs typeface="Arial MT"/>
              </a:rPr>
              <a:t> </a:t>
            </a:r>
            <a:r>
              <a:rPr sz="1300" spc="-5" dirty="0">
                <a:solidFill>
                  <a:srgbClr val="FFFFFF"/>
                </a:solidFill>
                <a:latin typeface="Arial MT"/>
                <a:cs typeface="Arial MT"/>
              </a:rPr>
              <a:t>above</a:t>
            </a:r>
            <a:r>
              <a:rPr sz="1300" spc="-10" dirty="0">
                <a:solidFill>
                  <a:srgbClr val="FFFFFF"/>
                </a:solidFill>
                <a:latin typeface="Arial MT"/>
                <a:cs typeface="Arial MT"/>
              </a:rPr>
              <a:t> </a:t>
            </a:r>
            <a:r>
              <a:rPr sz="1300" spc="-5" dirty="0">
                <a:solidFill>
                  <a:srgbClr val="FFFFFF"/>
                </a:solidFill>
                <a:latin typeface="Arial MT"/>
                <a:cs typeface="Arial MT"/>
              </a:rPr>
              <a:t>education level</a:t>
            </a:r>
            <a:r>
              <a:rPr sz="1300" spc="-10" dirty="0">
                <a:solidFill>
                  <a:srgbClr val="FFFFFF"/>
                </a:solidFill>
                <a:latin typeface="Arial MT"/>
                <a:cs typeface="Arial MT"/>
              </a:rPr>
              <a:t> </a:t>
            </a:r>
            <a:r>
              <a:rPr sz="1300" spc="-5" dirty="0">
                <a:solidFill>
                  <a:srgbClr val="FFFFFF"/>
                </a:solidFill>
                <a:latin typeface="Arial MT"/>
                <a:cs typeface="Arial MT"/>
              </a:rPr>
              <a:t>tend</a:t>
            </a:r>
            <a:r>
              <a:rPr sz="1300" spc="-10" dirty="0">
                <a:solidFill>
                  <a:srgbClr val="FFFFFF"/>
                </a:solidFill>
                <a:latin typeface="Arial MT"/>
                <a:cs typeface="Arial MT"/>
              </a:rPr>
              <a:t> </a:t>
            </a:r>
            <a:r>
              <a:rPr sz="1300" spc="-5" dirty="0">
                <a:solidFill>
                  <a:srgbClr val="FFFFFF"/>
                </a:solidFill>
                <a:latin typeface="Arial MT"/>
                <a:cs typeface="Arial MT"/>
              </a:rPr>
              <a:t>to</a:t>
            </a:r>
            <a:r>
              <a:rPr sz="1300" spc="-10" dirty="0">
                <a:solidFill>
                  <a:srgbClr val="FFFFFF"/>
                </a:solidFill>
                <a:latin typeface="Arial MT"/>
                <a:cs typeface="Arial MT"/>
              </a:rPr>
              <a:t> </a:t>
            </a:r>
            <a:r>
              <a:rPr sz="1300" spc="-5" dirty="0">
                <a:solidFill>
                  <a:srgbClr val="FFFFFF"/>
                </a:solidFill>
                <a:latin typeface="Arial MT"/>
                <a:cs typeface="Arial MT"/>
              </a:rPr>
              <a:t>have</a:t>
            </a:r>
            <a:r>
              <a:rPr sz="1300" spc="-10" dirty="0">
                <a:solidFill>
                  <a:srgbClr val="FFFFFF"/>
                </a:solidFill>
                <a:latin typeface="Arial MT"/>
                <a:cs typeface="Arial MT"/>
              </a:rPr>
              <a:t> </a:t>
            </a:r>
            <a:r>
              <a:rPr sz="1300" spc="-5" dirty="0">
                <a:solidFill>
                  <a:srgbClr val="FFFFFF"/>
                </a:solidFill>
                <a:latin typeface="Arial MT"/>
                <a:cs typeface="Arial MT"/>
              </a:rPr>
              <a:t>lower BMI.</a:t>
            </a:r>
            <a:endParaRPr sz="13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049" y="443832"/>
            <a:ext cx="3388360"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AB40"/>
                </a:solidFill>
              </a:rPr>
              <a:t>E</a:t>
            </a:r>
            <a:r>
              <a:rPr sz="2400" spc="-45" dirty="0">
                <a:solidFill>
                  <a:srgbClr val="FFAB40"/>
                </a:solidFill>
              </a:rPr>
              <a:t>D</a:t>
            </a:r>
            <a:r>
              <a:rPr sz="2400" spc="20" dirty="0">
                <a:solidFill>
                  <a:srgbClr val="FFAB40"/>
                </a:solidFill>
              </a:rPr>
              <a:t>A</a:t>
            </a:r>
            <a:r>
              <a:rPr sz="2400" spc="-125" dirty="0">
                <a:solidFill>
                  <a:srgbClr val="FFAB40"/>
                </a:solidFill>
              </a:rPr>
              <a:t> </a:t>
            </a:r>
            <a:r>
              <a:rPr sz="2400" spc="-265" dirty="0">
                <a:solidFill>
                  <a:srgbClr val="FFAB40"/>
                </a:solidFill>
              </a:rPr>
              <a:t>&amp;</a:t>
            </a:r>
            <a:r>
              <a:rPr sz="2400" spc="-125" dirty="0">
                <a:solidFill>
                  <a:srgbClr val="FFAB40"/>
                </a:solidFill>
              </a:rPr>
              <a:t> </a:t>
            </a:r>
            <a:r>
              <a:rPr sz="2400" spc="-70" dirty="0">
                <a:solidFill>
                  <a:srgbClr val="FFAB40"/>
                </a:solidFill>
              </a:rPr>
              <a:t>Visualizations</a:t>
            </a:r>
            <a:endParaRPr sz="2400"/>
          </a:p>
        </p:txBody>
      </p:sp>
      <p:pic>
        <p:nvPicPr>
          <p:cNvPr id="3" name="object 3"/>
          <p:cNvPicPr/>
          <p:nvPr/>
        </p:nvPicPr>
        <p:blipFill>
          <a:blip r:embed="rId2" cstate="print"/>
          <a:stretch>
            <a:fillRect/>
          </a:stretch>
        </p:blipFill>
        <p:spPr>
          <a:xfrm>
            <a:off x="1035913" y="2876550"/>
            <a:ext cx="3299925" cy="2057400"/>
          </a:xfrm>
          <a:prstGeom prst="rect">
            <a:avLst/>
          </a:prstGeom>
        </p:spPr>
      </p:pic>
      <p:graphicFrame>
        <p:nvGraphicFramePr>
          <p:cNvPr id="4" name="object 4"/>
          <p:cNvGraphicFramePr>
            <a:graphicFrameLocks noGrp="1"/>
          </p:cNvGraphicFramePr>
          <p:nvPr/>
        </p:nvGraphicFramePr>
        <p:xfrm>
          <a:off x="5287524" y="3881920"/>
          <a:ext cx="1450975" cy="658990"/>
        </p:xfrm>
        <a:graphic>
          <a:graphicData uri="http://schemas.openxmlformats.org/drawingml/2006/table">
            <a:tbl>
              <a:tblPr firstRow="1" bandRow="1">
                <a:tableStyleId>{2D5ABB26-0587-4C30-8999-92F81FD0307C}</a:tableStyleId>
              </a:tblPr>
              <a:tblGrid>
                <a:gridCol w="891540">
                  <a:extLst>
                    <a:ext uri="{9D8B030D-6E8A-4147-A177-3AD203B41FA5}">
                      <a16:colId xmlns:a16="http://schemas.microsoft.com/office/drawing/2014/main" val="20000"/>
                    </a:ext>
                  </a:extLst>
                </a:gridCol>
                <a:gridCol w="559435">
                  <a:extLst>
                    <a:ext uri="{9D8B030D-6E8A-4147-A177-3AD203B41FA5}">
                      <a16:colId xmlns:a16="http://schemas.microsoft.com/office/drawing/2014/main" val="20001"/>
                    </a:ext>
                  </a:extLst>
                </a:gridCol>
              </a:tblGrid>
              <a:tr h="161855">
                <a:tc>
                  <a:txBody>
                    <a:bodyPr/>
                    <a:lstStyle/>
                    <a:p>
                      <a:pPr marL="31750">
                        <a:lnSpc>
                          <a:spcPts val="1175"/>
                        </a:lnSpc>
                      </a:pPr>
                      <a:r>
                        <a:rPr sz="1100" spc="-5" dirty="0">
                          <a:solidFill>
                            <a:srgbClr val="FFFFFF"/>
                          </a:solidFill>
                          <a:latin typeface="Arial MT"/>
                          <a:cs typeface="Arial MT"/>
                        </a:rPr>
                        <a:t>Obese:</a:t>
                      </a:r>
                      <a:endParaRPr sz="1100">
                        <a:latin typeface="Arial MT"/>
                        <a:cs typeface="Arial MT"/>
                      </a:endParaRPr>
                    </a:p>
                  </a:txBody>
                  <a:tcPr marL="0" marR="0" marT="0" marB="0"/>
                </a:tc>
                <a:tc>
                  <a:txBody>
                    <a:bodyPr/>
                    <a:lstStyle/>
                    <a:p>
                      <a:pPr marR="24130" algn="r">
                        <a:lnSpc>
                          <a:spcPts val="1175"/>
                        </a:lnSpc>
                      </a:pPr>
                      <a:r>
                        <a:rPr sz="1100" spc="-5" dirty="0">
                          <a:solidFill>
                            <a:srgbClr val="FFFFFF"/>
                          </a:solidFill>
                          <a:latin typeface="Arial MT"/>
                          <a:cs typeface="Arial MT"/>
                        </a:rPr>
                        <a:t>43.05%</a:t>
                      </a:r>
                      <a:endParaRPr sz="1100">
                        <a:latin typeface="Arial MT"/>
                        <a:cs typeface="Arial MT"/>
                      </a:endParaRPr>
                    </a:p>
                  </a:txBody>
                  <a:tcPr marL="0" marR="0" marT="0" marB="0"/>
                </a:tc>
                <a:extLst>
                  <a:ext uri="{0D108BD9-81ED-4DB2-BD59-A6C34878D82A}">
                    <a16:rowId xmlns:a16="http://schemas.microsoft.com/office/drawing/2014/main" val="10000"/>
                  </a:ext>
                </a:extLst>
              </a:tr>
              <a:tr h="167640">
                <a:tc>
                  <a:txBody>
                    <a:bodyPr/>
                    <a:lstStyle/>
                    <a:p>
                      <a:pPr marL="31750">
                        <a:lnSpc>
                          <a:spcPts val="1220"/>
                        </a:lnSpc>
                      </a:pPr>
                      <a:r>
                        <a:rPr sz="1100" spc="-5" dirty="0">
                          <a:solidFill>
                            <a:srgbClr val="FFFFFF"/>
                          </a:solidFill>
                          <a:latin typeface="Arial MT"/>
                          <a:cs typeface="Arial MT"/>
                        </a:rPr>
                        <a:t>Overweight:</a:t>
                      </a:r>
                      <a:endParaRPr sz="1100">
                        <a:latin typeface="Arial MT"/>
                        <a:cs typeface="Arial MT"/>
                      </a:endParaRPr>
                    </a:p>
                  </a:txBody>
                  <a:tcPr marL="0" marR="0" marT="0" marB="0"/>
                </a:tc>
                <a:tc>
                  <a:txBody>
                    <a:bodyPr/>
                    <a:lstStyle/>
                    <a:p>
                      <a:pPr marR="40640" algn="r">
                        <a:lnSpc>
                          <a:spcPts val="1220"/>
                        </a:lnSpc>
                      </a:pPr>
                      <a:r>
                        <a:rPr sz="1100" spc="-5" dirty="0">
                          <a:solidFill>
                            <a:srgbClr val="FFFFFF"/>
                          </a:solidFill>
                          <a:latin typeface="Arial MT"/>
                          <a:cs typeface="Arial MT"/>
                        </a:rPr>
                        <a:t>30.17%</a:t>
                      </a:r>
                      <a:endParaRPr sz="1100">
                        <a:latin typeface="Arial MT"/>
                        <a:cs typeface="Arial MT"/>
                      </a:endParaRPr>
                    </a:p>
                  </a:txBody>
                  <a:tcPr marL="0" marR="0" marT="0" marB="0"/>
                </a:tc>
                <a:extLst>
                  <a:ext uri="{0D108BD9-81ED-4DB2-BD59-A6C34878D82A}">
                    <a16:rowId xmlns:a16="http://schemas.microsoft.com/office/drawing/2014/main" val="10001"/>
                  </a:ext>
                </a:extLst>
              </a:tr>
              <a:tr h="167640">
                <a:tc>
                  <a:txBody>
                    <a:bodyPr/>
                    <a:lstStyle/>
                    <a:p>
                      <a:pPr marL="31750">
                        <a:lnSpc>
                          <a:spcPts val="1220"/>
                        </a:lnSpc>
                      </a:pPr>
                      <a:r>
                        <a:rPr sz="1100" spc="-5" dirty="0">
                          <a:solidFill>
                            <a:srgbClr val="FFFFFF"/>
                          </a:solidFill>
                          <a:latin typeface="Arial MT"/>
                          <a:cs typeface="Arial MT"/>
                        </a:rPr>
                        <a:t>Healthy:</a:t>
                      </a:r>
                      <a:endParaRPr sz="1100">
                        <a:latin typeface="Arial MT"/>
                        <a:cs typeface="Arial MT"/>
                      </a:endParaRPr>
                    </a:p>
                  </a:txBody>
                  <a:tcPr marL="0" marR="0" marT="0" marB="0"/>
                </a:tc>
                <a:tc>
                  <a:txBody>
                    <a:bodyPr/>
                    <a:lstStyle/>
                    <a:p>
                      <a:pPr marR="24130" algn="r">
                        <a:lnSpc>
                          <a:spcPts val="1220"/>
                        </a:lnSpc>
                      </a:pPr>
                      <a:r>
                        <a:rPr sz="1100" spc="-5" dirty="0">
                          <a:solidFill>
                            <a:srgbClr val="FFFFFF"/>
                          </a:solidFill>
                          <a:latin typeface="Arial MT"/>
                          <a:cs typeface="Arial MT"/>
                        </a:rPr>
                        <a:t>24.57%</a:t>
                      </a:r>
                      <a:endParaRPr sz="1100">
                        <a:latin typeface="Arial MT"/>
                        <a:cs typeface="Arial MT"/>
                      </a:endParaRPr>
                    </a:p>
                  </a:txBody>
                  <a:tcPr marL="0" marR="0" marT="0" marB="0"/>
                </a:tc>
                <a:extLst>
                  <a:ext uri="{0D108BD9-81ED-4DB2-BD59-A6C34878D82A}">
                    <a16:rowId xmlns:a16="http://schemas.microsoft.com/office/drawing/2014/main" val="10002"/>
                  </a:ext>
                </a:extLst>
              </a:tr>
              <a:tr h="161855">
                <a:tc>
                  <a:txBody>
                    <a:bodyPr/>
                    <a:lstStyle/>
                    <a:p>
                      <a:pPr marL="31750">
                        <a:lnSpc>
                          <a:spcPts val="1175"/>
                        </a:lnSpc>
                      </a:pPr>
                      <a:r>
                        <a:rPr sz="1100" spc="-5" dirty="0">
                          <a:solidFill>
                            <a:srgbClr val="FFFFFF"/>
                          </a:solidFill>
                          <a:latin typeface="Arial MT"/>
                          <a:cs typeface="Arial MT"/>
                        </a:rPr>
                        <a:t>Underweight:</a:t>
                      </a:r>
                      <a:endParaRPr sz="1100">
                        <a:latin typeface="Arial MT"/>
                        <a:cs typeface="Arial MT"/>
                      </a:endParaRPr>
                    </a:p>
                  </a:txBody>
                  <a:tcPr marL="0" marR="0" marT="0" marB="0"/>
                </a:tc>
                <a:tc>
                  <a:txBody>
                    <a:bodyPr/>
                    <a:lstStyle/>
                    <a:p>
                      <a:pPr marR="38735" algn="r">
                        <a:lnSpc>
                          <a:spcPts val="1175"/>
                        </a:lnSpc>
                      </a:pPr>
                      <a:r>
                        <a:rPr sz="1100" spc="-5" dirty="0">
                          <a:solidFill>
                            <a:srgbClr val="FFFFFF"/>
                          </a:solidFill>
                          <a:latin typeface="Arial MT"/>
                          <a:cs typeface="Arial MT"/>
                        </a:rPr>
                        <a:t>2.21%</a:t>
                      </a:r>
                      <a:endParaRPr sz="1100">
                        <a:latin typeface="Arial MT"/>
                        <a:cs typeface="Arial MT"/>
                      </a:endParaRPr>
                    </a:p>
                  </a:txBody>
                  <a:tcPr marL="0" marR="0" marT="0" marB="0"/>
                </a:tc>
                <a:extLst>
                  <a:ext uri="{0D108BD9-81ED-4DB2-BD59-A6C34878D82A}">
                    <a16:rowId xmlns:a16="http://schemas.microsoft.com/office/drawing/2014/main" val="10003"/>
                  </a:ext>
                </a:extLst>
              </a:tr>
            </a:tbl>
          </a:graphicData>
        </a:graphic>
      </p:graphicFrame>
      <p:pic>
        <p:nvPicPr>
          <p:cNvPr id="5" name="object 5"/>
          <p:cNvPicPr/>
          <p:nvPr/>
        </p:nvPicPr>
        <p:blipFill>
          <a:blip r:embed="rId3" cstate="print"/>
          <a:stretch>
            <a:fillRect/>
          </a:stretch>
        </p:blipFill>
        <p:spPr>
          <a:xfrm>
            <a:off x="1043475" y="1851925"/>
            <a:ext cx="3299925" cy="948426"/>
          </a:xfrm>
          <a:prstGeom prst="rect">
            <a:avLst/>
          </a:prstGeom>
        </p:spPr>
      </p:pic>
      <p:sp>
        <p:nvSpPr>
          <p:cNvPr id="6" name="object 6"/>
          <p:cNvSpPr txBox="1"/>
          <p:nvPr/>
        </p:nvSpPr>
        <p:spPr>
          <a:xfrm>
            <a:off x="1014973" y="1056438"/>
            <a:ext cx="3410585" cy="574040"/>
          </a:xfrm>
          <a:prstGeom prst="rect">
            <a:avLst/>
          </a:prstGeom>
        </p:spPr>
        <p:txBody>
          <a:bodyPr vert="horz" wrap="square" lIns="0" tIns="12700" rIns="0" bIns="0" rtlCol="0">
            <a:spAutoFit/>
          </a:bodyPr>
          <a:lstStyle/>
          <a:p>
            <a:pPr marL="12700" marR="5080">
              <a:lnSpc>
                <a:spcPct val="150000"/>
              </a:lnSpc>
              <a:spcBef>
                <a:spcPts val="100"/>
              </a:spcBef>
            </a:pPr>
            <a:r>
              <a:rPr sz="1200" spc="-5" dirty="0">
                <a:solidFill>
                  <a:srgbClr val="FFFFFF"/>
                </a:solidFill>
                <a:latin typeface="Arial MT"/>
                <a:cs typeface="Arial MT"/>
              </a:rPr>
              <a:t>Added</a:t>
            </a:r>
            <a:r>
              <a:rPr sz="1200" spc="-20" dirty="0">
                <a:solidFill>
                  <a:srgbClr val="FFFFFF"/>
                </a:solidFill>
                <a:latin typeface="Arial MT"/>
                <a:cs typeface="Arial MT"/>
              </a:rPr>
              <a:t> </a:t>
            </a:r>
            <a:r>
              <a:rPr sz="1200" dirty="0">
                <a:solidFill>
                  <a:srgbClr val="FFFFFF"/>
                </a:solidFill>
                <a:latin typeface="Arial MT"/>
                <a:cs typeface="Arial MT"/>
              </a:rPr>
              <a:t>a</a:t>
            </a:r>
            <a:r>
              <a:rPr sz="1200" spc="-15" dirty="0">
                <a:solidFill>
                  <a:srgbClr val="FFFFFF"/>
                </a:solidFill>
                <a:latin typeface="Arial MT"/>
                <a:cs typeface="Arial MT"/>
              </a:rPr>
              <a:t> </a:t>
            </a:r>
            <a:r>
              <a:rPr sz="1200" dirty="0">
                <a:solidFill>
                  <a:srgbClr val="FFFFFF"/>
                </a:solidFill>
                <a:latin typeface="Arial MT"/>
                <a:cs typeface="Arial MT"/>
              </a:rPr>
              <a:t>column</a:t>
            </a:r>
            <a:r>
              <a:rPr sz="1200" spc="-15" dirty="0">
                <a:solidFill>
                  <a:srgbClr val="FFFFFF"/>
                </a:solidFill>
                <a:latin typeface="Arial MT"/>
                <a:cs typeface="Arial MT"/>
              </a:rPr>
              <a:t> </a:t>
            </a:r>
            <a:r>
              <a:rPr sz="1200" dirty="0">
                <a:solidFill>
                  <a:srgbClr val="FFFFFF"/>
                </a:solidFill>
                <a:latin typeface="Arial MT"/>
                <a:cs typeface="Arial MT"/>
              </a:rPr>
              <a:t>“obesity”</a:t>
            </a:r>
            <a:r>
              <a:rPr sz="1200" spc="-20" dirty="0">
                <a:solidFill>
                  <a:srgbClr val="FFFFFF"/>
                </a:solidFill>
                <a:latin typeface="Arial MT"/>
                <a:cs typeface="Arial MT"/>
              </a:rPr>
              <a:t> </a:t>
            </a:r>
            <a:r>
              <a:rPr sz="1200" dirty="0">
                <a:solidFill>
                  <a:srgbClr val="FFFFFF"/>
                </a:solidFill>
                <a:latin typeface="Arial MT"/>
                <a:cs typeface="Arial MT"/>
              </a:rPr>
              <a:t>showing</a:t>
            </a:r>
            <a:r>
              <a:rPr sz="1200" spc="-15" dirty="0">
                <a:solidFill>
                  <a:srgbClr val="FFFFFF"/>
                </a:solidFill>
                <a:latin typeface="Arial MT"/>
                <a:cs typeface="Arial MT"/>
              </a:rPr>
              <a:t> </a:t>
            </a:r>
            <a:r>
              <a:rPr sz="1200" spc="-5" dirty="0">
                <a:solidFill>
                  <a:srgbClr val="FFFFFF"/>
                </a:solidFill>
                <a:latin typeface="Arial MT"/>
                <a:cs typeface="Arial MT"/>
              </a:rPr>
              <a:t>weight</a:t>
            </a:r>
            <a:r>
              <a:rPr sz="1200" spc="-15" dirty="0">
                <a:solidFill>
                  <a:srgbClr val="FFFFFF"/>
                </a:solidFill>
                <a:latin typeface="Arial MT"/>
                <a:cs typeface="Arial MT"/>
              </a:rPr>
              <a:t> </a:t>
            </a:r>
            <a:r>
              <a:rPr sz="1200" spc="-5" dirty="0">
                <a:solidFill>
                  <a:srgbClr val="FFFFFF"/>
                </a:solidFill>
                <a:latin typeface="Arial MT"/>
                <a:cs typeface="Arial MT"/>
              </a:rPr>
              <a:t>level</a:t>
            </a:r>
            <a:r>
              <a:rPr sz="1200" spc="-20" dirty="0">
                <a:solidFill>
                  <a:srgbClr val="FFFFFF"/>
                </a:solidFill>
                <a:latin typeface="Arial MT"/>
                <a:cs typeface="Arial MT"/>
              </a:rPr>
              <a:t> </a:t>
            </a:r>
            <a:r>
              <a:rPr sz="1200" spc="-5" dirty="0">
                <a:solidFill>
                  <a:srgbClr val="FFFFFF"/>
                </a:solidFill>
                <a:latin typeface="Arial MT"/>
                <a:cs typeface="Arial MT"/>
              </a:rPr>
              <a:t>for </a:t>
            </a:r>
            <a:r>
              <a:rPr sz="1200" spc="-315" dirty="0">
                <a:solidFill>
                  <a:srgbClr val="FFFFFF"/>
                </a:solidFill>
                <a:latin typeface="Arial MT"/>
                <a:cs typeface="Arial MT"/>
              </a:rPr>
              <a:t> </a:t>
            </a:r>
            <a:r>
              <a:rPr sz="1200" spc="-5" dirty="0">
                <a:solidFill>
                  <a:srgbClr val="FFFFFF"/>
                </a:solidFill>
                <a:latin typeface="Arial MT"/>
                <a:cs typeface="Arial MT"/>
              </a:rPr>
              <a:t>each</a:t>
            </a:r>
            <a:r>
              <a:rPr sz="1200" spc="-15" dirty="0">
                <a:solidFill>
                  <a:srgbClr val="FFFFFF"/>
                </a:solidFill>
                <a:latin typeface="Arial MT"/>
                <a:cs typeface="Arial MT"/>
              </a:rPr>
              <a:t> </a:t>
            </a:r>
            <a:r>
              <a:rPr sz="1200" dirty="0">
                <a:solidFill>
                  <a:srgbClr val="FFFFFF"/>
                </a:solidFill>
                <a:latin typeface="Arial MT"/>
                <a:cs typeface="Arial MT"/>
              </a:rPr>
              <a:t>respondent</a:t>
            </a:r>
            <a:r>
              <a:rPr sz="1200" spc="-10" dirty="0">
                <a:solidFill>
                  <a:srgbClr val="FFFFFF"/>
                </a:solidFill>
                <a:latin typeface="Arial MT"/>
                <a:cs typeface="Arial MT"/>
              </a:rPr>
              <a:t> </a:t>
            </a:r>
            <a:r>
              <a:rPr sz="1200" spc="-5" dirty="0">
                <a:solidFill>
                  <a:srgbClr val="FFFFFF"/>
                </a:solidFill>
                <a:latin typeface="Arial MT"/>
                <a:cs typeface="Arial MT"/>
              </a:rPr>
              <a:t>based</a:t>
            </a:r>
            <a:r>
              <a:rPr sz="1200" spc="-10" dirty="0">
                <a:solidFill>
                  <a:srgbClr val="FFFFFF"/>
                </a:solidFill>
                <a:latin typeface="Arial MT"/>
                <a:cs typeface="Arial MT"/>
              </a:rPr>
              <a:t> </a:t>
            </a:r>
            <a:r>
              <a:rPr sz="1200" spc="-5" dirty="0">
                <a:solidFill>
                  <a:srgbClr val="FFFFFF"/>
                </a:solidFill>
                <a:latin typeface="Arial MT"/>
                <a:cs typeface="Arial MT"/>
              </a:rPr>
              <a:t>on</a:t>
            </a:r>
            <a:r>
              <a:rPr sz="1200" spc="-15" dirty="0">
                <a:solidFill>
                  <a:srgbClr val="FFFFFF"/>
                </a:solidFill>
                <a:latin typeface="Arial MT"/>
                <a:cs typeface="Arial MT"/>
              </a:rPr>
              <a:t> </a:t>
            </a:r>
            <a:r>
              <a:rPr sz="1200" spc="-5" dirty="0">
                <a:solidFill>
                  <a:srgbClr val="FFFFFF"/>
                </a:solidFill>
                <a:latin typeface="Arial MT"/>
                <a:cs typeface="Arial MT"/>
              </a:rPr>
              <a:t>CDC</a:t>
            </a:r>
            <a:r>
              <a:rPr sz="1200" spc="-10" dirty="0">
                <a:solidFill>
                  <a:srgbClr val="FFFFFF"/>
                </a:solidFill>
                <a:latin typeface="Arial MT"/>
                <a:cs typeface="Arial MT"/>
              </a:rPr>
              <a:t> </a:t>
            </a:r>
            <a:r>
              <a:rPr sz="1200" spc="-5" dirty="0">
                <a:solidFill>
                  <a:srgbClr val="FFFFFF"/>
                </a:solidFill>
                <a:latin typeface="Arial MT"/>
                <a:cs typeface="Arial MT"/>
              </a:rPr>
              <a:t>BMI</a:t>
            </a:r>
            <a:r>
              <a:rPr sz="1200" spc="-10" dirty="0">
                <a:solidFill>
                  <a:srgbClr val="FFFFFF"/>
                </a:solidFill>
                <a:latin typeface="Arial MT"/>
                <a:cs typeface="Arial MT"/>
              </a:rPr>
              <a:t> </a:t>
            </a:r>
            <a:r>
              <a:rPr sz="1200" spc="-5" dirty="0">
                <a:solidFill>
                  <a:srgbClr val="FFFFFF"/>
                </a:solidFill>
                <a:latin typeface="Arial MT"/>
                <a:cs typeface="Arial MT"/>
              </a:rPr>
              <a:t>guideline.</a:t>
            </a:r>
            <a:endParaRPr sz="1200" dirty="0">
              <a:latin typeface="Arial MT"/>
              <a:cs typeface="Arial MT"/>
            </a:endParaRPr>
          </a:p>
        </p:txBody>
      </p:sp>
      <p:pic>
        <p:nvPicPr>
          <p:cNvPr id="7" name="object 7"/>
          <p:cNvPicPr/>
          <p:nvPr/>
        </p:nvPicPr>
        <p:blipFill>
          <a:blip r:embed="rId4" cstate="print"/>
          <a:stretch>
            <a:fillRect/>
          </a:stretch>
        </p:blipFill>
        <p:spPr>
          <a:xfrm>
            <a:off x="5233550" y="1242899"/>
            <a:ext cx="2728974" cy="25124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383357"/>
            <a:ext cx="3388360"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AB40"/>
                </a:solidFill>
              </a:rPr>
              <a:t>E</a:t>
            </a:r>
            <a:r>
              <a:rPr sz="2400" spc="-45" dirty="0">
                <a:solidFill>
                  <a:srgbClr val="FFAB40"/>
                </a:solidFill>
              </a:rPr>
              <a:t>D</a:t>
            </a:r>
            <a:r>
              <a:rPr sz="2400" spc="20" dirty="0">
                <a:solidFill>
                  <a:srgbClr val="FFAB40"/>
                </a:solidFill>
              </a:rPr>
              <a:t>A</a:t>
            </a:r>
            <a:r>
              <a:rPr sz="2400" spc="-125" dirty="0">
                <a:solidFill>
                  <a:srgbClr val="FFAB40"/>
                </a:solidFill>
              </a:rPr>
              <a:t> </a:t>
            </a:r>
            <a:r>
              <a:rPr sz="2400" spc="-265" dirty="0">
                <a:solidFill>
                  <a:srgbClr val="FFAB40"/>
                </a:solidFill>
              </a:rPr>
              <a:t>&amp;</a:t>
            </a:r>
            <a:r>
              <a:rPr sz="2400" spc="-125" dirty="0">
                <a:solidFill>
                  <a:srgbClr val="FFAB40"/>
                </a:solidFill>
              </a:rPr>
              <a:t> </a:t>
            </a:r>
            <a:r>
              <a:rPr sz="2400" spc="-70" dirty="0">
                <a:solidFill>
                  <a:srgbClr val="FFAB40"/>
                </a:solidFill>
              </a:rPr>
              <a:t>Visualizations</a:t>
            </a:r>
            <a:endParaRPr sz="2400"/>
          </a:p>
        </p:txBody>
      </p:sp>
      <p:sp>
        <p:nvSpPr>
          <p:cNvPr id="3" name="object 3"/>
          <p:cNvSpPr txBox="1"/>
          <p:nvPr/>
        </p:nvSpPr>
        <p:spPr>
          <a:xfrm>
            <a:off x="935399" y="1172929"/>
            <a:ext cx="2978150" cy="2423160"/>
          </a:xfrm>
          <a:prstGeom prst="rect">
            <a:avLst/>
          </a:prstGeom>
        </p:spPr>
        <p:txBody>
          <a:bodyPr vert="horz" wrap="square" lIns="0" tIns="12700" rIns="0" bIns="0" rtlCol="0">
            <a:spAutoFit/>
          </a:bodyPr>
          <a:lstStyle/>
          <a:p>
            <a:pPr marL="12700" marR="240029">
              <a:lnSpc>
                <a:spcPct val="100000"/>
              </a:lnSpc>
              <a:spcBef>
                <a:spcPts val="100"/>
              </a:spcBef>
            </a:pPr>
            <a:r>
              <a:rPr sz="1200" spc="-5" dirty="0">
                <a:solidFill>
                  <a:srgbClr val="FFFFFF"/>
                </a:solidFill>
                <a:latin typeface="Arial MT"/>
                <a:cs typeface="Arial MT"/>
              </a:rPr>
              <a:t>Heatmap</a:t>
            </a:r>
            <a:r>
              <a:rPr sz="1200" spc="-30" dirty="0">
                <a:solidFill>
                  <a:srgbClr val="FFFFFF"/>
                </a:solidFill>
                <a:latin typeface="Arial MT"/>
                <a:cs typeface="Arial MT"/>
              </a:rPr>
              <a:t> </a:t>
            </a:r>
            <a:r>
              <a:rPr sz="1200" dirty="0">
                <a:solidFill>
                  <a:srgbClr val="FFFFFF"/>
                </a:solidFill>
                <a:latin typeface="Arial MT"/>
                <a:cs typeface="Arial MT"/>
              </a:rPr>
              <a:t>shows</a:t>
            </a:r>
            <a:r>
              <a:rPr sz="1200" spc="-25" dirty="0">
                <a:solidFill>
                  <a:srgbClr val="FFFFFF"/>
                </a:solidFill>
                <a:latin typeface="Arial MT"/>
                <a:cs typeface="Arial MT"/>
              </a:rPr>
              <a:t> </a:t>
            </a:r>
            <a:r>
              <a:rPr sz="1200" spc="-5" dirty="0">
                <a:solidFill>
                  <a:srgbClr val="FFFFFF"/>
                </a:solidFill>
                <a:latin typeface="Arial MT"/>
                <a:cs typeface="Arial MT"/>
              </a:rPr>
              <a:t>the</a:t>
            </a:r>
            <a:r>
              <a:rPr sz="1200" spc="-25" dirty="0">
                <a:solidFill>
                  <a:srgbClr val="FFFFFF"/>
                </a:solidFill>
                <a:latin typeface="Arial MT"/>
                <a:cs typeface="Arial MT"/>
              </a:rPr>
              <a:t> </a:t>
            </a:r>
            <a:r>
              <a:rPr sz="1200" dirty="0">
                <a:solidFill>
                  <a:srgbClr val="FFFFFF"/>
                </a:solidFill>
                <a:latin typeface="Arial MT"/>
                <a:cs typeface="Arial MT"/>
              </a:rPr>
              <a:t>correlation</a:t>
            </a:r>
            <a:r>
              <a:rPr sz="1200" spc="-25" dirty="0">
                <a:solidFill>
                  <a:srgbClr val="FFFFFF"/>
                </a:solidFill>
                <a:latin typeface="Arial MT"/>
                <a:cs typeface="Arial MT"/>
              </a:rPr>
              <a:t> </a:t>
            </a:r>
            <a:r>
              <a:rPr sz="1200" spc="-5" dirty="0">
                <a:solidFill>
                  <a:srgbClr val="FFFFFF"/>
                </a:solidFill>
                <a:latin typeface="Arial MT"/>
                <a:cs typeface="Arial MT"/>
              </a:rPr>
              <a:t>between </a:t>
            </a:r>
            <a:r>
              <a:rPr sz="1200" spc="-320" dirty="0">
                <a:solidFill>
                  <a:srgbClr val="FFFFFF"/>
                </a:solidFill>
                <a:latin typeface="Arial MT"/>
                <a:cs typeface="Arial MT"/>
              </a:rPr>
              <a:t> </a:t>
            </a:r>
            <a:r>
              <a:rPr sz="1200" spc="-10" dirty="0">
                <a:solidFill>
                  <a:srgbClr val="FFFFFF"/>
                </a:solidFill>
                <a:latin typeface="Arial MT"/>
                <a:cs typeface="Arial MT"/>
              </a:rPr>
              <a:t>different </a:t>
            </a:r>
            <a:r>
              <a:rPr sz="1200" dirty="0">
                <a:solidFill>
                  <a:srgbClr val="FFFFFF"/>
                </a:solidFill>
                <a:latin typeface="Arial MT"/>
                <a:cs typeface="Arial MT"/>
              </a:rPr>
              <a:t>risk</a:t>
            </a:r>
            <a:r>
              <a:rPr sz="1200" spc="-5" dirty="0">
                <a:solidFill>
                  <a:srgbClr val="FFFFFF"/>
                </a:solidFill>
                <a:latin typeface="Arial MT"/>
                <a:cs typeface="Arial MT"/>
              </a:rPr>
              <a:t> factors.</a:t>
            </a:r>
            <a:endParaRPr sz="1200" dirty="0">
              <a:latin typeface="Arial MT"/>
              <a:cs typeface="Arial MT"/>
            </a:endParaRPr>
          </a:p>
          <a:p>
            <a:pPr>
              <a:lnSpc>
                <a:spcPct val="100000"/>
              </a:lnSpc>
              <a:spcBef>
                <a:spcPts val="45"/>
              </a:spcBef>
            </a:pPr>
            <a:endParaRPr sz="1350" dirty="0">
              <a:latin typeface="Arial MT"/>
              <a:cs typeface="Arial MT"/>
            </a:endParaRPr>
          </a:p>
          <a:p>
            <a:pPr marL="469900" marR="5080" indent="-279400" algn="just">
              <a:lnSpc>
                <a:spcPct val="100000"/>
              </a:lnSpc>
              <a:buChar char="-"/>
              <a:tabLst>
                <a:tab pos="469900" algn="l"/>
              </a:tabLst>
            </a:pPr>
            <a:r>
              <a:rPr sz="1200" spc="-5" dirty="0">
                <a:solidFill>
                  <a:srgbClr val="FFFFFF"/>
                </a:solidFill>
                <a:latin typeface="Arial MT"/>
                <a:cs typeface="Arial MT"/>
              </a:rPr>
              <a:t>Obesity level is highly </a:t>
            </a:r>
            <a:r>
              <a:rPr sz="1200" dirty="0">
                <a:solidFill>
                  <a:srgbClr val="FFFFFF"/>
                </a:solidFill>
                <a:latin typeface="Arial MT"/>
                <a:cs typeface="Arial MT"/>
              </a:rPr>
              <a:t>correlated </a:t>
            </a:r>
            <a:r>
              <a:rPr sz="1200" spc="-5" dirty="0">
                <a:solidFill>
                  <a:srgbClr val="FFFFFF"/>
                </a:solidFill>
                <a:latin typeface="Arial MT"/>
                <a:cs typeface="Arial MT"/>
              </a:rPr>
              <a:t>with </a:t>
            </a:r>
            <a:r>
              <a:rPr sz="1200" spc="-320" dirty="0">
                <a:solidFill>
                  <a:srgbClr val="FFFFFF"/>
                </a:solidFill>
                <a:latin typeface="Arial MT"/>
                <a:cs typeface="Arial MT"/>
              </a:rPr>
              <a:t> </a:t>
            </a:r>
            <a:r>
              <a:rPr sz="1200" spc="-5" dirty="0">
                <a:solidFill>
                  <a:srgbClr val="FFFFFF"/>
                </a:solidFill>
                <a:latin typeface="Arial MT"/>
                <a:cs typeface="Arial MT"/>
              </a:rPr>
              <a:t>weight</a:t>
            </a:r>
            <a:r>
              <a:rPr sz="1200" spc="-10" dirty="0">
                <a:solidFill>
                  <a:srgbClr val="FFFFFF"/>
                </a:solidFill>
                <a:latin typeface="Arial MT"/>
                <a:cs typeface="Arial MT"/>
              </a:rPr>
              <a:t> </a:t>
            </a:r>
            <a:r>
              <a:rPr sz="1200" spc="-5" dirty="0">
                <a:solidFill>
                  <a:srgbClr val="FFFFFF"/>
                </a:solidFill>
                <a:latin typeface="Arial MT"/>
                <a:cs typeface="Arial MT"/>
              </a:rPr>
              <a:t>and BMI.</a:t>
            </a:r>
            <a:endParaRPr sz="1200" dirty="0">
              <a:latin typeface="Arial MT"/>
              <a:cs typeface="Arial MT"/>
            </a:endParaRPr>
          </a:p>
          <a:p>
            <a:pPr marL="469900" marR="109855" indent="-279400" algn="just">
              <a:lnSpc>
                <a:spcPct val="100000"/>
              </a:lnSpc>
              <a:buChar char="-"/>
              <a:tabLst>
                <a:tab pos="469900" algn="l"/>
              </a:tabLst>
            </a:pPr>
            <a:r>
              <a:rPr sz="1200" spc="-5" dirty="0">
                <a:solidFill>
                  <a:srgbClr val="FFFFFF"/>
                </a:solidFill>
                <a:latin typeface="Arial MT"/>
                <a:cs typeface="Arial MT"/>
              </a:rPr>
              <a:t>After </a:t>
            </a:r>
            <a:r>
              <a:rPr sz="1200" dirty="0">
                <a:solidFill>
                  <a:srgbClr val="FFFFFF"/>
                </a:solidFill>
                <a:latin typeface="Arial MT"/>
                <a:cs typeface="Arial MT"/>
              </a:rPr>
              <a:t>removing </a:t>
            </a:r>
            <a:r>
              <a:rPr sz="1200" spc="-5" dirty="0">
                <a:solidFill>
                  <a:srgbClr val="FFFFFF"/>
                </a:solidFill>
                <a:latin typeface="Arial MT"/>
                <a:cs typeface="Arial MT"/>
              </a:rPr>
              <a:t>BMI and </a:t>
            </a:r>
            <a:r>
              <a:rPr sz="1200" spc="-10" dirty="0">
                <a:solidFill>
                  <a:srgbClr val="FFFFFF"/>
                </a:solidFill>
                <a:latin typeface="Arial MT"/>
                <a:cs typeface="Arial MT"/>
              </a:rPr>
              <a:t>Weight, </a:t>
            </a:r>
            <a:r>
              <a:rPr sz="1200" spc="-5" dirty="0">
                <a:solidFill>
                  <a:srgbClr val="FFFFFF"/>
                </a:solidFill>
                <a:latin typeface="Arial MT"/>
                <a:cs typeface="Arial MT"/>
              </a:rPr>
              <a:t>we </a:t>
            </a:r>
            <a:r>
              <a:rPr sz="1200" spc="-320" dirty="0">
                <a:solidFill>
                  <a:srgbClr val="FFFFFF"/>
                </a:solidFill>
                <a:latin typeface="Arial MT"/>
                <a:cs typeface="Arial MT"/>
              </a:rPr>
              <a:t> </a:t>
            </a:r>
            <a:r>
              <a:rPr sz="1200" dirty="0">
                <a:solidFill>
                  <a:srgbClr val="FFFFFF"/>
                </a:solidFill>
                <a:latin typeface="Arial MT"/>
                <a:cs typeface="Arial MT"/>
              </a:rPr>
              <a:t>can see </a:t>
            </a:r>
            <a:r>
              <a:rPr sz="1200" spc="-5" dirty="0">
                <a:solidFill>
                  <a:srgbClr val="FFFFFF"/>
                </a:solidFill>
                <a:latin typeface="Arial MT"/>
                <a:cs typeface="Arial MT"/>
              </a:rPr>
              <a:t>that obesity level </a:t>
            </a:r>
            <a:r>
              <a:rPr sz="1200" dirty="0">
                <a:solidFill>
                  <a:srgbClr val="FFFFFF"/>
                </a:solidFill>
                <a:latin typeface="Arial MT"/>
                <a:cs typeface="Arial MT"/>
              </a:rPr>
              <a:t>related </a:t>
            </a:r>
            <a:r>
              <a:rPr sz="1200" spc="-5" dirty="0">
                <a:solidFill>
                  <a:srgbClr val="FFFFFF"/>
                </a:solidFill>
                <a:latin typeface="Arial MT"/>
                <a:cs typeface="Arial MT"/>
              </a:rPr>
              <a:t>to </a:t>
            </a:r>
            <a:r>
              <a:rPr sz="1200" spc="-320" dirty="0">
                <a:solidFill>
                  <a:srgbClr val="FFFFFF"/>
                </a:solidFill>
                <a:latin typeface="Arial MT"/>
                <a:cs typeface="Arial MT"/>
              </a:rPr>
              <a:t> </a:t>
            </a:r>
            <a:r>
              <a:rPr sz="1200" spc="-5" dirty="0">
                <a:solidFill>
                  <a:srgbClr val="FFFFFF"/>
                </a:solidFill>
                <a:latin typeface="Arial MT"/>
                <a:cs typeface="Arial MT"/>
              </a:rPr>
              <a:t>Poor appetite/overeating, diabetes, </a:t>
            </a:r>
            <a:r>
              <a:rPr sz="1200" spc="-320" dirty="0">
                <a:solidFill>
                  <a:srgbClr val="FFFFFF"/>
                </a:solidFill>
                <a:latin typeface="Arial MT"/>
                <a:cs typeface="Arial MT"/>
              </a:rPr>
              <a:t> </a:t>
            </a:r>
            <a:r>
              <a:rPr sz="1200" spc="-5" dirty="0">
                <a:solidFill>
                  <a:srgbClr val="FFFFFF"/>
                </a:solidFill>
                <a:latin typeface="Arial MT"/>
                <a:cs typeface="Arial MT"/>
              </a:rPr>
              <a:t>and</a:t>
            </a:r>
            <a:r>
              <a:rPr sz="1200" spc="-10" dirty="0">
                <a:solidFill>
                  <a:srgbClr val="FFFFFF"/>
                </a:solidFill>
                <a:latin typeface="Arial MT"/>
                <a:cs typeface="Arial MT"/>
              </a:rPr>
              <a:t> </a:t>
            </a:r>
            <a:r>
              <a:rPr sz="1200" dirty="0">
                <a:solidFill>
                  <a:srgbClr val="FFFFFF"/>
                </a:solidFill>
                <a:latin typeface="Arial MT"/>
                <a:cs typeface="Arial MT"/>
              </a:rPr>
              <a:t>race.</a:t>
            </a:r>
            <a:endParaRPr sz="1200" dirty="0">
              <a:latin typeface="Arial MT"/>
              <a:cs typeface="Arial MT"/>
            </a:endParaRPr>
          </a:p>
          <a:p>
            <a:pPr marL="469900" marR="87630" indent="-279400">
              <a:lnSpc>
                <a:spcPct val="100000"/>
              </a:lnSpc>
              <a:buChar char="-"/>
              <a:tabLst>
                <a:tab pos="469265" algn="l"/>
                <a:tab pos="469900" algn="l"/>
              </a:tabLst>
            </a:pPr>
            <a:r>
              <a:rPr sz="1200" spc="-5" dirty="0">
                <a:solidFill>
                  <a:srgbClr val="FFFFFF"/>
                </a:solidFill>
                <a:latin typeface="Arial MT"/>
                <a:cs typeface="Arial MT"/>
              </a:rPr>
              <a:t>High </a:t>
            </a:r>
            <a:r>
              <a:rPr sz="1200" dirty="0">
                <a:solidFill>
                  <a:srgbClr val="FFFFFF"/>
                </a:solidFill>
                <a:latin typeface="Arial MT"/>
                <a:cs typeface="Arial MT"/>
              </a:rPr>
              <a:t>correlation: </a:t>
            </a:r>
            <a:r>
              <a:rPr sz="1200" spc="-5" dirty="0">
                <a:solidFill>
                  <a:srgbClr val="FFFFFF"/>
                </a:solidFill>
                <a:latin typeface="Arial MT"/>
                <a:cs typeface="Arial MT"/>
              </a:rPr>
              <a:t>Poor </a:t>
            </a:r>
            <a:r>
              <a:rPr sz="1200" dirty="0">
                <a:solidFill>
                  <a:srgbClr val="FFFFFF"/>
                </a:solidFill>
                <a:latin typeface="Arial MT"/>
                <a:cs typeface="Arial MT"/>
              </a:rPr>
              <a:t> </a:t>
            </a:r>
            <a:r>
              <a:rPr sz="1200" spc="-5" dirty="0">
                <a:solidFill>
                  <a:srgbClr val="FFFFFF"/>
                </a:solidFill>
                <a:latin typeface="Arial MT"/>
                <a:cs typeface="Arial MT"/>
              </a:rPr>
              <a:t>appetite/overeating and Depressed; </a:t>
            </a:r>
            <a:r>
              <a:rPr sz="1200" spc="-320" dirty="0">
                <a:solidFill>
                  <a:srgbClr val="FFFFFF"/>
                </a:solidFill>
                <a:latin typeface="Arial MT"/>
                <a:cs typeface="Arial MT"/>
              </a:rPr>
              <a:t> </a:t>
            </a:r>
            <a:r>
              <a:rPr sz="1200" spc="-5" dirty="0">
                <a:solidFill>
                  <a:srgbClr val="FFFFFF"/>
                </a:solidFill>
                <a:latin typeface="Arial MT"/>
                <a:cs typeface="Arial MT"/>
              </a:rPr>
              <a:t>Education and Family income </a:t>
            </a:r>
            <a:r>
              <a:rPr sz="1200" dirty="0">
                <a:solidFill>
                  <a:srgbClr val="FFFFFF"/>
                </a:solidFill>
                <a:latin typeface="Arial MT"/>
                <a:cs typeface="Arial MT"/>
              </a:rPr>
              <a:t>ratio; </a:t>
            </a:r>
            <a:r>
              <a:rPr sz="1200" spc="-320" dirty="0">
                <a:solidFill>
                  <a:srgbClr val="FFFFFF"/>
                </a:solidFill>
                <a:latin typeface="Arial MT"/>
                <a:cs typeface="Arial MT"/>
              </a:rPr>
              <a:t> </a:t>
            </a:r>
            <a:r>
              <a:rPr sz="1200" spc="-5" dirty="0">
                <a:solidFill>
                  <a:srgbClr val="FFFFFF"/>
                </a:solidFill>
                <a:latin typeface="Arial MT"/>
                <a:cs typeface="Arial MT"/>
              </a:rPr>
              <a:t>Height</a:t>
            </a:r>
            <a:r>
              <a:rPr sz="1200" spc="-10" dirty="0">
                <a:solidFill>
                  <a:srgbClr val="FFFFFF"/>
                </a:solidFill>
                <a:latin typeface="Arial MT"/>
                <a:cs typeface="Arial MT"/>
              </a:rPr>
              <a:t> </a:t>
            </a:r>
            <a:r>
              <a:rPr sz="1200" spc="-5" dirty="0">
                <a:solidFill>
                  <a:srgbClr val="FFFFFF"/>
                </a:solidFill>
                <a:latin typeface="Arial MT"/>
                <a:cs typeface="Arial MT"/>
              </a:rPr>
              <a:t>and</a:t>
            </a:r>
            <a:r>
              <a:rPr sz="1200" spc="-10" dirty="0">
                <a:solidFill>
                  <a:srgbClr val="FFFFFF"/>
                </a:solidFill>
                <a:latin typeface="Arial MT"/>
                <a:cs typeface="Arial MT"/>
              </a:rPr>
              <a:t> </a:t>
            </a:r>
            <a:r>
              <a:rPr sz="1200" spc="-5" dirty="0">
                <a:solidFill>
                  <a:srgbClr val="FFFFFF"/>
                </a:solidFill>
                <a:latin typeface="Arial MT"/>
                <a:cs typeface="Arial MT"/>
              </a:rPr>
              <a:t>Gender;</a:t>
            </a:r>
            <a:endParaRPr sz="1200" dirty="0">
              <a:latin typeface="Arial MT"/>
              <a:cs typeface="Arial MT"/>
            </a:endParaRPr>
          </a:p>
        </p:txBody>
      </p:sp>
      <p:grpSp>
        <p:nvGrpSpPr>
          <p:cNvPr id="4" name="object 4"/>
          <p:cNvGrpSpPr/>
          <p:nvPr/>
        </p:nvGrpSpPr>
        <p:grpSpPr>
          <a:xfrm>
            <a:off x="4486247" y="378200"/>
            <a:ext cx="4305935" cy="4514850"/>
            <a:chOff x="4486247" y="378200"/>
            <a:chExt cx="4305935" cy="4514850"/>
          </a:xfrm>
        </p:grpSpPr>
        <p:pic>
          <p:nvPicPr>
            <p:cNvPr id="5" name="object 5"/>
            <p:cNvPicPr/>
            <p:nvPr/>
          </p:nvPicPr>
          <p:blipFill>
            <a:blip r:embed="rId2" cstate="print"/>
            <a:stretch>
              <a:fillRect/>
            </a:stretch>
          </p:blipFill>
          <p:spPr>
            <a:xfrm>
              <a:off x="4486247" y="378200"/>
              <a:ext cx="4305352" cy="4494124"/>
            </a:xfrm>
            <a:prstGeom prst="rect">
              <a:avLst/>
            </a:prstGeom>
          </p:spPr>
        </p:pic>
        <p:pic>
          <p:nvPicPr>
            <p:cNvPr id="6" name="object 6"/>
            <p:cNvPicPr/>
            <p:nvPr/>
          </p:nvPicPr>
          <p:blipFill>
            <a:blip r:embed="rId3" cstate="print"/>
            <a:stretch>
              <a:fillRect/>
            </a:stretch>
          </p:blipFill>
          <p:spPr>
            <a:xfrm>
              <a:off x="4486250" y="398725"/>
              <a:ext cx="4301207" cy="4494125"/>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1488</Words>
  <Application>Microsoft Office PowerPoint</Application>
  <PresentationFormat>On-screen Show (16:9)</PresentationFormat>
  <Paragraphs>130</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MS PGothic</vt:lpstr>
      <vt:lpstr>Arial</vt:lpstr>
      <vt:lpstr>Arial MT</vt:lpstr>
      <vt:lpstr>Calibri</vt:lpstr>
      <vt:lpstr>Söhne</vt:lpstr>
      <vt:lpstr>Verdana</vt:lpstr>
      <vt:lpstr>Wingdings</vt:lpstr>
      <vt:lpstr>Office Theme</vt:lpstr>
      <vt:lpstr>Predictive Analysis on Risk Factors associated with Obesity/overweight using BioDoopDetective</vt:lpstr>
      <vt:lpstr>Introduction</vt:lpstr>
      <vt:lpstr>Research Questions/Approach</vt:lpstr>
      <vt:lpstr>Dataset</vt:lpstr>
      <vt:lpstr>EDA &amp; Visualizations</vt:lpstr>
      <vt:lpstr>EDA &amp; Visualizations</vt:lpstr>
      <vt:lpstr>EDA &amp; Visualizations</vt:lpstr>
      <vt:lpstr>EDA &amp; Visualizations</vt:lpstr>
      <vt:lpstr>EDA &amp; Visualizations</vt:lpstr>
      <vt:lpstr>Dashboard</vt:lpstr>
      <vt:lpstr>Preparation &amp; Model Construction</vt:lpstr>
      <vt:lpstr>Baseline Model</vt:lpstr>
      <vt:lpstr>SVM Model</vt:lpstr>
      <vt:lpstr>Logistic Regression Model</vt:lpstr>
      <vt:lpstr>Decision Tree Model</vt:lpstr>
      <vt:lpstr>Random Forest Model</vt:lpstr>
      <vt:lpstr>XGBoost Model</vt:lpstr>
      <vt:lpstr>Model Evaluation</vt:lpstr>
      <vt:lpstr>Conclusion</vt:lpstr>
      <vt:lpstr>Limitations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on Risk Factors associated with Obesity/overweight using BioDoopDetective</dc:title>
  <cp:lastModifiedBy>Divyansh Gadwal</cp:lastModifiedBy>
  <cp:revision>4</cp:revision>
  <dcterms:created xsi:type="dcterms:W3CDTF">2023-12-07T10:40:06Z</dcterms:created>
  <dcterms:modified xsi:type="dcterms:W3CDTF">2024-02-20T18:15:30Z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