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1"/>
  </p:notesMasterIdLst>
  <p:handoutMasterIdLst>
    <p:handoutMasterId r:id="rId12"/>
  </p:handoutMasterIdLst>
  <p:sldIdLst>
    <p:sldId id="257" r:id="rId5"/>
    <p:sldId id="394" r:id="rId6"/>
    <p:sldId id="258" r:id="rId7"/>
    <p:sldId id="261" r:id="rId8"/>
    <p:sldId id="260" r:id="rId9"/>
    <p:sldId id="3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31" autoAdjust="0"/>
    <p:restoredTop sz="85980" autoAdjust="0"/>
  </p:normalViewPr>
  <p:slideViewPr>
    <p:cSldViewPr snapToGrid="0">
      <p:cViewPr varScale="1">
        <p:scale>
          <a:sx n="62" d="100"/>
          <a:sy n="62" d="100"/>
        </p:scale>
        <p:origin x="1152" y="5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D1D5DB"/>
                </a:solidFill>
                <a:effectLst/>
                <a:latin typeface="Söhne"/>
              </a:rPr>
            </a:br>
            <a:r>
              <a:rPr lang="en-US" b="0" i="0" dirty="0" err="1">
                <a:solidFill>
                  <a:srgbClr val="D1D5DB"/>
                </a:solidFill>
                <a:effectLst/>
                <a:latin typeface="Söhne"/>
              </a:rPr>
              <a:t>Biodoop</a:t>
            </a:r>
            <a:r>
              <a:rPr lang="en-US" b="0" i="0" dirty="0">
                <a:solidFill>
                  <a:srgbClr val="D1D5DB"/>
                </a:solidFill>
                <a:effectLst/>
                <a:latin typeface="Söhne"/>
              </a:rPr>
              <a:t> is a revolutionary combination of bioinformatics and Hadoop that transforms the analysis of biological data. It effectively utilizes the scalability and distributed processing capabilities of Hadoop to handle vast amounts of genomic and biological datasets. By harnessing the parallel processing power of Hadoop, </a:t>
            </a:r>
            <a:r>
              <a:rPr lang="en-US" b="0" i="0" dirty="0" err="1">
                <a:solidFill>
                  <a:srgbClr val="D1D5DB"/>
                </a:solidFill>
                <a:effectLst/>
                <a:latin typeface="Söhne"/>
              </a:rPr>
              <a:t>Biodoop</a:t>
            </a:r>
            <a:r>
              <a:rPr lang="en-US" b="0" i="0" dirty="0">
                <a:solidFill>
                  <a:srgbClr val="D1D5DB"/>
                </a:solidFill>
                <a:effectLst/>
                <a:latin typeface="Söhne"/>
              </a:rPr>
              <a:t> empowers researchers and scientists to efficiently analyze and interpret intricate biological information. </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422001" y="773619"/>
            <a:ext cx="4693668" cy="798327"/>
          </a:xfrm>
        </p:spPr>
        <p:txBody>
          <a:bodyPr anchor="b" anchorCtr="0">
            <a:normAutofit/>
          </a:bodyPr>
          <a:lstStyle/>
          <a:p>
            <a:pPr algn="ctr"/>
            <a:r>
              <a:rPr lang="en-US" sz="4000" dirty="0"/>
              <a:t>BioDoopDetective: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86073" y="4724400"/>
            <a:ext cx="3565524" cy="2010628"/>
          </a:xfrm>
        </p:spPr>
        <p:txBody>
          <a:bodyPr>
            <a:normAutofit/>
          </a:bodyPr>
          <a:lstStyle/>
          <a:p>
            <a:pPr algn="ctr"/>
            <a:r>
              <a:rPr lang="en-US" dirty="0"/>
              <a:t>Presentation By:</a:t>
            </a:r>
          </a:p>
          <a:p>
            <a:pPr algn="ctr"/>
            <a:r>
              <a:rPr lang="en-US" dirty="0"/>
              <a:t>DIVYANSH GADWAL</a:t>
            </a:r>
          </a:p>
          <a:p>
            <a:pPr algn="ctr"/>
            <a:r>
              <a:rPr lang="en-US" i="1" dirty="0"/>
              <a:t>MSDSM Batch-1</a:t>
            </a:r>
          </a:p>
          <a:p>
            <a:pPr algn="ctr"/>
            <a:r>
              <a:rPr lang="en-US" i="1" dirty="0"/>
              <a:t>(2104107017)</a:t>
            </a:r>
          </a:p>
        </p:txBody>
      </p:sp>
      <p:sp>
        <p:nvSpPr>
          <p:cNvPr id="6" name="Subtitle 2">
            <a:extLst>
              <a:ext uri="{FF2B5EF4-FFF2-40B4-BE49-F238E27FC236}">
                <a16:creationId xmlns:a16="http://schemas.microsoft.com/office/drawing/2014/main" id="{7914DE82-0531-19A2-6CEF-6EB0331445C3}"/>
              </a:ext>
            </a:extLst>
          </p:cNvPr>
          <p:cNvSpPr txBox="1">
            <a:spLocks/>
          </p:cNvSpPr>
          <p:nvPr/>
        </p:nvSpPr>
        <p:spPr>
          <a:xfrm>
            <a:off x="7936893" y="1804306"/>
            <a:ext cx="3663884" cy="1470582"/>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Predictive Analysis on Risk Factors associated with Obesity/overweight using BioDoopDetective</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
            <a:ext cx="12191999" cy="6857999"/>
          </a:xfrm>
          <a:prstGeom prst="rect">
            <a:avLst/>
          </a:prstGeom>
        </p:spPr>
      </p:pic>
      <p:sp>
        <p:nvSpPr>
          <p:cNvPr id="3" name="object 3"/>
          <p:cNvSpPr txBox="1">
            <a:spLocks noGrp="1"/>
          </p:cNvSpPr>
          <p:nvPr>
            <p:ph type="title"/>
          </p:nvPr>
        </p:nvSpPr>
        <p:spPr>
          <a:xfrm>
            <a:off x="649909" y="272524"/>
            <a:ext cx="8450614" cy="540160"/>
          </a:xfrm>
          <a:prstGeom prst="rect">
            <a:avLst/>
          </a:prstGeom>
        </p:spPr>
        <p:txBody>
          <a:bodyPr vert="horz" wrap="square" lIns="0" tIns="108216" rIns="0" bIns="0" rtlCol="0" anchor="t" anchorCtr="0">
            <a:spAutoFit/>
          </a:bodyPr>
          <a:lstStyle/>
          <a:p>
            <a:pPr marL="774681">
              <a:lnSpc>
                <a:spcPct val="100000"/>
              </a:lnSpc>
              <a:spcBef>
                <a:spcPts val="133"/>
              </a:spcBef>
            </a:pPr>
            <a:r>
              <a:rPr sz="2800" b="1" spc="-85" dirty="0">
                <a:solidFill>
                  <a:srgbClr val="FFAB40"/>
                </a:solidFill>
                <a:latin typeface="Verdana"/>
              </a:rPr>
              <a:t>Current Knowledge/ Gaps</a:t>
            </a:r>
          </a:p>
        </p:txBody>
      </p:sp>
      <p:sp>
        <p:nvSpPr>
          <p:cNvPr id="4" name="object 4"/>
          <p:cNvSpPr txBox="1"/>
          <p:nvPr/>
        </p:nvSpPr>
        <p:spPr>
          <a:xfrm>
            <a:off x="2087841" y="1081310"/>
            <a:ext cx="9221893" cy="3121367"/>
          </a:xfrm>
          <a:prstGeom prst="rect">
            <a:avLst/>
          </a:prstGeom>
        </p:spPr>
        <p:txBody>
          <a:bodyPr vert="horz" wrap="square" lIns="0" tIns="30480" rIns="0" bIns="0" rtlCol="0">
            <a:spAutoFit/>
          </a:bodyPr>
          <a:lstStyle/>
          <a:p>
            <a:pPr marL="562173" indent="-545240">
              <a:lnSpc>
                <a:spcPts val="2113"/>
              </a:lnSpc>
              <a:buFont typeface="MS PGothic"/>
              <a:buChar char="❖"/>
              <a:tabLst>
                <a:tab pos="562173" algn="l"/>
              </a:tabLst>
            </a:pPr>
            <a:r>
              <a:rPr sz="1867" dirty="0">
                <a:solidFill>
                  <a:srgbClr val="FFFFFF"/>
                </a:solidFill>
                <a:latin typeface="Arial MT"/>
                <a:cs typeface="Arial MT"/>
              </a:rPr>
              <a:t>Obesity</a:t>
            </a:r>
            <a:r>
              <a:rPr sz="1867" spc="-27" dirty="0">
                <a:solidFill>
                  <a:srgbClr val="FFFFFF"/>
                </a:solidFill>
                <a:latin typeface="Arial MT"/>
                <a:cs typeface="Arial MT"/>
              </a:rPr>
              <a:t> </a:t>
            </a:r>
            <a:r>
              <a:rPr sz="1867" dirty="0">
                <a:solidFill>
                  <a:srgbClr val="FFFFFF"/>
                </a:solidFill>
                <a:latin typeface="Arial MT"/>
                <a:cs typeface="Arial MT"/>
              </a:rPr>
              <a:t>constitutes</a:t>
            </a:r>
            <a:r>
              <a:rPr sz="1867" spc="-20" dirty="0">
                <a:solidFill>
                  <a:srgbClr val="FFFFFF"/>
                </a:solidFill>
                <a:latin typeface="Arial MT"/>
                <a:cs typeface="Arial MT"/>
              </a:rPr>
              <a:t> </a:t>
            </a:r>
            <a:r>
              <a:rPr sz="1867" dirty="0">
                <a:solidFill>
                  <a:srgbClr val="FFFFFF"/>
                </a:solidFill>
                <a:latin typeface="Arial MT"/>
                <a:cs typeface="Arial MT"/>
              </a:rPr>
              <a:t>a</a:t>
            </a:r>
            <a:r>
              <a:rPr sz="1867" spc="-20" dirty="0">
                <a:solidFill>
                  <a:srgbClr val="FFFFFF"/>
                </a:solidFill>
                <a:latin typeface="Arial MT"/>
                <a:cs typeface="Arial MT"/>
              </a:rPr>
              <a:t> </a:t>
            </a:r>
            <a:r>
              <a:rPr sz="1867" dirty="0">
                <a:solidFill>
                  <a:srgbClr val="FFFFFF"/>
                </a:solidFill>
                <a:latin typeface="Arial MT"/>
                <a:cs typeface="Arial MT"/>
              </a:rPr>
              <a:t>major</a:t>
            </a:r>
            <a:r>
              <a:rPr sz="1867" spc="-20" dirty="0">
                <a:solidFill>
                  <a:srgbClr val="FFFFFF"/>
                </a:solidFill>
                <a:latin typeface="Arial MT"/>
                <a:cs typeface="Arial MT"/>
              </a:rPr>
              <a:t> </a:t>
            </a:r>
            <a:r>
              <a:rPr sz="1867" dirty="0">
                <a:solidFill>
                  <a:srgbClr val="FFFFFF"/>
                </a:solidFill>
                <a:latin typeface="Arial MT"/>
                <a:cs typeface="Arial MT"/>
              </a:rPr>
              <a:t>public</a:t>
            </a:r>
            <a:r>
              <a:rPr sz="1867" spc="-27" dirty="0">
                <a:solidFill>
                  <a:srgbClr val="FFFFFF"/>
                </a:solidFill>
                <a:latin typeface="Arial MT"/>
                <a:cs typeface="Arial MT"/>
              </a:rPr>
              <a:t> </a:t>
            </a:r>
            <a:r>
              <a:rPr sz="1867" dirty="0">
                <a:solidFill>
                  <a:srgbClr val="FFFFFF"/>
                </a:solidFill>
                <a:latin typeface="Arial MT"/>
                <a:cs typeface="Arial MT"/>
              </a:rPr>
              <a:t>health</a:t>
            </a:r>
            <a:r>
              <a:rPr sz="1867" spc="-20" dirty="0">
                <a:solidFill>
                  <a:srgbClr val="FFFFFF"/>
                </a:solidFill>
                <a:latin typeface="Arial MT"/>
                <a:cs typeface="Arial MT"/>
              </a:rPr>
              <a:t> </a:t>
            </a:r>
            <a:r>
              <a:rPr sz="1867" dirty="0">
                <a:solidFill>
                  <a:srgbClr val="FFFFFF"/>
                </a:solidFill>
                <a:latin typeface="Arial MT"/>
                <a:cs typeface="Arial MT"/>
              </a:rPr>
              <a:t>concern</a:t>
            </a:r>
            <a:r>
              <a:rPr sz="1867" spc="-20" dirty="0">
                <a:solidFill>
                  <a:srgbClr val="FFFFFF"/>
                </a:solidFill>
                <a:latin typeface="Arial MT"/>
                <a:cs typeface="Arial MT"/>
              </a:rPr>
              <a:t> </a:t>
            </a:r>
            <a:r>
              <a:rPr sz="1867" dirty="0">
                <a:solidFill>
                  <a:srgbClr val="FFFFFF"/>
                </a:solidFill>
                <a:latin typeface="Arial MT"/>
                <a:cs typeface="Arial MT"/>
              </a:rPr>
              <a:t>in</a:t>
            </a:r>
            <a:r>
              <a:rPr sz="1867" spc="-20" dirty="0">
                <a:solidFill>
                  <a:srgbClr val="FFFFFF"/>
                </a:solidFill>
                <a:latin typeface="Arial MT"/>
                <a:cs typeface="Arial MT"/>
              </a:rPr>
              <a:t> </a:t>
            </a:r>
            <a:r>
              <a:rPr sz="1867" dirty="0">
                <a:solidFill>
                  <a:srgbClr val="FFFFFF"/>
                </a:solidFill>
                <a:latin typeface="Arial MT"/>
                <a:cs typeface="Arial MT"/>
              </a:rPr>
              <a:t>the</a:t>
            </a:r>
            <a:r>
              <a:rPr sz="1867" spc="-20" dirty="0">
                <a:solidFill>
                  <a:srgbClr val="FFFFFF"/>
                </a:solidFill>
                <a:latin typeface="Arial MT"/>
                <a:cs typeface="Arial MT"/>
              </a:rPr>
              <a:t> </a:t>
            </a:r>
            <a:r>
              <a:rPr sz="1867" dirty="0">
                <a:solidFill>
                  <a:srgbClr val="FFFFFF"/>
                </a:solidFill>
                <a:latin typeface="Arial MT"/>
                <a:cs typeface="Arial MT"/>
              </a:rPr>
              <a:t>U.S.</a:t>
            </a:r>
            <a:r>
              <a:rPr sz="1867" spc="-27" dirty="0">
                <a:solidFill>
                  <a:srgbClr val="FFFFFF"/>
                </a:solidFill>
                <a:latin typeface="Arial MT"/>
                <a:cs typeface="Arial MT"/>
              </a:rPr>
              <a:t> </a:t>
            </a:r>
            <a:r>
              <a:rPr sz="1867" dirty="0">
                <a:solidFill>
                  <a:srgbClr val="FFFFFF"/>
                </a:solidFill>
                <a:latin typeface="Arial MT"/>
                <a:cs typeface="Arial MT"/>
              </a:rPr>
              <a:t>and</a:t>
            </a:r>
            <a:r>
              <a:rPr sz="1867" spc="-20" dirty="0">
                <a:solidFill>
                  <a:srgbClr val="FFFFFF"/>
                </a:solidFill>
                <a:latin typeface="Arial MT"/>
                <a:cs typeface="Arial MT"/>
              </a:rPr>
              <a:t> </a:t>
            </a:r>
            <a:r>
              <a:rPr sz="1867" spc="-13" dirty="0">
                <a:solidFill>
                  <a:srgbClr val="FFFFFF"/>
                </a:solidFill>
                <a:latin typeface="Arial MT"/>
                <a:cs typeface="Arial MT"/>
              </a:rPr>
              <a:t>Globally</a:t>
            </a:r>
            <a:endParaRPr lang="en-IN" sz="1867" spc="-13" dirty="0">
              <a:solidFill>
                <a:srgbClr val="FFFFFF"/>
              </a:solidFill>
              <a:latin typeface="Arial MT"/>
              <a:cs typeface="Arial MT"/>
            </a:endParaRPr>
          </a:p>
          <a:p>
            <a:pPr marL="562173" indent="-545240">
              <a:lnSpc>
                <a:spcPts val="2113"/>
              </a:lnSpc>
              <a:buFont typeface="MS PGothic"/>
              <a:buChar char="❖"/>
              <a:tabLst>
                <a:tab pos="562173" algn="l"/>
              </a:tabLst>
            </a:pPr>
            <a:endParaRPr sz="1867" dirty="0">
              <a:latin typeface="Arial MT"/>
              <a:cs typeface="Arial MT"/>
            </a:endParaRPr>
          </a:p>
          <a:p>
            <a:pPr marL="1782189" marR="120224" lvl="1" indent="-546086">
              <a:lnSpc>
                <a:spcPts val="2200"/>
              </a:lnSpc>
              <a:spcBef>
                <a:spcPts val="87"/>
              </a:spcBef>
              <a:buFont typeface="MS PGothic"/>
              <a:buChar char="➢"/>
              <a:tabLst>
                <a:tab pos="1782189" algn="l"/>
              </a:tabLst>
            </a:pPr>
            <a:r>
              <a:rPr sz="1867" dirty="0">
                <a:solidFill>
                  <a:srgbClr val="FFFFFF"/>
                </a:solidFill>
                <a:latin typeface="Arial MT"/>
                <a:cs typeface="Arial MT"/>
              </a:rPr>
              <a:t>About</a:t>
            </a:r>
            <a:r>
              <a:rPr sz="1867" spc="-40" dirty="0">
                <a:solidFill>
                  <a:srgbClr val="FFFFFF"/>
                </a:solidFill>
                <a:latin typeface="Arial MT"/>
                <a:cs typeface="Arial MT"/>
              </a:rPr>
              <a:t> </a:t>
            </a:r>
            <a:r>
              <a:rPr sz="1867" dirty="0">
                <a:solidFill>
                  <a:srgbClr val="FFFFFF"/>
                </a:solidFill>
                <a:latin typeface="Arial MT"/>
                <a:cs typeface="Arial MT"/>
              </a:rPr>
              <a:t>1</a:t>
            </a:r>
            <a:r>
              <a:rPr sz="1867" spc="-20" dirty="0">
                <a:solidFill>
                  <a:srgbClr val="FFFFFF"/>
                </a:solidFill>
                <a:latin typeface="Arial MT"/>
                <a:cs typeface="Arial MT"/>
              </a:rPr>
              <a:t> </a:t>
            </a:r>
            <a:r>
              <a:rPr sz="1867" dirty="0">
                <a:solidFill>
                  <a:srgbClr val="FFFFFF"/>
                </a:solidFill>
                <a:latin typeface="Arial MT"/>
                <a:cs typeface="Arial MT"/>
              </a:rPr>
              <a:t>in</a:t>
            </a:r>
            <a:r>
              <a:rPr sz="1867" spc="-20" dirty="0">
                <a:solidFill>
                  <a:srgbClr val="FFFFFF"/>
                </a:solidFill>
                <a:latin typeface="Arial MT"/>
                <a:cs typeface="Arial MT"/>
              </a:rPr>
              <a:t> </a:t>
            </a:r>
            <a:r>
              <a:rPr sz="1867" dirty="0">
                <a:solidFill>
                  <a:srgbClr val="FFFFFF"/>
                </a:solidFill>
                <a:latin typeface="Arial MT"/>
                <a:cs typeface="Arial MT"/>
              </a:rPr>
              <a:t>5</a:t>
            </a:r>
            <a:r>
              <a:rPr sz="1867" spc="-20" dirty="0">
                <a:solidFill>
                  <a:srgbClr val="FFFFFF"/>
                </a:solidFill>
                <a:latin typeface="Arial MT"/>
                <a:cs typeface="Arial MT"/>
              </a:rPr>
              <a:t> </a:t>
            </a:r>
            <a:r>
              <a:rPr sz="1867" dirty="0">
                <a:solidFill>
                  <a:srgbClr val="FFFFFF"/>
                </a:solidFill>
                <a:latin typeface="Arial MT"/>
                <a:cs typeface="Arial MT"/>
              </a:rPr>
              <a:t>children</a:t>
            </a:r>
            <a:r>
              <a:rPr sz="1867" spc="-27" dirty="0">
                <a:solidFill>
                  <a:srgbClr val="FFFFFF"/>
                </a:solidFill>
                <a:latin typeface="Arial MT"/>
                <a:cs typeface="Arial MT"/>
              </a:rPr>
              <a:t> </a:t>
            </a:r>
            <a:r>
              <a:rPr sz="1867" dirty="0">
                <a:solidFill>
                  <a:srgbClr val="FFFFFF"/>
                </a:solidFill>
                <a:latin typeface="Arial MT"/>
                <a:cs typeface="Arial MT"/>
              </a:rPr>
              <a:t>and</a:t>
            </a:r>
            <a:r>
              <a:rPr sz="1867" spc="-20" dirty="0">
                <a:solidFill>
                  <a:srgbClr val="FFFFFF"/>
                </a:solidFill>
                <a:latin typeface="Arial MT"/>
                <a:cs typeface="Arial MT"/>
              </a:rPr>
              <a:t> </a:t>
            </a:r>
            <a:r>
              <a:rPr sz="1867" dirty="0">
                <a:solidFill>
                  <a:srgbClr val="FFFFFF"/>
                </a:solidFill>
                <a:latin typeface="Arial MT"/>
                <a:cs typeface="Arial MT"/>
              </a:rPr>
              <a:t>more</a:t>
            </a:r>
            <a:r>
              <a:rPr sz="1867" spc="-20" dirty="0">
                <a:solidFill>
                  <a:srgbClr val="FFFFFF"/>
                </a:solidFill>
                <a:latin typeface="Arial MT"/>
                <a:cs typeface="Arial MT"/>
              </a:rPr>
              <a:t> </a:t>
            </a:r>
            <a:r>
              <a:rPr sz="1867" dirty="0">
                <a:solidFill>
                  <a:srgbClr val="FFFFFF"/>
                </a:solidFill>
                <a:latin typeface="Arial MT"/>
                <a:cs typeface="Arial MT"/>
              </a:rPr>
              <a:t>than</a:t>
            </a:r>
            <a:r>
              <a:rPr sz="1867" spc="-20" dirty="0">
                <a:solidFill>
                  <a:srgbClr val="FFFFFF"/>
                </a:solidFill>
                <a:latin typeface="Arial MT"/>
                <a:cs typeface="Arial MT"/>
              </a:rPr>
              <a:t> </a:t>
            </a:r>
            <a:r>
              <a:rPr sz="1867" dirty="0">
                <a:solidFill>
                  <a:srgbClr val="FFFFFF"/>
                </a:solidFill>
                <a:latin typeface="Arial MT"/>
                <a:cs typeface="Arial MT"/>
              </a:rPr>
              <a:t>1</a:t>
            </a:r>
            <a:r>
              <a:rPr sz="1867" spc="-20" dirty="0">
                <a:solidFill>
                  <a:srgbClr val="FFFFFF"/>
                </a:solidFill>
                <a:latin typeface="Arial MT"/>
                <a:cs typeface="Arial MT"/>
              </a:rPr>
              <a:t> </a:t>
            </a:r>
            <a:r>
              <a:rPr sz="1867" dirty="0">
                <a:solidFill>
                  <a:srgbClr val="FFFFFF"/>
                </a:solidFill>
                <a:latin typeface="Arial MT"/>
                <a:cs typeface="Arial MT"/>
              </a:rPr>
              <a:t>in</a:t>
            </a:r>
            <a:r>
              <a:rPr sz="1867" spc="-27" dirty="0">
                <a:solidFill>
                  <a:srgbClr val="FFFFFF"/>
                </a:solidFill>
                <a:latin typeface="Arial MT"/>
                <a:cs typeface="Arial MT"/>
              </a:rPr>
              <a:t> </a:t>
            </a:r>
            <a:r>
              <a:rPr sz="1867" dirty="0">
                <a:solidFill>
                  <a:srgbClr val="FFFFFF"/>
                </a:solidFill>
                <a:latin typeface="Arial MT"/>
                <a:cs typeface="Arial MT"/>
              </a:rPr>
              <a:t>3</a:t>
            </a:r>
            <a:r>
              <a:rPr sz="1867" spc="-20" dirty="0">
                <a:solidFill>
                  <a:srgbClr val="FFFFFF"/>
                </a:solidFill>
                <a:latin typeface="Arial MT"/>
                <a:cs typeface="Arial MT"/>
              </a:rPr>
              <a:t> </a:t>
            </a:r>
            <a:r>
              <a:rPr sz="1867" dirty="0">
                <a:solidFill>
                  <a:srgbClr val="FFFFFF"/>
                </a:solidFill>
                <a:latin typeface="Arial MT"/>
                <a:cs typeface="Arial MT"/>
              </a:rPr>
              <a:t>adults</a:t>
            </a:r>
            <a:r>
              <a:rPr sz="1867" spc="-20" dirty="0">
                <a:solidFill>
                  <a:srgbClr val="FFFFFF"/>
                </a:solidFill>
                <a:latin typeface="Arial MT"/>
                <a:cs typeface="Arial MT"/>
              </a:rPr>
              <a:t> </a:t>
            </a:r>
            <a:r>
              <a:rPr sz="1867" dirty="0">
                <a:solidFill>
                  <a:srgbClr val="FFFFFF"/>
                </a:solidFill>
                <a:latin typeface="Arial MT"/>
                <a:cs typeface="Arial MT"/>
              </a:rPr>
              <a:t>struggle</a:t>
            </a:r>
            <a:r>
              <a:rPr sz="1867" spc="-20" dirty="0">
                <a:solidFill>
                  <a:srgbClr val="FFFFFF"/>
                </a:solidFill>
                <a:latin typeface="Arial MT"/>
                <a:cs typeface="Arial MT"/>
              </a:rPr>
              <a:t> </a:t>
            </a:r>
            <a:r>
              <a:rPr sz="1867" dirty="0">
                <a:solidFill>
                  <a:srgbClr val="FFFFFF"/>
                </a:solidFill>
                <a:latin typeface="Arial MT"/>
                <a:cs typeface="Arial MT"/>
              </a:rPr>
              <a:t>with</a:t>
            </a:r>
            <a:r>
              <a:rPr sz="1867" spc="-20" dirty="0">
                <a:solidFill>
                  <a:srgbClr val="FFFFFF"/>
                </a:solidFill>
                <a:latin typeface="Arial MT"/>
                <a:cs typeface="Arial MT"/>
              </a:rPr>
              <a:t> </a:t>
            </a:r>
            <a:r>
              <a:rPr sz="1867" spc="-13" dirty="0">
                <a:solidFill>
                  <a:srgbClr val="FFFFFF"/>
                </a:solidFill>
                <a:latin typeface="Arial MT"/>
                <a:cs typeface="Arial MT"/>
              </a:rPr>
              <a:t>obesity </a:t>
            </a:r>
            <a:r>
              <a:rPr sz="1867" dirty="0">
                <a:solidFill>
                  <a:srgbClr val="FFFFFF"/>
                </a:solidFill>
                <a:latin typeface="Arial MT"/>
                <a:cs typeface="Arial MT"/>
              </a:rPr>
              <a:t>in</a:t>
            </a:r>
            <a:r>
              <a:rPr sz="1867" spc="-33" dirty="0">
                <a:solidFill>
                  <a:srgbClr val="FFFFFF"/>
                </a:solidFill>
                <a:latin typeface="Arial MT"/>
                <a:cs typeface="Arial MT"/>
              </a:rPr>
              <a:t> </a:t>
            </a:r>
            <a:r>
              <a:rPr sz="1867" dirty="0">
                <a:solidFill>
                  <a:srgbClr val="FFFFFF"/>
                </a:solidFill>
                <a:latin typeface="Arial MT"/>
                <a:cs typeface="Arial MT"/>
              </a:rPr>
              <a:t>the</a:t>
            </a:r>
            <a:r>
              <a:rPr sz="1867" spc="-33" dirty="0">
                <a:solidFill>
                  <a:srgbClr val="FFFFFF"/>
                </a:solidFill>
                <a:latin typeface="Arial MT"/>
                <a:cs typeface="Arial MT"/>
              </a:rPr>
              <a:t> </a:t>
            </a:r>
            <a:r>
              <a:rPr sz="1867" dirty="0">
                <a:solidFill>
                  <a:srgbClr val="FFFFFF"/>
                </a:solidFill>
                <a:latin typeface="Arial MT"/>
                <a:cs typeface="Arial MT"/>
              </a:rPr>
              <a:t>U.S.</a:t>
            </a:r>
            <a:r>
              <a:rPr sz="1867" spc="-33" dirty="0">
                <a:solidFill>
                  <a:srgbClr val="FFFFFF"/>
                </a:solidFill>
                <a:latin typeface="Arial MT"/>
                <a:cs typeface="Arial MT"/>
              </a:rPr>
              <a:t> </a:t>
            </a:r>
            <a:r>
              <a:rPr sz="1867" spc="-13" dirty="0">
                <a:solidFill>
                  <a:srgbClr val="FFFFFF"/>
                </a:solidFill>
                <a:latin typeface="Arial MT"/>
                <a:cs typeface="Arial MT"/>
              </a:rPr>
              <a:t>(CDC)</a:t>
            </a:r>
            <a:endParaRPr sz="1867" dirty="0">
              <a:latin typeface="Arial MT"/>
              <a:cs typeface="Arial MT"/>
            </a:endParaRPr>
          </a:p>
          <a:p>
            <a:pPr marL="1782189" marR="6773" lvl="1" indent="-546086">
              <a:lnSpc>
                <a:spcPts val="2200"/>
              </a:lnSpc>
              <a:buFont typeface="MS PGothic"/>
              <a:buChar char="➢"/>
              <a:tabLst>
                <a:tab pos="1782189" algn="l"/>
              </a:tabLst>
            </a:pPr>
            <a:r>
              <a:rPr sz="1867" dirty="0">
                <a:solidFill>
                  <a:srgbClr val="FFFFFF"/>
                </a:solidFill>
                <a:latin typeface="Arial MT"/>
                <a:cs typeface="Arial MT"/>
              </a:rPr>
              <a:t>Adults</a:t>
            </a:r>
            <a:r>
              <a:rPr sz="1867" spc="-40" dirty="0">
                <a:solidFill>
                  <a:srgbClr val="FFFFFF"/>
                </a:solidFill>
                <a:latin typeface="Arial MT"/>
                <a:cs typeface="Arial MT"/>
              </a:rPr>
              <a:t> </a:t>
            </a:r>
            <a:r>
              <a:rPr sz="1867" dirty="0">
                <a:solidFill>
                  <a:srgbClr val="FFFFFF"/>
                </a:solidFill>
                <a:latin typeface="Arial MT"/>
                <a:cs typeface="Arial MT"/>
              </a:rPr>
              <a:t>with</a:t>
            </a:r>
            <a:r>
              <a:rPr sz="1867" spc="-27" dirty="0">
                <a:solidFill>
                  <a:srgbClr val="FFFFFF"/>
                </a:solidFill>
                <a:latin typeface="Arial MT"/>
                <a:cs typeface="Arial MT"/>
              </a:rPr>
              <a:t> </a:t>
            </a:r>
            <a:r>
              <a:rPr sz="1867" dirty="0">
                <a:solidFill>
                  <a:srgbClr val="FFFFFF"/>
                </a:solidFill>
                <a:latin typeface="Arial MT"/>
                <a:cs typeface="Arial MT"/>
              </a:rPr>
              <a:t>obesity</a:t>
            </a:r>
            <a:r>
              <a:rPr sz="1867" spc="-20" dirty="0">
                <a:solidFill>
                  <a:srgbClr val="FFFFFF"/>
                </a:solidFill>
                <a:latin typeface="Arial MT"/>
                <a:cs typeface="Arial MT"/>
              </a:rPr>
              <a:t> </a:t>
            </a:r>
            <a:r>
              <a:rPr sz="1867" dirty="0">
                <a:solidFill>
                  <a:srgbClr val="FFFFFF"/>
                </a:solidFill>
                <a:latin typeface="Arial MT"/>
                <a:cs typeface="Arial MT"/>
              </a:rPr>
              <a:t>have</a:t>
            </a:r>
            <a:r>
              <a:rPr sz="1867" spc="-27" dirty="0">
                <a:solidFill>
                  <a:srgbClr val="FFFFFF"/>
                </a:solidFill>
                <a:latin typeface="Arial MT"/>
                <a:cs typeface="Arial MT"/>
              </a:rPr>
              <a:t> </a:t>
            </a:r>
            <a:r>
              <a:rPr lang="en-IN" sz="1867" spc="-27" dirty="0">
                <a:solidFill>
                  <a:srgbClr val="FFFFFF"/>
                </a:solidFill>
                <a:latin typeface="Arial MT"/>
                <a:cs typeface="Arial MT"/>
              </a:rPr>
              <a:t>a </a:t>
            </a:r>
            <a:r>
              <a:rPr sz="1867" dirty="0">
                <a:solidFill>
                  <a:srgbClr val="FFFFFF"/>
                </a:solidFill>
                <a:latin typeface="Arial MT"/>
                <a:cs typeface="Arial MT"/>
              </a:rPr>
              <a:t>higher</a:t>
            </a:r>
            <a:r>
              <a:rPr sz="1867" spc="-27" dirty="0">
                <a:solidFill>
                  <a:srgbClr val="FFFFFF"/>
                </a:solidFill>
                <a:latin typeface="Arial MT"/>
                <a:cs typeface="Arial MT"/>
              </a:rPr>
              <a:t> </a:t>
            </a:r>
            <a:r>
              <a:rPr sz="1867" dirty="0">
                <a:solidFill>
                  <a:srgbClr val="FFFFFF"/>
                </a:solidFill>
                <a:latin typeface="Arial MT"/>
                <a:cs typeface="Arial MT"/>
              </a:rPr>
              <a:t>risk</a:t>
            </a:r>
            <a:r>
              <a:rPr sz="1867" spc="-20" dirty="0">
                <a:solidFill>
                  <a:srgbClr val="FFFFFF"/>
                </a:solidFill>
                <a:latin typeface="Arial MT"/>
                <a:cs typeface="Arial MT"/>
              </a:rPr>
              <a:t> </a:t>
            </a:r>
            <a:r>
              <a:rPr sz="1867" dirty="0">
                <a:solidFill>
                  <a:srgbClr val="FFFFFF"/>
                </a:solidFill>
                <a:latin typeface="Arial MT"/>
                <a:cs typeface="Arial MT"/>
              </a:rPr>
              <a:t>for</a:t>
            </a:r>
            <a:r>
              <a:rPr sz="1867" spc="-27" dirty="0">
                <a:solidFill>
                  <a:srgbClr val="FFFFFF"/>
                </a:solidFill>
                <a:latin typeface="Arial MT"/>
                <a:cs typeface="Arial MT"/>
              </a:rPr>
              <a:t> </a:t>
            </a:r>
            <a:r>
              <a:rPr sz="1867" dirty="0">
                <a:solidFill>
                  <a:srgbClr val="FFFFFF"/>
                </a:solidFill>
                <a:latin typeface="Arial MT"/>
                <a:cs typeface="Arial MT"/>
              </a:rPr>
              <a:t>developing</a:t>
            </a:r>
            <a:r>
              <a:rPr sz="1867" spc="-20" dirty="0">
                <a:solidFill>
                  <a:srgbClr val="FFFFFF"/>
                </a:solidFill>
                <a:latin typeface="Arial MT"/>
                <a:cs typeface="Arial MT"/>
              </a:rPr>
              <a:t> </a:t>
            </a:r>
            <a:r>
              <a:rPr sz="1867" dirty="0">
                <a:solidFill>
                  <a:srgbClr val="FFFFFF"/>
                </a:solidFill>
                <a:latin typeface="Arial MT"/>
                <a:cs typeface="Arial MT"/>
              </a:rPr>
              <a:t>Heart</a:t>
            </a:r>
            <a:r>
              <a:rPr sz="1867" spc="-27" dirty="0">
                <a:solidFill>
                  <a:srgbClr val="FFFFFF"/>
                </a:solidFill>
                <a:latin typeface="Arial MT"/>
                <a:cs typeface="Arial MT"/>
              </a:rPr>
              <a:t> </a:t>
            </a:r>
            <a:r>
              <a:rPr sz="1867" dirty="0">
                <a:solidFill>
                  <a:srgbClr val="FFFFFF"/>
                </a:solidFill>
                <a:latin typeface="Arial MT"/>
                <a:cs typeface="Arial MT"/>
              </a:rPr>
              <a:t>disease,</a:t>
            </a:r>
            <a:r>
              <a:rPr sz="1867" spc="-53" dirty="0">
                <a:solidFill>
                  <a:srgbClr val="FFFFFF"/>
                </a:solidFill>
                <a:latin typeface="Arial MT"/>
                <a:cs typeface="Arial MT"/>
              </a:rPr>
              <a:t> </a:t>
            </a:r>
            <a:r>
              <a:rPr sz="1867" spc="-27" dirty="0">
                <a:solidFill>
                  <a:srgbClr val="FFFFFF"/>
                </a:solidFill>
                <a:latin typeface="Arial MT"/>
                <a:cs typeface="Arial MT"/>
              </a:rPr>
              <a:t>Type </a:t>
            </a:r>
            <a:r>
              <a:rPr sz="1867" dirty="0">
                <a:solidFill>
                  <a:srgbClr val="FFFFFF"/>
                </a:solidFill>
                <a:latin typeface="Arial MT"/>
                <a:cs typeface="Arial MT"/>
              </a:rPr>
              <a:t>2</a:t>
            </a:r>
            <a:r>
              <a:rPr sz="1867" spc="-20" dirty="0">
                <a:solidFill>
                  <a:srgbClr val="FFFFFF"/>
                </a:solidFill>
                <a:latin typeface="Arial MT"/>
                <a:cs typeface="Arial MT"/>
              </a:rPr>
              <a:t> </a:t>
            </a:r>
            <a:r>
              <a:rPr sz="1867" dirty="0">
                <a:solidFill>
                  <a:srgbClr val="FFFFFF"/>
                </a:solidFill>
                <a:latin typeface="Arial MT"/>
                <a:cs typeface="Arial MT"/>
              </a:rPr>
              <a:t>diabetes,</a:t>
            </a:r>
            <a:r>
              <a:rPr sz="1867" spc="-20" dirty="0">
                <a:solidFill>
                  <a:srgbClr val="FFFFFF"/>
                </a:solidFill>
                <a:latin typeface="Arial MT"/>
                <a:cs typeface="Arial MT"/>
              </a:rPr>
              <a:t> </a:t>
            </a:r>
            <a:r>
              <a:rPr sz="1867" dirty="0">
                <a:solidFill>
                  <a:srgbClr val="FFFFFF"/>
                </a:solidFill>
                <a:latin typeface="Arial MT"/>
                <a:cs typeface="Arial MT"/>
              </a:rPr>
              <a:t>and</a:t>
            </a:r>
            <a:r>
              <a:rPr sz="1867" spc="-20" dirty="0">
                <a:solidFill>
                  <a:srgbClr val="FFFFFF"/>
                </a:solidFill>
                <a:latin typeface="Arial MT"/>
                <a:cs typeface="Arial MT"/>
              </a:rPr>
              <a:t> </a:t>
            </a:r>
            <a:r>
              <a:rPr sz="1867" dirty="0">
                <a:solidFill>
                  <a:srgbClr val="FFFFFF"/>
                </a:solidFill>
                <a:latin typeface="Arial MT"/>
                <a:cs typeface="Arial MT"/>
              </a:rPr>
              <a:t>some</a:t>
            </a:r>
            <a:r>
              <a:rPr sz="1867" spc="-20" dirty="0">
                <a:solidFill>
                  <a:srgbClr val="FFFFFF"/>
                </a:solidFill>
                <a:latin typeface="Arial MT"/>
                <a:cs typeface="Arial MT"/>
              </a:rPr>
              <a:t> </a:t>
            </a:r>
            <a:r>
              <a:rPr sz="1867" dirty="0">
                <a:solidFill>
                  <a:srgbClr val="FFFFFF"/>
                </a:solidFill>
                <a:latin typeface="Arial MT"/>
                <a:cs typeface="Arial MT"/>
              </a:rPr>
              <a:t>types</a:t>
            </a:r>
            <a:r>
              <a:rPr sz="1867" spc="-20" dirty="0">
                <a:solidFill>
                  <a:srgbClr val="FFFFFF"/>
                </a:solidFill>
                <a:latin typeface="Arial MT"/>
                <a:cs typeface="Arial MT"/>
              </a:rPr>
              <a:t> </a:t>
            </a:r>
            <a:r>
              <a:rPr sz="1867" dirty="0">
                <a:solidFill>
                  <a:srgbClr val="FFFFFF"/>
                </a:solidFill>
                <a:latin typeface="Arial MT"/>
                <a:cs typeface="Arial MT"/>
              </a:rPr>
              <a:t>of</a:t>
            </a:r>
            <a:r>
              <a:rPr sz="1867" spc="-20" dirty="0">
                <a:solidFill>
                  <a:srgbClr val="FFFFFF"/>
                </a:solidFill>
                <a:latin typeface="Arial MT"/>
                <a:cs typeface="Arial MT"/>
              </a:rPr>
              <a:t> </a:t>
            </a:r>
            <a:r>
              <a:rPr sz="1867" dirty="0">
                <a:solidFill>
                  <a:srgbClr val="FFFFFF"/>
                </a:solidFill>
                <a:latin typeface="Arial MT"/>
                <a:cs typeface="Arial MT"/>
              </a:rPr>
              <a:t>cancer</a:t>
            </a:r>
            <a:r>
              <a:rPr sz="1867" spc="-20" dirty="0">
                <a:solidFill>
                  <a:srgbClr val="FFFFFF"/>
                </a:solidFill>
                <a:latin typeface="Arial MT"/>
                <a:cs typeface="Arial MT"/>
              </a:rPr>
              <a:t> </a:t>
            </a:r>
            <a:r>
              <a:rPr sz="1867" spc="-27" dirty="0">
                <a:solidFill>
                  <a:srgbClr val="FFFFFF"/>
                </a:solidFill>
                <a:latin typeface="Arial MT"/>
                <a:cs typeface="Arial MT"/>
              </a:rPr>
              <a:t>(CDC)</a:t>
            </a:r>
            <a:endParaRPr sz="1867" dirty="0">
              <a:latin typeface="Arial MT"/>
              <a:cs typeface="Arial MT"/>
            </a:endParaRPr>
          </a:p>
          <a:p>
            <a:pPr marL="1782189" marR="577412" lvl="1" indent="-546086">
              <a:lnSpc>
                <a:spcPts val="2200"/>
              </a:lnSpc>
              <a:buFont typeface="MS PGothic"/>
              <a:buChar char="➢"/>
              <a:tabLst>
                <a:tab pos="1782189" algn="l"/>
              </a:tabLst>
            </a:pPr>
            <a:r>
              <a:rPr sz="1867" dirty="0">
                <a:solidFill>
                  <a:srgbClr val="FFFFFF"/>
                </a:solidFill>
                <a:latin typeface="Arial MT"/>
                <a:cs typeface="Arial MT"/>
              </a:rPr>
              <a:t>According</a:t>
            </a:r>
            <a:r>
              <a:rPr sz="1867" spc="-47" dirty="0">
                <a:solidFill>
                  <a:srgbClr val="FFFFFF"/>
                </a:solidFill>
                <a:latin typeface="Arial MT"/>
                <a:cs typeface="Arial MT"/>
              </a:rPr>
              <a:t> </a:t>
            </a:r>
            <a:r>
              <a:rPr sz="1867" dirty="0">
                <a:solidFill>
                  <a:srgbClr val="FFFFFF"/>
                </a:solidFill>
                <a:latin typeface="Arial MT"/>
                <a:cs typeface="Arial MT"/>
              </a:rPr>
              <a:t>to</a:t>
            </a:r>
            <a:r>
              <a:rPr sz="1867" spc="-33" dirty="0">
                <a:solidFill>
                  <a:srgbClr val="FFFFFF"/>
                </a:solidFill>
                <a:latin typeface="Arial MT"/>
                <a:cs typeface="Arial MT"/>
              </a:rPr>
              <a:t> </a:t>
            </a:r>
            <a:r>
              <a:rPr sz="1867" dirty="0">
                <a:solidFill>
                  <a:srgbClr val="FFFFFF"/>
                </a:solidFill>
                <a:latin typeface="Arial MT"/>
                <a:cs typeface="Arial MT"/>
              </a:rPr>
              <a:t>the</a:t>
            </a:r>
            <a:r>
              <a:rPr sz="1867" spc="-67" dirty="0">
                <a:solidFill>
                  <a:srgbClr val="FFFFFF"/>
                </a:solidFill>
                <a:latin typeface="Arial MT"/>
                <a:cs typeface="Arial MT"/>
              </a:rPr>
              <a:t> </a:t>
            </a:r>
            <a:r>
              <a:rPr sz="1867" dirty="0">
                <a:solidFill>
                  <a:srgbClr val="FFFFFF"/>
                </a:solidFill>
                <a:latin typeface="Arial MT"/>
                <a:cs typeface="Arial MT"/>
              </a:rPr>
              <a:t>“World</a:t>
            </a:r>
            <a:r>
              <a:rPr sz="1867" spc="-33" dirty="0">
                <a:solidFill>
                  <a:srgbClr val="FFFFFF"/>
                </a:solidFill>
                <a:latin typeface="Arial MT"/>
                <a:cs typeface="Arial MT"/>
              </a:rPr>
              <a:t> </a:t>
            </a:r>
            <a:r>
              <a:rPr sz="1867" dirty="0">
                <a:solidFill>
                  <a:srgbClr val="FFFFFF"/>
                </a:solidFill>
                <a:latin typeface="Arial MT"/>
                <a:cs typeface="Arial MT"/>
              </a:rPr>
              <a:t>Health</a:t>
            </a:r>
            <a:r>
              <a:rPr sz="1867" spc="-33" dirty="0">
                <a:solidFill>
                  <a:srgbClr val="FFFFFF"/>
                </a:solidFill>
                <a:latin typeface="Arial MT"/>
                <a:cs typeface="Arial MT"/>
              </a:rPr>
              <a:t> </a:t>
            </a:r>
            <a:r>
              <a:rPr sz="1867" dirty="0">
                <a:solidFill>
                  <a:srgbClr val="FFFFFF"/>
                </a:solidFill>
                <a:latin typeface="Arial MT"/>
                <a:cs typeface="Arial MT"/>
              </a:rPr>
              <a:t>Organization”</a:t>
            </a:r>
            <a:r>
              <a:rPr sz="1867" spc="-33" dirty="0">
                <a:solidFill>
                  <a:srgbClr val="FFFFFF"/>
                </a:solidFill>
                <a:latin typeface="Arial MT"/>
                <a:cs typeface="Arial MT"/>
              </a:rPr>
              <a:t> </a:t>
            </a:r>
            <a:r>
              <a:rPr sz="1867" dirty="0">
                <a:solidFill>
                  <a:srgbClr val="FFFFFF"/>
                </a:solidFill>
                <a:latin typeface="Arial MT"/>
                <a:cs typeface="Arial MT"/>
              </a:rPr>
              <a:t>(WHO),</a:t>
            </a:r>
            <a:r>
              <a:rPr sz="1867" spc="-33" dirty="0">
                <a:solidFill>
                  <a:srgbClr val="FFFFFF"/>
                </a:solidFill>
                <a:latin typeface="Arial MT"/>
                <a:cs typeface="Arial MT"/>
              </a:rPr>
              <a:t> </a:t>
            </a:r>
            <a:r>
              <a:rPr sz="1867" dirty="0">
                <a:solidFill>
                  <a:srgbClr val="FFFFFF"/>
                </a:solidFill>
                <a:latin typeface="Arial MT"/>
                <a:cs typeface="Arial MT"/>
              </a:rPr>
              <a:t>30%</a:t>
            </a:r>
            <a:r>
              <a:rPr sz="1867" spc="-27" dirty="0">
                <a:solidFill>
                  <a:srgbClr val="FFFFFF"/>
                </a:solidFill>
                <a:latin typeface="Arial MT"/>
                <a:cs typeface="Arial MT"/>
              </a:rPr>
              <a:t> </a:t>
            </a:r>
            <a:r>
              <a:rPr sz="1867" spc="-33" dirty="0">
                <a:solidFill>
                  <a:srgbClr val="FFFFFF"/>
                </a:solidFill>
                <a:latin typeface="Arial MT"/>
                <a:cs typeface="Arial MT"/>
              </a:rPr>
              <a:t>of </a:t>
            </a:r>
            <a:r>
              <a:rPr sz="1867" dirty="0">
                <a:solidFill>
                  <a:srgbClr val="FFFFFF"/>
                </a:solidFill>
                <a:latin typeface="Arial MT"/>
                <a:cs typeface="Arial MT"/>
              </a:rPr>
              <a:t>global</a:t>
            </a:r>
            <a:r>
              <a:rPr sz="1867" spc="-33" dirty="0">
                <a:solidFill>
                  <a:srgbClr val="FFFFFF"/>
                </a:solidFill>
                <a:latin typeface="Arial MT"/>
                <a:cs typeface="Arial MT"/>
              </a:rPr>
              <a:t> </a:t>
            </a:r>
            <a:r>
              <a:rPr lang="en-IN" sz="1867" dirty="0">
                <a:solidFill>
                  <a:srgbClr val="FFFFFF"/>
                </a:solidFill>
                <a:latin typeface="Arial MT"/>
                <a:cs typeface="Arial MT"/>
              </a:rPr>
              <a:t>deaths</a:t>
            </a:r>
            <a:r>
              <a:rPr sz="1867" spc="-27" dirty="0">
                <a:solidFill>
                  <a:srgbClr val="FFFFFF"/>
                </a:solidFill>
                <a:latin typeface="Arial MT"/>
                <a:cs typeface="Arial MT"/>
              </a:rPr>
              <a:t> </a:t>
            </a:r>
            <a:r>
              <a:rPr sz="1867" dirty="0">
                <a:solidFill>
                  <a:srgbClr val="FFFFFF"/>
                </a:solidFill>
                <a:latin typeface="Arial MT"/>
                <a:cs typeface="Arial MT"/>
              </a:rPr>
              <a:t>will</a:t>
            </a:r>
            <a:r>
              <a:rPr sz="1867" spc="-27" dirty="0">
                <a:solidFill>
                  <a:srgbClr val="FFFFFF"/>
                </a:solidFill>
                <a:latin typeface="Arial MT"/>
                <a:cs typeface="Arial MT"/>
              </a:rPr>
              <a:t> </a:t>
            </a:r>
            <a:r>
              <a:rPr sz="1867" dirty="0">
                <a:solidFill>
                  <a:srgbClr val="FFFFFF"/>
                </a:solidFill>
                <a:latin typeface="Arial MT"/>
                <a:cs typeface="Arial MT"/>
              </a:rPr>
              <a:t>be</a:t>
            </a:r>
            <a:r>
              <a:rPr sz="1867" spc="-33" dirty="0">
                <a:solidFill>
                  <a:srgbClr val="FFFFFF"/>
                </a:solidFill>
                <a:latin typeface="Arial MT"/>
                <a:cs typeface="Arial MT"/>
              </a:rPr>
              <a:t> </a:t>
            </a:r>
            <a:r>
              <a:rPr sz="1867" dirty="0">
                <a:solidFill>
                  <a:srgbClr val="FFFFFF"/>
                </a:solidFill>
                <a:latin typeface="Arial MT"/>
                <a:cs typeface="Arial MT"/>
              </a:rPr>
              <a:t>caused</a:t>
            </a:r>
            <a:r>
              <a:rPr sz="1867" spc="-27" dirty="0">
                <a:solidFill>
                  <a:srgbClr val="FFFFFF"/>
                </a:solidFill>
                <a:latin typeface="Arial MT"/>
                <a:cs typeface="Arial MT"/>
              </a:rPr>
              <a:t> </a:t>
            </a:r>
            <a:r>
              <a:rPr sz="1867" dirty="0">
                <a:solidFill>
                  <a:srgbClr val="FFFFFF"/>
                </a:solidFill>
                <a:latin typeface="Arial MT"/>
                <a:cs typeface="Arial MT"/>
              </a:rPr>
              <a:t>by</a:t>
            </a:r>
            <a:r>
              <a:rPr sz="1867" spc="-27" dirty="0">
                <a:solidFill>
                  <a:srgbClr val="FFFFFF"/>
                </a:solidFill>
                <a:latin typeface="Arial MT"/>
                <a:cs typeface="Arial MT"/>
              </a:rPr>
              <a:t> </a:t>
            </a:r>
            <a:r>
              <a:rPr sz="1867" dirty="0">
                <a:solidFill>
                  <a:srgbClr val="FFFFFF"/>
                </a:solidFill>
                <a:latin typeface="Arial MT"/>
                <a:cs typeface="Arial MT"/>
              </a:rPr>
              <a:t>lifestyle</a:t>
            </a:r>
            <a:r>
              <a:rPr sz="1867" spc="-33" dirty="0">
                <a:solidFill>
                  <a:srgbClr val="FFFFFF"/>
                </a:solidFill>
                <a:latin typeface="Arial MT"/>
                <a:cs typeface="Arial MT"/>
              </a:rPr>
              <a:t> </a:t>
            </a:r>
            <a:r>
              <a:rPr sz="1867" dirty="0">
                <a:solidFill>
                  <a:srgbClr val="FFFFFF"/>
                </a:solidFill>
                <a:latin typeface="Arial MT"/>
                <a:cs typeface="Arial MT"/>
              </a:rPr>
              <a:t>diseases</a:t>
            </a:r>
            <a:r>
              <a:rPr sz="1867" spc="-27" dirty="0">
                <a:solidFill>
                  <a:srgbClr val="FFFFFF"/>
                </a:solidFill>
                <a:latin typeface="Arial MT"/>
                <a:cs typeface="Arial MT"/>
              </a:rPr>
              <a:t> </a:t>
            </a:r>
            <a:r>
              <a:rPr sz="1867" dirty="0">
                <a:solidFill>
                  <a:srgbClr val="FFFFFF"/>
                </a:solidFill>
                <a:latin typeface="Arial MT"/>
                <a:cs typeface="Arial MT"/>
              </a:rPr>
              <a:t>by</a:t>
            </a:r>
            <a:r>
              <a:rPr sz="1867" spc="-27" dirty="0">
                <a:solidFill>
                  <a:srgbClr val="FFFFFF"/>
                </a:solidFill>
                <a:latin typeface="Arial MT"/>
                <a:cs typeface="Arial MT"/>
              </a:rPr>
              <a:t> </a:t>
            </a:r>
            <a:r>
              <a:rPr sz="1867" spc="-13" dirty="0">
                <a:solidFill>
                  <a:srgbClr val="FFFFFF"/>
                </a:solidFill>
                <a:latin typeface="Arial MT"/>
                <a:cs typeface="Arial MT"/>
              </a:rPr>
              <a:t>2030.</a:t>
            </a:r>
            <a:endParaRPr lang="en-IN" sz="1867" spc="-13" dirty="0">
              <a:solidFill>
                <a:srgbClr val="FFFFFF"/>
              </a:solidFill>
              <a:latin typeface="Arial MT"/>
              <a:cs typeface="Arial MT"/>
            </a:endParaRPr>
          </a:p>
          <a:p>
            <a:pPr marL="1236103" marR="577412" lvl="1">
              <a:lnSpc>
                <a:spcPts val="2200"/>
              </a:lnSpc>
              <a:tabLst>
                <a:tab pos="1782189" algn="l"/>
              </a:tabLst>
            </a:pPr>
            <a:endParaRPr sz="1867" dirty="0">
              <a:latin typeface="Arial MT"/>
              <a:cs typeface="Arial MT"/>
            </a:endParaRPr>
          </a:p>
          <a:p>
            <a:pPr marL="563019" marR="1246261" indent="-546086">
              <a:lnSpc>
                <a:spcPts val="2200"/>
              </a:lnSpc>
              <a:buFont typeface="MS PGothic"/>
              <a:buChar char="❖"/>
              <a:tabLst>
                <a:tab pos="563019" algn="l"/>
              </a:tabLst>
            </a:pPr>
            <a:r>
              <a:rPr sz="1867" dirty="0">
                <a:solidFill>
                  <a:srgbClr val="FFFFFF"/>
                </a:solidFill>
                <a:latin typeface="Arial MT"/>
                <a:cs typeface="Arial MT"/>
              </a:rPr>
              <a:t>There</a:t>
            </a:r>
            <a:r>
              <a:rPr sz="1867" spc="-27" dirty="0">
                <a:solidFill>
                  <a:srgbClr val="FFFFFF"/>
                </a:solidFill>
                <a:latin typeface="Arial MT"/>
                <a:cs typeface="Arial MT"/>
              </a:rPr>
              <a:t> </a:t>
            </a:r>
            <a:r>
              <a:rPr lang="en-IN" sz="1867" dirty="0">
                <a:solidFill>
                  <a:srgbClr val="FFFFFF"/>
                </a:solidFill>
                <a:latin typeface="Arial MT"/>
                <a:cs typeface="Arial MT"/>
              </a:rPr>
              <a:t>are limited</a:t>
            </a:r>
            <a:r>
              <a:rPr sz="1867" spc="-20" dirty="0">
                <a:solidFill>
                  <a:srgbClr val="FFFFFF"/>
                </a:solidFill>
                <a:latin typeface="Arial MT"/>
                <a:cs typeface="Arial MT"/>
              </a:rPr>
              <a:t> </a:t>
            </a:r>
            <a:r>
              <a:rPr sz="1867" dirty="0">
                <a:solidFill>
                  <a:srgbClr val="FFFFFF"/>
                </a:solidFill>
                <a:latin typeface="Arial MT"/>
                <a:cs typeface="Arial MT"/>
              </a:rPr>
              <a:t>studies</a:t>
            </a:r>
            <a:r>
              <a:rPr sz="1867" spc="-27" dirty="0">
                <a:solidFill>
                  <a:srgbClr val="FFFFFF"/>
                </a:solidFill>
                <a:latin typeface="Arial MT"/>
                <a:cs typeface="Arial MT"/>
              </a:rPr>
              <a:t> </a:t>
            </a:r>
            <a:r>
              <a:rPr sz="1867" dirty="0">
                <a:solidFill>
                  <a:srgbClr val="FFFFFF"/>
                </a:solidFill>
                <a:latin typeface="Arial MT"/>
                <a:cs typeface="Arial MT"/>
              </a:rPr>
              <a:t>using</a:t>
            </a:r>
            <a:r>
              <a:rPr sz="1867" spc="-27" dirty="0">
                <a:solidFill>
                  <a:srgbClr val="FFFFFF"/>
                </a:solidFill>
                <a:latin typeface="Arial MT"/>
                <a:cs typeface="Arial MT"/>
              </a:rPr>
              <a:t> </a:t>
            </a:r>
            <a:r>
              <a:rPr sz="1867" dirty="0">
                <a:solidFill>
                  <a:srgbClr val="FFFFFF"/>
                </a:solidFill>
                <a:latin typeface="Arial MT"/>
                <a:cs typeface="Arial MT"/>
              </a:rPr>
              <a:t>machine</a:t>
            </a:r>
            <a:r>
              <a:rPr sz="1867" spc="-27" dirty="0">
                <a:solidFill>
                  <a:srgbClr val="FFFFFF"/>
                </a:solidFill>
                <a:latin typeface="Arial MT"/>
                <a:cs typeface="Arial MT"/>
              </a:rPr>
              <a:t> </a:t>
            </a:r>
            <a:r>
              <a:rPr sz="1867" dirty="0">
                <a:solidFill>
                  <a:srgbClr val="FFFFFF"/>
                </a:solidFill>
                <a:latin typeface="Arial MT"/>
                <a:cs typeface="Arial MT"/>
              </a:rPr>
              <a:t>learning</a:t>
            </a:r>
            <a:r>
              <a:rPr sz="1867" spc="-27" dirty="0">
                <a:solidFill>
                  <a:srgbClr val="FFFFFF"/>
                </a:solidFill>
                <a:latin typeface="Arial MT"/>
                <a:cs typeface="Arial MT"/>
              </a:rPr>
              <a:t> </a:t>
            </a:r>
            <a:r>
              <a:rPr sz="1867" dirty="0">
                <a:solidFill>
                  <a:srgbClr val="FFFFFF"/>
                </a:solidFill>
                <a:latin typeface="Arial MT"/>
                <a:cs typeface="Arial MT"/>
              </a:rPr>
              <a:t>to</a:t>
            </a:r>
            <a:r>
              <a:rPr sz="1867" spc="-27" dirty="0">
                <a:solidFill>
                  <a:srgbClr val="FFFFFF"/>
                </a:solidFill>
                <a:latin typeface="Arial MT"/>
                <a:cs typeface="Arial MT"/>
              </a:rPr>
              <a:t> </a:t>
            </a:r>
            <a:r>
              <a:rPr sz="1867" spc="-13" dirty="0">
                <a:solidFill>
                  <a:srgbClr val="FFFFFF"/>
                </a:solidFill>
                <a:latin typeface="Arial MT"/>
                <a:cs typeface="Arial MT"/>
              </a:rPr>
              <a:t>analyze </a:t>
            </a:r>
            <a:r>
              <a:rPr sz="1867" dirty="0">
                <a:solidFill>
                  <a:srgbClr val="FFFFFF"/>
                </a:solidFill>
                <a:latin typeface="Arial MT"/>
                <a:cs typeface="Arial MT"/>
              </a:rPr>
              <a:t>obesity/</a:t>
            </a:r>
            <a:r>
              <a:rPr lang="en-IN" sz="1867" dirty="0">
                <a:solidFill>
                  <a:srgbClr val="FFFFFF"/>
                </a:solidFill>
                <a:latin typeface="Arial MT"/>
                <a:cs typeface="Arial MT"/>
              </a:rPr>
              <a:t>overweight-related</a:t>
            </a:r>
            <a:r>
              <a:rPr sz="1867" spc="-40" dirty="0">
                <a:solidFill>
                  <a:srgbClr val="FFFFFF"/>
                </a:solidFill>
                <a:latin typeface="Arial MT"/>
                <a:cs typeface="Arial MT"/>
              </a:rPr>
              <a:t> </a:t>
            </a:r>
            <a:r>
              <a:rPr sz="1867" dirty="0">
                <a:solidFill>
                  <a:srgbClr val="FFFFFF"/>
                </a:solidFill>
                <a:latin typeface="Arial MT"/>
                <a:cs typeface="Arial MT"/>
              </a:rPr>
              <a:t>datasets</a:t>
            </a:r>
            <a:r>
              <a:rPr sz="1867" spc="-40" dirty="0">
                <a:solidFill>
                  <a:srgbClr val="FFFFFF"/>
                </a:solidFill>
                <a:latin typeface="Arial MT"/>
                <a:cs typeface="Arial MT"/>
              </a:rPr>
              <a:t> </a:t>
            </a:r>
            <a:r>
              <a:rPr sz="1867" dirty="0">
                <a:solidFill>
                  <a:srgbClr val="FFFFFF"/>
                </a:solidFill>
                <a:latin typeface="Arial MT"/>
                <a:cs typeface="Arial MT"/>
              </a:rPr>
              <a:t>in</a:t>
            </a:r>
            <a:r>
              <a:rPr sz="1867" spc="-40" dirty="0">
                <a:solidFill>
                  <a:srgbClr val="FFFFFF"/>
                </a:solidFill>
                <a:latin typeface="Arial MT"/>
                <a:cs typeface="Arial MT"/>
              </a:rPr>
              <a:t> </a:t>
            </a:r>
            <a:r>
              <a:rPr sz="1867" dirty="0">
                <a:solidFill>
                  <a:srgbClr val="FFFFFF"/>
                </a:solidFill>
                <a:latin typeface="Arial MT"/>
                <a:cs typeface="Arial MT"/>
              </a:rPr>
              <a:t>the</a:t>
            </a:r>
            <a:r>
              <a:rPr sz="1867" spc="-40" dirty="0">
                <a:solidFill>
                  <a:srgbClr val="FFFFFF"/>
                </a:solidFill>
                <a:latin typeface="Arial MT"/>
                <a:cs typeface="Arial MT"/>
              </a:rPr>
              <a:t> </a:t>
            </a:r>
            <a:r>
              <a:rPr sz="1867" spc="-27" dirty="0">
                <a:solidFill>
                  <a:srgbClr val="FFFFFF"/>
                </a:solidFill>
                <a:latin typeface="Arial MT"/>
                <a:cs typeface="Arial MT"/>
              </a:rPr>
              <a:t>U.S.</a:t>
            </a:r>
            <a:endParaRPr sz="1867" dirty="0">
              <a:latin typeface="Arial MT"/>
              <a:cs typeface="Arial MT"/>
            </a:endParaRPr>
          </a:p>
        </p:txBody>
      </p:sp>
      <p:pic>
        <p:nvPicPr>
          <p:cNvPr id="5" name="object 5"/>
          <p:cNvPicPr/>
          <p:nvPr/>
        </p:nvPicPr>
        <p:blipFill>
          <a:blip r:embed="rId3" cstate="print"/>
          <a:stretch>
            <a:fillRect/>
          </a:stretch>
        </p:blipFill>
        <p:spPr>
          <a:xfrm>
            <a:off x="132469" y="1674643"/>
            <a:ext cx="3009244" cy="1424105"/>
          </a:xfrm>
          <a:prstGeom prst="rect">
            <a:avLst/>
          </a:prstGeom>
        </p:spPr>
      </p:pic>
      <p:pic>
        <p:nvPicPr>
          <p:cNvPr id="6" name="object 6"/>
          <p:cNvPicPr/>
          <p:nvPr/>
        </p:nvPicPr>
        <p:blipFill>
          <a:blip r:embed="rId4" cstate="print"/>
          <a:stretch>
            <a:fillRect/>
          </a:stretch>
        </p:blipFill>
        <p:spPr>
          <a:xfrm>
            <a:off x="9557402" y="4565066"/>
            <a:ext cx="2528657" cy="2040326"/>
          </a:xfrm>
          <a:prstGeom prst="rect">
            <a:avLst/>
          </a:prstGeom>
        </p:spPr>
      </p:pic>
      <p:sp>
        <p:nvSpPr>
          <p:cNvPr id="7" name="TextBox 6">
            <a:extLst>
              <a:ext uri="{FF2B5EF4-FFF2-40B4-BE49-F238E27FC236}">
                <a16:creationId xmlns:a16="http://schemas.microsoft.com/office/drawing/2014/main" id="{64792FDB-4D6C-A7F0-140D-4FD7F7261E73}"/>
              </a:ext>
            </a:extLst>
          </p:cNvPr>
          <p:cNvSpPr txBox="1"/>
          <p:nvPr/>
        </p:nvSpPr>
        <p:spPr>
          <a:xfrm>
            <a:off x="298971" y="4471304"/>
            <a:ext cx="9152490" cy="2124043"/>
          </a:xfrm>
          <a:prstGeom prst="rect">
            <a:avLst/>
          </a:prstGeom>
          <a:noFill/>
        </p:spPr>
        <p:txBody>
          <a:bodyPr wrap="square" rtlCol="0">
            <a:spAutoFit/>
          </a:bodyPr>
          <a:lstStyle/>
          <a:p>
            <a:pPr marL="285750" indent="-285750">
              <a:buFont typeface="Wingdings" panose="05000000000000000000" pitchFamily="2" charset="2"/>
              <a:buChar char="v"/>
            </a:pPr>
            <a:r>
              <a:rPr lang="en-US" sz="2000" b="1" spc="-85" dirty="0">
                <a:solidFill>
                  <a:srgbClr val="FFAB40"/>
                </a:solidFill>
                <a:latin typeface="Verdana"/>
                <a:ea typeface="+mj-ea"/>
                <a:cs typeface="+mj-cs"/>
              </a:rPr>
              <a:t>Objective:</a:t>
            </a:r>
          </a:p>
          <a:p>
            <a:r>
              <a:rPr lang="en-US" sz="1867" dirty="0">
                <a:solidFill>
                  <a:srgbClr val="FFFFFF"/>
                </a:solidFill>
                <a:latin typeface="Arial MT"/>
              </a:rPr>
              <a:t>This project aims to analyze the relationship between obesity/overweight and various risk factors, including BMI, race, gender, physical activities, mental health, education level, etc. The dataset is stored using Hadoop's MapReduce paradigm, which enables parallel processing of data across a cluster of nodes. This capability can significantly expedite the analysis of the dataset, particularly when conducting complex calculations or running machine learning algorithms that can be parallelized.</a:t>
            </a:r>
            <a:endParaRPr lang="en-IN" sz="1867" dirty="0">
              <a:solidFill>
                <a:srgbClr val="FFFFFF"/>
              </a:solidFill>
              <a:latin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
            <a:ext cx="12191999" cy="6857999"/>
          </a:xfrm>
          <a:prstGeom prst="rect">
            <a:avLst/>
          </a:prstGeom>
        </p:spPr>
      </p:pic>
      <p:sp>
        <p:nvSpPr>
          <p:cNvPr id="3" name="object 3"/>
          <p:cNvSpPr txBox="1">
            <a:spLocks noGrp="1"/>
          </p:cNvSpPr>
          <p:nvPr>
            <p:ph type="title"/>
          </p:nvPr>
        </p:nvSpPr>
        <p:spPr>
          <a:xfrm>
            <a:off x="0" y="243998"/>
            <a:ext cx="7870004" cy="761718"/>
          </a:xfrm>
          <a:prstGeom prst="rect">
            <a:avLst/>
          </a:prstGeom>
        </p:spPr>
        <p:txBody>
          <a:bodyPr vert="horz" wrap="square" lIns="0" tIns="266671" rIns="0" bIns="0" rtlCol="0" anchor="t" anchorCtr="0">
            <a:spAutoFit/>
          </a:bodyPr>
          <a:lstStyle/>
          <a:p>
            <a:pPr marL="924537">
              <a:lnSpc>
                <a:spcPct val="100000"/>
              </a:lnSpc>
              <a:spcBef>
                <a:spcPts val="133"/>
              </a:spcBef>
            </a:pPr>
            <a:r>
              <a:rPr lang="en-US" sz="3200" b="1" i="1" spc="-85" dirty="0">
                <a:latin typeface="Verdana"/>
              </a:rPr>
              <a:t>Research Questions/Approach</a:t>
            </a:r>
          </a:p>
        </p:txBody>
      </p:sp>
      <p:sp>
        <p:nvSpPr>
          <p:cNvPr id="4" name="object 4"/>
          <p:cNvSpPr txBox="1"/>
          <p:nvPr/>
        </p:nvSpPr>
        <p:spPr>
          <a:xfrm>
            <a:off x="1273534" y="1578484"/>
            <a:ext cx="9704493" cy="3457912"/>
          </a:xfrm>
          <a:prstGeom prst="rect">
            <a:avLst/>
          </a:prstGeom>
        </p:spPr>
        <p:txBody>
          <a:bodyPr vert="horz" wrap="square" lIns="0" tIns="16933" rIns="0" bIns="0" rtlCol="0">
            <a:spAutoFit/>
          </a:bodyPr>
          <a:lstStyle/>
          <a:p>
            <a:pPr marL="16933">
              <a:lnSpc>
                <a:spcPts val="2219"/>
              </a:lnSpc>
              <a:spcBef>
                <a:spcPts val="133"/>
              </a:spcBef>
            </a:pPr>
            <a:r>
              <a:rPr sz="1867" b="1" dirty="0">
                <a:solidFill>
                  <a:srgbClr val="FFAB40"/>
                </a:solidFill>
                <a:latin typeface="Arial"/>
                <a:cs typeface="Arial"/>
              </a:rPr>
              <a:t>Research</a:t>
            </a:r>
            <a:r>
              <a:rPr sz="1867" b="1" spc="-53" dirty="0">
                <a:solidFill>
                  <a:srgbClr val="FFAB40"/>
                </a:solidFill>
                <a:latin typeface="Arial"/>
                <a:cs typeface="Arial"/>
              </a:rPr>
              <a:t> </a:t>
            </a:r>
            <a:r>
              <a:rPr sz="1867" b="1" spc="-13" dirty="0">
                <a:solidFill>
                  <a:srgbClr val="FFAB40"/>
                </a:solidFill>
                <a:latin typeface="Arial"/>
                <a:cs typeface="Arial"/>
              </a:rPr>
              <a:t>Questions:</a:t>
            </a:r>
            <a:endParaRPr sz="1867">
              <a:latin typeface="Arial"/>
              <a:cs typeface="Arial"/>
            </a:endParaRPr>
          </a:p>
          <a:p>
            <a:pPr marL="625671" indent="-545240">
              <a:lnSpc>
                <a:spcPts val="2200"/>
              </a:lnSpc>
              <a:buFont typeface="MS PGothic"/>
              <a:buChar char="❖"/>
              <a:tabLst>
                <a:tab pos="625671" algn="l"/>
              </a:tabLst>
            </a:pPr>
            <a:r>
              <a:rPr sz="1867" dirty="0">
                <a:solidFill>
                  <a:srgbClr val="FFFFFF"/>
                </a:solidFill>
                <a:latin typeface="Arial MT"/>
                <a:cs typeface="Arial MT"/>
              </a:rPr>
              <a:t>Which</a:t>
            </a:r>
            <a:r>
              <a:rPr sz="1867" spc="-20" dirty="0">
                <a:solidFill>
                  <a:srgbClr val="FFFFFF"/>
                </a:solidFill>
                <a:latin typeface="Arial MT"/>
                <a:cs typeface="Arial MT"/>
              </a:rPr>
              <a:t> </a:t>
            </a:r>
            <a:r>
              <a:rPr sz="1867" dirty="0">
                <a:solidFill>
                  <a:srgbClr val="FFFFFF"/>
                </a:solidFill>
                <a:latin typeface="Arial MT"/>
                <a:cs typeface="Arial MT"/>
              </a:rPr>
              <a:t>variables</a:t>
            </a:r>
            <a:r>
              <a:rPr sz="1867" spc="-20" dirty="0">
                <a:solidFill>
                  <a:srgbClr val="FFFFFF"/>
                </a:solidFill>
                <a:latin typeface="Arial MT"/>
                <a:cs typeface="Arial MT"/>
              </a:rPr>
              <a:t> </a:t>
            </a:r>
            <a:r>
              <a:rPr sz="1867" dirty="0">
                <a:solidFill>
                  <a:srgbClr val="FFFFFF"/>
                </a:solidFill>
                <a:latin typeface="Arial MT"/>
                <a:cs typeface="Arial MT"/>
              </a:rPr>
              <a:t>are</a:t>
            </a:r>
            <a:r>
              <a:rPr sz="1867" spc="-20" dirty="0">
                <a:solidFill>
                  <a:srgbClr val="FFFFFF"/>
                </a:solidFill>
                <a:latin typeface="Arial MT"/>
                <a:cs typeface="Arial MT"/>
              </a:rPr>
              <a:t> </a:t>
            </a:r>
            <a:r>
              <a:rPr sz="1867" dirty="0">
                <a:solidFill>
                  <a:srgbClr val="FFFFFF"/>
                </a:solidFill>
                <a:latin typeface="Arial MT"/>
                <a:cs typeface="Arial MT"/>
              </a:rPr>
              <a:t>risk</a:t>
            </a:r>
            <a:r>
              <a:rPr sz="1867" spc="-20" dirty="0">
                <a:solidFill>
                  <a:srgbClr val="FFFFFF"/>
                </a:solidFill>
                <a:latin typeface="Arial MT"/>
                <a:cs typeface="Arial MT"/>
              </a:rPr>
              <a:t> </a:t>
            </a:r>
            <a:r>
              <a:rPr sz="1867" dirty="0">
                <a:solidFill>
                  <a:srgbClr val="FFFFFF"/>
                </a:solidFill>
                <a:latin typeface="Arial MT"/>
                <a:cs typeface="Arial MT"/>
              </a:rPr>
              <a:t>factors</a:t>
            </a:r>
            <a:r>
              <a:rPr sz="1867" spc="-20" dirty="0">
                <a:solidFill>
                  <a:srgbClr val="FFFFFF"/>
                </a:solidFill>
                <a:latin typeface="Arial MT"/>
                <a:cs typeface="Arial MT"/>
              </a:rPr>
              <a:t> </a:t>
            </a:r>
            <a:r>
              <a:rPr sz="1867" dirty="0">
                <a:solidFill>
                  <a:srgbClr val="FFFFFF"/>
                </a:solidFill>
                <a:latin typeface="Arial MT"/>
                <a:cs typeface="Arial MT"/>
              </a:rPr>
              <a:t>related</a:t>
            </a:r>
            <a:r>
              <a:rPr sz="1867" spc="-20" dirty="0">
                <a:solidFill>
                  <a:srgbClr val="FFFFFF"/>
                </a:solidFill>
                <a:latin typeface="Arial MT"/>
                <a:cs typeface="Arial MT"/>
              </a:rPr>
              <a:t> </a:t>
            </a:r>
            <a:r>
              <a:rPr sz="1867" dirty="0">
                <a:solidFill>
                  <a:srgbClr val="FFFFFF"/>
                </a:solidFill>
                <a:latin typeface="Arial MT"/>
                <a:cs typeface="Arial MT"/>
              </a:rPr>
              <a:t>to</a:t>
            </a:r>
            <a:r>
              <a:rPr sz="1867" spc="-13" dirty="0">
                <a:solidFill>
                  <a:srgbClr val="FFFFFF"/>
                </a:solidFill>
                <a:latin typeface="Arial MT"/>
                <a:cs typeface="Arial MT"/>
              </a:rPr>
              <a:t> obesity/overweight?</a:t>
            </a:r>
            <a:endParaRPr sz="1867">
              <a:latin typeface="Arial MT"/>
              <a:cs typeface="Arial MT"/>
            </a:endParaRPr>
          </a:p>
          <a:p>
            <a:pPr marL="625671" indent="-545240">
              <a:lnSpc>
                <a:spcPts val="2200"/>
              </a:lnSpc>
              <a:buFont typeface="MS PGothic"/>
              <a:buChar char="❖"/>
              <a:tabLst>
                <a:tab pos="625671" algn="l"/>
              </a:tabLst>
            </a:pPr>
            <a:r>
              <a:rPr sz="1867" dirty="0">
                <a:solidFill>
                  <a:srgbClr val="FFFFFF"/>
                </a:solidFill>
                <a:latin typeface="Arial MT"/>
                <a:cs typeface="Arial MT"/>
              </a:rPr>
              <a:t>What</a:t>
            </a:r>
            <a:r>
              <a:rPr sz="1867" spc="-47" dirty="0">
                <a:solidFill>
                  <a:srgbClr val="FFFFFF"/>
                </a:solidFill>
                <a:latin typeface="Arial MT"/>
                <a:cs typeface="Arial MT"/>
              </a:rPr>
              <a:t> </a:t>
            </a:r>
            <a:r>
              <a:rPr sz="1867" dirty="0">
                <a:solidFill>
                  <a:srgbClr val="FFFFFF"/>
                </a:solidFill>
                <a:latin typeface="Arial MT"/>
                <a:cs typeface="Arial MT"/>
              </a:rPr>
              <a:t>are</a:t>
            </a:r>
            <a:r>
              <a:rPr sz="1867" spc="-27" dirty="0">
                <a:solidFill>
                  <a:srgbClr val="FFFFFF"/>
                </a:solidFill>
                <a:latin typeface="Arial MT"/>
                <a:cs typeface="Arial MT"/>
              </a:rPr>
              <a:t> </a:t>
            </a:r>
            <a:r>
              <a:rPr sz="1867" dirty="0">
                <a:solidFill>
                  <a:srgbClr val="FFFFFF"/>
                </a:solidFill>
                <a:latin typeface="Arial MT"/>
                <a:cs typeface="Arial MT"/>
              </a:rPr>
              <a:t>the</a:t>
            </a:r>
            <a:r>
              <a:rPr sz="1867" spc="-27" dirty="0">
                <a:solidFill>
                  <a:srgbClr val="FFFFFF"/>
                </a:solidFill>
                <a:latin typeface="Arial MT"/>
                <a:cs typeface="Arial MT"/>
              </a:rPr>
              <a:t> </a:t>
            </a:r>
            <a:r>
              <a:rPr sz="1867" dirty="0">
                <a:solidFill>
                  <a:srgbClr val="FFFFFF"/>
                </a:solidFill>
                <a:latin typeface="Arial MT"/>
                <a:cs typeface="Arial MT"/>
              </a:rPr>
              <a:t>correlations</a:t>
            </a:r>
            <a:r>
              <a:rPr sz="1867" spc="-27" dirty="0">
                <a:solidFill>
                  <a:srgbClr val="FFFFFF"/>
                </a:solidFill>
                <a:latin typeface="Arial MT"/>
                <a:cs typeface="Arial MT"/>
              </a:rPr>
              <a:t> </a:t>
            </a:r>
            <a:r>
              <a:rPr sz="1867" dirty="0">
                <a:solidFill>
                  <a:srgbClr val="FFFFFF"/>
                </a:solidFill>
                <a:latin typeface="Arial MT"/>
                <a:cs typeface="Arial MT"/>
              </a:rPr>
              <a:t>between</a:t>
            </a:r>
            <a:r>
              <a:rPr sz="1867" spc="-27" dirty="0">
                <a:solidFill>
                  <a:srgbClr val="FFFFFF"/>
                </a:solidFill>
                <a:latin typeface="Arial MT"/>
                <a:cs typeface="Arial MT"/>
              </a:rPr>
              <a:t> </a:t>
            </a:r>
            <a:r>
              <a:rPr sz="1867" dirty="0">
                <a:solidFill>
                  <a:srgbClr val="FFFFFF"/>
                </a:solidFill>
                <a:latin typeface="Arial MT"/>
                <a:cs typeface="Arial MT"/>
              </a:rPr>
              <a:t>different</a:t>
            </a:r>
            <a:r>
              <a:rPr sz="1867" spc="-27" dirty="0">
                <a:solidFill>
                  <a:srgbClr val="FFFFFF"/>
                </a:solidFill>
                <a:latin typeface="Arial MT"/>
                <a:cs typeface="Arial MT"/>
              </a:rPr>
              <a:t> </a:t>
            </a:r>
            <a:r>
              <a:rPr sz="1867" dirty="0">
                <a:solidFill>
                  <a:srgbClr val="FFFFFF"/>
                </a:solidFill>
                <a:latin typeface="Arial MT"/>
                <a:cs typeface="Arial MT"/>
              </a:rPr>
              <a:t>risk</a:t>
            </a:r>
            <a:r>
              <a:rPr sz="1867" spc="-27" dirty="0">
                <a:solidFill>
                  <a:srgbClr val="FFFFFF"/>
                </a:solidFill>
                <a:latin typeface="Arial MT"/>
                <a:cs typeface="Arial MT"/>
              </a:rPr>
              <a:t> </a:t>
            </a:r>
            <a:r>
              <a:rPr sz="1867" dirty="0">
                <a:solidFill>
                  <a:srgbClr val="FFFFFF"/>
                </a:solidFill>
                <a:latin typeface="Arial MT"/>
                <a:cs typeface="Arial MT"/>
              </a:rPr>
              <a:t>factors</a:t>
            </a:r>
            <a:r>
              <a:rPr sz="1867" spc="-27" dirty="0">
                <a:solidFill>
                  <a:srgbClr val="FFFFFF"/>
                </a:solidFill>
                <a:latin typeface="Arial MT"/>
                <a:cs typeface="Arial MT"/>
              </a:rPr>
              <a:t> </a:t>
            </a:r>
            <a:r>
              <a:rPr sz="1867" dirty="0">
                <a:solidFill>
                  <a:srgbClr val="FFFFFF"/>
                </a:solidFill>
                <a:latin typeface="Arial MT"/>
                <a:cs typeface="Arial MT"/>
              </a:rPr>
              <a:t>and</a:t>
            </a:r>
            <a:r>
              <a:rPr sz="1867" spc="-27" dirty="0">
                <a:solidFill>
                  <a:srgbClr val="FFFFFF"/>
                </a:solidFill>
                <a:latin typeface="Arial MT"/>
                <a:cs typeface="Arial MT"/>
              </a:rPr>
              <a:t> BMI?</a:t>
            </a:r>
            <a:endParaRPr sz="1867">
              <a:latin typeface="Arial MT"/>
              <a:cs typeface="Arial MT"/>
            </a:endParaRPr>
          </a:p>
          <a:p>
            <a:pPr marL="1235256" lvl="1" indent="-545240">
              <a:lnSpc>
                <a:spcPts val="2200"/>
              </a:lnSpc>
              <a:buFont typeface="MS PGothic"/>
              <a:buChar char="➢"/>
              <a:tabLst>
                <a:tab pos="1235256" algn="l"/>
              </a:tabLst>
            </a:pPr>
            <a:r>
              <a:rPr sz="1867" dirty="0">
                <a:solidFill>
                  <a:srgbClr val="FFFFFF"/>
                </a:solidFill>
                <a:latin typeface="Arial MT"/>
                <a:cs typeface="Arial MT"/>
              </a:rPr>
              <a:t>Is</a:t>
            </a:r>
            <a:r>
              <a:rPr sz="1867" spc="-40" dirty="0">
                <a:solidFill>
                  <a:srgbClr val="FFFFFF"/>
                </a:solidFill>
                <a:latin typeface="Arial MT"/>
                <a:cs typeface="Arial MT"/>
              </a:rPr>
              <a:t> </a:t>
            </a:r>
            <a:r>
              <a:rPr sz="1867" dirty="0">
                <a:solidFill>
                  <a:srgbClr val="FFFFFF"/>
                </a:solidFill>
                <a:latin typeface="Arial MT"/>
                <a:cs typeface="Arial MT"/>
              </a:rPr>
              <a:t>mental</a:t>
            </a:r>
            <a:r>
              <a:rPr sz="1867" spc="-27" dirty="0">
                <a:solidFill>
                  <a:srgbClr val="FFFFFF"/>
                </a:solidFill>
                <a:latin typeface="Arial MT"/>
                <a:cs typeface="Arial MT"/>
              </a:rPr>
              <a:t> </a:t>
            </a:r>
            <a:r>
              <a:rPr sz="1867" dirty="0">
                <a:solidFill>
                  <a:srgbClr val="FFFFFF"/>
                </a:solidFill>
                <a:latin typeface="Arial MT"/>
                <a:cs typeface="Arial MT"/>
              </a:rPr>
              <a:t>health</a:t>
            </a:r>
            <a:r>
              <a:rPr sz="1867" spc="-27" dirty="0">
                <a:solidFill>
                  <a:srgbClr val="FFFFFF"/>
                </a:solidFill>
                <a:latin typeface="Arial MT"/>
                <a:cs typeface="Arial MT"/>
              </a:rPr>
              <a:t> </a:t>
            </a:r>
            <a:r>
              <a:rPr sz="1867" dirty="0">
                <a:solidFill>
                  <a:srgbClr val="FFFFFF"/>
                </a:solidFill>
                <a:latin typeface="Arial MT"/>
                <a:cs typeface="Arial MT"/>
              </a:rPr>
              <a:t>an</a:t>
            </a:r>
            <a:r>
              <a:rPr sz="1867" spc="-27" dirty="0">
                <a:solidFill>
                  <a:srgbClr val="FFFFFF"/>
                </a:solidFill>
                <a:latin typeface="Arial MT"/>
                <a:cs typeface="Arial MT"/>
              </a:rPr>
              <a:t> </a:t>
            </a:r>
            <a:r>
              <a:rPr sz="1867" dirty="0">
                <a:solidFill>
                  <a:srgbClr val="FFFFFF"/>
                </a:solidFill>
                <a:latin typeface="Arial MT"/>
                <a:cs typeface="Arial MT"/>
              </a:rPr>
              <a:t>important</a:t>
            </a:r>
            <a:r>
              <a:rPr sz="1867" spc="-20" dirty="0">
                <a:solidFill>
                  <a:srgbClr val="FFFFFF"/>
                </a:solidFill>
                <a:latin typeface="Arial MT"/>
                <a:cs typeface="Arial MT"/>
              </a:rPr>
              <a:t> </a:t>
            </a:r>
            <a:r>
              <a:rPr sz="1867" dirty="0">
                <a:solidFill>
                  <a:srgbClr val="FFFFFF"/>
                </a:solidFill>
                <a:latin typeface="Arial MT"/>
                <a:cs typeface="Arial MT"/>
              </a:rPr>
              <a:t>factor</a:t>
            </a:r>
            <a:r>
              <a:rPr sz="1867" spc="-27" dirty="0">
                <a:solidFill>
                  <a:srgbClr val="FFFFFF"/>
                </a:solidFill>
                <a:latin typeface="Arial MT"/>
                <a:cs typeface="Arial MT"/>
              </a:rPr>
              <a:t> </a:t>
            </a:r>
            <a:r>
              <a:rPr sz="1867" dirty="0">
                <a:solidFill>
                  <a:srgbClr val="FFFFFF"/>
                </a:solidFill>
                <a:latin typeface="Arial MT"/>
                <a:cs typeface="Arial MT"/>
              </a:rPr>
              <a:t>that</a:t>
            </a:r>
            <a:r>
              <a:rPr sz="1867" spc="-27" dirty="0">
                <a:solidFill>
                  <a:srgbClr val="FFFFFF"/>
                </a:solidFill>
                <a:latin typeface="Arial MT"/>
                <a:cs typeface="Arial MT"/>
              </a:rPr>
              <a:t> </a:t>
            </a:r>
            <a:r>
              <a:rPr sz="1867" dirty="0">
                <a:solidFill>
                  <a:srgbClr val="FFFFFF"/>
                </a:solidFill>
                <a:latin typeface="Arial MT"/>
                <a:cs typeface="Arial MT"/>
              </a:rPr>
              <a:t>correlates</a:t>
            </a:r>
            <a:r>
              <a:rPr sz="1867" spc="-27" dirty="0">
                <a:solidFill>
                  <a:srgbClr val="FFFFFF"/>
                </a:solidFill>
                <a:latin typeface="Arial MT"/>
                <a:cs typeface="Arial MT"/>
              </a:rPr>
              <a:t> </a:t>
            </a:r>
            <a:r>
              <a:rPr sz="1867" dirty="0">
                <a:solidFill>
                  <a:srgbClr val="FFFFFF"/>
                </a:solidFill>
                <a:latin typeface="Arial MT"/>
                <a:cs typeface="Arial MT"/>
              </a:rPr>
              <a:t>with</a:t>
            </a:r>
            <a:r>
              <a:rPr sz="1867" spc="-20" dirty="0">
                <a:solidFill>
                  <a:srgbClr val="FFFFFF"/>
                </a:solidFill>
                <a:latin typeface="Arial MT"/>
                <a:cs typeface="Arial MT"/>
              </a:rPr>
              <a:t> </a:t>
            </a:r>
            <a:r>
              <a:rPr sz="1867" spc="-13" dirty="0">
                <a:solidFill>
                  <a:srgbClr val="FFFFFF"/>
                </a:solidFill>
                <a:latin typeface="Arial MT"/>
                <a:cs typeface="Arial MT"/>
              </a:rPr>
              <a:t>obesity/overweight?</a:t>
            </a:r>
            <a:endParaRPr sz="1867">
              <a:latin typeface="Arial MT"/>
              <a:cs typeface="Arial MT"/>
            </a:endParaRPr>
          </a:p>
          <a:p>
            <a:pPr marL="625671" indent="-545240">
              <a:lnSpc>
                <a:spcPts val="2219"/>
              </a:lnSpc>
              <a:buFont typeface="MS PGothic"/>
              <a:buChar char="❖"/>
              <a:tabLst>
                <a:tab pos="625671" algn="l"/>
              </a:tabLst>
            </a:pPr>
            <a:r>
              <a:rPr sz="1867" dirty="0">
                <a:solidFill>
                  <a:srgbClr val="FFFFFF"/>
                </a:solidFill>
                <a:latin typeface="Arial MT"/>
                <a:cs typeface="Arial MT"/>
              </a:rPr>
              <a:t>Which</a:t>
            </a:r>
            <a:r>
              <a:rPr sz="1867" spc="-47" dirty="0">
                <a:solidFill>
                  <a:srgbClr val="FFFFFF"/>
                </a:solidFill>
                <a:latin typeface="Arial MT"/>
                <a:cs typeface="Arial MT"/>
              </a:rPr>
              <a:t> </a:t>
            </a:r>
            <a:r>
              <a:rPr sz="1867" dirty="0">
                <a:solidFill>
                  <a:srgbClr val="FFFFFF"/>
                </a:solidFill>
                <a:latin typeface="Arial MT"/>
                <a:cs typeface="Arial MT"/>
              </a:rPr>
              <a:t>machine</a:t>
            </a:r>
            <a:r>
              <a:rPr sz="1867" spc="-33" dirty="0">
                <a:solidFill>
                  <a:srgbClr val="FFFFFF"/>
                </a:solidFill>
                <a:latin typeface="Arial MT"/>
                <a:cs typeface="Arial MT"/>
              </a:rPr>
              <a:t> </a:t>
            </a:r>
            <a:r>
              <a:rPr sz="1867" dirty="0">
                <a:solidFill>
                  <a:srgbClr val="FFFFFF"/>
                </a:solidFill>
                <a:latin typeface="Arial MT"/>
                <a:cs typeface="Arial MT"/>
              </a:rPr>
              <a:t>learning</a:t>
            </a:r>
            <a:r>
              <a:rPr sz="1867" spc="-33" dirty="0">
                <a:solidFill>
                  <a:srgbClr val="FFFFFF"/>
                </a:solidFill>
                <a:latin typeface="Arial MT"/>
                <a:cs typeface="Arial MT"/>
              </a:rPr>
              <a:t> </a:t>
            </a:r>
            <a:r>
              <a:rPr sz="1867" dirty="0">
                <a:solidFill>
                  <a:srgbClr val="FFFFFF"/>
                </a:solidFill>
                <a:latin typeface="Arial MT"/>
                <a:cs typeface="Arial MT"/>
              </a:rPr>
              <a:t>model</a:t>
            </a:r>
            <a:r>
              <a:rPr sz="1867" spc="-33" dirty="0">
                <a:solidFill>
                  <a:srgbClr val="FFFFFF"/>
                </a:solidFill>
                <a:latin typeface="Arial MT"/>
                <a:cs typeface="Arial MT"/>
              </a:rPr>
              <a:t> </a:t>
            </a:r>
            <a:r>
              <a:rPr sz="1867" dirty="0">
                <a:solidFill>
                  <a:srgbClr val="FFFFFF"/>
                </a:solidFill>
                <a:latin typeface="Arial MT"/>
                <a:cs typeface="Arial MT"/>
              </a:rPr>
              <a:t>can</a:t>
            </a:r>
            <a:r>
              <a:rPr sz="1867" spc="-33" dirty="0">
                <a:solidFill>
                  <a:srgbClr val="FFFFFF"/>
                </a:solidFill>
                <a:latin typeface="Arial MT"/>
                <a:cs typeface="Arial MT"/>
              </a:rPr>
              <a:t> </a:t>
            </a:r>
            <a:r>
              <a:rPr sz="1867" dirty="0">
                <a:solidFill>
                  <a:srgbClr val="FFFFFF"/>
                </a:solidFill>
                <a:latin typeface="Arial MT"/>
                <a:cs typeface="Arial MT"/>
              </a:rPr>
              <a:t>classify</a:t>
            </a:r>
            <a:r>
              <a:rPr sz="1867" spc="-33" dirty="0">
                <a:solidFill>
                  <a:srgbClr val="FFFFFF"/>
                </a:solidFill>
                <a:latin typeface="Arial MT"/>
                <a:cs typeface="Arial MT"/>
              </a:rPr>
              <a:t> </a:t>
            </a:r>
            <a:r>
              <a:rPr sz="1867" dirty="0">
                <a:solidFill>
                  <a:srgbClr val="FFFFFF"/>
                </a:solidFill>
                <a:latin typeface="Arial MT"/>
                <a:cs typeface="Arial MT"/>
              </a:rPr>
              <a:t>and</a:t>
            </a:r>
            <a:r>
              <a:rPr sz="1867" spc="-33" dirty="0">
                <a:solidFill>
                  <a:srgbClr val="FFFFFF"/>
                </a:solidFill>
                <a:latin typeface="Arial MT"/>
                <a:cs typeface="Arial MT"/>
              </a:rPr>
              <a:t> </a:t>
            </a:r>
            <a:r>
              <a:rPr sz="1867" dirty="0">
                <a:solidFill>
                  <a:srgbClr val="FFFFFF"/>
                </a:solidFill>
                <a:latin typeface="Arial MT"/>
                <a:cs typeface="Arial MT"/>
              </a:rPr>
              <a:t>conduct</a:t>
            </a:r>
            <a:r>
              <a:rPr sz="1867" spc="-33" dirty="0">
                <a:solidFill>
                  <a:srgbClr val="FFFFFF"/>
                </a:solidFill>
                <a:latin typeface="Arial MT"/>
                <a:cs typeface="Arial MT"/>
              </a:rPr>
              <a:t> </a:t>
            </a:r>
            <a:r>
              <a:rPr sz="1867" dirty="0">
                <a:solidFill>
                  <a:srgbClr val="FFFFFF"/>
                </a:solidFill>
                <a:latin typeface="Arial MT"/>
                <a:cs typeface="Arial MT"/>
              </a:rPr>
              <a:t>regression</a:t>
            </a:r>
            <a:r>
              <a:rPr sz="1867" spc="-33" dirty="0">
                <a:solidFill>
                  <a:srgbClr val="FFFFFF"/>
                </a:solidFill>
                <a:latin typeface="Arial MT"/>
                <a:cs typeface="Arial MT"/>
              </a:rPr>
              <a:t> </a:t>
            </a:r>
            <a:r>
              <a:rPr sz="1867" dirty="0">
                <a:solidFill>
                  <a:srgbClr val="FFFFFF"/>
                </a:solidFill>
                <a:latin typeface="Arial MT"/>
                <a:cs typeface="Arial MT"/>
              </a:rPr>
              <a:t>of</a:t>
            </a:r>
            <a:r>
              <a:rPr sz="1867" spc="-33" dirty="0">
                <a:solidFill>
                  <a:srgbClr val="FFFFFF"/>
                </a:solidFill>
                <a:latin typeface="Arial MT"/>
                <a:cs typeface="Arial MT"/>
              </a:rPr>
              <a:t> </a:t>
            </a:r>
            <a:r>
              <a:rPr sz="1867" dirty="0">
                <a:solidFill>
                  <a:srgbClr val="FFFFFF"/>
                </a:solidFill>
                <a:latin typeface="Arial MT"/>
                <a:cs typeface="Arial MT"/>
              </a:rPr>
              <a:t>the</a:t>
            </a:r>
            <a:r>
              <a:rPr sz="1867" spc="-27" dirty="0">
                <a:solidFill>
                  <a:srgbClr val="FFFFFF"/>
                </a:solidFill>
                <a:latin typeface="Arial MT"/>
                <a:cs typeface="Arial MT"/>
              </a:rPr>
              <a:t> </a:t>
            </a:r>
            <a:r>
              <a:rPr sz="1867" spc="-13" dirty="0">
                <a:solidFill>
                  <a:srgbClr val="FFFFFF"/>
                </a:solidFill>
                <a:latin typeface="Arial MT"/>
                <a:cs typeface="Arial MT"/>
              </a:rPr>
              <a:t>dataset?</a:t>
            </a:r>
            <a:endParaRPr sz="1867">
              <a:latin typeface="Arial MT"/>
              <a:cs typeface="Arial MT"/>
            </a:endParaRPr>
          </a:p>
          <a:p>
            <a:pPr>
              <a:lnSpc>
                <a:spcPct val="100000"/>
              </a:lnSpc>
              <a:buClr>
                <a:srgbClr val="FFFFFF"/>
              </a:buClr>
              <a:buFont typeface="MS PGothic"/>
              <a:buChar char="❖"/>
            </a:pPr>
            <a:endParaRPr sz="1867">
              <a:latin typeface="Arial MT"/>
              <a:cs typeface="Arial MT"/>
            </a:endParaRPr>
          </a:p>
          <a:p>
            <a:pPr>
              <a:spcBef>
                <a:spcPts val="67"/>
              </a:spcBef>
              <a:buClr>
                <a:srgbClr val="FFFFFF"/>
              </a:buClr>
              <a:buFont typeface="MS PGothic"/>
              <a:buChar char="❖"/>
            </a:pPr>
            <a:endParaRPr sz="1867">
              <a:latin typeface="Arial MT"/>
              <a:cs typeface="Arial MT"/>
            </a:endParaRPr>
          </a:p>
          <a:p>
            <a:pPr marL="16933">
              <a:lnSpc>
                <a:spcPts val="2219"/>
              </a:lnSpc>
            </a:pPr>
            <a:r>
              <a:rPr sz="1867" b="1" spc="-13" dirty="0">
                <a:solidFill>
                  <a:srgbClr val="FFAB40"/>
                </a:solidFill>
                <a:latin typeface="Arial"/>
                <a:cs typeface="Arial"/>
              </a:rPr>
              <a:t>Approach:</a:t>
            </a:r>
            <a:endParaRPr sz="1867">
              <a:latin typeface="Arial"/>
              <a:cs typeface="Arial"/>
            </a:endParaRPr>
          </a:p>
          <a:p>
            <a:pPr marL="625671" indent="-545240">
              <a:lnSpc>
                <a:spcPts val="2200"/>
              </a:lnSpc>
              <a:buFont typeface="MS PGothic"/>
              <a:buChar char="❖"/>
              <a:tabLst>
                <a:tab pos="625671" algn="l"/>
              </a:tabLst>
            </a:pPr>
            <a:r>
              <a:rPr sz="1867" dirty="0">
                <a:solidFill>
                  <a:srgbClr val="FFFFFF"/>
                </a:solidFill>
                <a:latin typeface="Arial MT"/>
                <a:cs typeface="Arial MT"/>
              </a:rPr>
              <a:t>Conduct</a:t>
            </a:r>
            <a:r>
              <a:rPr sz="1867" spc="-53" dirty="0">
                <a:solidFill>
                  <a:srgbClr val="FFFFFF"/>
                </a:solidFill>
                <a:latin typeface="Arial MT"/>
                <a:cs typeface="Arial MT"/>
              </a:rPr>
              <a:t> </a:t>
            </a:r>
            <a:r>
              <a:rPr sz="1867" spc="-27" dirty="0">
                <a:solidFill>
                  <a:srgbClr val="FFFFFF"/>
                </a:solidFill>
                <a:latin typeface="Arial MT"/>
                <a:cs typeface="Arial MT"/>
              </a:rPr>
              <a:t>EDA</a:t>
            </a:r>
            <a:r>
              <a:rPr sz="1867" spc="-107" dirty="0">
                <a:solidFill>
                  <a:srgbClr val="FFFFFF"/>
                </a:solidFill>
                <a:latin typeface="Arial MT"/>
                <a:cs typeface="Arial MT"/>
              </a:rPr>
              <a:t> </a:t>
            </a:r>
            <a:r>
              <a:rPr sz="1867" dirty="0">
                <a:solidFill>
                  <a:srgbClr val="FFFFFF"/>
                </a:solidFill>
                <a:latin typeface="Arial MT"/>
                <a:cs typeface="Arial MT"/>
              </a:rPr>
              <a:t>to</a:t>
            </a:r>
            <a:r>
              <a:rPr sz="1867" spc="-33" dirty="0">
                <a:solidFill>
                  <a:srgbClr val="FFFFFF"/>
                </a:solidFill>
                <a:latin typeface="Arial MT"/>
                <a:cs typeface="Arial MT"/>
              </a:rPr>
              <a:t> </a:t>
            </a:r>
            <a:r>
              <a:rPr sz="1867" dirty="0">
                <a:solidFill>
                  <a:srgbClr val="FFFFFF"/>
                </a:solidFill>
                <a:latin typeface="Arial MT"/>
                <a:cs typeface="Arial MT"/>
              </a:rPr>
              <a:t>find</a:t>
            </a:r>
            <a:r>
              <a:rPr sz="1867" spc="-33" dirty="0">
                <a:solidFill>
                  <a:srgbClr val="FFFFFF"/>
                </a:solidFill>
                <a:latin typeface="Arial MT"/>
                <a:cs typeface="Arial MT"/>
              </a:rPr>
              <a:t> </a:t>
            </a:r>
            <a:r>
              <a:rPr sz="1867" dirty="0">
                <a:solidFill>
                  <a:srgbClr val="FFFFFF"/>
                </a:solidFill>
                <a:latin typeface="Arial MT"/>
                <a:cs typeface="Arial MT"/>
              </a:rPr>
              <a:t>the</a:t>
            </a:r>
            <a:r>
              <a:rPr sz="1867" spc="-33" dirty="0">
                <a:solidFill>
                  <a:srgbClr val="FFFFFF"/>
                </a:solidFill>
                <a:latin typeface="Arial MT"/>
                <a:cs typeface="Arial MT"/>
              </a:rPr>
              <a:t> </a:t>
            </a:r>
            <a:r>
              <a:rPr sz="1867" dirty="0">
                <a:solidFill>
                  <a:srgbClr val="FFFFFF"/>
                </a:solidFill>
                <a:latin typeface="Arial MT"/>
                <a:cs typeface="Arial MT"/>
              </a:rPr>
              <a:t>relationship</a:t>
            </a:r>
            <a:r>
              <a:rPr sz="1867" spc="-27" dirty="0">
                <a:solidFill>
                  <a:srgbClr val="FFFFFF"/>
                </a:solidFill>
                <a:latin typeface="Arial MT"/>
                <a:cs typeface="Arial MT"/>
              </a:rPr>
              <a:t> </a:t>
            </a:r>
            <a:r>
              <a:rPr sz="1867" dirty="0">
                <a:solidFill>
                  <a:srgbClr val="FFFFFF"/>
                </a:solidFill>
                <a:latin typeface="Arial MT"/>
                <a:cs typeface="Arial MT"/>
              </a:rPr>
              <a:t>of</a:t>
            </a:r>
            <a:r>
              <a:rPr sz="1867" spc="-33" dirty="0">
                <a:solidFill>
                  <a:srgbClr val="FFFFFF"/>
                </a:solidFill>
                <a:latin typeface="Arial MT"/>
                <a:cs typeface="Arial MT"/>
              </a:rPr>
              <a:t> </a:t>
            </a:r>
            <a:r>
              <a:rPr sz="1867" dirty="0">
                <a:solidFill>
                  <a:srgbClr val="FFFFFF"/>
                </a:solidFill>
                <a:latin typeface="Arial MT"/>
                <a:cs typeface="Arial MT"/>
              </a:rPr>
              <a:t>different</a:t>
            </a:r>
            <a:r>
              <a:rPr sz="1867" spc="-33" dirty="0">
                <a:solidFill>
                  <a:srgbClr val="FFFFFF"/>
                </a:solidFill>
                <a:latin typeface="Arial MT"/>
                <a:cs typeface="Arial MT"/>
              </a:rPr>
              <a:t> </a:t>
            </a:r>
            <a:r>
              <a:rPr sz="1867" dirty="0">
                <a:solidFill>
                  <a:srgbClr val="FFFFFF"/>
                </a:solidFill>
                <a:latin typeface="Arial MT"/>
                <a:cs typeface="Arial MT"/>
              </a:rPr>
              <a:t>factors</a:t>
            </a:r>
            <a:r>
              <a:rPr sz="1867" spc="-33" dirty="0">
                <a:solidFill>
                  <a:srgbClr val="FFFFFF"/>
                </a:solidFill>
                <a:latin typeface="Arial MT"/>
                <a:cs typeface="Arial MT"/>
              </a:rPr>
              <a:t> </a:t>
            </a:r>
            <a:r>
              <a:rPr sz="1867" dirty="0">
                <a:solidFill>
                  <a:srgbClr val="FFFFFF"/>
                </a:solidFill>
                <a:latin typeface="Arial MT"/>
                <a:cs typeface="Arial MT"/>
              </a:rPr>
              <a:t>and</a:t>
            </a:r>
            <a:r>
              <a:rPr sz="1867" spc="-27" dirty="0">
                <a:solidFill>
                  <a:srgbClr val="FFFFFF"/>
                </a:solidFill>
                <a:latin typeface="Arial MT"/>
                <a:cs typeface="Arial MT"/>
              </a:rPr>
              <a:t> </a:t>
            </a:r>
            <a:r>
              <a:rPr sz="1867" dirty="0">
                <a:solidFill>
                  <a:srgbClr val="FFFFFF"/>
                </a:solidFill>
                <a:latin typeface="Arial MT"/>
                <a:cs typeface="Arial MT"/>
              </a:rPr>
              <a:t>produce</a:t>
            </a:r>
            <a:r>
              <a:rPr sz="1867" spc="-33" dirty="0">
                <a:solidFill>
                  <a:srgbClr val="FFFFFF"/>
                </a:solidFill>
                <a:latin typeface="Arial MT"/>
                <a:cs typeface="Arial MT"/>
              </a:rPr>
              <a:t> </a:t>
            </a:r>
            <a:r>
              <a:rPr sz="1867" spc="-13" dirty="0">
                <a:solidFill>
                  <a:srgbClr val="FFFFFF"/>
                </a:solidFill>
                <a:latin typeface="Arial MT"/>
                <a:cs typeface="Arial MT"/>
              </a:rPr>
              <a:t>visualizations</a:t>
            </a:r>
            <a:endParaRPr sz="1867">
              <a:latin typeface="Arial MT"/>
              <a:cs typeface="Arial MT"/>
            </a:endParaRPr>
          </a:p>
          <a:p>
            <a:pPr marL="625671" indent="-545240">
              <a:lnSpc>
                <a:spcPts val="2200"/>
              </a:lnSpc>
              <a:buFont typeface="MS PGothic"/>
              <a:buChar char="❖"/>
              <a:tabLst>
                <a:tab pos="625671" algn="l"/>
              </a:tabLst>
            </a:pPr>
            <a:r>
              <a:rPr sz="1867" dirty="0">
                <a:solidFill>
                  <a:srgbClr val="FFFFFF"/>
                </a:solidFill>
                <a:latin typeface="Arial MT"/>
                <a:cs typeface="Arial MT"/>
              </a:rPr>
              <a:t>Find</a:t>
            </a:r>
            <a:r>
              <a:rPr sz="1867" spc="-27" dirty="0">
                <a:solidFill>
                  <a:srgbClr val="FFFFFF"/>
                </a:solidFill>
                <a:latin typeface="Arial MT"/>
                <a:cs typeface="Arial MT"/>
              </a:rPr>
              <a:t> </a:t>
            </a:r>
            <a:r>
              <a:rPr sz="1867" dirty="0">
                <a:solidFill>
                  <a:srgbClr val="FFFFFF"/>
                </a:solidFill>
                <a:latin typeface="Arial MT"/>
                <a:cs typeface="Arial MT"/>
              </a:rPr>
              <a:t>the</a:t>
            </a:r>
            <a:r>
              <a:rPr sz="1867" spc="-27" dirty="0">
                <a:solidFill>
                  <a:srgbClr val="FFFFFF"/>
                </a:solidFill>
                <a:latin typeface="Arial MT"/>
                <a:cs typeface="Arial MT"/>
              </a:rPr>
              <a:t> </a:t>
            </a:r>
            <a:r>
              <a:rPr sz="1867" dirty="0">
                <a:solidFill>
                  <a:srgbClr val="FFFFFF"/>
                </a:solidFill>
                <a:latin typeface="Arial MT"/>
                <a:cs typeface="Arial MT"/>
              </a:rPr>
              <a:t>most</a:t>
            </a:r>
            <a:r>
              <a:rPr sz="1867" spc="-27" dirty="0">
                <a:solidFill>
                  <a:srgbClr val="FFFFFF"/>
                </a:solidFill>
                <a:latin typeface="Arial MT"/>
                <a:cs typeface="Arial MT"/>
              </a:rPr>
              <a:t> </a:t>
            </a:r>
            <a:r>
              <a:rPr sz="1867" dirty="0">
                <a:solidFill>
                  <a:srgbClr val="FFFFFF"/>
                </a:solidFill>
                <a:latin typeface="Arial MT"/>
                <a:cs typeface="Arial MT"/>
              </a:rPr>
              <a:t>accurate</a:t>
            </a:r>
            <a:r>
              <a:rPr sz="1867" spc="-20" dirty="0">
                <a:solidFill>
                  <a:srgbClr val="FFFFFF"/>
                </a:solidFill>
                <a:latin typeface="Arial MT"/>
                <a:cs typeface="Arial MT"/>
              </a:rPr>
              <a:t> </a:t>
            </a:r>
            <a:r>
              <a:rPr sz="1867" dirty="0">
                <a:solidFill>
                  <a:srgbClr val="FFFFFF"/>
                </a:solidFill>
                <a:latin typeface="Arial MT"/>
                <a:cs typeface="Arial MT"/>
              </a:rPr>
              <a:t>model</a:t>
            </a:r>
            <a:r>
              <a:rPr sz="1867" spc="-27" dirty="0">
                <a:solidFill>
                  <a:srgbClr val="FFFFFF"/>
                </a:solidFill>
                <a:latin typeface="Arial MT"/>
                <a:cs typeface="Arial MT"/>
              </a:rPr>
              <a:t> </a:t>
            </a:r>
            <a:r>
              <a:rPr sz="1867" dirty="0">
                <a:solidFill>
                  <a:srgbClr val="FFFFFF"/>
                </a:solidFill>
                <a:latin typeface="Arial MT"/>
                <a:cs typeface="Arial MT"/>
              </a:rPr>
              <a:t>for</a:t>
            </a:r>
            <a:r>
              <a:rPr sz="1867" spc="-27" dirty="0">
                <a:solidFill>
                  <a:srgbClr val="FFFFFF"/>
                </a:solidFill>
                <a:latin typeface="Arial MT"/>
                <a:cs typeface="Arial MT"/>
              </a:rPr>
              <a:t> </a:t>
            </a:r>
            <a:r>
              <a:rPr sz="1867" dirty="0">
                <a:solidFill>
                  <a:srgbClr val="FFFFFF"/>
                </a:solidFill>
                <a:latin typeface="Arial MT"/>
                <a:cs typeface="Arial MT"/>
              </a:rPr>
              <a:t>our</a:t>
            </a:r>
            <a:r>
              <a:rPr sz="1867" spc="-20" dirty="0">
                <a:solidFill>
                  <a:srgbClr val="FFFFFF"/>
                </a:solidFill>
                <a:latin typeface="Arial MT"/>
                <a:cs typeface="Arial MT"/>
              </a:rPr>
              <a:t> </a:t>
            </a:r>
            <a:r>
              <a:rPr sz="1867" spc="-13" dirty="0">
                <a:solidFill>
                  <a:srgbClr val="FFFFFF"/>
                </a:solidFill>
                <a:latin typeface="Arial MT"/>
                <a:cs typeface="Arial MT"/>
              </a:rPr>
              <a:t>dataset.</a:t>
            </a:r>
            <a:endParaRPr sz="1867">
              <a:latin typeface="Arial MT"/>
              <a:cs typeface="Arial MT"/>
            </a:endParaRPr>
          </a:p>
          <a:p>
            <a:pPr marL="1845687" marR="6773" lvl="1" indent="-546086">
              <a:lnSpc>
                <a:spcPts val="2267"/>
              </a:lnSpc>
              <a:spcBef>
                <a:spcPts val="160"/>
              </a:spcBef>
              <a:buFont typeface="MS PGothic"/>
              <a:buChar char="➢"/>
              <a:tabLst>
                <a:tab pos="1845687" algn="l"/>
              </a:tabLst>
            </a:pPr>
            <a:r>
              <a:rPr sz="1867" dirty="0">
                <a:solidFill>
                  <a:srgbClr val="FFFFFF"/>
                </a:solidFill>
                <a:latin typeface="Arial MT"/>
                <a:cs typeface="Arial MT"/>
              </a:rPr>
              <a:t>Classification</a:t>
            </a:r>
            <a:r>
              <a:rPr sz="1867" spc="-53" dirty="0">
                <a:solidFill>
                  <a:srgbClr val="FFFFFF"/>
                </a:solidFill>
                <a:latin typeface="Arial MT"/>
                <a:cs typeface="Arial MT"/>
              </a:rPr>
              <a:t> </a:t>
            </a:r>
            <a:r>
              <a:rPr sz="1867" dirty="0">
                <a:solidFill>
                  <a:srgbClr val="FFFFFF"/>
                </a:solidFill>
                <a:latin typeface="Arial MT"/>
                <a:cs typeface="Arial MT"/>
              </a:rPr>
              <a:t>and</a:t>
            </a:r>
            <a:r>
              <a:rPr sz="1867" spc="-53" dirty="0">
                <a:solidFill>
                  <a:srgbClr val="FFFFFF"/>
                </a:solidFill>
                <a:latin typeface="Arial MT"/>
                <a:cs typeface="Arial MT"/>
              </a:rPr>
              <a:t> </a:t>
            </a:r>
            <a:r>
              <a:rPr sz="1867" dirty="0">
                <a:solidFill>
                  <a:srgbClr val="FFFFFF"/>
                </a:solidFill>
                <a:latin typeface="Arial MT"/>
                <a:cs typeface="Arial MT"/>
              </a:rPr>
              <a:t>Regression</a:t>
            </a:r>
            <a:r>
              <a:rPr sz="1867" spc="-20" dirty="0">
                <a:solidFill>
                  <a:srgbClr val="FFFFFF"/>
                </a:solidFill>
                <a:latin typeface="Arial MT"/>
                <a:cs typeface="Arial MT"/>
              </a:rPr>
              <a:t> </a:t>
            </a:r>
            <a:r>
              <a:rPr sz="2000" dirty="0">
                <a:solidFill>
                  <a:srgbClr val="FFFFFF"/>
                </a:solidFill>
                <a:latin typeface="Arial MT"/>
                <a:cs typeface="Arial MT"/>
              </a:rPr>
              <a:t>models</a:t>
            </a:r>
            <a:r>
              <a:rPr sz="2000" spc="-53" dirty="0">
                <a:solidFill>
                  <a:srgbClr val="FFFFFF"/>
                </a:solidFill>
                <a:latin typeface="Arial MT"/>
                <a:cs typeface="Arial MT"/>
              </a:rPr>
              <a:t> </a:t>
            </a:r>
            <a:r>
              <a:rPr sz="2000" dirty="0">
                <a:solidFill>
                  <a:srgbClr val="FFFFFF"/>
                </a:solidFill>
                <a:latin typeface="Arial MT"/>
                <a:cs typeface="Arial MT"/>
              </a:rPr>
              <a:t>(</a:t>
            </a:r>
            <a:r>
              <a:rPr sz="1667" dirty="0">
                <a:solidFill>
                  <a:srgbClr val="FFFFFF"/>
                </a:solidFill>
                <a:latin typeface="Arial MT"/>
                <a:cs typeface="Arial MT"/>
              </a:rPr>
              <a:t>e.g</a:t>
            </a:r>
            <a:r>
              <a:rPr sz="1667" spc="-100" dirty="0">
                <a:solidFill>
                  <a:srgbClr val="FFFFFF"/>
                </a:solidFill>
                <a:latin typeface="Arial MT"/>
                <a:cs typeface="Arial MT"/>
              </a:rPr>
              <a:t> </a:t>
            </a:r>
            <a:r>
              <a:rPr sz="1867" dirty="0">
                <a:solidFill>
                  <a:srgbClr val="FFFFFF"/>
                </a:solidFill>
                <a:latin typeface="Arial MT"/>
                <a:cs typeface="Arial MT"/>
              </a:rPr>
              <a:t>Random</a:t>
            </a:r>
            <a:r>
              <a:rPr sz="1867" spc="-47" dirty="0">
                <a:solidFill>
                  <a:srgbClr val="FFFFFF"/>
                </a:solidFill>
                <a:latin typeface="Arial MT"/>
                <a:cs typeface="Arial MT"/>
              </a:rPr>
              <a:t> </a:t>
            </a:r>
            <a:r>
              <a:rPr sz="1867" dirty="0">
                <a:solidFill>
                  <a:srgbClr val="FFFFFF"/>
                </a:solidFill>
                <a:latin typeface="Arial MT"/>
                <a:cs typeface="Arial MT"/>
              </a:rPr>
              <a:t>Forest,</a:t>
            </a:r>
            <a:r>
              <a:rPr sz="1867" spc="-53" dirty="0">
                <a:solidFill>
                  <a:srgbClr val="FFFFFF"/>
                </a:solidFill>
                <a:latin typeface="Arial MT"/>
                <a:cs typeface="Arial MT"/>
              </a:rPr>
              <a:t> </a:t>
            </a:r>
            <a:r>
              <a:rPr sz="1867" dirty="0">
                <a:solidFill>
                  <a:srgbClr val="FFFFFF"/>
                </a:solidFill>
                <a:latin typeface="Arial MT"/>
                <a:cs typeface="Arial MT"/>
              </a:rPr>
              <a:t>Support</a:t>
            </a:r>
            <a:r>
              <a:rPr sz="1867" spc="-53" dirty="0">
                <a:solidFill>
                  <a:srgbClr val="FFFFFF"/>
                </a:solidFill>
                <a:latin typeface="Arial MT"/>
                <a:cs typeface="Arial MT"/>
              </a:rPr>
              <a:t> </a:t>
            </a:r>
            <a:r>
              <a:rPr sz="1867" spc="-13" dirty="0">
                <a:solidFill>
                  <a:srgbClr val="FFFFFF"/>
                </a:solidFill>
                <a:latin typeface="Arial MT"/>
                <a:cs typeface="Arial MT"/>
              </a:rPr>
              <a:t>Vector </a:t>
            </a:r>
            <a:r>
              <a:rPr sz="1867" dirty="0">
                <a:solidFill>
                  <a:srgbClr val="FFFFFF"/>
                </a:solidFill>
                <a:latin typeface="Arial MT"/>
                <a:cs typeface="Arial MT"/>
              </a:rPr>
              <a:t>Machines</a:t>
            </a:r>
            <a:r>
              <a:rPr sz="1867" spc="-40" dirty="0">
                <a:solidFill>
                  <a:srgbClr val="FFFFFF"/>
                </a:solidFill>
                <a:latin typeface="Arial MT"/>
                <a:cs typeface="Arial MT"/>
              </a:rPr>
              <a:t> </a:t>
            </a:r>
            <a:r>
              <a:rPr sz="1867" dirty="0">
                <a:solidFill>
                  <a:srgbClr val="FFFFFF"/>
                </a:solidFill>
                <a:latin typeface="Arial MT"/>
                <a:cs typeface="Arial MT"/>
              </a:rPr>
              <a:t>(SVM),</a:t>
            </a:r>
            <a:r>
              <a:rPr sz="1867" spc="-33" dirty="0">
                <a:solidFill>
                  <a:srgbClr val="FFFFFF"/>
                </a:solidFill>
                <a:latin typeface="Arial MT"/>
                <a:cs typeface="Arial MT"/>
              </a:rPr>
              <a:t> </a:t>
            </a:r>
            <a:r>
              <a:rPr sz="1867" dirty="0">
                <a:solidFill>
                  <a:srgbClr val="FFFFFF"/>
                </a:solidFill>
                <a:latin typeface="Arial MT"/>
                <a:cs typeface="Arial MT"/>
              </a:rPr>
              <a:t>Logistic</a:t>
            </a:r>
            <a:r>
              <a:rPr sz="1867" spc="-33" dirty="0">
                <a:solidFill>
                  <a:srgbClr val="FFFFFF"/>
                </a:solidFill>
                <a:latin typeface="Arial MT"/>
                <a:cs typeface="Arial MT"/>
              </a:rPr>
              <a:t> </a:t>
            </a:r>
            <a:r>
              <a:rPr sz="1867" dirty="0">
                <a:solidFill>
                  <a:srgbClr val="FFFFFF"/>
                </a:solidFill>
                <a:latin typeface="Arial MT"/>
                <a:cs typeface="Arial MT"/>
              </a:rPr>
              <a:t>Regression,</a:t>
            </a:r>
            <a:r>
              <a:rPr sz="1867" spc="-33" dirty="0">
                <a:solidFill>
                  <a:srgbClr val="FFFFFF"/>
                </a:solidFill>
                <a:latin typeface="Arial MT"/>
                <a:cs typeface="Arial MT"/>
              </a:rPr>
              <a:t> </a:t>
            </a:r>
            <a:r>
              <a:rPr sz="1867" dirty="0">
                <a:solidFill>
                  <a:srgbClr val="FFFFFF"/>
                </a:solidFill>
                <a:latin typeface="Arial MT"/>
                <a:cs typeface="Arial MT"/>
              </a:rPr>
              <a:t>and</a:t>
            </a:r>
            <a:r>
              <a:rPr sz="1867" spc="-33" dirty="0">
                <a:solidFill>
                  <a:srgbClr val="FFFFFF"/>
                </a:solidFill>
                <a:latin typeface="Arial MT"/>
                <a:cs typeface="Arial MT"/>
              </a:rPr>
              <a:t> </a:t>
            </a:r>
            <a:r>
              <a:rPr sz="1867" dirty="0">
                <a:solidFill>
                  <a:srgbClr val="FFFFFF"/>
                </a:solidFill>
                <a:latin typeface="Arial MT"/>
                <a:cs typeface="Arial MT"/>
              </a:rPr>
              <a:t>Decision</a:t>
            </a:r>
            <a:r>
              <a:rPr sz="1867" spc="-60" dirty="0">
                <a:solidFill>
                  <a:srgbClr val="FFFFFF"/>
                </a:solidFill>
                <a:latin typeface="Arial MT"/>
                <a:cs typeface="Arial MT"/>
              </a:rPr>
              <a:t> </a:t>
            </a:r>
            <a:r>
              <a:rPr sz="1867" spc="-13" dirty="0">
                <a:solidFill>
                  <a:srgbClr val="FFFFFF"/>
                </a:solidFill>
                <a:latin typeface="Arial MT"/>
                <a:cs typeface="Arial MT"/>
              </a:rPr>
              <a:t>Trees)</a:t>
            </a:r>
            <a:endParaRPr sz="1867">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0267" y="1110885"/>
            <a:ext cx="9973733" cy="4836495"/>
          </a:xfrm>
          <a:prstGeom prst="rect">
            <a:avLst/>
          </a:prstGeom>
        </p:spPr>
        <p:txBody>
          <a:bodyPr vert="horz" wrap="square" lIns="0" tIns="16933" rIns="0" bIns="0" rtlCol="0">
            <a:spAutoFit/>
          </a:bodyPr>
          <a:lstStyle/>
          <a:p>
            <a:pPr marL="16933">
              <a:lnSpc>
                <a:spcPts val="2219"/>
              </a:lnSpc>
              <a:spcBef>
                <a:spcPts val="133"/>
              </a:spcBef>
            </a:pPr>
            <a:r>
              <a:rPr sz="1867" b="1" spc="-13" dirty="0">
                <a:solidFill>
                  <a:srgbClr val="FFAB40"/>
                </a:solidFill>
                <a:latin typeface="Arial"/>
                <a:cs typeface="Arial"/>
              </a:rPr>
              <a:t>Source:</a:t>
            </a:r>
            <a:endParaRPr sz="1867" dirty="0">
              <a:latin typeface="Arial"/>
              <a:cs typeface="Arial"/>
            </a:endParaRPr>
          </a:p>
          <a:p>
            <a:pPr marL="16933" marR="136310">
              <a:lnSpc>
                <a:spcPts val="2200"/>
              </a:lnSpc>
              <a:spcBef>
                <a:spcPts val="87"/>
              </a:spcBef>
            </a:pPr>
            <a:r>
              <a:rPr sz="1867" dirty="0">
                <a:solidFill>
                  <a:srgbClr val="FFFFFF"/>
                </a:solidFill>
                <a:latin typeface="Arial MT"/>
                <a:cs typeface="Arial MT"/>
              </a:rPr>
              <a:t>CDC</a:t>
            </a:r>
            <a:r>
              <a:rPr sz="1867" spc="-47" dirty="0">
                <a:solidFill>
                  <a:srgbClr val="FFFFFF"/>
                </a:solidFill>
                <a:latin typeface="Arial MT"/>
                <a:cs typeface="Arial MT"/>
              </a:rPr>
              <a:t> </a:t>
            </a:r>
            <a:r>
              <a:rPr sz="1867" dirty="0">
                <a:solidFill>
                  <a:srgbClr val="FFFFFF"/>
                </a:solidFill>
                <a:latin typeface="Arial MT"/>
                <a:cs typeface="Arial MT"/>
              </a:rPr>
              <a:t>-</a:t>
            </a:r>
            <a:r>
              <a:rPr sz="1867" spc="-40" dirty="0">
                <a:solidFill>
                  <a:srgbClr val="FFFFFF"/>
                </a:solidFill>
                <a:latin typeface="Arial MT"/>
                <a:cs typeface="Arial MT"/>
              </a:rPr>
              <a:t> </a:t>
            </a:r>
            <a:r>
              <a:rPr sz="1867" dirty="0">
                <a:solidFill>
                  <a:srgbClr val="FFFFFF"/>
                </a:solidFill>
                <a:latin typeface="Arial MT"/>
                <a:cs typeface="Arial MT"/>
              </a:rPr>
              <a:t>National</a:t>
            </a:r>
            <a:r>
              <a:rPr sz="1867" spc="-40" dirty="0">
                <a:solidFill>
                  <a:srgbClr val="FFFFFF"/>
                </a:solidFill>
                <a:latin typeface="Arial MT"/>
                <a:cs typeface="Arial MT"/>
              </a:rPr>
              <a:t> </a:t>
            </a:r>
            <a:r>
              <a:rPr sz="1867" dirty="0">
                <a:solidFill>
                  <a:srgbClr val="FFFFFF"/>
                </a:solidFill>
                <a:latin typeface="Arial MT"/>
                <a:cs typeface="Arial MT"/>
              </a:rPr>
              <a:t>Center</a:t>
            </a:r>
            <a:r>
              <a:rPr sz="1867" spc="-40" dirty="0">
                <a:solidFill>
                  <a:srgbClr val="FFFFFF"/>
                </a:solidFill>
                <a:latin typeface="Arial MT"/>
                <a:cs typeface="Arial MT"/>
              </a:rPr>
              <a:t> </a:t>
            </a:r>
            <a:r>
              <a:rPr sz="1867" dirty="0">
                <a:solidFill>
                  <a:srgbClr val="FFFFFF"/>
                </a:solidFill>
                <a:latin typeface="Arial MT"/>
                <a:cs typeface="Arial MT"/>
              </a:rPr>
              <a:t>for</a:t>
            </a:r>
            <a:r>
              <a:rPr sz="1867" spc="-40" dirty="0">
                <a:solidFill>
                  <a:srgbClr val="FFFFFF"/>
                </a:solidFill>
                <a:latin typeface="Arial MT"/>
                <a:cs typeface="Arial MT"/>
              </a:rPr>
              <a:t> </a:t>
            </a:r>
            <a:r>
              <a:rPr sz="1867" dirty="0">
                <a:solidFill>
                  <a:srgbClr val="FFFFFF"/>
                </a:solidFill>
                <a:latin typeface="Arial MT"/>
                <a:cs typeface="Arial MT"/>
              </a:rPr>
              <a:t>Health</a:t>
            </a:r>
            <a:r>
              <a:rPr sz="1867" spc="-47" dirty="0">
                <a:solidFill>
                  <a:srgbClr val="FFFFFF"/>
                </a:solidFill>
                <a:latin typeface="Arial MT"/>
                <a:cs typeface="Arial MT"/>
              </a:rPr>
              <a:t> </a:t>
            </a:r>
            <a:r>
              <a:rPr sz="1867" dirty="0">
                <a:solidFill>
                  <a:srgbClr val="FFFFFF"/>
                </a:solidFill>
                <a:latin typeface="Arial MT"/>
                <a:cs typeface="Arial MT"/>
              </a:rPr>
              <a:t>Statistics.</a:t>
            </a:r>
            <a:r>
              <a:rPr sz="1867" spc="-40" dirty="0">
                <a:solidFill>
                  <a:srgbClr val="FFFFFF"/>
                </a:solidFill>
                <a:latin typeface="Arial MT"/>
                <a:cs typeface="Arial MT"/>
              </a:rPr>
              <a:t> </a:t>
            </a:r>
            <a:r>
              <a:rPr sz="1867" dirty="0">
                <a:solidFill>
                  <a:srgbClr val="FFFFFF"/>
                </a:solidFill>
                <a:latin typeface="Arial MT"/>
                <a:cs typeface="Arial MT"/>
              </a:rPr>
              <a:t>National</a:t>
            </a:r>
            <a:r>
              <a:rPr sz="1867" spc="-40" dirty="0">
                <a:solidFill>
                  <a:srgbClr val="FFFFFF"/>
                </a:solidFill>
                <a:latin typeface="Arial MT"/>
                <a:cs typeface="Arial MT"/>
              </a:rPr>
              <a:t> </a:t>
            </a:r>
            <a:r>
              <a:rPr sz="1867" dirty="0">
                <a:solidFill>
                  <a:srgbClr val="FFFFFF"/>
                </a:solidFill>
                <a:latin typeface="Arial MT"/>
                <a:cs typeface="Arial MT"/>
              </a:rPr>
              <a:t>Health</a:t>
            </a:r>
            <a:r>
              <a:rPr sz="1867" spc="-40" dirty="0">
                <a:solidFill>
                  <a:srgbClr val="FFFFFF"/>
                </a:solidFill>
                <a:latin typeface="Arial MT"/>
                <a:cs typeface="Arial MT"/>
              </a:rPr>
              <a:t> </a:t>
            </a:r>
            <a:r>
              <a:rPr sz="1867" dirty="0">
                <a:solidFill>
                  <a:srgbClr val="FFFFFF"/>
                </a:solidFill>
                <a:latin typeface="Arial MT"/>
                <a:cs typeface="Arial MT"/>
              </a:rPr>
              <a:t>and</a:t>
            </a:r>
            <a:r>
              <a:rPr sz="1867" spc="-40" dirty="0">
                <a:solidFill>
                  <a:srgbClr val="FFFFFF"/>
                </a:solidFill>
                <a:latin typeface="Arial MT"/>
                <a:cs typeface="Arial MT"/>
              </a:rPr>
              <a:t> </a:t>
            </a:r>
            <a:r>
              <a:rPr sz="1867" dirty="0">
                <a:solidFill>
                  <a:srgbClr val="FFFFFF"/>
                </a:solidFill>
                <a:latin typeface="Arial MT"/>
                <a:cs typeface="Arial MT"/>
              </a:rPr>
              <a:t>Nutrition</a:t>
            </a:r>
            <a:r>
              <a:rPr sz="1867" spc="-40" dirty="0">
                <a:solidFill>
                  <a:srgbClr val="FFFFFF"/>
                </a:solidFill>
                <a:latin typeface="Arial MT"/>
                <a:cs typeface="Arial MT"/>
              </a:rPr>
              <a:t> </a:t>
            </a:r>
            <a:r>
              <a:rPr sz="1867" dirty="0">
                <a:solidFill>
                  <a:srgbClr val="FFFFFF"/>
                </a:solidFill>
                <a:latin typeface="Arial MT"/>
                <a:cs typeface="Arial MT"/>
              </a:rPr>
              <a:t>Examination</a:t>
            </a:r>
            <a:r>
              <a:rPr sz="1867" spc="-47" dirty="0">
                <a:solidFill>
                  <a:srgbClr val="FFFFFF"/>
                </a:solidFill>
                <a:latin typeface="Arial MT"/>
                <a:cs typeface="Arial MT"/>
              </a:rPr>
              <a:t> </a:t>
            </a:r>
            <a:r>
              <a:rPr sz="1867" spc="-13" dirty="0">
                <a:solidFill>
                  <a:srgbClr val="FFFFFF"/>
                </a:solidFill>
                <a:latin typeface="Arial MT"/>
                <a:cs typeface="Arial MT"/>
              </a:rPr>
              <a:t>Survey </a:t>
            </a:r>
            <a:r>
              <a:rPr sz="1867" dirty="0">
                <a:solidFill>
                  <a:srgbClr val="FFFFFF"/>
                </a:solidFill>
                <a:latin typeface="Arial MT"/>
                <a:cs typeface="Arial MT"/>
              </a:rPr>
              <a:t>March</a:t>
            </a:r>
            <a:r>
              <a:rPr sz="1867" spc="-27" dirty="0">
                <a:solidFill>
                  <a:srgbClr val="FFFFFF"/>
                </a:solidFill>
                <a:latin typeface="Arial MT"/>
                <a:cs typeface="Arial MT"/>
              </a:rPr>
              <a:t> </a:t>
            </a:r>
            <a:r>
              <a:rPr sz="1867" dirty="0">
                <a:solidFill>
                  <a:srgbClr val="FFFFFF"/>
                </a:solidFill>
                <a:latin typeface="Arial MT"/>
                <a:cs typeface="Arial MT"/>
              </a:rPr>
              <a:t>2017</a:t>
            </a:r>
            <a:r>
              <a:rPr sz="1867" spc="-27" dirty="0">
                <a:solidFill>
                  <a:srgbClr val="FFFFFF"/>
                </a:solidFill>
                <a:latin typeface="Arial MT"/>
                <a:cs typeface="Arial MT"/>
              </a:rPr>
              <a:t> </a:t>
            </a:r>
            <a:r>
              <a:rPr sz="1867" dirty="0">
                <a:solidFill>
                  <a:srgbClr val="FFFFFF"/>
                </a:solidFill>
                <a:latin typeface="Arial MT"/>
                <a:cs typeface="Arial MT"/>
              </a:rPr>
              <a:t>to</a:t>
            </a:r>
            <a:r>
              <a:rPr sz="1867" spc="-27" dirty="0">
                <a:solidFill>
                  <a:srgbClr val="FFFFFF"/>
                </a:solidFill>
                <a:latin typeface="Arial MT"/>
                <a:cs typeface="Arial MT"/>
              </a:rPr>
              <a:t> </a:t>
            </a:r>
            <a:r>
              <a:rPr sz="1867" dirty="0">
                <a:solidFill>
                  <a:srgbClr val="FFFFFF"/>
                </a:solidFill>
                <a:latin typeface="Arial MT"/>
                <a:cs typeface="Arial MT"/>
              </a:rPr>
              <a:t>2020</a:t>
            </a:r>
            <a:r>
              <a:rPr sz="1867" spc="-20" dirty="0">
                <a:solidFill>
                  <a:srgbClr val="FFFFFF"/>
                </a:solidFill>
                <a:latin typeface="Arial MT"/>
                <a:cs typeface="Arial MT"/>
              </a:rPr>
              <a:t> </a:t>
            </a:r>
            <a:r>
              <a:rPr sz="1867" dirty="0">
                <a:solidFill>
                  <a:srgbClr val="FFFFFF"/>
                </a:solidFill>
                <a:latin typeface="Arial MT"/>
                <a:cs typeface="Arial MT"/>
              </a:rPr>
              <a:t>Pre-</a:t>
            </a:r>
            <a:r>
              <a:rPr sz="1867" spc="-13" dirty="0">
                <a:solidFill>
                  <a:srgbClr val="FFFFFF"/>
                </a:solidFill>
                <a:latin typeface="Arial MT"/>
                <a:cs typeface="Arial MT"/>
              </a:rPr>
              <a:t>pandemic</a:t>
            </a:r>
            <a:endParaRPr sz="1867" dirty="0">
              <a:latin typeface="Arial MT"/>
              <a:cs typeface="Arial MT"/>
            </a:endParaRPr>
          </a:p>
          <a:p>
            <a:pPr marL="16933">
              <a:lnSpc>
                <a:spcPts val="2219"/>
              </a:lnSpc>
              <a:spcBef>
                <a:spcPts val="2093"/>
              </a:spcBef>
            </a:pPr>
            <a:r>
              <a:rPr sz="1867" b="1" dirty="0">
                <a:solidFill>
                  <a:srgbClr val="FFAB40"/>
                </a:solidFill>
                <a:latin typeface="Arial"/>
                <a:cs typeface="Arial"/>
              </a:rPr>
              <a:t>Data</a:t>
            </a:r>
            <a:r>
              <a:rPr sz="1867" b="1" spc="-40" dirty="0">
                <a:solidFill>
                  <a:srgbClr val="FFAB40"/>
                </a:solidFill>
                <a:latin typeface="Arial"/>
                <a:cs typeface="Arial"/>
              </a:rPr>
              <a:t> </a:t>
            </a:r>
            <a:r>
              <a:rPr sz="1867" b="1" dirty="0">
                <a:solidFill>
                  <a:srgbClr val="FFAB40"/>
                </a:solidFill>
                <a:latin typeface="Arial"/>
                <a:cs typeface="Arial"/>
              </a:rPr>
              <a:t>type</a:t>
            </a:r>
            <a:r>
              <a:rPr sz="1867" b="1" spc="-33" dirty="0">
                <a:solidFill>
                  <a:srgbClr val="FFAB40"/>
                </a:solidFill>
                <a:latin typeface="Arial"/>
                <a:cs typeface="Arial"/>
              </a:rPr>
              <a:t> </a:t>
            </a:r>
            <a:r>
              <a:rPr sz="1867" b="1" dirty="0">
                <a:solidFill>
                  <a:srgbClr val="FFAB40"/>
                </a:solidFill>
                <a:latin typeface="Arial"/>
                <a:cs typeface="Arial"/>
              </a:rPr>
              <a:t>(numerical</a:t>
            </a:r>
            <a:r>
              <a:rPr sz="1867" b="1" spc="-33" dirty="0">
                <a:solidFill>
                  <a:srgbClr val="FFAB40"/>
                </a:solidFill>
                <a:latin typeface="Arial"/>
                <a:cs typeface="Arial"/>
              </a:rPr>
              <a:t> </a:t>
            </a:r>
            <a:r>
              <a:rPr sz="1867" b="1" dirty="0">
                <a:solidFill>
                  <a:srgbClr val="FFAB40"/>
                </a:solidFill>
                <a:latin typeface="Arial"/>
                <a:cs typeface="Arial"/>
              </a:rPr>
              <a:t>&amp;</a:t>
            </a:r>
            <a:r>
              <a:rPr sz="1867" b="1" spc="-40" dirty="0">
                <a:solidFill>
                  <a:srgbClr val="FFAB40"/>
                </a:solidFill>
                <a:latin typeface="Arial"/>
                <a:cs typeface="Arial"/>
              </a:rPr>
              <a:t> </a:t>
            </a:r>
            <a:r>
              <a:rPr sz="1867" b="1" spc="-13" dirty="0">
                <a:solidFill>
                  <a:srgbClr val="FFAB40"/>
                </a:solidFill>
                <a:latin typeface="Arial"/>
                <a:cs typeface="Arial"/>
              </a:rPr>
              <a:t>categorical):</a:t>
            </a:r>
            <a:endParaRPr sz="1867" dirty="0">
              <a:latin typeface="Arial"/>
              <a:cs typeface="Arial"/>
            </a:endParaRPr>
          </a:p>
          <a:p>
            <a:pPr marL="16933" marR="6773">
              <a:lnSpc>
                <a:spcPts val="2200"/>
              </a:lnSpc>
              <a:spcBef>
                <a:spcPts val="87"/>
              </a:spcBef>
            </a:pPr>
            <a:r>
              <a:rPr sz="1867" dirty="0">
                <a:solidFill>
                  <a:srgbClr val="FFFFFF"/>
                </a:solidFill>
                <a:latin typeface="Arial MT"/>
                <a:cs typeface="Arial MT"/>
              </a:rPr>
              <a:t>Demographics</a:t>
            </a:r>
            <a:r>
              <a:rPr sz="1867" spc="-40" dirty="0">
                <a:solidFill>
                  <a:srgbClr val="FFFFFF"/>
                </a:solidFill>
                <a:latin typeface="Arial MT"/>
                <a:cs typeface="Arial MT"/>
              </a:rPr>
              <a:t> </a:t>
            </a:r>
            <a:r>
              <a:rPr sz="1867" dirty="0">
                <a:solidFill>
                  <a:srgbClr val="FFFFFF"/>
                </a:solidFill>
                <a:latin typeface="Arial MT"/>
                <a:cs typeface="Arial MT"/>
              </a:rPr>
              <a:t>data,</a:t>
            </a:r>
            <a:r>
              <a:rPr sz="1867" spc="-33" dirty="0">
                <a:solidFill>
                  <a:srgbClr val="FFFFFF"/>
                </a:solidFill>
                <a:latin typeface="Arial MT"/>
                <a:cs typeface="Arial MT"/>
              </a:rPr>
              <a:t> </a:t>
            </a:r>
            <a:r>
              <a:rPr sz="1867" dirty="0">
                <a:solidFill>
                  <a:srgbClr val="FFFFFF"/>
                </a:solidFill>
                <a:latin typeface="Arial MT"/>
                <a:cs typeface="Arial MT"/>
              </a:rPr>
              <a:t>examination</a:t>
            </a:r>
            <a:r>
              <a:rPr sz="1867" spc="-33" dirty="0">
                <a:solidFill>
                  <a:srgbClr val="FFFFFF"/>
                </a:solidFill>
                <a:latin typeface="Arial MT"/>
                <a:cs typeface="Arial MT"/>
              </a:rPr>
              <a:t> </a:t>
            </a:r>
            <a:r>
              <a:rPr sz="1867" dirty="0">
                <a:solidFill>
                  <a:srgbClr val="FFFFFF"/>
                </a:solidFill>
                <a:latin typeface="Arial MT"/>
                <a:cs typeface="Arial MT"/>
              </a:rPr>
              <a:t>data,</a:t>
            </a:r>
            <a:r>
              <a:rPr sz="1867" spc="-40" dirty="0">
                <a:solidFill>
                  <a:srgbClr val="FFFFFF"/>
                </a:solidFill>
                <a:latin typeface="Arial MT"/>
                <a:cs typeface="Arial MT"/>
              </a:rPr>
              <a:t> </a:t>
            </a:r>
            <a:r>
              <a:rPr sz="1867" dirty="0">
                <a:solidFill>
                  <a:srgbClr val="FFFFFF"/>
                </a:solidFill>
                <a:latin typeface="Arial MT"/>
                <a:cs typeface="Arial MT"/>
              </a:rPr>
              <a:t>laboratory</a:t>
            </a:r>
            <a:r>
              <a:rPr sz="1867" spc="-33" dirty="0">
                <a:solidFill>
                  <a:srgbClr val="FFFFFF"/>
                </a:solidFill>
                <a:latin typeface="Arial MT"/>
                <a:cs typeface="Arial MT"/>
              </a:rPr>
              <a:t> </a:t>
            </a:r>
            <a:r>
              <a:rPr sz="1867" dirty="0">
                <a:solidFill>
                  <a:srgbClr val="FFFFFF"/>
                </a:solidFill>
                <a:latin typeface="Arial MT"/>
                <a:cs typeface="Arial MT"/>
              </a:rPr>
              <a:t>data,</a:t>
            </a:r>
            <a:r>
              <a:rPr sz="1867" spc="-33" dirty="0">
                <a:solidFill>
                  <a:srgbClr val="FFFFFF"/>
                </a:solidFill>
                <a:latin typeface="Arial MT"/>
                <a:cs typeface="Arial MT"/>
              </a:rPr>
              <a:t> </a:t>
            </a:r>
            <a:r>
              <a:rPr sz="1867" dirty="0">
                <a:solidFill>
                  <a:srgbClr val="FFFFFF"/>
                </a:solidFill>
                <a:latin typeface="Arial MT"/>
                <a:cs typeface="Arial MT"/>
              </a:rPr>
              <a:t>&amp;</a:t>
            </a:r>
            <a:r>
              <a:rPr sz="1867" spc="-40" dirty="0">
                <a:solidFill>
                  <a:srgbClr val="FFFFFF"/>
                </a:solidFill>
                <a:latin typeface="Arial MT"/>
                <a:cs typeface="Arial MT"/>
              </a:rPr>
              <a:t> </a:t>
            </a:r>
            <a:r>
              <a:rPr sz="1867" dirty="0">
                <a:solidFill>
                  <a:srgbClr val="FFFFFF"/>
                </a:solidFill>
                <a:latin typeface="Arial MT"/>
                <a:cs typeface="Arial MT"/>
              </a:rPr>
              <a:t>questionnaire</a:t>
            </a:r>
            <a:r>
              <a:rPr sz="1867" spc="-33" dirty="0">
                <a:solidFill>
                  <a:srgbClr val="FFFFFF"/>
                </a:solidFill>
                <a:latin typeface="Arial MT"/>
                <a:cs typeface="Arial MT"/>
              </a:rPr>
              <a:t> </a:t>
            </a:r>
            <a:r>
              <a:rPr sz="1867" dirty="0">
                <a:solidFill>
                  <a:srgbClr val="FFFFFF"/>
                </a:solidFill>
                <a:latin typeface="Arial MT"/>
                <a:cs typeface="Arial MT"/>
              </a:rPr>
              <a:t>data</a:t>
            </a:r>
            <a:r>
              <a:rPr sz="1867" spc="-33" dirty="0">
                <a:solidFill>
                  <a:srgbClr val="FFFFFF"/>
                </a:solidFill>
                <a:latin typeface="Arial MT"/>
                <a:cs typeface="Arial MT"/>
              </a:rPr>
              <a:t> </a:t>
            </a:r>
            <a:r>
              <a:rPr sz="1867" spc="-13" dirty="0">
                <a:solidFill>
                  <a:srgbClr val="FFFFFF"/>
                </a:solidFill>
                <a:latin typeface="Arial MT"/>
                <a:cs typeface="Arial MT"/>
              </a:rPr>
              <a:t>including; </a:t>
            </a:r>
            <a:r>
              <a:rPr sz="1867" dirty="0">
                <a:solidFill>
                  <a:srgbClr val="FFFFFF"/>
                </a:solidFill>
                <a:latin typeface="Arial MT"/>
                <a:cs typeface="Arial MT"/>
              </a:rPr>
              <a:t>Respondent</a:t>
            </a:r>
            <a:r>
              <a:rPr sz="1867" spc="-53" dirty="0">
                <a:solidFill>
                  <a:srgbClr val="FFFFFF"/>
                </a:solidFill>
                <a:latin typeface="Arial MT"/>
                <a:cs typeface="Arial MT"/>
              </a:rPr>
              <a:t> </a:t>
            </a:r>
            <a:r>
              <a:rPr sz="1867" dirty="0">
                <a:solidFill>
                  <a:srgbClr val="FFFFFF"/>
                </a:solidFill>
                <a:latin typeface="Arial MT"/>
                <a:cs typeface="Arial MT"/>
              </a:rPr>
              <a:t>sequence</a:t>
            </a:r>
            <a:r>
              <a:rPr sz="1867" spc="-47" dirty="0">
                <a:solidFill>
                  <a:srgbClr val="FFFFFF"/>
                </a:solidFill>
                <a:latin typeface="Arial MT"/>
                <a:cs typeface="Arial MT"/>
              </a:rPr>
              <a:t> </a:t>
            </a:r>
            <a:r>
              <a:rPr sz="1867" dirty="0">
                <a:solidFill>
                  <a:srgbClr val="FFFFFF"/>
                </a:solidFill>
                <a:latin typeface="Arial MT"/>
                <a:cs typeface="Arial MT"/>
              </a:rPr>
              <a:t>number,</a:t>
            </a:r>
            <a:r>
              <a:rPr sz="1867" spc="-47" dirty="0">
                <a:solidFill>
                  <a:srgbClr val="FFFFFF"/>
                </a:solidFill>
                <a:latin typeface="Arial MT"/>
                <a:cs typeface="Arial MT"/>
              </a:rPr>
              <a:t> </a:t>
            </a:r>
            <a:r>
              <a:rPr sz="1867" dirty="0">
                <a:solidFill>
                  <a:srgbClr val="FFFFFF"/>
                </a:solidFill>
                <a:latin typeface="Arial MT"/>
                <a:cs typeface="Arial MT"/>
              </a:rPr>
              <a:t>Gender,</a:t>
            </a:r>
            <a:r>
              <a:rPr sz="1867" spc="-53" dirty="0">
                <a:solidFill>
                  <a:srgbClr val="FFFFFF"/>
                </a:solidFill>
                <a:latin typeface="Arial MT"/>
                <a:cs typeface="Arial MT"/>
              </a:rPr>
              <a:t> </a:t>
            </a:r>
            <a:r>
              <a:rPr sz="1867" dirty="0">
                <a:solidFill>
                  <a:srgbClr val="FFFFFF"/>
                </a:solidFill>
                <a:latin typeface="Arial MT"/>
                <a:cs typeface="Arial MT"/>
              </a:rPr>
              <a:t>Race,</a:t>
            </a:r>
            <a:r>
              <a:rPr sz="1867" spc="-47" dirty="0">
                <a:solidFill>
                  <a:srgbClr val="FFFFFF"/>
                </a:solidFill>
                <a:latin typeface="Arial MT"/>
                <a:cs typeface="Arial MT"/>
              </a:rPr>
              <a:t> </a:t>
            </a:r>
            <a:r>
              <a:rPr sz="1867" dirty="0">
                <a:solidFill>
                  <a:srgbClr val="FFFFFF"/>
                </a:solidFill>
                <a:latin typeface="Arial MT"/>
                <a:cs typeface="Arial MT"/>
              </a:rPr>
              <a:t>Country</a:t>
            </a:r>
            <a:r>
              <a:rPr sz="1867" spc="-47" dirty="0">
                <a:solidFill>
                  <a:srgbClr val="FFFFFF"/>
                </a:solidFill>
                <a:latin typeface="Arial MT"/>
                <a:cs typeface="Arial MT"/>
              </a:rPr>
              <a:t> </a:t>
            </a:r>
            <a:r>
              <a:rPr sz="1867" dirty="0">
                <a:solidFill>
                  <a:srgbClr val="FFFFFF"/>
                </a:solidFill>
                <a:latin typeface="Arial MT"/>
                <a:cs typeface="Arial MT"/>
              </a:rPr>
              <a:t>of</a:t>
            </a:r>
            <a:r>
              <a:rPr sz="1867" spc="-53" dirty="0">
                <a:solidFill>
                  <a:srgbClr val="FFFFFF"/>
                </a:solidFill>
                <a:latin typeface="Arial MT"/>
                <a:cs typeface="Arial MT"/>
              </a:rPr>
              <a:t> </a:t>
            </a:r>
            <a:r>
              <a:rPr sz="1867" dirty="0">
                <a:solidFill>
                  <a:srgbClr val="FFFFFF"/>
                </a:solidFill>
                <a:latin typeface="Arial MT"/>
                <a:cs typeface="Arial MT"/>
              </a:rPr>
              <a:t>birth,</a:t>
            </a:r>
            <a:r>
              <a:rPr sz="1867" spc="-47" dirty="0">
                <a:solidFill>
                  <a:srgbClr val="FFFFFF"/>
                </a:solidFill>
                <a:latin typeface="Arial MT"/>
                <a:cs typeface="Arial MT"/>
              </a:rPr>
              <a:t> </a:t>
            </a:r>
            <a:r>
              <a:rPr sz="1867" dirty="0">
                <a:solidFill>
                  <a:srgbClr val="FFFFFF"/>
                </a:solidFill>
                <a:latin typeface="Arial MT"/>
                <a:cs typeface="Arial MT"/>
              </a:rPr>
              <a:t>Education</a:t>
            </a:r>
            <a:r>
              <a:rPr sz="1867" spc="-47" dirty="0">
                <a:solidFill>
                  <a:srgbClr val="FFFFFF"/>
                </a:solidFill>
                <a:latin typeface="Arial MT"/>
                <a:cs typeface="Arial MT"/>
              </a:rPr>
              <a:t> </a:t>
            </a:r>
            <a:r>
              <a:rPr sz="1867" dirty="0">
                <a:solidFill>
                  <a:srgbClr val="FFFFFF"/>
                </a:solidFill>
                <a:latin typeface="Arial MT"/>
                <a:cs typeface="Arial MT"/>
              </a:rPr>
              <a:t>level,</a:t>
            </a:r>
            <a:r>
              <a:rPr sz="1867" spc="-53" dirty="0">
                <a:solidFill>
                  <a:srgbClr val="FFFFFF"/>
                </a:solidFill>
                <a:latin typeface="Arial MT"/>
                <a:cs typeface="Arial MT"/>
              </a:rPr>
              <a:t> </a:t>
            </a:r>
            <a:r>
              <a:rPr sz="1867" dirty="0">
                <a:solidFill>
                  <a:srgbClr val="FFFFFF"/>
                </a:solidFill>
                <a:latin typeface="Arial MT"/>
                <a:cs typeface="Arial MT"/>
              </a:rPr>
              <a:t>Ratio</a:t>
            </a:r>
            <a:r>
              <a:rPr sz="1867" spc="-47" dirty="0">
                <a:solidFill>
                  <a:srgbClr val="FFFFFF"/>
                </a:solidFill>
                <a:latin typeface="Arial MT"/>
                <a:cs typeface="Arial MT"/>
              </a:rPr>
              <a:t> </a:t>
            </a:r>
            <a:r>
              <a:rPr sz="1867" dirty="0">
                <a:solidFill>
                  <a:srgbClr val="FFFFFF"/>
                </a:solidFill>
                <a:latin typeface="Arial MT"/>
                <a:cs typeface="Arial MT"/>
              </a:rPr>
              <a:t>of</a:t>
            </a:r>
            <a:r>
              <a:rPr sz="1867" spc="-47" dirty="0">
                <a:solidFill>
                  <a:srgbClr val="FFFFFF"/>
                </a:solidFill>
                <a:latin typeface="Arial MT"/>
                <a:cs typeface="Arial MT"/>
              </a:rPr>
              <a:t> </a:t>
            </a:r>
            <a:r>
              <a:rPr sz="1867" spc="-13" dirty="0">
                <a:solidFill>
                  <a:srgbClr val="FFFFFF"/>
                </a:solidFill>
                <a:latin typeface="Arial MT"/>
                <a:cs typeface="Arial MT"/>
              </a:rPr>
              <a:t>family </a:t>
            </a:r>
            <a:r>
              <a:rPr sz="1867" dirty="0">
                <a:solidFill>
                  <a:srgbClr val="FFFFFF"/>
                </a:solidFill>
                <a:latin typeface="Arial MT"/>
                <a:cs typeface="Arial MT"/>
              </a:rPr>
              <a:t>income</a:t>
            </a:r>
            <a:r>
              <a:rPr sz="1867" spc="-33" dirty="0">
                <a:solidFill>
                  <a:srgbClr val="FFFFFF"/>
                </a:solidFill>
                <a:latin typeface="Arial MT"/>
                <a:cs typeface="Arial MT"/>
              </a:rPr>
              <a:t> </a:t>
            </a:r>
            <a:r>
              <a:rPr sz="1867" dirty="0">
                <a:solidFill>
                  <a:srgbClr val="FFFFFF"/>
                </a:solidFill>
                <a:latin typeface="Arial MT"/>
                <a:cs typeface="Arial MT"/>
              </a:rPr>
              <a:t>to</a:t>
            </a:r>
            <a:r>
              <a:rPr sz="1867" spc="-20" dirty="0">
                <a:solidFill>
                  <a:srgbClr val="FFFFFF"/>
                </a:solidFill>
                <a:latin typeface="Arial MT"/>
                <a:cs typeface="Arial MT"/>
              </a:rPr>
              <a:t> </a:t>
            </a:r>
            <a:r>
              <a:rPr sz="1867" spc="-13" dirty="0">
                <a:solidFill>
                  <a:srgbClr val="FFFFFF"/>
                </a:solidFill>
                <a:latin typeface="Arial MT"/>
                <a:cs typeface="Arial MT"/>
              </a:rPr>
              <a:t>poverty,</a:t>
            </a:r>
            <a:r>
              <a:rPr sz="1867" spc="-20" dirty="0">
                <a:solidFill>
                  <a:srgbClr val="FFFFFF"/>
                </a:solidFill>
                <a:latin typeface="Arial MT"/>
                <a:cs typeface="Arial MT"/>
              </a:rPr>
              <a:t> </a:t>
            </a:r>
            <a:r>
              <a:rPr sz="1867" dirty="0">
                <a:solidFill>
                  <a:srgbClr val="FFFFFF"/>
                </a:solidFill>
                <a:latin typeface="Arial MT"/>
                <a:cs typeface="Arial MT"/>
              </a:rPr>
              <a:t>Body</a:t>
            </a:r>
            <a:r>
              <a:rPr sz="1867" spc="-20" dirty="0">
                <a:solidFill>
                  <a:srgbClr val="FFFFFF"/>
                </a:solidFill>
                <a:latin typeface="Arial MT"/>
                <a:cs typeface="Arial MT"/>
              </a:rPr>
              <a:t> </a:t>
            </a:r>
            <a:r>
              <a:rPr sz="1867" spc="-13" dirty="0">
                <a:solidFill>
                  <a:srgbClr val="FFFFFF"/>
                </a:solidFill>
                <a:latin typeface="Arial MT"/>
                <a:cs typeface="Arial MT"/>
              </a:rPr>
              <a:t>measures(Weight,</a:t>
            </a:r>
            <a:r>
              <a:rPr sz="1867" spc="-20" dirty="0">
                <a:solidFill>
                  <a:srgbClr val="FFFFFF"/>
                </a:solidFill>
                <a:latin typeface="Arial MT"/>
                <a:cs typeface="Arial MT"/>
              </a:rPr>
              <a:t> </a:t>
            </a:r>
            <a:r>
              <a:rPr sz="1867" dirty="0">
                <a:solidFill>
                  <a:srgbClr val="FFFFFF"/>
                </a:solidFill>
                <a:latin typeface="Arial MT"/>
                <a:cs typeface="Arial MT"/>
              </a:rPr>
              <a:t>Height,</a:t>
            </a:r>
            <a:r>
              <a:rPr sz="1867" spc="-20" dirty="0">
                <a:solidFill>
                  <a:srgbClr val="FFFFFF"/>
                </a:solidFill>
                <a:latin typeface="Arial MT"/>
                <a:cs typeface="Arial MT"/>
              </a:rPr>
              <a:t> </a:t>
            </a:r>
            <a:r>
              <a:rPr sz="1867" dirty="0">
                <a:solidFill>
                  <a:srgbClr val="FFFFFF"/>
                </a:solidFill>
                <a:latin typeface="Arial MT"/>
                <a:cs typeface="Arial MT"/>
              </a:rPr>
              <a:t>BMI,</a:t>
            </a:r>
            <a:r>
              <a:rPr sz="1867" spc="-20" dirty="0">
                <a:solidFill>
                  <a:srgbClr val="FFFFFF"/>
                </a:solidFill>
                <a:latin typeface="Arial MT"/>
                <a:cs typeface="Arial MT"/>
              </a:rPr>
              <a:t> </a:t>
            </a:r>
            <a:r>
              <a:rPr sz="1867" dirty="0">
                <a:solidFill>
                  <a:srgbClr val="FFFFFF"/>
                </a:solidFill>
                <a:latin typeface="Arial MT"/>
                <a:cs typeface="Arial MT"/>
              </a:rPr>
              <a:t>BMI</a:t>
            </a:r>
            <a:r>
              <a:rPr sz="1867" spc="-20" dirty="0">
                <a:solidFill>
                  <a:srgbClr val="FFFFFF"/>
                </a:solidFill>
                <a:latin typeface="Arial MT"/>
                <a:cs typeface="Arial MT"/>
              </a:rPr>
              <a:t> </a:t>
            </a:r>
            <a:r>
              <a:rPr sz="1867" dirty="0">
                <a:solidFill>
                  <a:srgbClr val="FFFFFF"/>
                </a:solidFill>
                <a:latin typeface="Arial MT"/>
                <a:cs typeface="Arial MT"/>
              </a:rPr>
              <a:t>category),</a:t>
            </a:r>
            <a:r>
              <a:rPr sz="1867" spc="-20" dirty="0">
                <a:solidFill>
                  <a:srgbClr val="FFFFFF"/>
                </a:solidFill>
                <a:latin typeface="Arial MT"/>
                <a:cs typeface="Arial MT"/>
              </a:rPr>
              <a:t> </a:t>
            </a:r>
            <a:r>
              <a:rPr sz="1867" dirty="0">
                <a:solidFill>
                  <a:srgbClr val="FFFFFF"/>
                </a:solidFill>
                <a:latin typeface="Arial MT"/>
                <a:cs typeface="Arial MT"/>
              </a:rPr>
              <a:t>Diabetes</a:t>
            </a:r>
            <a:r>
              <a:rPr sz="1867" spc="-13" dirty="0">
                <a:solidFill>
                  <a:srgbClr val="FFFFFF"/>
                </a:solidFill>
                <a:latin typeface="Arial MT"/>
                <a:cs typeface="Arial MT"/>
              </a:rPr>
              <a:t> status, </a:t>
            </a:r>
            <a:r>
              <a:rPr sz="1867" dirty="0">
                <a:solidFill>
                  <a:srgbClr val="FFFFFF"/>
                </a:solidFill>
                <a:latin typeface="Arial MT"/>
                <a:cs typeface="Arial MT"/>
              </a:rPr>
              <a:t>Physical</a:t>
            </a:r>
            <a:r>
              <a:rPr sz="1867" spc="-67" dirty="0">
                <a:solidFill>
                  <a:srgbClr val="FFFFFF"/>
                </a:solidFill>
                <a:latin typeface="Arial MT"/>
                <a:cs typeface="Arial MT"/>
              </a:rPr>
              <a:t> </a:t>
            </a:r>
            <a:r>
              <a:rPr sz="1867" dirty="0">
                <a:solidFill>
                  <a:srgbClr val="FFFFFF"/>
                </a:solidFill>
                <a:latin typeface="Arial MT"/>
                <a:cs typeface="Arial MT"/>
              </a:rPr>
              <a:t>activity(Moderate</a:t>
            </a:r>
            <a:r>
              <a:rPr sz="1867" spc="-60" dirty="0">
                <a:solidFill>
                  <a:srgbClr val="FFFFFF"/>
                </a:solidFill>
                <a:latin typeface="Arial MT"/>
                <a:cs typeface="Arial MT"/>
              </a:rPr>
              <a:t> </a:t>
            </a:r>
            <a:r>
              <a:rPr sz="1867" dirty="0">
                <a:solidFill>
                  <a:srgbClr val="FFFFFF"/>
                </a:solidFill>
                <a:latin typeface="Arial MT"/>
                <a:cs typeface="Arial MT"/>
              </a:rPr>
              <a:t>work</a:t>
            </a:r>
            <a:r>
              <a:rPr sz="1867" spc="-67" dirty="0">
                <a:solidFill>
                  <a:srgbClr val="FFFFFF"/>
                </a:solidFill>
                <a:latin typeface="Arial MT"/>
                <a:cs typeface="Arial MT"/>
              </a:rPr>
              <a:t> </a:t>
            </a:r>
            <a:r>
              <a:rPr sz="1867" spc="-13" dirty="0">
                <a:solidFill>
                  <a:srgbClr val="FFFFFF"/>
                </a:solidFill>
                <a:latin typeface="Arial MT"/>
                <a:cs typeface="Arial MT"/>
              </a:rPr>
              <a:t>activity,</a:t>
            </a:r>
            <a:r>
              <a:rPr sz="1867" spc="-60" dirty="0">
                <a:solidFill>
                  <a:srgbClr val="FFFFFF"/>
                </a:solidFill>
                <a:latin typeface="Arial MT"/>
                <a:cs typeface="Arial MT"/>
              </a:rPr>
              <a:t> </a:t>
            </a:r>
            <a:r>
              <a:rPr sz="1867" dirty="0">
                <a:solidFill>
                  <a:srgbClr val="FFFFFF"/>
                </a:solidFill>
                <a:latin typeface="Arial MT"/>
                <a:cs typeface="Arial MT"/>
              </a:rPr>
              <a:t>recreational</a:t>
            </a:r>
            <a:r>
              <a:rPr sz="1867" spc="-60" dirty="0">
                <a:solidFill>
                  <a:srgbClr val="FFFFFF"/>
                </a:solidFill>
                <a:latin typeface="Arial MT"/>
                <a:cs typeface="Arial MT"/>
              </a:rPr>
              <a:t> </a:t>
            </a:r>
            <a:r>
              <a:rPr sz="1867" dirty="0">
                <a:solidFill>
                  <a:srgbClr val="FFFFFF"/>
                </a:solidFill>
                <a:latin typeface="Arial MT"/>
                <a:cs typeface="Arial MT"/>
              </a:rPr>
              <a:t>activity),</a:t>
            </a:r>
            <a:r>
              <a:rPr sz="1867" spc="-67" dirty="0">
                <a:solidFill>
                  <a:srgbClr val="FFFFFF"/>
                </a:solidFill>
                <a:latin typeface="Arial MT"/>
                <a:cs typeface="Arial MT"/>
              </a:rPr>
              <a:t> </a:t>
            </a:r>
            <a:r>
              <a:rPr sz="1867" dirty="0">
                <a:solidFill>
                  <a:srgbClr val="FFFFFF"/>
                </a:solidFill>
                <a:latin typeface="Arial MT"/>
                <a:cs typeface="Arial MT"/>
              </a:rPr>
              <a:t>Mental</a:t>
            </a:r>
            <a:r>
              <a:rPr sz="1867" spc="-60" dirty="0">
                <a:solidFill>
                  <a:srgbClr val="FFFFFF"/>
                </a:solidFill>
                <a:latin typeface="Arial MT"/>
                <a:cs typeface="Arial MT"/>
              </a:rPr>
              <a:t> </a:t>
            </a:r>
            <a:r>
              <a:rPr sz="1867" dirty="0">
                <a:solidFill>
                  <a:srgbClr val="FFFFFF"/>
                </a:solidFill>
                <a:latin typeface="Arial MT"/>
                <a:cs typeface="Arial MT"/>
              </a:rPr>
              <a:t>health(Depressed,</a:t>
            </a:r>
            <a:r>
              <a:rPr sz="1867" spc="-60" dirty="0">
                <a:solidFill>
                  <a:srgbClr val="FFFFFF"/>
                </a:solidFill>
                <a:latin typeface="Arial MT"/>
                <a:cs typeface="Arial MT"/>
              </a:rPr>
              <a:t> </a:t>
            </a:r>
            <a:r>
              <a:rPr sz="1867" spc="-27" dirty="0">
                <a:solidFill>
                  <a:srgbClr val="FFFFFF"/>
                </a:solidFill>
                <a:latin typeface="Arial MT"/>
                <a:cs typeface="Arial MT"/>
              </a:rPr>
              <a:t>Poor </a:t>
            </a:r>
            <a:r>
              <a:rPr sz="1867" dirty="0">
                <a:solidFill>
                  <a:srgbClr val="FFFFFF"/>
                </a:solidFill>
                <a:latin typeface="Arial MT"/>
                <a:cs typeface="Arial MT"/>
              </a:rPr>
              <a:t>appetite</a:t>
            </a:r>
            <a:r>
              <a:rPr sz="1867" spc="-53" dirty="0">
                <a:solidFill>
                  <a:srgbClr val="FFFFFF"/>
                </a:solidFill>
                <a:latin typeface="Arial MT"/>
                <a:cs typeface="Arial MT"/>
              </a:rPr>
              <a:t> </a:t>
            </a:r>
            <a:r>
              <a:rPr sz="1867" dirty="0">
                <a:solidFill>
                  <a:srgbClr val="FFFFFF"/>
                </a:solidFill>
                <a:latin typeface="Arial MT"/>
                <a:cs typeface="Arial MT"/>
              </a:rPr>
              <a:t>or</a:t>
            </a:r>
            <a:r>
              <a:rPr sz="1867" spc="-33" dirty="0">
                <a:solidFill>
                  <a:srgbClr val="FFFFFF"/>
                </a:solidFill>
                <a:latin typeface="Arial MT"/>
                <a:cs typeface="Arial MT"/>
              </a:rPr>
              <a:t> </a:t>
            </a:r>
            <a:r>
              <a:rPr sz="1867" dirty="0">
                <a:solidFill>
                  <a:srgbClr val="FFFFFF"/>
                </a:solidFill>
                <a:latin typeface="Arial MT"/>
                <a:cs typeface="Arial MT"/>
              </a:rPr>
              <a:t>overeating),</a:t>
            </a:r>
            <a:r>
              <a:rPr sz="1867" spc="-33" dirty="0">
                <a:solidFill>
                  <a:srgbClr val="FFFFFF"/>
                </a:solidFill>
                <a:latin typeface="Arial MT"/>
                <a:cs typeface="Arial MT"/>
              </a:rPr>
              <a:t> </a:t>
            </a:r>
            <a:r>
              <a:rPr sz="1867" dirty="0">
                <a:solidFill>
                  <a:srgbClr val="FFFFFF"/>
                </a:solidFill>
                <a:latin typeface="Arial MT"/>
                <a:cs typeface="Arial MT"/>
              </a:rPr>
              <a:t>and</a:t>
            </a:r>
            <a:r>
              <a:rPr sz="1867" spc="-33" dirty="0">
                <a:solidFill>
                  <a:srgbClr val="FFFFFF"/>
                </a:solidFill>
                <a:latin typeface="Arial MT"/>
                <a:cs typeface="Arial MT"/>
              </a:rPr>
              <a:t> </a:t>
            </a:r>
            <a:r>
              <a:rPr sz="1867" dirty="0">
                <a:solidFill>
                  <a:srgbClr val="FFFFFF"/>
                </a:solidFill>
                <a:latin typeface="Arial MT"/>
                <a:cs typeface="Arial MT"/>
              </a:rPr>
              <a:t>Sleep</a:t>
            </a:r>
            <a:r>
              <a:rPr sz="1867" spc="-33" dirty="0">
                <a:solidFill>
                  <a:srgbClr val="FFFFFF"/>
                </a:solidFill>
                <a:latin typeface="Arial MT"/>
                <a:cs typeface="Arial MT"/>
              </a:rPr>
              <a:t> </a:t>
            </a:r>
            <a:r>
              <a:rPr sz="1867" dirty="0">
                <a:solidFill>
                  <a:srgbClr val="FFFFFF"/>
                </a:solidFill>
                <a:latin typeface="Arial MT"/>
                <a:cs typeface="Arial MT"/>
              </a:rPr>
              <a:t>disorders(Sleep</a:t>
            </a:r>
            <a:r>
              <a:rPr sz="1867" spc="-33" dirty="0">
                <a:solidFill>
                  <a:srgbClr val="FFFFFF"/>
                </a:solidFill>
                <a:latin typeface="Arial MT"/>
                <a:cs typeface="Arial MT"/>
              </a:rPr>
              <a:t> </a:t>
            </a:r>
            <a:r>
              <a:rPr sz="1867" dirty="0">
                <a:solidFill>
                  <a:srgbClr val="FFFFFF"/>
                </a:solidFill>
                <a:latin typeface="Arial MT"/>
                <a:cs typeface="Arial MT"/>
              </a:rPr>
              <a:t>hours</a:t>
            </a:r>
            <a:r>
              <a:rPr sz="1867" spc="-33" dirty="0">
                <a:solidFill>
                  <a:srgbClr val="FFFFFF"/>
                </a:solidFill>
                <a:latin typeface="Arial MT"/>
                <a:cs typeface="Arial MT"/>
              </a:rPr>
              <a:t> </a:t>
            </a:r>
            <a:r>
              <a:rPr sz="1867" dirty="0">
                <a:solidFill>
                  <a:srgbClr val="FFFFFF"/>
                </a:solidFill>
                <a:latin typeface="Arial MT"/>
                <a:cs typeface="Arial MT"/>
              </a:rPr>
              <a:t>on</a:t>
            </a:r>
            <a:r>
              <a:rPr sz="1867" spc="-33" dirty="0">
                <a:solidFill>
                  <a:srgbClr val="FFFFFF"/>
                </a:solidFill>
                <a:latin typeface="Arial MT"/>
                <a:cs typeface="Arial MT"/>
              </a:rPr>
              <a:t> </a:t>
            </a:r>
            <a:r>
              <a:rPr sz="1867" dirty="0">
                <a:solidFill>
                  <a:srgbClr val="FFFFFF"/>
                </a:solidFill>
                <a:latin typeface="Arial MT"/>
                <a:cs typeface="Arial MT"/>
              </a:rPr>
              <a:t>weekdays</a:t>
            </a:r>
            <a:r>
              <a:rPr sz="1867" spc="-33" dirty="0">
                <a:solidFill>
                  <a:srgbClr val="FFFFFF"/>
                </a:solidFill>
                <a:latin typeface="Arial MT"/>
                <a:cs typeface="Arial MT"/>
              </a:rPr>
              <a:t> </a:t>
            </a:r>
            <a:r>
              <a:rPr sz="1867" dirty="0">
                <a:solidFill>
                  <a:srgbClr val="FFFFFF"/>
                </a:solidFill>
                <a:latin typeface="Arial MT"/>
                <a:cs typeface="Arial MT"/>
              </a:rPr>
              <a:t>and</a:t>
            </a:r>
            <a:r>
              <a:rPr sz="1867" spc="-33" dirty="0">
                <a:solidFill>
                  <a:srgbClr val="FFFFFF"/>
                </a:solidFill>
                <a:latin typeface="Arial MT"/>
                <a:cs typeface="Arial MT"/>
              </a:rPr>
              <a:t> </a:t>
            </a:r>
            <a:r>
              <a:rPr sz="1867" spc="-13" dirty="0">
                <a:solidFill>
                  <a:srgbClr val="FFFFFF"/>
                </a:solidFill>
                <a:latin typeface="Arial MT"/>
                <a:cs typeface="Arial MT"/>
              </a:rPr>
              <a:t>weekends).</a:t>
            </a:r>
            <a:endParaRPr sz="1867" dirty="0">
              <a:latin typeface="Arial MT"/>
              <a:cs typeface="Arial MT"/>
            </a:endParaRPr>
          </a:p>
          <a:p>
            <a:pPr marL="16933">
              <a:lnSpc>
                <a:spcPts val="2219"/>
              </a:lnSpc>
              <a:spcBef>
                <a:spcPts val="2093"/>
              </a:spcBef>
            </a:pPr>
            <a:r>
              <a:rPr sz="1867" b="1" dirty="0">
                <a:solidFill>
                  <a:srgbClr val="FFAB40"/>
                </a:solidFill>
                <a:latin typeface="Arial"/>
                <a:cs typeface="Arial"/>
              </a:rPr>
              <a:t>Dataset</a:t>
            </a:r>
            <a:r>
              <a:rPr sz="1867" b="1" spc="-7" dirty="0">
                <a:solidFill>
                  <a:srgbClr val="FFAB40"/>
                </a:solidFill>
                <a:latin typeface="Arial"/>
                <a:cs typeface="Arial"/>
              </a:rPr>
              <a:t> </a:t>
            </a:r>
            <a:r>
              <a:rPr sz="1867" b="1" spc="-13" dirty="0">
                <a:solidFill>
                  <a:srgbClr val="FFAB40"/>
                </a:solidFill>
                <a:latin typeface="Arial"/>
                <a:cs typeface="Arial"/>
              </a:rPr>
              <a:t>size:</a:t>
            </a:r>
            <a:endParaRPr sz="1867" dirty="0">
              <a:latin typeface="Arial"/>
              <a:cs typeface="Arial"/>
            </a:endParaRPr>
          </a:p>
          <a:p>
            <a:pPr marL="16933">
              <a:lnSpc>
                <a:spcPts val="2219"/>
              </a:lnSpc>
            </a:pPr>
            <a:r>
              <a:rPr sz="1867" dirty="0">
                <a:solidFill>
                  <a:srgbClr val="FFFFFF"/>
                </a:solidFill>
                <a:latin typeface="Arial MT"/>
                <a:cs typeface="Arial MT"/>
              </a:rPr>
              <a:t>12.4MB</a:t>
            </a:r>
            <a:r>
              <a:rPr sz="1867" spc="-33" dirty="0">
                <a:solidFill>
                  <a:srgbClr val="FFFFFF"/>
                </a:solidFill>
                <a:latin typeface="Arial MT"/>
                <a:cs typeface="Arial MT"/>
              </a:rPr>
              <a:t> </a:t>
            </a:r>
            <a:r>
              <a:rPr sz="1867" dirty="0">
                <a:solidFill>
                  <a:srgbClr val="FFFFFF"/>
                </a:solidFill>
                <a:latin typeface="Arial MT"/>
                <a:cs typeface="Arial MT"/>
              </a:rPr>
              <a:t>-</a:t>
            </a:r>
            <a:r>
              <a:rPr sz="1867" spc="-27" dirty="0">
                <a:solidFill>
                  <a:srgbClr val="FFFFFF"/>
                </a:solidFill>
                <a:latin typeface="Arial MT"/>
                <a:cs typeface="Arial MT"/>
              </a:rPr>
              <a:t> </a:t>
            </a:r>
            <a:r>
              <a:rPr sz="1867" spc="-53" dirty="0">
                <a:solidFill>
                  <a:srgbClr val="FFFFFF"/>
                </a:solidFill>
                <a:latin typeface="Arial MT"/>
                <a:cs typeface="Arial MT"/>
              </a:rPr>
              <a:t>XPT.</a:t>
            </a:r>
            <a:r>
              <a:rPr sz="1867" spc="-27" dirty="0">
                <a:solidFill>
                  <a:srgbClr val="FFFFFF"/>
                </a:solidFill>
                <a:latin typeface="Arial MT"/>
                <a:cs typeface="Arial MT"/>
              </a:rPr>
              <a:t> </a:t>
            </a:r>
            <a:r>
              <a:rPr sz="1867" dirty="0">
                <a:solidFill>
                  <a:srgbClr val="FFFFFF"/>
                </a:solidFill>
                <a:latin typeface="Arial MT"/>
                <a:cs typeface="Arial MT"/>
              </a:rPr>
              <a:t>files</a:t>
            </a:r>
            <a:r>
              <a:rPr sz="1867" spc="-27" dirty="0">
                <a:solidFill>
                  <a:srgbClr val="FFFFFF"/>
                </a:solidFill>
                <a:latin typeface="Arial MT"/>
                <a:cs typeface="Arial MT"/>
              </a:rPr>
              <a:t> </a:t>
            </a:r>
            <a:r>
              <a:rPr sz="1867" dirty="0">
                <a:solidFill>
                  <a:srgbClr val="FFFFFF"/>
                </a:solidFill>
                <a:latin typeface="Arial MT"/>
                <a:cs typeface="Arial MT"/>
              </a:rPr>
              <a:t>/</a:t>
            </a:r>
            <a:r>
              <a:rPr sz="1867" spc="-33" dirty="0">
                <a:solidFill>
                  <a:srgbClr val="FFFFFF"/>
                </a:solidFill>
                <a:latin typeface="Arial MT"/>
                <a:cs typeface="Arial MT"/>
              </a:rPr>
              <a:t> </a:t>
            </a:r>
            <a:r>
              <a:rPr sz="1867" dirty="0">
                <a:solidFill>
                  <a:srgbClr val="FFFFFF"/>
                </a:solidFill>
                <a:latin typeface="Arial MT"/>
                <a:cs typeface="Arial MT"/>
              </a:rPr>
              <a:t>Zipped</a:t>
            </a:r>
            <a:r>
              <a:rPr sz="1867" spc="-27" dirty="0">
                <a:solidFill>
                  <a:srgbClr val="FFFFFF"/>
                </a:solidFill>
                <a:latin typeface="Arial MT"/>
                <a:cs typeface="Arial MT"/>
              </a:rPr>
              <a:t> </a:t>
            </a:r>
            <a:r>
              <a:rPr sz="1867" dirty="0">
                <a:solidFill>
                  <a:srgbClr val="FFFFFF"/>
                </a:solidFill>
                <a:latin typeface="Arial MT"/>
                <a:cs typeface="Arial MT"/>
              </a:rPr>
              <a:t>data</a:t>
            </a:r>
            <a:r>
              <a:rPr sz="1867" spc="-27" dirty="0">
                <a:solidFill>
                  <a:srgbClr val="FFFFFF"/>
                </a:solidFill>
                <a:latin typeface="Arial MT"/>
                <a:cs typeface="Arial MT"/>
              </a:rPr>
              <a:t> </a:t>
            </a:r>
            <a:r>
              <a:rPr sz="1867" dirty="0">
                <a:solidFill>
                  <a:srgbClr val="FFFFFF"/>
                </a:solidFill>
                <a:latin typeface="Arial MT"/>
                <a:cs typeface="Arial MT"/>
              </a:rPr>
              <a:t>file:1.4</a:t>
            </a:r>
            <a:r>
              <a:rPr sz="1867" spc="-27" dirty="0">
                <a:solidFill>
                  <a:srgbClr val="FFFFFF"/>
                </a:solidFill>
                <a:latin typeface="Arial MT"/>
                <a:cs typeface="Arial MT"/>
              </a:rPr>
              <a:t> </a:t>
            </a:r>
            <a:r>
              <a:rPr sz="1867" spc="-33" dirty="0">
                <a:solidFill>
                  <a:srgbClr val="FFFFFF"/>
                </a:solidFill>
                <a:latin typeface="Arial MT"/>
                <a:cs typeface="Arial MT"/>
              </a:rPr>
              <a:t>MB</a:t>
            </a:r>
            <a:endParaRPr sz="1867" dirty="0">
              <a:latin typeface="Arial MT"/>
              <a:cs typeface="Arial MT"/>
            </a:endParaRPr>
          </a:p>
          <a:p>
            <a:pPr>
              <a:lnSpc>
                <a:spcPct val="100000"/>
              </a:lnSpc>
            </a:pPr>
            <a:endParaRPr sz="1867" dirty="0">
              <a:latin typeface="Arial MT"/>
              <a:cs typeface="Arial MT"/>
            </a:endParaRPr>
          </a:p>
          <a:p>
            <a:pPr>
              <a:spcBef>
                <a:spcPts val="67"/>
              </a:spcBef>
            </a:pPr>
            <a:endParaRPr sz="1867" dirty="0">
              <a:latin typeface="Arial MT"/>
              <a:cs typeface="Arial MT"/>
            </a:endParaRPr>
          </a:p>
          <a:p>
            <a:pPr marL="625671" indent="-383530">
              <a:lnSpc>
                <a:spcPts val="2219"/>
              </a:lnSpc>
              <a:buChar char="-"/>
              <a:tabLst>
                <a:tab pos="625671" algn="l"/>
              </a:tabLst>
            </a:pPr>
            <a:r>
              <a:rPr sz="1867" dirty="0">
                <a:solidFill>
                  <a:srgbClr val="FFFFFF"/>
                </a:solidFill>
                <a:latin typeface="Arial MT"/>
                <a:cs typeface="Arial MT"/>
              </a:rPr>
              <a:t>Dataset</a:t>
            </a:r>
            <a:r>
              <a:rPr sz="1867" spc="-40" dirty="0">
                <a:solidFill>
                  <a:srgbClr val="FFFFFF"/>
                </a:solidFill>
                <a:latin typeface="Arial MT"/>
                <a:cs typeface="Arial MT"/>
              </a:rPr>
              <a:t> </a:t>
            </a:r>
            <a:r>
              <a:rPr sz="1867" dirty="0">
                <a:solidFill>
                  <a:srgbClr val="FFFFFF"/>
                </a:solidFill>
                <a:latin typeface="Arial MT"/>
                <a:cs typeface="Arial MT"/>
              </a:rPr>
              <a:t>size:</a:t>
            </a:r>
            <a:r>
              <a:rPr sz="1867" spc="-33" dirty="0">
                <a:solidFill>
                  <a:srgbClr val="FFFFFF"/>
                </a:solidFill>
                <a:latin typeface="Arial MT"/>
                <a:cs typeface="Arial MT"/>
              </a:rPr>
              <a:t> </a:t>
            </a:r>
            <a:r>
              <a:rPr sz="1867" dirty="0">
                <a:solidFill>
                  <a:srgbClr val="FFFFFF"/>
                </a:solidFill>
                <a:latin typeface="Arial MT"/>
                <a:cs typeface="Arial MT"/>
              </a:rPr>
              <a:t>12.4MB</a:t>
            </a:r>
            <a:r>
              <a:rPr sz="1867" spc="-33" dirty="0">
                <a:solidFill>
                  <a:srgbClr val="FFFFFF"/>
                </a:solidFill>
                <a:latin typeface="Arial MT"/>
                <a:cs typeface="Arial MT"/>
              </a:rPr>
              <a:t> </a:t>
            </a:r>
            <a:r>
              <a:rPr sz="1867" dirty="0">
                <a:solidFill>
                  <a:srgbClr val="FFFFFF"/>
                </a:solidFill>
                <a:latin typeface="Arial MT"/>
                <a:cs typeface="Arial MT"/>
              </a:rPr>
              <a:t>-</a:t>
            </a:r>
            <a:r>
              <a:rPr sz="1867" spc="-33" dirty="0">
                <a:solidFill>
                  <a:srgbClr val="FFFFFF"/>
                </a:solidFill>
                <a:latin typeface="Arial MT"/>
                <a:cs typeface="Arial MT"/>
              </a:rPr>
              <a:t> </a:t>
            </a:r>
            <a:r>
              <a:rPr sz="1867" spc="-53" dirty="0">
                <a:solidFill>
                  <a:srgbClr val="FFFFFF"/>
                </a:solidFill>
                <a:latin typeface="Arial MT"/>
                <a:cs typeface="Arial MT"/>
              </a:rPr>
              <a:t>XPT.</a:t>
            </a:r>
            <a:r>
              <a:rPr sz="1867" spc="-33" dirty="0">
                <a:solidFill>
                  <a:srgbClr val="FFFFFF"/>
                </a:solidFill>
                <a:latin typeface="Arial MT"/>
                <a:cs typeface="Arial MT"/>
              </a:rPr>
              <a:t> </a:t>
            </a:r>
            <a:r>
              <a:rPr sz="1867" spc="-13" dirty="0">
                <a:solidFill>
                  <a:srgbClr val="FFFFFF"/>
                </a:solidFill>
                <a:latin typeface="Arial MT"/>
                <a:cs typeface="Arial MT"/>
              </a:rPr>
              <a:t>files</a:t>
            </a:r>
            <a:endParaRPr sz="1867" dirty="0">
              <a:latin typeface="Arial MT"/>
              <a:cs typeface="Arial MT"/>
            </a:endParaRPr>
          </a:p>
          <a:p>
            <a:pPr marL="625671" indent="-383530">
              <a:lnSpc>
                <a:spcPts val="2219"/>
              </a:lnSpc>
              <a:buChar char="-"/>
              <a:tabLst>
                <a:tab pos="625671" algn="l"/>
              </a:tabLst>
            </a:pPr>
            <a:r>
              <a:rPr sz="1867" dirty="0">
                <a:solidFill>
                  <a:srgbClr val="FFFFFF"/>
                </a:solidFill>
                <a:latin typeface="Arial MT"/>
                <a:cs typeface="Arial MT"/>
              </a:rPr>
              <a:t>Zipped</a:t>
            </a:r>
            <a:r>
              <a:rPr sz="1867" spc="-53" dirty="0">
                <a:solidFill>
                  <a:srgbClr val="FFFFFF"/>
                </a:solidFill>
                <a:latin typeface="Arial MT"/>
                <a:cs typeface="Arial MT"/>
              </a:rPr>
              <a:t> </a:t>
            </a:r>
            <a:r>
              <a:rPr sz="1867" dirty="0">
                <a:solidFill>
                  <a:srgbClr val="FFFFFF"/>
                </a:solidFill>
                <a:latin typeface="Arial MT"/>
                <a:cs typeface="Arial MT"/>
              </a:rPr>
              <a:t>data</a:t>
            </a:r>
            <a:r>
              <a:rPr sz="1867" spc="-40" dirty="0">
                <a:solidFill>
                  <a:srgbClr val="FFFFFF"/>
                </a:solidFill>
                <a:latin typeface="Arial MT"/>
                <a:cs typeface="Arial MT"/>
              </a:rPr>
              <a:t> </a:t>
            </a:r>
            <a:r>
              <a:rPr sz="1867" dirty="0">
                <a:solidFill>
                  <a:srgbClr val="FFFFFF"/>
                </a:solidFill>
                <a:latin typeface="Arial MT"/>
                <a:cs typeface="Arial MT"/>
              </a:rPr>
              <a:t>file:1.4</a:t>
            </a:r>
            <a:r>
              <a:rPr sz="1867" spc="-40" dirty="0">
                <a:solidFill>
                  <a:srgbClr val="FFFFFF"/>
                </a:solidFill>
                <a:latin typeface="Arial MT"/>
                <a:cs typeface="Arial MT"/>
              </a:rPr>
              <a:t> </a:t>
            </a:r>
            <a:r>
              <a:rPr sz="1867" spc="-33" dirty="0">
                <a:solidFill>
                  <a:srgbClr val="FFFFFF"/>
                </a:solidFill>
                <a:latin typeface="Arial MT"/>
                <a:cs typeface="Arial MT"/>
              </a:rPr>
              <a:t>MB</a:t>
            </a:r>
            <a:endParaRPr sz="1867" dirty="0">
              <a:latin typeface="Arial MT"/>
              <a:cs typeface="Arial MT"/>
            </a:endParaRPr>
          </a:p>
        </p:txBody>
      </p:sp>
      <p:sp>
        <p:nvSpPr>
          <p:cNvPr id="3" name="object 3"/>
          <p:cNvSpPr txBox="1">
            <a:spLocks noGrp="1"/>
          </p:cNvSpPr>
          <p:nvPr>
            <p:ph type="title"/>
          </p:nvPr>
        </p:nvSpPr>
        <p:spPr>
          <a:xfrm>
            <a:off x="720267" y="424739"/>
            <a:ext cx="1727200" cy="509541"/>
          </a:xfrm>
          <a:prstGeom prst="rect">
            <a:avLst/>
          </a:prstGeom>
        </p:spPr>
        <p:txBody>
          <a:bodyPr vert="horz" wrap="square" lIns="0" tIns="16933" rIns="0" bIns="0" rtlCol="0" anchor="t" anchorCtr="0">
            <a:spAutoFit/>
          </a:bodyPr>
          <a:lstStyle/>
          <a:p>
            <a:pPr marL="16933">
              <a:lnSpc>
                <a:spcPct val="100000"/>
              </a:lnSpc>
              <a:spcBef>
                <a:spcPts val="133"/>
              </a:spcBef>
            </a:pPr>
            <a:r>
              <a:rPr lang="en-US" sz="3200" b="1" i="1" spc="-85" dirty="0">
                <a:latin typeface="Verdana"/>
              </a:rPr>
              <a:t>Dataset</a:t>
            </a:r>
          </a:p>
        </p:txBody>
      </p:sp>
      <p:pic>
        <p:nvPicPr>
          <p:cNvPr id="4" name="object 4"/>
          <p:cNvPicPr/>
          <p:nvPr/>
        </p:nvPicPr>
        <p:blipFill>
          <a:blip r:embed="rId2" cstate="print"/>
          <a:stretch>
            <a:fillRect/>
          </a:stretch>
        </p:blipFill>
        <p:spPr>
          <a:xfrm>
            <a:off x="318499" y="4828854"/>
            <a:ext cx="11517330" cy="19007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1BA20B-4ACC-9705-B30C-AA1FFB366BA2}"/>
              </a:ext>
            </a:extLst>
          </p:cNvPr>
          <p:cNvSpPr>
            <a:spLocks noGrp="1"/>
          </p:cNvSpPr>
          <p:nvPr>
            <p:ph type="title"/>
          </p:nvPr>
        </p:nvSpPr>
        <p:spPr>
          <a:xfrm>
            <a:off x="399800" y="495576"/>
            <a:ext cx="7244173" cy="665404"/>
          </a:xfrm>
        </p:spPr>
        <p:txBody>
          <a:bodyPr anchor="b">
            <a:normAutofit/>
          </a:bodyPr>
          <a:lstStyle/>
          <a:p>
            <a:r>
              <a:rPr lang="en-US" dirty="0"/>
              <a:t>Milestone</a:t>
            </a:r>
          </a:p>
        </p:txBody>
      </p:sp>
      <p:graphicFrame>
        <p:nvGraphicFramePr>
          <p:cNvPr id="7" name="Content Placeholder 6">
            <a:extLst>
              <a:ext uri="{FF2B5EF4-FFF2-40B4-BE49-F238E27FC236}">
                <a16:creationId xmlns:a16="http://schemas.microsoft.com/office/drawing/2014/main" id="{F2D421B7-25B8-8B3A-A71F-E559F6A7559C}"/>
              </a:ext>
            </a:extLst>
          </p:cNvPr>
          <p:cNvGraphicFramePr>
            <a:graphicFrameLocks/>
          </p:cNvGraphicFramePr>
          <p:nvPr>
            <p:extLst>
              <p:ext uri="{D42A27DB-BD31-4B8C-83A1-F6EECF244321}">
                <p14:modId xmlns:p14="http://schemas.microsoft.com/office/powerpoint/2010/main" val="3599181454"/>
              </p:ext>
            </p:extLst>
          </p:nvPr>
        </p:nvGraphicFramePr>
        <p:xfrm>
          <a:off x="71921" y="1670296"/>
          <a:ext cx="6215863" cy="4151451"/>
        </p:xfrm>
        <a:graphic>
          <a:graphicData uri="http://schemas.openxmlformats.org/drawingml/2006/table">
            <a:tbl>
              <a:tblPr firstRow="1" bandRow="1">
                <a:tableStyleId>{00A15C55-8517-42AA-B614-E9B94910E393}</a:tableStyleId>
              </a:tblPr>
              <a:tblGrid>
                <a:gridCol w="791110">
                  <a:extLst>
                    <a:ext uri="{9D8B030D-6E8A-4147-A177-3AD203B41FA5}">
                      <a16:colId xmlns:a16="http://schemas.microsoft.com/office/drawing/2014/main" val="2390739097"/>
                    </a:ext>
                  </a:extLst>
                </a:gridCol>
                <a:gridCol w="1900718">
                  <a:extLst>
                    <a:ext uri="{9D8B030D-6E8A-4147-A177-3AD203B41FA5}">
                      <a16:colId xmlns:a16="http://schemas.microsoft.com/office/drawing/2014/main" val="3741117550"/>
                    </a:ext>
                  </a:extLst>
                </a:gridCol>
                <a:gridCol w="3524035">
                  <a:extLst>
                    <a:ext uri="{9D8B030D-6E8A-4147-A177-3AD203B41FA5}">
                      <a16:colId xmlns:a16="http://schemas.microsoft.com/office/drawing/2014/main" val="1866165342"/>
                    </a:ext>
                  </a:extLst>
                </a:gridCol>
              </a:tblGrid>
              <a:tr h="507825">
                <a:tc>
                  <a:txBody>
                    <a:bodyPr/>
                    <a:lstStyle/>
                    <a:p>
                      <a:r>
                        <a:rPr lang="en-US" dirty="0" err="1">
                          <a:solidFill>
                            <a:schemeClr val="tx1"/>
                          </a:solidFill>
                        </a:rPr>
                        <a:t>S.No</a:t>
                      </a:r>
                      <a:r>
                        <a:rPr lang="en-US" dirty="0">
                          <a:solidFill>
                            <a:schemeClr val="tx1"/>
                          </a:solidFill>
                        </a:rPr>
                        <a:t>.</a:t>
                      </a:r>
                    </a:p>
                  </a:txBody>
                  <a:tcPr>
                    <a:solidFill>
                      <a:schemeClr val="accent5">
                        <a:lumMod val="50000"/>
                      </a:schemeClr>
                    </a:solidFill>
                  </a:tcPr>
                </a:tc>
                <a:tc>
                  <a:txBody>
                    <a:bodyPr/>
                    <a:lstStyle/>
                    <a:p>
                      <a:r>
                        <a:rPr lang="en-US" dirty="0">
                          <a:solidFill>
                            <a:schemeClr val="tx1"/>
                          </a:solidFill>
                        </a:rPr>
                        <a:t>Date</a:t>
                      </a:r>
                    </a:p>
                  </a:txBody>
                  <a:tcPr>
                    <a:solidFill>
                      <a:schemeClr val="accent5">
                        <a:lumMod val="50000"/>
                      </a:schemeClr>
                    </a:solidFill>
                  </a:tcPr>
                </a:tc>
                <a:tc>
                  <a:txBody>
                    <a:bodyPr/>
                    <a:lstStyle/>
                    <a:p>
                      <a:r>
                        <a:rPr lang="en-US" dirty="0">
                          <a:solidFill>
                            <a:schemeClr val="tx1"/>
                          </a:solidFill>
                        </a:rPr>
                        <a:t>Topic</a:t>
                      </a:r>
                    </a:p>
                  </a:txBody>
                  <a:tcPr>
                    <a:solidFill>
                      <a:schemeClr val="accent5">
                        <a:lumMod val="50000"/>
                      </a:schemeClr>
                    </a:solidFill>
                  </a:tcPr>
                </a:tc>
                <a:extLst>
                  <a:ext uri="{0D108BD9-81ED-4DB2-BD59-A6C34878D82A}">
                    <a16:rowId xmlns:a16="http://schemas.microsoft.com/office/drawing/2014/main" val="3573552132"/>
                  </a:ext>
                </a:extLst>
              </a:tr>
              <a:tr h="1028776">
                <a:tc>
                  <a:txBody>
                    <a:bodyPr/>
                    <a:lstStyle/>
                    <a:p>
                      <a:r>
                        <a:rPr lang="en-US" dirty="0"/>
                        <a:t>1.</a:t>
                      </a:r>
                    </a:p>
                  </a:txBody>
                  <a:tcPr>
                    <a:solidFill>
                      <a:schemeClr val="accent6">
                        <a:lumMod val="40000"/>
                        <a:lumOff val="60000"/>
                      </a:schemeClr>
                    </a:solidFill>
                  </a:tcPr>
                </a:tc>
                <a:tc>
                  <a:txBody>
                    <a:bodyPr/>
                    <a:lstStyle/>
                    <a:p>
                      <a:r>
                        <a:rPr lang="en-US" b="1" dirty="0"/>
                        <a:t>1</a:t>
                      </a:r>
                      <a:r>
                        <a:rPr lang="en-US" b="1" baseline="30000" dirty="0"/>
                        <a:t>st</a:t>
                      </a:r>
                      <a:r>
                        <a:rPr lang="en-US" b="1" dirty="0"/>
                        <a:t> December 2023 to 9</a:t>
                      </a:r>
                      <a:r>
                        <a:rPr lang="en-US" b="1" baseline="30000" dirty="0"/>
                        <a:t>th</a:t>
                      </a:r>
                      <a:r>
                        <a:rPr lang="en-US" b="1" dirty="0"/>
                        <a:t> December 2023</a:t>
                      </a:r>
                    </a:p>
                  </a:txBody>
                  <a:tcPr>
                    <a:solidFill>
                      <a:schemeClr val="accent6">
                        <a:lumMod val="40000"/>
                        <a:lumOff val="60000"/>
                      </a:schemeClr>
                    </a:solidFill>
                  </a:tcPr>
                </a:tc>
                <a:tc>
                  <a:txBody>
                    <a:bodyPr/>
                    <a:lstStyle/>
                    <a:p>
                      <a:r>
                        <a:rPr lang="en-US" dirty="0"/>
                        <a:t>Initial Project Implementation (Gathering the datasets)</a:t>
                      </a:r>
                      <a:r>
                        <a:rPr lang="en-US" sz="1800" b="0" i="0" kern="1200" dirty="0">
                          <a:solidFill>
                            <a:schemeClr val="dk1"/>
                          </a:solidFill>
                          <a:effectLst/>
                          <a:latin typeface="+mn-lt"/>
                          <a:ea typeface="+mn-ea"/>
                          <a:cs typeface="+mn-cs"/>
                        </a:rPr>
                        <a:t> Preprocessing and cleaning the acquired data to handle missing values, outliers, and inconsistencies.</a:t>
                      </a:r>
                      <a:endParaRPr lang="en-US" dirty="0"/>
                    </a:p>
                  </a:txBody>
                  <a:tcPr>
                    <a:solidFill>
                      <a:schemeClr val="accent6">
                        <a:lumMod val="40000"/>
                        <a:lumOff val="60000"/>
                      </a:schemeClr>
                    </a:solidFill>
                  </a:tcPr>
                </a:tc>
                <a:extLst>
                  <a:ext uri="{0D108BD9-81ED-4DB2-BD59-A6C34878D82A}">
                    <a16:rowId xmlns:a16="http://schemas.microsoft.com/office/drawing/2014/main" val="3455189248"/>
                  </a:ext>
                </a:extLst>
              </a:tr>
              <a:tr h="1266186">
                <a:tc>
                  <a:txBody>
                    <a:bodyPr/>
                    <a:lstStyle/>
                    <a:p>
                      <a:r>
                        <a:rPr lang="en-US" dirty="0"/>
                        <a:t>2.</a:t>
                      </a:r>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10</a:t>
                      </a:r>
                      <a:r>
                        <a:rPr lang="en-US" b="1" baseline="30000" dirty="0"/>
                        <a:t>th</a:t>
                      </a:r>
                      <a:r>
                        <a:rPr lang="en-US" b="1" baseline="0" dirty="0"/>
                        <a:t> </a:t>
                      </a:r>
                      <a:r>
                        <a:rPr lang="en-US" b="1" dirty="0"/>
                        <a:t>December 2023 to 18</a:t>
                      </a:r>
                      <a:r>
                        <a:rPr lang="en-US" b="1" baseline="30000" dirty="0"/>
                        <a:t>th </a:t>
                      </a:r>
                      <a:r>
                        <a:rPr lang="en-US" b="1" dirty="0"/>
                        <a:t>December 2023</a:t>
                      </a:r>
                    </a:p>
                    <a:p>
                      <a:endParaRPr lang="en-US" dirty="0"/>
                    </a:p>
                  </a:txBody>
                  <a:tcPr>
                    <a:solidFill>
                      <a:schemeClr val="accent6">
                        <a:lumMod val="20000"/>
                        <a:lumOff val="80000"/>
                      </a:schemeClr>
                    </a:solidFill>
                  </a:tcPr>
                </a:tc>
                <a:tc>
                  <a:txBody>
                    <a:bodyPr/>
                    <a:lstStyle/>
                    <a:p>
                      <a:r>
                        <a:rPr lang="en-US" sz="1800" dirty="0"/>
                        <a:t>Phase-1: Developing the algorithms, Training &amp; Testing </a:t>
                      </a:r>
                      <a:r>
                        <a:rPr lang="en-US" sz="1800" b="0" i="0" kern="1200" dirty="0">
                          <a:solidFill>
                            <a:schemeClr val="dk1"/>
                          </a:solidFill>
                          <a:effectLst/>
                          <a:latin typeface="+mn-lt"/>
                          <a:ea typeface="+mn-ea"/>
                          <a:cs typeface="+mn-cs"/>
                        </a:rPr>
                        <a:t>the model on a well-curated dataset </a:t>
                      </a:r>
                      <a:endParaRPr lang="en-US" dirty="0"/>
                    </a:p>
                  </a:txBody>
                  <a:tcPr>
                    <a:solidFill>
                      <a:schemeClr val="accent6">
                        <a:lumMod val="20000"/>
                        <a:lumOff val="80000"/>
                      </a:schemeClr>
                    </a:solidFill>
                  </a:tcPr>
                </a:tc>
                <a:extLst>
                  <a:ext uri="{0D108BD9-81ED-4DB2-BD59-A6C34878D82A}">
                    <a16:rowId xmlns:a16="http://schemas.microsoft.com/office/drawing/2014/main" val="740080986"/>
                  </a:ext>
                </a:extLst>
              </a:tr>
              <a:tr h="553560">
                <a:tc>
                  <a:txBody>
                    <a:bodyPr/>
                    <a:lstStyle/>
                    <a:p>
                      <a:r>
                        <a:rPr lang="en-US" dirty="0"/>
                        <a:t>3.</a:t>
                      </a:r>
                    </a:p>
                  </a:txBody>
                  <a:tcPr>
                    <a:solidFill>
                      <a:schemeClr val="accent6">
                        <a:lumMod val="40000"/>
                        <a:lumOff val="60000"/>
                      </a:schemeClr>
                    </a:solidFill>
                  </a:tcPr>
                </a:tc>
                <a:tc>
                  <a:txBody>
                    <a:bodyPr/>
                    <a:lstStyle/>
                    <a:p>
                      <a:r>
                        <a:rPr lang="en-US" b="1" dirty="0"/>
                        <a:t>19</a:t>
                      </a:r>
                      <a:r>
                        <a:rPr lang="en-US" b="1" baseline="30000" dirty="0"/>
                        <a:t>th</a:t>
                      </a:r>
                      <a:r>
                        <a:rPr lang="en-US" b="1" dirty="0"/>
                        <a:t> December 2023 to 21</a:t>
                      </a:r>
                      <a:r>
                        <a:rPr lang="en-US" b="1" baseline="30000" dirty="0"/>
                        <a:t>st </a:t>
                      </a:r>
                      <a:r>
                        <a:rPr lang="en-US" b="1" dirty="0"/>
                        <a:t>December 2023</a:t>
                      </a:r>
                    </a:p>
                  </a:txBody>
                  <a:tcPr>
                    <a:solidFill>
                      <a:schemeClr val="accent6">
                        <a:lumMod val="40000"/>
                        <a:lumOff val="60000"/>
                      </a:schemeClr>
                    </a:solidFill>
                  </a:tcPr>
                </a:tc>
                <a:tc>
                  <a:txBody>
                    <a:bodyPr/>
                    <a:lstStyle/>
                    <a:p>
                      <a:r>
                        <a:rPr lang="en-US" sz="1800" dirty="0"/>
                        <a:t>Initial Project Report Documentation</a:t>
                      </a:r>
                    </a:p>
                  </a:txBody>
                  <a:tcPr>
                    <a:solidFill>
                      <a:schemeClr val="accent6">
                        <a:lumMod val="40000"/>
                        <a:lumOff val="60000"/>
                      </a:schemeClr>
                    </a:solidFill>
                  </a:tcPr>
                </a:tc>
                <a:extLst>
                  <a:ext uri="{0D108BD9-81ED-4DB2-BD59-A6C34878D82A}">
                    <a16:rowId xmlns:a16="http://schemas.microsoft.com/office/drawing/2014/main" val="1724377355"/>
                  </a:ext>
                </a:extLst>
              </a:tr>
            </a:tbl>
          </a:graphicData>
        </a:graphic>
      </p:graphicFrame>
      <p:sp>
        <p:nvSpPr>
          <p:cNvPr id="9" name="TextBox 8">
            <a:extLst>
              <a:ext uri="{FF2B5EF4-FFF2-40B4-BE49-F238E27FC236}">
                <a16:creationId xmlns:a16="http://schemas.microsoft.com/office/drawing/2014/main" id="{6F32529B-BCEC-3085-F540-A87131FEF81E}"/>
              </a:ext>
            </a:extLst>
          </p:cNvPr>
          <p:cNvSpPr txBox="1"/>
          <p:nvPr/>
        </p:nvSpPr>
        <p:spPr>
          <a:xfrm>
            <a:off x="71920" y="1299306"/>
            <a:ext cx="1007007" cy="369332"/>
          </a:xfrm>
          <a:prstGeom prst="rect">
            <a:avLst/>
          </a:prstGeom>
          <a:solidFill>
            <a:schemeClr val="accent6">
              <a:lumMod val="40000"/>
              <a:lumOff val="60000"/>
            </a:schemeClr>
          </a:solidFill>
        </p:spPr>
        <p:txBody>
          <a:bodyPr wrap="none" rtlCol="0">
            <a:spAutoFit/>
          </a:bodyPr>
          <a:lstStyle/>
          <a:p>
            <a:pPr defTabSz="722376">
              <a:spcAft>
                <a:spcPts val="600"/>
              </a:spcAft>
            </a:pPr>
            <a:r>
              <a:rPr lang="en-US" b="1" kern="1200" dirty="0">
                <a:solidFill>
                  <a:schemeClr val="bg2"/>
                </a:solidFill>
                <a:latin typeface="+mn-lt"/>
                <a:ea typeface="+mn-ea"/>
                <a:cs typeface="+mn-cs"/>
              </a:rPr>
              <a:t>Phase 1</a:t>
            </a:r>
            <a:endParaRPr lang="en-US" b="1" dirty="0">
              <a:solidFill>
                <a:schemeClr val="bg2"/>
              </a:solidFill>
            </a:endParaRPr>
          </a:p>
        </p:txBody>
      </p:sp>
      <p:graphicFrame>
        <p:nvGraphicFramePr>
          <p:cNvPr id="10" name="Table 9">
            <a:extLst>
              <a:ext uri="{FF2B5EF4-FFF2-40B4-BE49-F238E27FC236}">
                <a16:creationId xmlns:a16="http://schemas.microsoft.com/office/drawing/2014/main" id="{50CD1C23-6288-FA09-2056-8CA0A6E5123D}"/>
              </a:ext>
            </a:extLst>
          </p:cNvPr>
          <p:cNvGraphicFramePr>
            <a:graphicFrameLocks noGrp="1"/>
          </p:cNvGraphicFramePr>
          <p:nvPr>
            <p:extLst>
              <p:ext uri="{D42A27DB-BD31-4B8C-83A1-F6EECF244321}">
                <p14:modId xmlns:p14="http://schemas.microsoft.com/office/powerpoint/2010/main" val="568477047"/>
              </p:ext>
            </p:extLst>
          </p:nvPr>
        </p:nvGraphicFramePr>
        <p:xfrm>
          <a:off x="6359703" y="1670298"/>
          <a:ext cx="5760377" cy="4151450"/>
        </p:xfrm>
        <a:graphic>
          <a:graphicData uri="http://schemas.openxmlformats.org/drawingml/2006/table">
            <a:tbl>
              <a:tblPr firstRow="1" bandRow="1">
                <a:tableStyleId>{00A15C55-8517-42AA-B614-E9B94910E393}</a:tableStyleId>
              </a:tblPr>
              <a:tblGrid>
                <a:gridCol w="814204">
                  <a:extLst>
                    <a:ext uri="{9D8B030D-6E8A-4147-A177-3AD203B41FA5}">
                      <a16:colId xmlns:a16="http://schemas.microsoft.com/office/drawing/2014/main" val="439283648"/>
                    </a:ext>
                  </a:extLst>
                </a:gridCol>
                <a:gridCol w="2134480">
                  <a:extLst>
                    <a:ext uri="{9D8B030D-6E8A-4147-A177-3AD203B41FA5}">
                      <a16:colId xmlns:a16="http://schemas.microsoft.com/office/drawing/2014/main" val="2690463789"/>
                    </a:ext>
                  </a:extLst>
                </a:gridCol>
                <a:gridCol w="2811693">
                  <a:extLst>
                    <a:ext uri="{9D8B030D-6E8A-4147-A177-3AD203B41FA5}">
                      <a16:colId xmlns:a16="http://schemas.microsoft.com/office/drawing/2014/main" val="2195818262"/>
                    </a:ext>
                  </a:extLst>
                </a:gridCol>
              </a:tblGrid>
              <a:tr h="497860">
                <a:tc>
                  <a:txBody>
                    <a:bodyPr/>
                    <a:lstStyle/>
                    <a:p>
                      <a:r>
                        <a:rPr lang="en-US" dirty="0" err="1">
                          <a:solidFill>
                            <a:schemeClr val="tx1"/>
                          </a:solidFill>
                        </a:rPr>
                        <a:t>S.No</a:t>
                      </a:r>
                      <a:r>
                        <a:rPr lang="en-US" dirty="0">
                          <a:solidFill>
                            <a:schemeClr val="tx1"/>
                          </a:solidFill>
                        </a:rPr>
                        <a:t>.</a:t>
                      </a:r>
                    </a:p>
                  </a:txBody>
                  <a:tcPr>
                    <a:solidFill>
                      <a:schemeClr val="accent5">
                        <a:lumMod val="50000"/>
                      </a:schemeClr>
                    </a:solidFill>
                  </a:tcPr>
                </a:tc>
                <a:tc>
                  <a:txBody>
                    <a:bodyPr/>
                    <a:lstStyle/>
                    <a:p>
                      <a:r>
                        <a:rPr lang="en-US" dirty="0">
                          <a:solidFill>
                            <a:schemeClr val="tx1"/>
                          </a:solidFill>
                        </a:rPr>
                        <a:t>Date</a:t>
                      </a:r>
                    </a:p>
                  </a:txBody>
                  <a:tcPr>
                    <a:solidFill>
                      <a:schemeClr val="accent5">
                        <a:lumMod val="50000"/>
                      </a:schemeClr>
                    </a:solidFill>
                  </a:tcPr>
                </a:tc>
                <a:tc>
                  <a:txBody>
                    <a:bodyPr/>
                    <a:lstStyle/>
                    <a:p>
                      <a:r>
                        <a:rPr lang="en-US" dirty="0">
                          <a:solidFill>
                            <a:schemeClr val="tx1"/>
                          </a:solidFill>
                        </a:rPr>
                        <a:t>Topic</a:t>
                      </a:r>
                    </a:p>
                  </a:txBody>
                  <a:tcPr>
                    <a:solidFill>
                      <a:schemeClr val="accent5">
                        <a:lumMod val="50000"/>
                      </a:schemeClr>
                    </a:solidFill>
                  </a:tcPr>
                </a:tc>
                <a:extLst>
                  <a:ext uri="{0D108BD9-81ED-4DB2-BD59-A6C34878D82A}">
                    <a16:rowId xmlns:a16="http://schemas.microsoft.com/office/drawing/2014/main" val="845898543"/>
                  </a:ext>
                </a:extLst>
              </a:tr>
              <a:tr h="1463406">
                <a:tc>
                  <a:txBody>
                    <a:bodyPr/>
                    <a:lstStyle/>
                    <a:p>
                      <a:r>
                        <a:rPr lang="en-US" dirty="0"/>
                        <a:t>1.</a:t>
                      </a: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22</a:t>
                      </a:r>
                      <a:r>
                        <a:rPr lang="en-US" sz="1800" b="1" baseline="30000" dirty="0"/>
                        <a:t>nd</a:t>
                      </a:r>
                      <a:r>
                        <a:rPr lang="en-US" sz="1800" b="1" dirty="0"/>
                        <a:t> December 2023 to 31</a:t>
                      </a:r>
                      <a:r>
                        <a:rPr lang="en-US" sz="1800" b="1" baseline="30000" dirty="0"/>
                        <a:t>st </a:t>
                      </a:r>
                      <a:r>
                        <a:rPr lang="en-US" sz="1800" b="1" dirty="0"/>
                        <a:t>December 2023</a:t>
                      </a:r>
                    </a:p>
                  </a:txBody>
                  <a:tcPr>
                    <a:solidFill>
                      <a:schemeClr val="accent6">
                        <a:lumMod val="40000"/>
                        <a:lumOff val="60000"/>
                      </a:schemeClr>
                    </a:solidFill>
                  </a:tcPr>
                </a:tc>
                <a:tc>
                  <a:txBody>
                    <a:bodyPr/>
                    <a:lstStyle/>
                    <a:p>
                      <a:r>
                        <a:rPr lang="en-US" sz="1800" dirty="0"/>
                        <a:t>Phase-2: Developing the algorithms, Training &amp; Testing </a:t>
                      </a:r>
                      <a:r>
                        <a:rPr lang="en-US" sz="1800" b="0" i="0" kern="1200" dirty="0">
                          <a:solidFill>
                            <a:schemeClr val="dk1"/>
                          </a:solidFill>
                          <a:effectLst/>
                          <a:latin typeface="+mn-lt"/>
                          <a:ea typeface="+mn-ea"/>
                          <a:cs typeface="+mn-cs"/>
                        </a:rPr>
                        <a:t>the model on a well-curated dataset </a:t>
                      </a:r>
                      <a:endParaRPr lang="en-US" dirty="0"/>
                    </a:p>
                  </a:txBody>
                  <a:tcPr>
                    <a:solidFill>
                      <a:schemeClr val="accent6">
                        <a:lumMod val="40000"/>
                        <a:lumOff val="60000"/>
                      </a:schemeClr>
                    </a:solidFill>
                  </a:tcPr>
                </a:tc>
                <a:extLst>
                  <a:ext uri="{0D108BD9-81ED-4DB2-BD59-A6C34878D82A}">
                    <a16:rowId xmlns:a16="http://schemas.microsoft.com/office/drawing/2014/main" val="233113340"/>
                  </a:ext>
                </a:extLst>
              </a:tr>
              <a:tr h="1259072">
                <a:tc>
                  <a:txBody>
                    <a:bodyPr/>
                    <a:lstStyle/>
                    <a:p>
                      <a:r>
                        <a:rPr lang="en-US" dirty="0"/>
                        <a:t>2.</a:t>
                      </a:r>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1</a:t>
                      </a:r>
                      <a:r>
                        <a:rPr lang="en-US" sz="1800" b="1" baseline="30000" dirty="0"/>
                        <a:t>st</a:t>
                      </a:r>
                      <a:r>
                        <a:rPr lang="en-US" sz="1800" b="1" dirty="0"/>
                        <a:t> January 2024 to 15</a:t>
                      </a:r>
                      <a:r>
                        <a:rPr lang="en-US" sz="1800" b="1" baseline="30000" dirty="0"/>
                        <a:t>th</a:t>
                      </a:r>
                      <a:r>
                        <a:rPr lang="en-US" sz="1800" b="1" dirty="0"/>
                        <a:t> January 2024 </a:t>
                      </a:r>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Work on Dashboard implementation</a:t>
                      </a:r>
                    </a:p>
                  </a:txBody>
                  <a:tcPr>
                    <a:solidFill>
                      <a:schemeClr val="accent6">
                        <a:lumMod val="20000"/>
                        <a:lumOff val="80000"/>
                      </a:schemeClr>
                    </a:solidFill>
                  </a:tcPr>
                </a:tc>
                <a:extLst>
                  <a:ext uri="{0D108BD9-81ED-4DB2-BD59-A6C34878D82A}">
                    <a16:rowId xmlns:a16="http://schemas.microsoft.com/office/drawing/2014/main" val="2101121835"/>
                  </a:ext>
                </a:extLst>
              </a:tr>
              <a:tr h="931112">
                <a:tc>
                  <a:txBody>
                    <a:bodyPr/>
                    <a:lstStyle/>
                    <a:p>
                      <a:r>
                        <a:rPr lang="en-US" dirty="0"/>
                        <a:t>3.</a:t>
                      </a:r>
                    </a:p>
                  </a:txBody>
                  <a:tcPr>
                    <a:solidFill>
                      <a:schemeClr val="accent6">
                        <a:lumMod val="40000"/>
                        <a:lumOff val="60000"/>
                      </a:schemeClr>
                    </a:solidFill>
                  </a:tcPr>
                </a:tc>
                <a:tc>
                  <a:txBody>
                    <a:bodyPr/>
                    <a:lstStyle/>
                    <a:p>
                      <a:r>
                        <a:rPr lang="en-US" sz="1800" b="1" dirty="0"/>
                        <a:t>15</a:t>
                      </a:r>
                      <a:r>
                        <a:rPr lang="en-US" sz="1800" b="1" baseline="30000" dirty="0"/>
                        <a:t>th</a:t>
                      </a:r>
                      <a:r>
                        <a:rPr lang="en-US" sz="1800" b="1" dirty="0"/>
                        <a:t> January 2024 to 25</a:t>
                      </a:r>
                      <a:r>
                        <a:rPr lang="en-US" sz="1800" b="1" baseline="30000" dirty="0"/>
                        <a:t>th</a:t>
                      </a:r>
                      <a:r>
                        <a:rPr lang="en-US" sz="1800" b="1" dirty="0"/>
                        <a:t> January 2024</a:t>
                      </a:r>
                    </a:p>
                  </a:txBody>
                  <a:tcPr>
                    <a:solidFill>
                      <a:schemeClr val="accent6">
                        <a:lumMod val="40000"/>
                        <a:lumOff val="60000"/>
                      </a:schemeClr>
                    </a:solidFill>
                  </a:tcPr>
                </a:tc>
                <a:tc>
                  <a:txBody>
                    <a:bodyPr/>
                    <a:lstStyle/>
                    <a:p>
                      <a:r>
                        <a:rPr lang="en-US" dirty="0"/>
                        <a:t>Finalization of the project and submission</a:t>
                      </a:r>
                    </a:p>
                  </a:txBody>
                  <a:tcPr>
                    <a:solidFill>
                      <a:schemeClr val="accent6">
                        <a:lumMod val="40000"/>
                        <a:lumOff val="60000"/>
                      </a:schemeClr>
                    </a:solidFill>
                  </a:tcPr>
                </a:tc>
                <a:extLst>
                  <a:ext uri="{0D108BD9-81ED-4DB2-BD59-A6C34878D82A}">
                    <a16:rowId xmlns:a16="http://schemas.microsoft.com/office/drawing/2014/main" val="174062861"/>
                  </a:ext>
                </a:extLst>
              </a:tr>
            </a:tbl>
          </a:graphicData>
        </a:graphic>
      </p:graphicFrame>
      <p:sp>
        <p:nvSpPr>
          <p:cNvPr id="11" name="TextBox 10">
            <a:extLst>
              <a:ext uri="{FF2B5EF4-FFF2-40B4-BE49-F238E27FC236}">
                <a16:creationId xmlns:a16="http://schemas.microsoft.com/office/drawing/2014/main" id="{B6B08881-1CCB-38B6-D687-DC50A3B0E3AF}"/>
              </a:ext>
            </a:extLst>
          </p:cNvPr>
          <p:cNvSpPr txBox="1"/>
          <p:nvPr/>
        </p:nvSpPr>
        <p:spPr>
          <a:xfrm>
            <a:off x="6359703" y="1299306"/>
            <a:ext cx="1007007" cy="369332"/>
          </a:xfrm>
          <a:prstGeom prst="rect">
            <a:avLst/>
          </a:prstGeom>
          <a:solidFill>
            <a:schemeClr val="accent6">
              <a:lumMod val="40000"/>
              <a:lumOff val="60000"/>
            </a:schemeClr>
          </a:solidFill>
        </p:spPr>
        <p:txBody>
          <a:bodyPr wrap="none" rtlCol="0">
            <a:spAutoFit/>
          </a:bodyPr>
          <a:lstStyle/>
          <a:p>
            <a:pPr defTabSz="722376">
              <a:spcAft>
                <a:spcPts val="600"/>
              </a:spcAft>
            </a:pPr>
            <a:r>
              <a:rPr lang="en-US" b="1" kern="1200" dirty="0">
                <a:solidFill>
                  <a:schemeClr val="bg2"/>
                </a:solidFill>
                <a:latin typeface="+mn-lt"/>
                <a:ea typeface="+mn-ea"/>
                <a:cs typeface="+mn-cs"/>
              </a:rPr>
              <a:t>Phase 2</a:t>
            </a:r>
            <a:endParaRPr lang="en-US" b="1" dirty="0">
              <a:solidFill>
                <a:schemeClr val="bg2"/>
              </a:solidFill>
            </a:endParaRPr>
          </a:p>
        </p:txBody>
      </p:sp>
    </p:spTree>
    <p:extLst>
      <p:ext uri="{BB962C8B-B14F-4D97-AF65-F5344CB8AC3E}">
        <p14:creationId xmlns:p14="http://schemas.microsoft.com/office/powerpoint/2010/main" val="132863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4" y="154113"/>
            <a:ext cx="8223266" cy="647272"/>
          </a:xfrm>
        </p:spPr>
        <p:txBody>
          <a:bodyPr/>
          <a:lstStyle/>
          <a:p>
            <a:r>
              <a:rPr lang="en-US" sz="3200" b="1" i="1" spc="-85" dirty="0">
                <a:latin typeface="Verdana"/>
              </a:rPr>
              <a:t>Novelty/ Previous Work</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3" name="TextBox 2">
            <a:extLst>
              <a:ext uri="{FF2B5EF4-FFF2-40B4-BE49-F238E27FC236}">
                <a16:creationId xmlns:a16="http://schemas.microsoft.com/office/drawing/2014/main" id="{A5B27163-E105-E8FD-5293-E77DA3DF0C54}"/>
              </a:ext>
            </a:extLst>
          </p:cNvPr>
          <p:cNvSpPr txBox="1"/>
          <p:nvPr/>
        </p:nvSpPr>
        <p:spPr>
          <a:xfrm>
            <a:off x="550864" y="1333707"/>
            <a:ext cx="11182224" cy="3477875"/>
          </a:xfrm>
          <a:prstGeom prst="rect">
            <a:avLst/>
          </a:prstGeom>
          <a:noFill/>
        </p:spPr>
        <p:txBody>
          <a:bodyPr wrap="square">
            <a:spAutoFit/>
          </a:bodyPr>
          <a:lstStyle/>
          <a:p>
            <a:pPr>
              <a:buFont typeface="Wingdings" pitchFamily="2" charset="2"/>
              <a:buChar char="Ø"/>
            </a:pPr>
            <a:r>
              <a:rPr lang="en-IN" sz="2000" b="1" i="0" u="none" strike="noStrike" dirty="0">
                <a:effectLst/>
              </a:rPr>
              <a:t>Skillset:</a:t>
            </a:r>
            <a:endParaRPr lang="en-IN" sz="2000" b="0" i="0" u="none" strike="noStrike" dirty="0">
              <a:effectLst/>
            </a:endParaRPr>
          </a:p>
          <a:p>
            <a:pPr lvl="1">
              <a:buFont typeface="Wingdings" pitchFamily="2" charset="2"/>
              <a:buChar char="v"/>
            </a:pPr>
            <a:r>
              <a:rPr lang="en-IN" sz="2000" b="0" i="0" u="none" strike="noStrike" dirty="0">
                <a:effectLst/>
              </a:rPr>
              <a:t>Proficient in CNN-RNN Architecture for video classification.</a:t>
            </a:r>
          </a:p>
          <a:p>
            <a:pPr lvl="1">
              <a:buFont typeface="Wingdings" pitchFamily="2" charset="2"/>
              <a:buChar char="v"/>
            </a:pPr>
            <a:r>
              <a:rPr lang="en-IN" sz="2000" b="0" i="0" u="none" strike="noStrike" dirty="0">
                <a:effectLst/>
              </a:rPr>
              <a:t>Expertise in the Hadoop ecosystem.</a:t>
            </a:r>
          </a:p>
          <a:p>
            <a:pPr lvl="1">
              <a:buFont typeface="Wingdings" pitchFamily="2" charset="2"/>
              <a:buChar char="v"/>
            </a:pPr>
            <a:r>
              <a:rPr lang="en-IN" sz="2000" b="0" i="0" u="none" strike="noStrike" dirty="0">
                <a:effectLst/>
              </a:rPr>
              <a:t>Skilled in Tableau as well as in </a:t>
            </a:r>
            <a:r>
              <a:rPr lang="en-IN" sz="2000" b="0" i="0" u="none" strike="noStrike" dirty="0" err="1">
                <a:effectLst/>
              </a:rPr>
              <a:t>PowerBI</a:t>
            </a:r>
            <a:r>
              <a:rPr lang="en-IN" sz="2000" b="0" i="0" u="none" strike="noStrike" dirty="0">
                <a:effectLst/>
              </a:rPr>
              <a:t> for data visualization.</a:t>
            </a:r>
          </a:p>
          <a:p>
            <a:pPr lvl="1">
              <a:buFont typeface="Wingdings" pitchFamily="2" charset="2"/>
              <a:buChar char="v"/>
            </a:pPr>
            <a:r>
              <a:rPr lang="en-IN" sz="2000" b="0" i="0" u="none" strike="noStrike" dirty="0">
                <a:effectLst/>
              </a:rPr>
              <a:t>Advanced user of MS Excel for data analysis.</a:t>
            </a:r>
          </a:p>
          <a:p>
            <a:pPr lvl="1">
              <a:buFont typeface="Wingdings" pitchFamily="2" charset="2"/>
              <a:buChar char="v"/>
            </a:pPr>
            <a:r>
              <a:rPr lang="en-IN" sz="2000" b="0" i="0" u="none" strike="noStrike" dirty="0">
                <a:effectLst/>
              </a:rPr>
              <a:t>Experience in managing databases using MongoDB.</a:t>
            </a:r>
          </a:p>
          <a:p>
            <a:pPr lvl="1">
              <a:buFont typeface="Wingdings" pitchFamily="2" charset="2"/>
              <a:buChar char="v"/>
            </a:pPr>
            <a:r>
              <a:rPr lang="en-IN" sz="2000" dirty="0"/>
              <a:t>Experience in Hands-on ETL tools like </a:t>
            </a:r>
            <a:r>
              <a:rPr lang="en-IN" sz="2000" dirty="0" err="1"/>
              <a:t>PuttyGen</a:t>
            </a:r>
            <a:r>
              <a:rPr lang="en-IN" sz="2000" dirty="0"/>
              <a:t>, PostgreSQL, and Hive.</a:t>
            </a:r>
          </a:p>
          <a:p>
            <a:pPr lvl="1">
              <a:buFont typeface="Wingdings" pitchFamily="2" charset="2"/>
              <a:buChar char="v"/>
            </a:pPr>
            <a:endParaRPr lang="en-IN" sz="2000" b="0" i="0" u="none" strike="noStrike" dirty="0">
              <a:effectLst/>
            </a:endParaRPr>
          </a:p>
          <a:p>
            <a:pPr>
              <a:buFont typeface="Wingdings" pitchFamily="2" charset="2"/>
              <a:buChar char="Ø"/>
            </a:pPr>
            <a:r>
              <a:rPr lang="en-IN" sz="2000" b="1" i="0" u="none" strike="noStrike" dirty="0">
                <a:effectLst/>
              </a:rPr>
              <a:t>Achievements:</a:t>
            </a:r>
            <a:endParaRPr lang="en-IN" sz="2000" b="0" i="0" u="none" strike="noStrike" dirty="0">
              <a:effectLst/>
            </a:endParaRPr>
          </a:p>
          <a:p>
            <a:pPr lvl="1">
              <a:buFont typeface="Wingdings" pitchFamily="2" charset="2"/>
              <a:buChar char="ü"/>
            </a:pPr>
            <a:r>
              <a:rPr lang="en-US" sz="2000" b="0" i="0" u="none" strike="noStrike" dirty="0">
                <a:effectLst/>
              </a:rPr>
              <a:t> The Video Classification project was successfully completed</a:t>
            </a:r>
            <a:r>
              <a:rPr lang="en-IN" sz="2000" b="0" i="0" u="none" strike="noStrike" dirty="0">
                <a:effectLst/>
              </a:rPr>
              <a:t>.</a:t>
            </a:r>
          </a:p>
          <a:p>
            <a:pPr lvl="1">
              <a:buFont typeface="Wingdings" pitchFamily="2" charset="2"/>
              <a:buChar char="ü"/>
            </a:pPr>
            <a:r>
              <a:rPr lang="en-IN" sz="2000" b="0" i="0" u="none" strike="noStrike" dirty="0">
                <a:effectLst/>
              </a:rPr>
              <a:t>Contributed to the successful implementation of data integration projects at Mastercard UK.</a:t>
            </a:r>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F76BC85-9361-4044-951E-1D698143E54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895</TotalTime>
  <Words>748</Words>
  <Application>Microsoft Office PowerPoint</Application>
  <PresentationFormat>Widescreen</PresentationFormat>
  <Paragraphs>81</Paragraphs>
  <Slides>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MS PGothic</vt:lpstr>
      <vt:lpstr>Arial</vt:lpstr>
      <vt:lpstr>Arial MT</vt:lpstr>
      <vt:lpstr>Calibri</vt:lpstr>
      <vt:lpstr>Gill Sans MT</vt:lpstr>
      <vt:lpstr>Söhne</vt:lpstr>
      <vt:lpstr>Verdana</vt:lpstr>
      <vt:lpstr>Walbaum Display</vt:lpstr>
      <vt:lpstr>Wingdings</vt:lpstr>
      <vt:lpstr>3DFloatVTI</vt:lpstr>
      <vt:lpstr>BioDoopDetective:</vt:lpstr>
      <vt:lpstr>Current Knowledge/ Gaps</vt:lpstr>
      <vt:lpstr>Research Questions/Approach</vt:lpstr>
      <vt:lpstr>Dataset</vt:lpstr>
      <vt:lpstr>Milestone</vt:lpstr>
      <vt:lpstr>Novelty/ Previous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Divyansh Gadwal</cp:lastModifiedBy>
  <cp:revision>28</cp:revision>
  <dcterms:created xsi:type="dcterms:W3CDTF">2023-06-29T18:45:38Z</dcterms:created>
  <dcterms:modified xsi:type="dcterms:W3CDTF">2023-12-07T22:19:34Z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