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3" r:id="rId2"/>
    <p:sldId id="258" r:id="rId3"/>
    <p:sldId id="259" r:id="rId4"/>
    <p:sldId id="260" r:id="rId5"/>
    <p:sldId id="261" r:id="rId6"/>
    <p:sldId id="262" r:id="rId7"/>
    <p:sldId id="264" r:id="rId8"/>
    <p:sldId id="272" r:id="rId9"/>
    <p:sldId id="266" r:id="rId10"/>
    <p:sldId id="274" r:id="rId11"/>
    <p:sldId id="270" r:id="rId12"/>
    <p:sldId id="275" r:id="rId13"/>
    <p:sldId id="276" r:id="rId14"/>
    <p:sldId id="27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10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A38715-FA79-436D-BEF3-FC626020EC4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BF25CF8-7C5D-4640-80AC-B521B76571FA}">
      <dgm:prSet custT="1"/>
      <dgm:spPr/>
      <dgm:t>
        <a:bodyPr/>
        <a:lstStyle/>
        <a:p>
          <a:pPr>
            <a:lnSpc>
              <a:spcPct val="100000"/>
            </a:lnSpc>
          </a:pPr>
          <a:r>
            <a:rPr lang="tr-TR" sz="1200" b="1" dirty="0"/>
            <a:t>Amaç</a:t>
          </a:r>
          <a:r>
            <a:rPr lang="tr-TR" sz="1200" dirty="0"/>
            <a:t>: Robotun, en kısa sürede ve dengeli bir şekilde ileriye doğru hareket etmesini sağlamaktır. Bu süreçte robot, bacak hareketlerini kontrol ederek ileriye doğru bir hız kazanmayı öğrenir.</a:t>
          </a:r>
          <a:endParaRPr lang="en-US" sz="1200" dirty="0"/>
        </a:p>
      </dgm:t>
    </dgm:pt>
    <dgm:pt modelId="{91B93586-D758-41A9-A3FD-D644874BFCE5}" type="parTrans" cxnId="{5B34A09B-A508-4728-84E2-91D1F56BBB10}">
      <dgm:prSet/>
      <dgm:spPr/>
      <dgm:t>
        <a:bodyPr/>
        <a:lstStyle/>
        <a:p>
          <a:endParaRPr lang="en-US"/>
        </a:p>
      </dgm:t>
    </dgm:pt>
    <dgm:pt modelId="{A6905894-EF9D-47FC-B2BA-A6A73DBAF344}" type="sibTrans" cxnId="{5B34A09B-A508-4728-84E2-91D1F56BBB10}">
      <dgm:prSet/>
      <dgm:spPr/>
      <dgm:t>
        <a:bodyPr/>
        <a:lstStyle/>
        <a:p>
          <a:endParaRPr lang="en-US"/>
        </a:p>
      </dgm:t>
    </dgm:pt>
    <dgm:pt modelId="{F34D0F47-91B6-4E6F-A1CB-3D32BFA7ADCC}">
      <dgm:prSet custT="1"/>
      <dgm:spPr/>
      <dgm:t>
        <a:bodyPr/>
        <a:lstStyle/>
        <a:p>
          <a:pPr>
            <a:lnSpc>
              <a:spcPct val="100000"/>
            </a:lnSpc>
          </a:pPr>
          <a:r>
            <a:rPr lang="tr-TR" sz="1200" b="1" dirty="0"/>
            <a:t>Pekiştirmeli Öğrenme Testleri</a:t>
          </a:r>
          <a:r>
            <a:rPr lang="tr-TR" sz="1200" dirty="0"/>
            <a:t>: </a:t>
          </a:r>
          <a:r>
            <a:rPr lang="tr-TR" sz="1200" dirty="0" err="1"/>
            <a:t>Half</a:t>
          </a:r>
          <a:r>
            <a:rPr lang="tr-TR" sz="1200" dirty="0"/>
            <a:t> </a:t>
          </a:r>
          <a:r>
            <a:rPr lang="tr-TR" sz="1200" dirty="0" err="1"/>
            <a:t>Cheetah</a:t>
          </a:r>
          <a:r>
            <a:rPr lang="tr-TR" sz="1200" dirty="0"/>
            <a:t> simülasyonu, robotun zorlu bir hareket görevini çözmesini gerektirdiği için pekiştirmeli öğrenme algoritmalarının test edilmesi için idealdir. Özellikle A2C, PPO ve DDPG gibi algoritmalar, bu simülasyonda robotun hızla koşmayı öğrenmesini sağlamak için kullanılır.</a:t>
          </a:r>
          <a:endParaRPr lang="en-US" sz="1200" dirty="0"/>
        </a:p>
      </dgm:t>
    </dgm:pt>
    <dgm:pt modelId="{C3385BBC-D73C-47FE-A4CA-1ED36DAAC4DC}" type="parTrans" cxnId="{A1590F42-1CE9-4B3B-8459-493D1BCE7151}">
      <dgm:prSet/>
      <dgm:spPr/>
      <dgm:t>
        <a:bodyPr/>
        <a:lstStyle/>
        <a:p>
          <a:endParaRPr lang="en-US"/>
        </a:p>
      </dgm:t>
    </dgm:pt>
    <dgm:pt modelId="{CEF41D86-990E-446C-B959-549B205505A6}" type="sibTrans" cxnId="{A1590F42-1CE9-4B3B-8459-493D1BCE7151}">
      <dgm:prSet/>
      <dgm:spPr/>
      <dgm:t>
        <a:bodyPr/>
        <a:lstStyle/>
        <a:p>
          <a:endParaRPr lang="en-US"/>
        </a:p>
      </dgm:t>
    </dgm:pt>
    <dgm:pt modelId="{BF1CEB6E-7B3E-4A4A-80FA-8F6C6D2E5593}" type="pres">
      <dgm:prSet presAssocID="{32A38715-FA79-436D-BEF3-FC626020EC48}" presName="root" presStyleCnt="0">
        <dgm:presLayoutVars>
          <dgm:dir/>
          <dgm:resizeHandles val="exact"/>
        </dgm:presLayoutVars>
      </dgm:prSet>
      <dgm:spPr/>
    </dgm:pt>
    <dgm:pt modelId="{BA956E98-8E28-4F3A-AAF4-8F3C6434051B}" type="pres">
      <dgm:prSet presAssocID="{1BF25CF8-7C5D-4640-80AC-B521B76571FA}" presName="compNode" presStyleCnt="0"/>
      <dgm:spPr/>
    </dgm:pt>
    <dgm:pt modelId="{D3DA2E06-1170-4EE8-850C-A6EAF9CBAE29}" type="pres">
      <dgm:prSet presAssocID="{1BF25CF8-7C5D-4640-80AC-B521B76571FA}" presName="iconRect" presStyleLbl="node1" presStyleIdx="0" presStyleCnt="2" custLinFactNeighborX="-47417" custLinFactNeighborY="1347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def merkezi"/>
        </a:ext>
      </dgm:extLst>
    </dgm:pt>
    <dgm:pt modelId="{C46D79F8-37DC-4996-956D-0C56AF0B23D6}" type="pres">
      <dgm:prSet presAssocID="{1BF25CF8-7C5D-4640-80AC-B521B76571FA}" presName="spaceRect" presStyleCnt="0"/>
      <dgm:spPr/>
    </dgm:pt>
    <dgm:pt modelId="{C2995ADD-7415-43D4-A7E3-9F7F71308554}" type="pres">
      <dgm:prSet presAssocID="{1BF25CF8-7C5D-4640-80AC-B521B76571FA}" presName="textRect" presStyleLbl="revTx" presStyleIdx="0" presStyleCnt="2" custLinFactNeighborX="-21337" custLinFactNeighborY="-8133">
        <dgm:presLayoutVars>
          <dgm:chMax val="1"/>
          <dgm:chPref val="1"/>
        </dgm:presLayoutVars>
      </dgm:prSet>
      <dgm:spPr/>
    </dgm:pt>
    <dgm:pt modelId="{7BBBB96E-1587-4F51-A721-F9663B14EF95}" type="pres">
      <dgm:prSet presAssocID="{A6905894-EF9D-47FC-B2BA-A6A73DBAF344}" presName="sibTrans" presStyleCnt="0"/>
      <dgm:spPr/>
    </dgm:pt>
    <dgm:pt modelId="{2DF44A9F-C7B1-476E-A0C1-D376AB242FA6}" type="pres">
      <dgm:prSet presAssocID="{F34D0F47-91B6-4E6F-A1CB-3D32BFA7ADCC}" presName="compNode" presStyleCnt="0"/>
      <dgm:spPr/>
    </dgm:pt>
    <dgm:pt modelId="{30FD6314-0F89-43E0-BC56-99BC35154F27}" type="pres">
      <dgm:prSet presAssocID="{F34D0F47-91B6-4E6F-A1CB-3D32BFA7ADC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esentation with Checklist"/>
        </a:ext>
      </dgm:extLst>
    </dgm:pt>
    <dgm:pt modelId="{5DCE0BDD-6533-410C-808C-CCEDA5BC94A5}" type="pres">
      <dgm:prSet presAssocID="{F34D0F47-91B6-4E6F-A1CB-3D32BFA7ADCC}" presName="spaceRect" presStyleCnt="0"/>
      <dgm:spPr/>
    </dgm:pt>
    <dgm:pt modelId="{77C3DAEE-B417-4550-86FC-9F175A85A7A7}" type="pres">
      <dgm:prSet presAssocID="{F34D0F47-91B6-4E6F-A1CB-3D32BFA7ADCC}" presName="textRect" presStyleLbl="revTx" presStyleIdx="1" presStyleCnt="2" custLinFactNeighborX="2163" custLinFactNeighborY="-12734">
        <dgm:presLayoutVars>
          <dgm:chMax val="1"/>
          <dgm:chPref val="1"/>
        </dgm:presLayoutVars>
      </dgm:prSet>
      <dgm:spPr/>
    </dgm:pt>
  </dgm:ptLst>
  <dgm:cxnLst>
    <dgm:cxn modelId="{937F0012-C2A2-4C45-AEB6-0B8785E241EC}" type="presOf" srcId="{F34D0F47-91B6-4E6F-A1CB-3D32BFA7ADCC}" destId="{77C3DAEE-B417-4550-86FC-9F175A85A7A7}" srcOrd="0" destOrd="0" presId="urn:microsoft.com/office/officeart/2018/2/layout/IconLabelList"/>
    <dgm:cxn modelId="{13952F5B-A945-4718-8AEE-5F10A0D0A7C0}" type="presOf" srcId="{32A38715-FA79-436D-BEF3-FC626020EC48}" destId="{BF1CEB6E-7B3E-4A4A-80FA-8F6C6D2E5593}" srcOrd="0" destOrd="0" presId="urn:microsoft.com/office/officeart/2018/2/layout/IconLabelList"/>
    <dgm:cxn modelId="{A1590F42-1CE9-4B3B-8459-493D1BCE7151}" srcId="{32A38715-FA79-436D-BEF3-FC626020EC48}" destId="{F34D0F47-91B6-4E6F-A1CB-3D32BFA7ADCC}" srcOrd="1" destOrd="0" parTransId="{C3385BBC-D73C-47FE-A4CA-1ED36DAAC4DC}" sibTransId="{CEF41D86-990E-446C-B959-549B205505A6}"/>
    <dgm:cxn modelId="{060A0452-64E7-4C99-BEB2-D0779C13F3EA}" type="presOf" srcId="{1BF25CF8-7C5D-4640-80AC-B521B76571FA}" destId="{C2995ADD-7415-43D4-A7E3-9F7F71308554}" srcOrd="0" destOrd="0" presId="urn:microsoft.com/office/officeart/2018/2/layout/IconLabelList"/>
    <dgm:cxn modelId="{5B34A09B-A508-4728-84E2-91D1F56BBB10}" srcId="{32A38715-FA79-436D-BEF3-FC626020EC48}" destId="{1BF25CF8-7C5D-4640-80AC-B521B76571FA}" srcOrd="0" destOrd="0" parTransId="{91B93586-D758-41A9-A3FD-D644874BFCE5}" sibTransId="{A6905894-EF9D-47FC-B2BA-A6A73DBAF344}"/>
    <dgm:cxn modelId="{F7D3594A-D826-489A-9676-10707F48B4E6}" type="presParOf" srcId="{BF1CEB6E-7B3E-4A4A-80FA-8F6C6D2E5593}" destId="{BA956E98-8E28-4F3A-AAF4-8F3C6434051B}" srcOrd="0" destOrd="0" presId="urn:microsoft.com/office/officeart/2018/2/layout/IconLabelList"/>
    <dgm:cxn modelId="{5D703E92-0E30-4847-BD73-2D7152C5A677}" type="presParOf" srcId="{BA956E98-8E28-4F3A-AAF4-8F3C6434051B}" destId="{D3DA2E06-1170-4EE8-850C-A6EAF9CBAE29}" srcOrd="0" destOrd="0" presId="urn:microsoft.com/office/officeart/2018/2/layout/IconLabelList"/>
    <dgm:cxn modelId="{D69B75D4-D80A-4B87-82E9-621B5A39DC0F}" type="presParOf" srcId="{BA956E98-8E28-4F3A-AAF4-8F3C6434051B}" destId="{C46D79F8-37DC-4996-956D-0C56AF0B23D6}" srcOrd="1" destOrd="0" presId="urn:microsoft.com/office/officeart/2018/2/layout/IconLabelList"/>
    <dgm:cxn modelId="{6C7C7E7D-D4BB-4655-BC9E-E0D0B33925D4}" type="presParOf" srcId="{BA956E98-8E28-4F3A-AAF4-8F3C6434051B}" destId="{C2995ADD-7415-43D4-A7E3-9F7F71308554}" srcOrd="2" destOrd="0" presId="urn:microsoft.com/office/officeart/2018/2/layout/IconLabelList"/>
    <dgm:cxn modelId="{C0A91CEF-0158-45BA-929E-D5277E78B24F}" type="presParOf" srcId="{BF1CEB6E-7B3E-4A4A-80FA-8F6C6D2E5593}" destId="{7BBBB96E-1587-4F51-A721-F9663B14EF95}" srcOrd="1" destOrd="0" presId="urn:microsoft.com/office/officeart/2018/2/layout/IconLabelList"/>
    <dgm:cxn modelId="{A3BCC436-F239-4481-90DA-2FED84B5C11A}" type="presParOf" srcId="{BF1CEB6E-7B3E-4A4A-80FA-8F6C6D2E5593}" destId="{2DF44A9F-C7B1-476E-A0C1-D376AB242FA6}" srcOrd="2" destOrd="0" presId="urn:microsoft.com/office/officeart/2018/2/layout/IconLabelList"/>
    <dgm:cxn modelId="{59211D3C-EA41-4DD0-80A3-DB25AAC6206C}" type="presParOf" srcId="{2DF44A9F-C7B1-476E-A0C1-D376AB242FA6}" destId="{30FD6314-0F89-43E0-BC56-99BC35154F27}" srcOrd="0" destOrd="0" presId="urn:microsoft.com/office/officeart/2018/2/layout/IconLabelList"/>
    <dgm:cxn modelId="{8A93366F-BCC7-44C3-A150-929B28BE6AA0}" type="presParOf" srcId="{2DF44A9F-C7B1-476E-A0C1-D376AB242FA6}" destId="{5DCE0BDD-6533-410C-808C-CCEDA5BC94A5}" srcOrd="1" destOrd="0" presId="urn:microsoft.com/office/officeart/2018/2/layout/IconLabelList"/>
    <dgm:cxn modelId="{39CA0192-AFF2-4513-A793-C0283A6529C9}" type="presParOf" srcId="{2DF44A9F-C7B1-476E-A0C1-D376AB242FA6}" destId="{77C3DAEE-B417-4550-86FC-9F175A85A7A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DA2E06-1170-4EE8-850C-A6EAF9CBAE29}">
      <dsp:nvSpPr>
        <dsp:cNvPr id="0" name=""/>
        <dsp:cNvSpPr/>
      </dsp:nvSpPr>
      <dsp:spPr>
        <a:xfrm>
          <a:off x="681965" y="108455"/>
          <a:ext cx="794179" cy="7941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995ADD-7415-43D4-A7E3-9F7F71308554}">
      <dsp:nvSpPr>
        <dsp:cNvPr id="0" name=""/>
        <dsp:cNvSpPr/>
      </dsp:nvSpPr>
      <dsp:spPr>
        <a:xfrm>
          <a:off x="196644" y="1129271"/>
          <a:ext cx="1764843" cy="203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tr-TR" sz="1200" b="1" kern="1200" dirty="0"/>
            <a:t>Amaç</a:t>
          </a:r>
          <a:r>
            <a:rPr lang="tr-TR" sz="1200" kern="1200" dirty="0"/>
            <a:t>: Robotun, en kısa sürede ve dengeli bir şekilde ileriye doğru hareket etmesini sağlamaktır. Bu süreçte robot, bacak hareketlerini kontrol ederek ileriye doğru bir hız kazanmayı öğrenir.</a:t>
          </a:r>
          <a:endParaRPr lang="en-US" sz="1200" kern="1200" dirty="0"/>
        </a:p>
      </dsp:txBody>
      <dsp:txXfrm>
        <a:off x="196644" y="1129271"/>
        <a:ext cx="1764843" cy="2033275"/>
      </dsp:txXfrm>
    </dsp:sp>
    <dsp:sp modelId="{30FD6314-0F89-43E0-BC56-99BC35154F27}">
      <dsp:nvSpPr>
        <dsp:cNvPr id="0" name=""/>
        <dsp:cNvSpPr/>
      </dsp:nvSpPr>
      <dsp:spPr>
        <a:xfrm>
          <a:off x="3132232" y="1432"/>
          <a:ext cx="794179" cy="7941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C3DAEE-B417-4550-86FC-9F175A85A7A7}">
      <dsp:nvSpPr>
        <dsp:cNvPr id="0" name=""/>
        <dsp:cNvSpPr/>
      </dsp:nvSpPr>
      <dsp:spPr>
        <a:xfrm>
          <a:off x="2685074" y="1035720"/>
          <a:ext cx="1764843" cy="203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tr-TR" sz="1200" b="1" kern="1200" dirty="0"/>
            <a:t>Pekiştirmeli Öğrenme Testleri</a:t>
          </a:r>
          <a:r>
            <a:rPr lang="tr-TR" sz="1200" kern="1200" dirty="0"/>
            <a:t>: </a:t>
          </a:r>
          <a:r>
            <a:rPr lang="tr-TR" sz="1200" kern="1200" dirty="0" err="1"/>
            <a:t>Half</a:t>
          </a:r>
          <a:r>
            <a:rPr lang="tr-TR" sz="1200" kern="1200" dirty="0"/>
            <a:t> </a:t>
          </a:r>
          <a:r>
            <a:rPr lang="tr-TR" sz="1200" kern="1200" dirty="0" err="1"/>
            <a:t>Cheetah</a:t>
          </a:r>
          <a:r>
            <a:rPr lang="tr-TR" sz="1200" kern="1200" dirty="0"/>
            <a:t> simülasyonu, robotun zorlu bir hareket görevini çözmesini gerektirdiği için pekiştirmeli öğrenme algoritmalarının test edilmesi için idealdir. Özellikle A2C, PPO ve DDPG gibi algoritmalar, bu simülasyonda robotun hızla koşmayı öğrenmesini sağlamak için kullanılır.</a:t>
          </a:r>
          <a:endParaRPr lang="en-US" sz="1200" kern="1200" dirty="0"/>
        </a:p>
      </dsp:txBody>
      <dsp:txXfrm>
        <a:off x="2685074" y="1035720"/>
        <a:ext cx="1764843" cy="203327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0254CB5-340B-43EE-A16E-DA6FA209156E}" type="datetimeFigureOut">
              <a:rPr lang="tr-TR" smtClean="0"/>
              <a:t>8.11.2024</a:t>
            </a:fld>
            <a:endParaRPr lang="tr-TR"/>
          </a:p>
        </p:txBody>
      </p:sp>
      <p:sp>
        <p:nvSpPr>
          <p:cNvPr id="5" name="Footer Placeholder 4"/>
          <p:cNvSpPr>
            <a:spLocks noGrp="1"/>
          </p:cNvSpPr>
          <p:nvPr>
            <p:ph type="ftr" sz="quarter" idx="11"/>
          </p:nvPr>
        </p:nvSpPr>
        <p:spPr>
          <a:xfrm>
            <a:off x="2692397" y="5037663"/>
            <a:ext cx="5214635" cy="279400"/>
          </a:xfrm>
        </p:spPr>
        <p:txBody>
          <a:bodyPr/>
          <a:lstStyle/>
          <a:p>
            <a:endParaRPr lang="tr-TR"/>
          </a:p>
        </p:txBody>
      </p:sp>
      <p:sp>
        <p:nvSpPr>
          <p:cNvPr id="6" name="Slide Number Placeholder 5"/>
          <p:cNvSpPr>
            <a:spLocks noGrp="1"/>
          </p:cNvSpPr>
          <p:nvPr>
            <p:ph type="sldNum" sz="quarter" idx="12"/>
          </p:nvPr>
        </p:nvSpPr>
        <p:spPr>
          <a:xfrm>
            <a:off x="8956900" y="5037663"/>
            <a:ext cx="551167" cy="279400"/>
          </a:xfrm>
        </p:spPr>
        <p:txBody>
          <a:bodyPr/>
          <a:lstStyle/>
          <a:p>
            <a:fld id="{7D565EBE-49C4-4D70-AA51-733E7A1248F9}" type="slidenum">
              <a:rPr lang="tr-TR" smtClean="0"/>
              <a:t>‹#›</a:t>
            </a:fld>
            <a:endParaRPr lang="tr-TR"/>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8768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0254CB5-340B-43EE-A16E-DA6FA209156E}" type="datetimeFigureOut">
              <a:rPr lang="tr-TR" smtClean="0"/>
              <a:t>8.11.2024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D565EBE-49C4-4D70-AA51-733E7A1248F9}" type="slidenum">
              <a:rPr lang="tr-TR" smtClean="0"/>
              <a:t>‹#›</a:t>
            </a:fld>
            <a:endParaRPr lang="tr-TR"/>
          </a:p>
        </p:txBody>
      </p:sp>
    </p:spTree>
    <p:extLst>
      <p:ext uri="{BB962C8B-B14F-4D97-AF65-F5344CB8AC3E}">
        <p14:creationId xmlns:p14="http://schemas.microsoft.com/office/powerpoint/2010/main" val="1635111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0254CB5-340B-43EE-A16E-DA6FA209156E}" type="datetimeFigureOut">
              <a:rPr lang="tr-TR" smtClean="0"/>
              <a:t>8.11.2024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D565EBE-49C4-4D70-AA51-733E7A1248F9}" type="slidenum">
              <a:rPr lang="tr-TR" smtClean="0"/>
              <a:t>‹#›</a:t>
            </a:fld>
            <a:endParaRPr lang="tr-TR"/>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015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0254CB5-340B-43EE-A16E-DA6FA209156E}" type="datetimeFigureOut">
              <a:rPr lang="tr-TR" smtClean="0"/>
              <a:t>8.11.2024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D565EBE-49C4-4D70-AA51-733E7A1248F9}" type="slidenum">
              <a:rPr lang="tr-TR" smtClean="0"/>
              <a:t>‹#›</a:t>
            </a:fld>
            <a:endParaRPr lang="tr-T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9364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0254CB5-340B-43EE-A16E-DA6FA209156E}" type="datetimeFigureOut">
              <a:rPr lang="tr-TR" smtClean="0"/>
              <a:t>8.11.2024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D565EBE-49C4-4D70-AA51-733E7A1248F9}" type="slidenum">
              <a:rPr lang="tr-TR" smtClean="0"/>
              <a:t>‹#›</a:t>
            </a:fld>
            <a:endParaRPr lang="tr-TR"/>
          </a:p>
        </p:txBody>
      </p:sp>
    </p:spTree>
    <p:extLst>
      <p:ext uri="{BB962C8B-B14F-4D97-AF65-F5344CB8AC3E}">
        <p14:creationId xmlns:p14="http://schemas.microsoft.com/office/powerpoint/2010/main" val="493936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tr-TR"/>
              <a:t>Asıl başlık stilini düzenlemek için tıklayın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0254CB5-340B-43EE-A16E-DA6FA209156E}" type="datetimeFigureOut">
              <a:rPr lang="tr-TR" smtClean="0"/>
              <a:t>8.11.2024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D565EBE-49C4-4D70-AA51-733E7A1248F9}" type="slidenum">
              <a:rPr lang="tr-TR" smtClean="0"/>
              <a:t>‹#›</a:t>
            </a:fld>
            <a:endParaRPr lang="tr-T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4755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0254CB5-340B-43EE-A16E-DA6FA209156E}" type="datetimeFigureOut">
              <a:rPr lang="tr-TR" smtClean="0"/>
              <a:t>8.11.2024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D565EBE-49C4-4D70-AA51-733E7A1248F9}" type="slidenum">
              <a:rPr lang="tr-TR" smtClean="0"/>
              <a:t>‹#›</a:t>
            </a:fld>
            <a:endParaRPr lang="tr-TR"/>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82639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0254CB5-340B-43EE-A16E-DA6FA209156E}" type="datetimeFigureOut">
              <a:rPr lang="tr-TR" smtClean="0"/>
              <a:t>8.11.2024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D565EBE-49C4-4D70-AA51-733E7A1248F9}" type="slidenum">
              <a:rPr lang="tr-TR" smtClean="0"/>
              <a:t>‹#›</a:t>
            </a:fld>
            <a:endParaRPr lang="tr-TR"/>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13470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0254CB5-340B-43EE-A16E-DA6FA209156E}" type="datetimeFigureOut">
              <a:rPr lang="tr-TR" smtClean="0"/>
              <a:t>8.11.2024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D565EBE-49C4-4D70-AA51-733E7A1248F9}" type="slidenum">
              <a:rPr lang="tr-TR" smtClean="0"/>
              <a:t>‹#›</a:t>
            </a:fld>
            <a:endParaRPr lang="tr-TR"/>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7641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0254CB5-340B-43EE-A16E-DA6FA209156E}" type="datetimeFigureOut">
              <a:rPr lang="tr-TR" smtClean="0"/>
              <a:t>8.11.2024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D565EBE-49C4-4D70-AA51-733E7A1248F9}" type="slidenum">
              <a:rPr lang="tr-TR" smtClean="0"/>
              <a:t>‹#›</a:t>
            </a:fld>
            <a:endParaRPr lang="tr-TR"/>
          </a:p>
        </p:txBody>
      </p:sp>
    </p:spTree>
    <p:extLst>
      <p:ext uri="{BB962C8B-B14F-4D97-AF65-F5344CB8AC3E}">
        <p14:creationId xmlns:p14="http://schemas.microsoft.com/office/powerpoint/2010/main" val="1129774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0254CB5-340B-43EE-A16E-DA6FA209156E}" type="datetimeFigureOut">
              <a:rPr lang="tr-TR" smtClean="0"/>
              <a:t>8.11.2024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D565EBE-49C4-4D70-AA51-733E7A1248F9}" type="slidenum">
              <a:rPr lang="tr-TR" smtClean="0"/>
              <a:t>‹#›</a:t>
            </a:fld>
            <a:endParaRPr lang="tr-TR"/>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6518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F0254CB5-340B-43EE-A16E-DA6FA209156E}" type="datetimeFigureOut">
              <a:rPr lang="tr-TR" smtClean="0"/>
              <a:t>8.11.2024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D565EBE-49C4-4D70-AA51-733E7A1248F9}" type="slidenum">
              <a:rPr lang="tr-TR" smtClean="0"/>
              <a:t>‹#›</a:t>
            </a:fld>
            <a:endParaRPr lang="tr-TR"/>
          </a:p>
        </p:txBody>
      </p:sp>
    </p:spTree>
    <p:extLst>
      <p:ext uri="{BB962C8B-B14F-4D97-AF65-F5344CB8AC3E}">
        <p14:creationId xmlns:p14="http://schemas.microsoft.com/office/powerpoint/2010/main" val="699677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F0254CB5-340B-43EE-A16E-DA6FA209156E}" type="datetimeFigureOut">
              <a:rPr lang="tr-TR" smtClean="0"/>
              <a:t>8.11.2024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D565EBE-49C4-4D70-AA51-733E7A1248F9}" type="slidenum">
              <a:rPr lang="tr-TR" smtClean="0"/>
              <a:t>‹#›</a:t>
            </a:fld>
            <a:endParaRPr lang="tr-TR"/>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6361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F0254CB5-340B-43EE-A16E-DA6FA209156E}" type="datetimeFigureOut">
              <a:rPr lang="tr-TR" smtClean="0"/>
              <a:t>8.11.2024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D565EBE-49C4-4D70-AA51-733E7A1248F9}" type="slidenum">
              <a:rPr lang="tr-TR" smtClean="0"/>
              <a:t>‹#›</a:t>
            </a:fld>
            <a:endParaRPr lang="tr-TR"/>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7595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254CB5-340B-43EE-A16E-DA6FA209156E}" type="datetimeFigureOut">
              <a:rPr lang="tr-TR" smtClean="0"/>
              <a:t>8.11.2024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7D565EBE-49C4-4D70-AA51-733E7A1248F9}" type="slidenum">
              <a:rPr lang="tr-TR" smtClean="0"/>
              <a:t>‹#›</a:t>
            </a:fld>
            <a:endParaRPr lang="tr-TR"/>
          </a:p>
        </p:txBody>
      </p:sp>
    </p:spTree>
    <p:extLst>
      <p:ext uri="{BB962C8B-B14F-4D97-AF65-F5344CB8AC3E}">
        <p14:creationId xmlns:p14="http://schemas.microsoft.com/office/powerpoint/2010/main" val="282965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0254CB5-340B-43EE-A16E-DA6FA209156E}" type="datetimeFigureOut">
              <a:rPr lang="tr-TR" smtClean="0"/>
              <a:t>8.11.2024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D565EBE-49C4-4D70-AA51-733E7A1248F9}" type="slidenum">
              <a:rPr lang="tr-TR" smtClean="0"/>
              <a:t>‹#›</a:t>
            </a:fld>
            <a:endParaRPr lang="tr-TR"/>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328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tr-TR"/>
              <a:t>Asıl başlık stilini düzenlemek için tıklayın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0254CB5-340B-43EE-A16E-DA6FA209156E}" type="datetimeFigureOut">
              <a:rPr lang="tr-TR" smtClean="0"/>
              <a:t>8.11.2024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D565EBE-49C4-4D70-AA51-733E7A1248F9}" type="slidenum">
              <a:rPr lang="tr-TR" smtClean="0"/>
              <a:t>‹#›</a:t>
            </a:fld>
            <a:endParaRPr lang="tr-TR"/>
          </a:p>
        </p:txBody>
      </p:sp>
    </p:spTree>
    <p:extLst>
      <p:ext uri="{BB962C8B-B14F-4D97-AF65-F5344CB8AC3E}">
        <p14:creationId xmlns:p14="http://schemas.microsoft.com/office/powerpoint/2010/main" val="768233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0254CB5-340B-43EE-A16E-DA6FA209156E}" type="datetimeFigureOut">
              <a:rPr lang="tr-TR" smtClean="0"/>
              <a:t>8.11.2024</a:t>
            </a:fld>
            <a:endParaRPr lang="tr-T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D565EBE-49C4-4D70-AA51-733E7A1248F9}" type="slidenum">
              <a:rPr lang="tr-TR" smtClean="0"/>
              <a:t>‹#›</a:t>
            </a:fld>
            <a:endParaRPr lang="tr-TR"/>
          </a:p>
        </p:txBody>
      </p:sp>
    </p:spTree>
    <p:extLst>
      <p:ext uri="{BB962C8B-B14F-4D97-AF65-F5344CB8AC3E}">
        <p14:creationId xmlns:p14="http://schemas.microsoft.com/office/powerpoint/2010/main" val="104098753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71AAB1-98F6-4C20-7DC5-F35124FF6884}"/>
              </a:ext>
            </a:extLst>
          </p:cNvPr>
          <p:cNvSpPr>
            <a:spLocks noGrp="1"/>
          </p:cNvSpPr>
          <p:nvPr>
            <p:ph type="title"/>
          </p:nvPr>
        </p:nvSpPr>
        <p:spPr>
          <a:xfrm>
            <a:off x="876693" y="741391"/>
            <a:ext cx="4597747" cy="1616203"/>
          </a:xfrm>
        </p:spPr>
        <p:txBody>
          <a:bodyPr anchor="b">
            <a:normAutofit/>
          </a:bodyPr>
          <a:lstStyle/>
          <a:p>
            <a:r>
              <a:rPr lang="tr-TR" sz="3200"/>
              <a:t>ROBOT TASARIMI VE UYGULAMALARI</a:t>
            </a:r>
          </a:p>
        </p:txBody>
      </p:sp>
      <p:sp>
        <p:nvSpPr>
          <p:cNvPr id="3" name="İçerik Yer Tutucusu 2">
            <a:extLst>
              <a:ext uri="{FF2B5EF4-FFF2-40B4-BE49-F238E27FC236}">
                <a16:creationId xmlns:a16="http://schemas.microsoft.com/office/drawing/2014/main" id="{CD76E227-24F7-8CBD-6DCF-7F14F17B9AA2}"/>
              </a:ext>
            </a:extLst>
          </p:cNvPr>
          <p:cNvSpPr>
            <a:spLocks noGrp="1"/>
          </p:cNvSpPr>
          <p:nvPr>
            <p:ph idx="1"/>
          </p:nvPr>
        </p:nvSpPr>
        <p:spPr>
          <a:xfrm>
            <a:off x="876693" y="4611828"/>
            <a:ext cx="4597746" cy="1369479"/>
          </a:xfrm>
        </p:spPr>
        <p:txBody>
          <a:bodyPr anchor="t">
            <a:normAutofit/>
          </a:bodyPr>
          <a:lstStyle/>
          <a:p>
            <a:r>
              <a:rPr lang="tr-TR" sz="2000" dirty="0"/>
              <a:t>032190051 ÖZGE SERSAN</a:t>
            </a:r>
          </a:p>
          <a:p>
            <a:r>
              <a:rPr lang="tr-TR" sz="2000" dirty="0"/>
              <a:t>032090047 MELİKE ŞAHİN</a:t>
            </a:r>
          </a:p>
        </p:txBody>
      </p:sp>
      <p:pic>
        <p:nvPicPr>
          <p:cNvPr id="7" name="Graphic 6" descr="Robot Ana hat">
            <a:extLst>
              <a:ext uri="{FF2B5EF4-FFF2-40B4-BE49-F238E27FC236}">
                <a16:creationId xmlns:a16="http://schemas.microsoft.com/office/drawing/2014/main" id="{A51D904B-2AEA-E0D1-1BA0-64C04B7F34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31137" y="867064"/>
            <a:ext cx="5048790" cy="5048790"/>
          </a:xfrm>
          <a:prstGeom prst="rect">
            <a:avLst/>
          </a:prstGeom>
        </p:spPr>
      </p:pic>
    </p:spTree>
    <p:extLst>
      <p:ext uri="{BB962C8B-B14F-4D97-AF65-F5344CB8AC3E}">
        <p14:creationId xmlns:p14="http://schemas.microsoft.com/office/powerpoint/2010/main" val="2468812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8A398DC0-338F-CCB4-F3B9-2080A7359FD2}"/>
              </a:ext>
            </a:extLst>
          </p:cNvPr>
          <p:cNvSpPr txBox="1"/>
          <p:nvPr/>
        </p:nvSpPr>
        <p:spPr>
          <a:xfrm>
            <a:off x="985683" y="1044855"/>
            <a:ext cx="10220633" cy="5532925"/>
          </a:xfrm>
          <a:prstGeom prst="rect">
            <a:avLst/>
          </a:prstGeom>
          <a:noFill/>
        </p:spPr>
        <p:txBody>
          <a:bodyPr wrap="square">
            <a:spAutoFit/>
          </a:bodyPr>
          <a:lstStyle/>
          <a:p>
            <a:pPr>
              <a:lnSpc>
                <a:spcPct val="107000"/>
              </a:lnSpc>
              <a:spcAft>
                <a:spcPts val="800"/>
              </a:spcAft>
            </a:pPr>
            <a:r>
              <a:rPr lang="tr-TR" sz="1800" kern="100" dirty="0">
                <a:effectLst/>
                <a:latin typeface="Aptos" panose="020B0004020202020204" pitchFamily="34" charset="0"/>
                <a:ea typeface="Aptos" panose="020B0004020202020204" pitchFamily="34" charset="0"/>
                <a:cs typeface="Times New Roman" panose="02020603050405020304" pitchFamily="18" charset="0"/>
              </a:rPr>
              <a:t>Bu problemin amacı, bir simülasyon ortamında bir ajanı başarılı bir şekilde yönlendirecek bir politika(</a:t>
            </a:r>
            <a:r>
              <a:rPr lang="tr-TR" sz="1800" kern="100" dirty="0" err="1">
                <a:effectLst/>
                <a:latin typeface="Aptos" panose="020B0004020202020204" pitchFamily="34" charset="0"/>
                <a:ea typeface="Aptos" panose="020B0004020202020204" pitchFamily="34" charset="0"/>
                <a:cs typeface="Times New Roman" panose="02020603050405020304" pitchFamily="18" charset="0"/>
              </a:rPr>
              <a:t>policy</a:t>
            </a:r>
            <a:r>
              <a:rPr lang="tr-TR" sz="1800" kern="100" dirty="0">
                <a:effectLst/>
                <a:latin typeface="Aptos" panose="020B0004020202020204" pitchFamily="34" charset="0"/>
                <a:ea typeface="Aptos" panose="020B0004020202020204" pitchFamily="34" charset="0"/>
                <a:cs typeface="Times New Roman" panose="02020603050405020304" pitchFamily="18" charset="0"/>
              </a:rPr>
              <a:t>) öğrenmektir. Ajanın amacı, aldığı ödülleri maksimize edecek bir politika oluşturmak ve bu politika aracılığıyla adım adım öğrenim sürecinde en iyi aksiyonu seçmektir. PPO algoritması, politika güncellemelerini kontrollü bir şekilde yaparak performansı artırır ve kararlılığı sağlar.</a:t>
            </a:r>
          </a:p>
          <a:p>
            <a:pPr marL="342900" lvl="0" indent="-342900">
              <a:lnSpc>
                <a:spcPct val="107000"/>
              </a:lnSpc>
              <a:spcAft>
                <a:spcPts val="800"/>
              </a:spcAft>
              <a:buSzPts val="1000"/>
              <a:buFont typeface="Symbol" panose="05050102010706020507" pitchFamily="18" charset="2"/>
              <a:buChar char=""/>
              <a:tabLst>
                <a:tab pos="457200" algn="l"/>
              </a:tabLst>
            </a:pPr>
            <a:r>
              <a:rPr lang="tr-TR" sz="1800" b="1" kern="100" dirty="0" err="1">
                <a:effectLst/>
                <a:latin typeface="Aptos" panose="020B0004020202020204" pitchFamily="34" charset="0"/>
                <a:ea typeface="Aptos" panose="020B0004020202020204" pitchFamily="34" charset="0"/>
                <a:cs typeface="Times New Roman" panose="02020603050405020304" pitchFamily="18" charset="0"/>
              </a:rPr>
              <a:t>Actor</a:t>
            </a:r>
            <a:r>
              <a:rPr lang="tr-TR" sz="1800" b="1" kern="100" dirty="0">
                <a:effectLst/>
                <a:latin typeface="Aptos" panose="020B0004020202020204" pitchFamily="34" charset="0"/>
                <a:ea typeface="Aptos" panose="020B0004020202020204" pitchFamily="34" charset="0"/>
                <a:cs typeface="Times New Roman" panose="02020603050405020304" pitchFamily="18" charset="0"/>
              </a:rPr>
              <a:t> (Agent)</a:t>
            </a:r>
            <a:r>
              <a:rPr lang="tr-TR" sz="1800" kern="100" dirty="0">
                <a:effectLst/>
                <a:latin typeface="Aptos" panose="020B0004020202020204" pitchFamily="34" charset="0"/>
                <a:ea typeface="Aptos" panose="020B0004020202020204" pitchFamily="34" charset="0"/>
                <a:cs typeface="Times New Roman" panose="02020603050405020304" pitchFamily="18" charset="0"/>
              </a:rPr>
              <a:t>: Ajanın hangi aksiyonu seçeceğini belirler.</a:t>
            </a:r>
          </a:p>
          <a:p>
            <a:pPr marL="342900" lvl="0" indent="-342900">
              <a:lnSpc>
                <a:spcPct val="107000"/>
              </a:lnSpc>
              <a:spcAft>
                <a:spcPts val="800"/>
              </a:spcAft>
              <a:buSzPts val="1000"/>
              <a:buFont typeface="Symbol" panose="05050102010706020507" pitchFamily="18" charset="2"/>
              <a:buChar char=""/>
              <a:tabLst>
                <a:tab pos="457200" algn="l"/>
              </a:tabLst>
            </a:pPr>
            <a:r>
              <a:rPr lang="tr-TR" sz="1800" b="1" kern="100" dirty="0" err="1">
                <a:effectLst/>
                <a:latin typeface="Aptos" panose="020B0004020202020204" pitchFamily="34" charset="0"/>
                <a:ea typeface="Aptos" panose="020B0004020202020204" pitchFamily="34" charset="0"/>
                <a:cs typeface="Times New Roman" panose="02020603050405020304" pitchFamily="18" charset="0"/>
              </a:rPr>
              <a:t>Critic</a:t>
            </a:r>
            <a:r>
              <a:rPr lang="tr-TR" sz="1800" b="1" kern="100" dirty="0">
                <a:effectLst/>
                <a:latin typeface="Aptos" panose="020B0004020202020204" pitchFamily="34" charset="0"/>
                <a:ea typeface="Aptos" panose="020B0004020202020204" pitchFamily="34" charset="0"/>
                <a:cs typeface="Times New Roman" panose="02020603050405020304" pitchFamily="18" charset="0"/>
              </a:rPr>
              <a:t> (Value </a:t>
            </a:r>
            <a:r>
              <a:rPr lang="tr-TR" sz="1800" b="1" kern="100" dirty="0" err="1">
                <a:effectLst/>
                <a:latin typeface="Aptos" panose="020B0004020202020204" pitchFamily="34" charset="0"/>
                <a:ea typeface="Aptos" panose="020B0004020202020204" pitchFamily="34" charset="0"/>
                <a:cs typeface="Times New Roman" panose="02020603050405020304" pitchFamily="18" charset="0"/>
              </a:rPr>
              <a:t>Function</a:t>
            </a:r>
            <a:r>
              <a:rPr lang="tr-TR" sz="1800" b="1" kern="100" dirty="0">
                <a:effectLst/>
                <a:latin typeface="Aptos" panose="020B0004020202020204" pitchFamily="34" charset="0"/>
                <a:ea typeface="Aptos" panose="020B0004020202020204" pitchFamily="34" charset="0"/>
                <a:cs typeface="Times New Roman" panose="02020603050405020304" pitchFamily="18" charset="0"/>
              </a:rPr>
              <a:t>)</a:t>
            </a:r>
            <a:r>
              <a:rPr lang="tr-TR" sz="1800" kern="100" dirty="0">
                <a:effectLst/>
                <a:latin typeface="Aptos" panose="020B0004020202020204" pitchFamily="34" charset="0"/>
                <a:ea typeface="Aptos" panose="020B0004020202020204" pitchFamily="34" charset="0"/>
                <a:cs typeface="Times New Roman" panose="02020603050405020304" pitchFamily="18" charset="0"/>
              </a:rPr>
              <a:t>: Bir durumun değerini tahmin eder ve bu değeri, politika güncellemelerinde kullanmak için avantaj hesaplamaları ile birleştirir.</a:t>
            </a:r>
          </a:p>
          <a:p>
            <a:pPr marL="342900" lvl="0" indent="-342900">
              <a:lnSpc>
                <a:spcPct val="107000"/>
              </a:lnSpc>
              <a:spcAft>
                <a:spcPts val="800"/>
              </a:spcAft>
              <a:buSzPts val="1000"/>
              <a:buFont typeface="Symbol" panose="05050102010706020507" pitchFamily="18" charset="2"/>
              <a:buChar char=""/>
              <a:tabLst>
                <a:tab pos="457200" algn="l"/>
              </a:tabLst>
            </a:pPr>
            <a:r>
              <a:rPr lang="tr-TR" sz="1800" b="1" kern="100" dirty="0">
                <a:effectLst/>
                <a:latin typeface="Aptos" panose="020B0004020202020204" pitchFamily="34" charset="0"/>
                <a:ea typeface="Aptos" panose="020B0004020202020204" pitchFamily="34" charset="0"/>
                <a:cs typeface="Times New Roman" panose="02020603050405020304" pitchFamily="18" charset="0"/>
              </a:rPr>
              <a:t>PPO Algoritması</a:t>
            </a:r>
            <a:r>
              <a:rPr lang="tr-TR" sz="1800" kern="100" dirty="0">
                <a:effectLst/>
                <a:latin typeface="Aptos" panose="020B0004020202020204" pitchFamily="34" charset="0"/>
                <a:ea typeface="Aptos" panose="020B0004020202020204" pitchFamily="34" charset="0"/>
                <a:cs typeface="Times New Roman" panose="02020603050405020304" pitchFamily="18" charset="0"/>
              </a:rPr>
              <a:t>: Politikayı güncellerken geçmiş politika (eski politika) ve mevcut politika arasındaki farkı kontrol eder, böylece öğrenme sürecinde büyük sıçramalar yaşanmaz.</a:t>
            </a:r>
          </a:p>
          <a:p>
            <a:pPr marL="342900" lvl="0" indent="-342900">
              <a:lnSpc>
                <a:spcPct val="107000"/>
              </a:lnSpc>
              <a:spcAft>
                <a:spcPts val="800"/>
              </a:spcAft>
              <a:buSzPts val="1000"/>
              <a:buFont typeface="Symbol" panose="05050102010706020507" pitchFamily="18" charset="2"/>
              <a:buChar char=""/>
              <a:tabLst>
                <a:tab pos="457200" algn="l"/>
              </a:tabLst>
            </a:pPr>
            <a:r>
              <a:rPr lang="tr-TR" sz="1800" kern="100" dirty="0">
                <a:latin typeface="Aptos" panose="020B0004020202020204" pitchFamily="34" charset="0"/>
                <a:ea typeface="Aptos" panose="020B0004020202020204" pitchFamily="34" charset="0"/>
                <a:cs typeface="Times New Roman" panose="02020603050405020304" pitchFamily="18" charset="0"/>
              </a:rPr>
              <a:t>Bu algoritma sürekli bir algoritmadır.</a:t>
            </a:r>
          </a:p>
          <a:p>
            <a:pPr marL="342900" indent="-342900">
              <a:lnSpc>
                <a:spcPct val="107000"/>
              </a:lnSpc>
              <a:spcAft>
                <a:spcPts val="800"/>
              </a:spcAft>
              <a:buSzPts val="1000"/>
              <a:buFont typeface="Symbol" panose="05050102010706020507" pitchFamily="18" charset="2"/>
              <a:buChar char=""/>
              <a:tabLst>
                <a:tab pos="457200" algn="l"/>
              </a:tabLst>
            </a:pPr>
            <a:r>
              <a:rPr lang="tr-TR" sz="1800" b="1" kern="100" dirty="0">
                <a:effectLst/>
                <a:latin typeface="Aptos" panose="020B0004020202020204" pitchFamily="34" charset="0"/>
                <a:ea typeface="Aptos" panose="020B0004020202020204" pitchFamily="34" charset="0"/>
                <a:cs typeface="Times New Roman" panose="02020603050405020304" pitchFamily="18" charset="0"/>
              </a:rPr>
              <a:t>Aksiyon Uzayı</a:t>
            </a:r>
            <a:r>
              <a:rPr lang="tr-TR" sz="1800" kern="100" dirty="0">
                <a:effectLst/>
                <a:latin typeface="Aptos" panose="020B0004020202020204" pitchFamily="34" charset="0"/>
                <a:ea typeface="Aptos" panose="020B0004020202020204" pitchFamily="34" charset="0"/>
                <a:cs typeface="Times New Roman" panose="02020603050405020304" pitchFamily="18" charset="0"/>
              </a:rPr>
              <a:t>: Koddaki </a:t>
            </a:r>
            <a:r>
              <a:rPr lang="tr-TR" sz="1800" kern="100" dirty="0" err="1">
                <a:effectLst/>
                <a:latin typeface="Aptos" panose="020B0004020202020204" pitchFamily="34" charset="0"/>
                <a:ea typeface="Aptos" panose="020B0004020202020204" pitchFamily="34" charset="0"/>
                <a:cs typeface="Times New Roman" panose="02020603050405020304" pitchFamily="18" charset="0"/>
              </a:rPr>
              <a:t>Actor</a:t>
            </a:r>
            <a:r>
              <a:rPr lang="tr-TR" sz="1800" kern="100" dirty="0">
                <a:effectLst/>
                <a:latin typeface="Aptos" panose="020B0004020202020204" pitchFamily="34" charset="0"/>
                <a:ea typeface="Aptos" panose="020B0004020202020204" pitchFamily="34" charset="0"/>
                <a:cs typeface="Times New Roman" panose="02020603050405020304" pitchFamily="18" charset="0"/>
              </a:rPr>
              <a:t> sınıfı, ajan için </a:t>
            </a:r>
            <a:r>
              <a:rPr lang="tr-TR" sz="1800" b="1" kern="100" dirty="0">
                <a:effectLst/>
                <a:latin typeface="Aptos" panose="020B0004020202020204" pitchFamily="34" charset="0"/>
                <a:ea typeface="Aptos" panose="020B0004020202020204" pitchFamily="34" charset="0"/>
                <a:cs typeface="Times New Roman" panose="02020603050405020304" pitchFamily="18" charset="0"/>
              </a:rPr>
              <a:t>sürekli bir aksiyon uzayı</a:t>
            </a:r>
            <a:r>
              <a:rPr lang="tr-TR" sz="1800" kern="100" dirty="0">
                <a:effectLst/>
                <a:latin typeface="Aptos" panose="020B0004020202020204" pitchFamily="34" charset="0"/>
                <a:ea typeface="Aptos" panose="020B0004020202020204" pitchFamily="34" charset="0"/>
                <a:cs typeface="Times New Roman" panose="02020603050405020304" pitchFamily="18" charset="0"/>
              </a:rPr>
              <a:t> oluşturmaktadır. Aksiyonların normal dağılımdan örneklenmesi ve </a:t>
            </a:r>
            <a:r>
              <a:rPr lang="tr-TR" sz="1800" kern="100" dirty="0" err="1">
                <a:effectLst/>
                <a:latin typeface="Aptos" panose="020B0004020202020204" pitchFamily="34" charset="0"/>
                <a:ea typeface="Aptos" panose="020B0004020202020204" pitchFamily="34" charset="0"/>
                <a:cs typeface="Times New Roman" panose="02020603050405020304" pitchFamily="18" charset="0"/>
              </a:rPr>
              <a:t>distributions.Normal</a:t>
            </a:r>
            <a:r>
              <a:rPr lang="tr-TR" sz="1800" kern="100" dirty="0">
                <a:effectLst/>
                <a:latin typeface="Aptos" panose="020B0004020202020204" pitchFamily="34" charset="0"/>
                <a:ea typeface="Aptos" panose="020B0004020202020204" pitchFamily="34" charset="0"/>
                <a:cs typeface="Times New Roman" panose="02020603050405020304" pitchFamily="18" charset="0"/>
              </a:rPr>
              <a:t> kullanılması sürekli aksiyon uzayını işaret eder. PPO algoritması, burada sürekliyi tercih ederek ajan için daha hassas ve ince ayar gerektiren aksiyonlar almasını sağlar.</a:t>
            </a:r>
          </a:p>
          <a:p>
            <a:pPr marL="342900" lvl="0" indent="-342900">
              <a:lnSpc>
                <a:spcPct val="107000"/>
              </a:lnSpc>
              <a:spcAft>
                <a:spcPts val="800"/>
              </a:spcAft>
              <a:buSzPts val="1000"/>
              <a:buFont typeface="Symbol" panose="05050102010706020507" pitchFamily="18" charset="2"/>
              <a:buChar char=""/>
              <a:tabLst>
                <a:tab pos="457200" algn="l"/>
              </a:tabLst>
            </a:pP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tr-TR" dirty="0"/>
          </a:p>
        </p:txBody>
      </p:sp>
    </p:spTree>
    <p:extLst>
      <p:ext uri="{BB962C8B-B14F-4D97-AF65-F5344CB8AC3E}">
        <p14:creationId xmlns:p14="http://schemas.microsoft.com/office/powerpoint/2010/main" val="180951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2CB0C0-F4B9-4328-DA58-599A6F75A542}"/>
              </a:ext>
            </a:extLst>
          </p:cNvPr>
          <p:cNvSpPr>
            <a:spLocks noGrp="1"/>
          </p:cNvSpPr>
          <p:nvPr>
            <p:ph type="title"/>
          </p:nvPr>
        </p:nvSpPr>
        <p:spPr/>
        <p:txBody>
          <a:bodyPr/>
          <a:lstStyle/>
          <a:p>
            <a:r>
              <a:rPr lang="tr-TR" dirty="0"/>
              <a:t>DQL 	</a:t>
            </a:r>
          </a:p>
        </p:txBody>
      </p:sp>
      <p:pic>
        <p:nvPicPr>
          <p:cNvPr id="5" name="İçerik Yer Tutucusu 4">
            <a:extLst>
              <a:ext uri="{FF2B5EF4-FFF2-40B4-BE49-F238E27FC236}">
                <a16:creationId xmlns:a16="http://schemas.microsoft.com/office/drawing/2014/main" id="{F5D2205C-0F2F-98D0-56C4-AFFE5119DA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3986" y="2557463"/>
            <a:ext cx="3144028" cy="3317875"/>
          </a:xfrm>
        </p:spPr>
      </p:pic>
    </p:spTree>
    <p:extLst>
      <p:ext uri="{BB962C8B-B14F-4D97-AF65-F5344CB8AC3E}">
        <p14:creationId xmlns:p14="http://schemas.microsoft.com/office/powerpoint/2010/main" val="2812175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674CF31A-75D8-ADEC-CD83-771C1A4B643C}"/>
              </a:ext>
            </a:extLst>
          </p:cNvPr>
          <p:cNvSpPr txBox="1"/>
          <p:nvPr/>
        </p:nvSpPr>
        <p:spPr>
          <a:xfrm>
            <a:off x="1696064" y="2120949"/>
            <a:ext cx="9379974" cy="2616101"/>
          </a:xfrm>
          <a:prstGeom prst="rect">
            <a:avLst/>
          </a:prstGeom>
          <a:noFill/>
        </p:spPr>
        <p:txBody>
          <a:bodyPr wrap="square">
            <a:spAutoFit/>
          </a:bodyPr>
          <a:lstStyle/>
          <a:p>
            <a:r>
              <a:rPr lang="tr-TR" sz="2000" b="1" dirty="0"/>
              <a:t>AMAÇ:</a:t>
            </a:r>
          </a:p>
          <a:p>
            <a:r>
              <a:rPr lang="tr-TR" sz="1800" kern="100" dirty="0">
                <a:effectLst/>
                <a:latin typeface="Aptos" panose="020B0004020202020204" pitchFamily="34" charset="0"/>
                <a:ea typeface="Aptos" panose="020B0004020202020204" pitchFamily="34" charset="0"/>
                <a:cs typeface="Times New Roman" panose="02020603050405020304" pitchFamily="18" charset="0"/>
              </a:rPr>
              <a:t>Ajanın amacı, her adımdaki ödülünü artırmak için çevresindeki durumu analiz edip en uygun aksiyonu seçmektir. Bu süreçte DQL (</a:t>
            </a:r>
            <a:r>
              <a:rPr lang="tr-TR" sz="1800" kern="100" dirty="0" err="1">
                <a:effectLst/>
                <a:latin typeface="Aptos" panose="020B0004020202020204" pitchFamily="34" charset="0"/>
                <a:ea typeface="Aptos" panose="020B0004020202020204" pitchFamily="34" charset="0"/>
                <a:cs typeface="Times New Roman" panose="02020603050405020304" pitchFamily="18" charset="0"/>
              </a:rPr>
              <a:t>Deep</a:t>
            </a:r>
            <a:r>
              <a:rPr lang="tr-TR" sz="1800" kern="100" dirty="0">
                <a:effectLst/>
                <a:latin typeface="Aptos" panose="020B0004020202020204" pitchFamily="34" charset="0"/>
                <a:ea typeface="Aptos" panose="020B0004020202020204" pitchFamily="34" charset="0"/>
                <a:cs typeface="Times New Roman" panose="02020603050405020304" pitchFamily="18" charset="0"/>
              </a:rPr>
              <a:t> Q-Learning) algoritması, Q-</a:t>
            </a:r>
            <a:r>
              <a:rPr lang="tr-TR" sz="1800" kern="100" dirty="0" err="1">
                <a:effectLst/>
                <a:latin typeface="Aptos" panose="020B0004020202020204" pitchFamily="34" charset="0"/>
                <a:ea typeface="Aptos" panose="020B0004020202020204" pitchFamily="34" charset="0"/>
                <a:cs typeface="Times New Roman" panose="02020603050405020304" pitchFamily="18" charset="0"/>
              </a:rPr>
              <a:t>learning'in</a:t>
            </a:r>
            <a:r>
              <a:rPr lang="tr-TR" sz="1800" kern="100" dirty="0">
                <a:effectLst/>
                <a:latin typeface="Aptos" panose="020B0004020202020204" pitchFamily="34" charset="0"/>
                <a:ea typeface="Aptos" panose="020B0004020202020204" pitchFamily="34" charset="0"/>
                <a:cs typeface="Times New Roman" panose="02020603050405020304" pitchFamily="18" charset="0"/>
              </a:rPr>
              <a:t> bir uzantısı olarak derin sinir ağlarını kullanır ve karmaşık durum-aksiyon ilişkilerini öğrenir.</a:t>
            </a:r>
          </a:p>
          <a:p>
            <a:r>
              <a:rPr lang="tr-TR" sz="1800" kern="100" dirty="0">
                <a:effectLst/>
                <a:latin typeface="Aptos" panose="020B0004020202020204" pitchFamily="34" charset="0"/>
                <a:ea typeface="Aptos" panose="020B0004020202020204" pitchFamily="34" charset="0"/>
                <a:cs typeface="Times New Roman" panose="02020603050405020304" pitchFamily="18" charset="0"/>
              </a:rPr>
              <a:t>Bu problem </a:t>
            </a:r>
            <a:r>
              <a:rPr lang="tr-TR" sz="1800" b="1" kern="100" dirty="0">
                <a:effectLst/>
                <a:latin typeface="Aptos" panose="020B0004020202020204" pitchFamily="34" charset="0"/>
                <a:ea typeface="Aptos" panose="020B0004020202020204" pitchFamily="34" charset="0"/>
                <a:cs typeface="Times New Roman" panose="02020603050405020304" pitchFamily="18" charset="0"/>
              </a:rPr>
              <a:t>sürekli bir problem</a:t>
            </a:r>
            <a:r>
              <a:rPr lang="tr-TR" sz="1800" kern="100" dirty="0">
                <a:effectLst/>
                <a:latin typeface="Aptos" panose="020B0004020202020204" pitchFamily="34" charset="0"/>
                <a:ea typeface="Aptos" panose="020B0004020202020204" pitchFamily="34" charset="0"/>
                <a:cs typeface="Times New Roman" panose="02020603050405020304" pitchFamily="18" charset="0"/>
              </a:rPr>
              <a:t> olarak sınıflandırılır. Çünkü ajan, aksiyon olarak sürekli değerler seçebilir (örneğin, -1 ile 1 arasında sürekli bir değer seçilebilir). Bu, sürekli aksiyon uzayına sahip olduğu anlamına gelir. Ajanın her adımda seçebileceği aksiyonlar ayrık değil, geniş bir aralıktadır ve farklı durumlarda hassas aksiyonlar seçebilir.</a:t>
            </a:r>
          </a:p>
          <a:p>
            <a:endParaRPr lang="tr-TR" dirty="0"/>
          </a:p>
        </p:txBody>
      </p:sp>
    </p:spTree>
    <p:extLst>
      <p:ext uri="{BB962C8B-B14F-4D97-AF65-F5344CB8AC3E}">
        <p14:creationId xmlns:p14="http://schemas.microsoft.com/office/powerpoint/2010/main" val="3678560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B2017A-DD4D-9C08-FFAB-C4D6862FAA57}"/>
              </a:ext>
            </a:extLst>
          </p:cNvPr>
          <p:cNvSpPr>
            <a:spLocks noGrp="1"/>
          </p:cNvSpPr>
          <p:nvPr>
            <p:ph type="title"/>
          </p:nvPr>
        </p:nvSpPr>
        <p:spPr/>
        <p:txBody>
          <a:bodyPr/>
          <a:lstStyle/>
          <a:p>
            <a:r>
              <a:rPr lang="tr-TR" dirty="0"/>
              <a:t>A2C</a:t>
            </a:r>
          </a:p>
        </p:txBody>
      </p:sp>
      <p:pic>
        <p:nvPicPr>
          <p:cNvPr id="9" name="İçerik Yer Tutucusu 8" descr="metin, ekran görüntüsü, diyagram, çizgi içeren bir resim&#10;&#10;Açıklama otomatik olarak oluşturuldu">
            <a:extLst>
              <a:ext uri="{FF2B5EF4-FFF2-40B4-BE49-F238E27FC236}">
                <a16:creationId xmlns:a16="http://schemas.microsoft.com/office/drawing/2014/main" id="{752D38B1-E176-0B88-C69A-EBAF82925C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40165" y="2482512"/>
            <a:ext cx="3111670" cy="3815771"/>
          </a:xfrm>
        </p:spPr>
      </p:pic>
    </p:spTree>
    <p:extLst>
      <p:ext uri="{BB962C8B-B14F-4D97-AF65-F5344CB8AC3E}">
        <p14:creationId xmlns:p14="http://schemas.microsoft.com/office/powerpoint/2010/main" val="457453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E0D428AB-6303-5248-26A3-59010F6FF896}"/>
              </a:ext>
            </a:extLst>
          </p:cNvPr>
          <p:cNvSpPr txBox="1"/>
          <p:nvPr/>
        </p:nvSpPr>
        <p:spPr>
          <a:xfrm>
            <a:off x="1524000" y="2151727"/>
            <a:ext cx="9379974" cy="2554545"/>
          </a:xfrm>
          <a:prstGeom prst="rect">
            <a:avLst/>
          </a:prstGeom>
          <a:noFill/>
        </p:spPr>
        <p:txBody>
          <a:bodyPr wrap="square">
            <a:spAutoFit/>
          </a:bodyPr>
          <a:lstStyle/>
          <a:p>
            <a:r>
              <a:rPr lang="tr-TR" sz="2000" b="1" dirty="0"/>
              <a:t>AMAÇ:</a:t>
            </a:r>
          </a:p>
          <a:p>
            <a:r>
              <a:rPr lang="tr-TR" sz="2000" dirty="0"/>
              <a:t>Bu kod, Atari oyunları gibi görsel verilere dayalı ortamlar için bir </a:t>
            </a:r>
            <a:r>
              <a:rPr lang="tr-TR" sz="2000" b="1" dirty="0" err="1"/>
              <a:t>Actor-Critic</a:t>
            </a:r>
            <a:r>
              <a:rPr lang="tr-TR" sz="2000" b="1" dirty="0"/>
              <a:t> (Aktör-Kritik)</a:t>
            </a:r>
            <a:r>
              <a:rPr lang="tr-TR" sz="2000" dirty="0"/>
              <a:t> modelinin temelini oluşturan sinir ağı yapısını içerir. </a:t>
            </a:r>
            <a:r>
              <a:rPr lang="tr-TR" sz="2000" dirty="0" err="1"/>
              <a:t>Actor-Critic</a:t>
            </a:r>
            <a:r>
              <a:rPr lang="tr-TR" sz="2000" dirty="0"/>
              <a:t> algoritmaları, bir ajan (yapay zeka) için hem hangi hareketin yapılacağını seçmeye hem de yapılan hareketin değerini tahmin etmeye yarayan iki bileşene sahiptir:</a:t>
            </a:r>
          </a:p>
          <a:p>
            <a:pPr>
              <a:buFont typeface="Arial" panose="020B0604020202020204" pitchFamily="34" charset="0"/>
              <a:buChar char="•"/>
            </a:pPr>
            <a:r>
              <a:rPr lang="tr-TR" sz="2000" b="1" dirty="0" err="1"/>
              <a:t>Actor</a:t>
            </a:r>
            <a:r>
              <a:rPr lang="tr-TR" sz="2000" b="1" dirty="0"/>
              <a:t> (Aktör)</a:t>
            </a:r>
            <a:r>
              <a:rPr lang="tr-TR" sz="2000" dirty="0"/>
              <a:t>: Ajana hangi aksiyonu (hareketi) seçmesi gerektiğini öğretir.</a:t>
            </a:r>
          </a:p>
          <a:p>
            <a:pPr>
              <a:buFont typeface="Arial" panose="020B0604020202020204" pitchFamily="34" charset="0"/>
              <a:buChar char="•"/>
            </a:pPr>
            <a:r>
              <a:rPr lang="tr-TR" sz="2000" b="1" dirty="0" err="1"/>
              <a:t>Critic</a:t>
            </a:r>
            <a:r>
              <a:rPr lang="tr-TR" sz="2000" b="1" dirty="0"/>
              <a:t> (Kritik)</a:t>
            </a:r>
            <a:r>
              <a:rPr lang="tr-TR" sz="2000" dirty="0"/>
              <a:t>: Seçilen aksiyonun ne kadar iyi olduğunu değerlendirir ve böylece ajan, uzun vadede daha iyi sonuçlar elde edecek hareketleri tercih etmeye başlar.</a:t>
            </a:r>
          </a:p>
        </p:txBody>
      </p:sp>
    </p:spTree>
    <p:extLst>
      <p:ext uri="{BB962C8B-B14F-4D97-AF65-F5344CB8AC3E}">
        <p14:creationId xmlns:p14="http://schemas.microsoft.com/office/powerpoint/2010/main" val="4156150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BFD5D9A-7035-DE44-AAEE-EBD6989731FE}"/>
              </a:ext>
            </a:extLst>
          </p:cNvPr>
          <p:cNvSpPr>
            <a:spLocks noGrp="1"/>
          </p:cNvSpPr>
          <p:nvPr>
            <p:ph type="title"/>
          </p:nvPr>
        </p:nvSpPr>
        <p:spPr/>
        <p:txBody>
          <a:bodyPr/>
          <a:lstStyle/>
          <a:p>
            <a:endParaRPr lang="tr-TR" dirty="0"/>
          </a:p>
        </p:txBody>
      </p:sp>
      <p:sp>
        <p:nvSpPr>
          <p:cNvPr id="3" name="Metin Yer Tutucusu 2">
            <a:extLst>
              <a:ext uri="{FF2B5EF4-FFF2-40B4-BE49-F238E27FC236}">
                <a16:creationId xmlns:a16="http://schemas.microsoft.com/office/drawing/2014/main" id="{64F5C881-03AA-203D-6B7D-70AB7C960538}"/>
              </a:ext>
            </a:extLst>
          </p:cNvPr>
          <p:cNvSpPr>
            <a:spLocks noGrp="1"/>
          </p:cNvSpPr>
          <p:nvPr>
            <p:ph type="body" idx="1"/>
          </p:nvPr>
        </p:nvSpPr>
        <p:spPr/>
        <p:txBody>
          <a:bodyPr/>
          <a:lstStyle/>
          <a:p>
            <a:r>
              <a:rPr lang="tr-TR" dirty="0"/>
              <a:t>ALGORİTMA</a:t>
            </a:r>
          </a:p>
        </p:txBody>
      </p:sp>
      <p:sp>
        <p:nvSpPr>
          <p:cNvPr id="4" name="İçerik Yer Tutucusu 3">
            <a:extLst>
              <a:ext uri="{FF2B5EF4-FFF2-40B4-BE49-F238E27FC236}">
                <a16:creationId xmlns:a16="http://schemas.microsoft.com/office/drawing/2014/main" id="{7FCDE258-72B5-6FAD-6CB8-EAFA75115EEF}"/>
              </a:ext>
            </a:extLst>
          </p:cNvPr>
          <p:cNvSpPr>
            <a:spLocks noGrp="1"/>
          </p:cNvSpPr>
          <p:nvPr>
            <p:ph sz="half" idx="2"/>
          </p:nvPr>
        </p:nvSpPr>
        <p:spPr/>
        <p:txBody>
          <a:bodyPr/>
          <a:lstStyle/>
          <a:p>
            <a:r>
              <a:rPr lang="tr-TR" dirty="0"/>
              <a:t>PPO</a:t>
            </a:r>
          </a:p>
          <a:p>
            <a:r>
              <a:rPr lang="tr-TR" dirty="0"/>
              <a:t>A2C</a:t>
            </a:r>
          </a:p>
          <a:p>
            <a:r>
              <a:rPr lang="tr-TR" dirty="0"/>
              <a:t>DQL/DDQL</a:t>
            </a:r>
          </a:p>
        </p:txBody>
      </p:sp>
      <p:sp>
        <p:nvSpPr>
          <p:cNvPr id="5" name="Metin Yer Tutucusu 4">
            <a:extLst>
              <a:ext uri="{FF2B5EF4-FFF2-40B4-BE49-F238E27FC236}">
                <a16:creationId xmlns:a16="http://schemas.microsoft.com/office/drawing/2014/main" id="{5A377B7C-03D9-C4AD-800D-76BF7EEBE217}"/>
              </a:ext>
            </a:extLst>
          </p:cNvPr>
          <p:cNvSpPr>
            <a:spLocks noGrp="1"/>
          </p:cNvSpPr>
          <p:nvPr>
            <p:ph type="body" sz="quarter" idx="3"/>
          </p:nvPr>
        </p:nvSpPr>
        <p:spPr/>
        <p:txBody>
          <a:bodyPr/>
          <a:lstStyle/>
          <a:p>
            <a:r>
              <a:rPr lang="tr-TR" dirty="0"/>
              <a:t>ENVIROMENT</a:t>
            </a:r>
          </a:p>
        </p:txBody>
      </p:sp>
      <p:sp>
        <p:nvSpPr>
          <p:cNvPr id="6" name="İçerik Yer Tutucusu 5">
            <a:extLst>
              <a:ext uri="{FF2B5EF4-FFF2-40B4-BE49-F238E27FC236}">
                <a16:creationId xmlns:a16="http://schemas.microsoft.com/office/drawing/2014/main" id="{277F83F1-C6FE-5438-A7EB-E0FDD7B8C8C8}"/>
              </a:ext>
            </a:extLst>
          </p:cNvPr>
          <p:cNvSpPr>
            <a:spLocks noGrp="1"/>
          </p:cNvSpPr>
          <p:nvPr>
            <p:ph sz="quarter" idx="4"/>
          </p:nvPr>
        </p:nvSpPr>
        <p:spPr/>
        <p:txBody>
          <a:bodyPr/>
          <a:lstStyle/>
          <a:p>
            <a:r>
              <a:rPr lang="tr-TR" dirty="0"/>
              <a:t>Car Racing</a:t>
            </a:r>
          </a:p>
          <a:p>
            <a:r>
              <a:rPr lang="tr-TR" dirty="0" err="1"/>
              <a:t>Half</a:t>
            </a:r>
            <a:r>
              <a:rPr lang="tr-TR" dirty="0"/>
              <a:t> </a:t>
            </a:r>
            <a:r>
              <a:rPr lang="tr-TR" dirty="0" err="1"/>
              <a:t>Cheetah</a:t>
            </a:r>
            <a:endParaRPr lang="tr-TR" dirty="0"/>
          </a:p>
        </p:txBody>
      </p:sp>
    </p:spTree>
    <p:extLst>
      <p:ext uri="{BB962C8B-B14F-4D97-AF65-F5344CB8AC3E}">
        <p14:creationId xmlns:p14="http://schemas.microsoft.com/office/powerpoint/2010/main" val="624807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9697F6-0905-D931-36B7-7D277BA16B7D}"/>
              </a:ext>
            </a:extLst>
          </p:cNvPr>
          <p:cNvSpPr>
            <a:spLocks noGrp="1"/>
          </p:cNvSpPr>
          <p:nvPr>
            <p:ph type="title"/>
          </p:nvPr>
        </p:nvSpPr>
        <p:spPr>
          <a:xfrm>
            <a:off x="876693" y="741391"/>
            <a:ext cx="4597747" cy="1616203"/>
          </a:xfrm>
        </p:spPr>
        <p:txBody>
          <a:bodyPr anchor="b">
            <a:normAutofit/>
          </a:bodyPr>
          <a:lstStyle/>
          <a:p>
            <a:r>
              <a:rPr lang="tr-TR" sz="3200" dirty="0"/>
              <a:t>PPO </a:t>
            </a:r>
            <a:r>
              <a:rPr lang="tr-TR" sz="3200" kern="100" dirty="0">
                <a:effectLst/>
                <a:latin typeface="Aptos" panose="020B0004020202020204" pitchFamily="34" charset="0"/>
                <a:ea typeface="Aptos" panose="020B0004020202020204" pitchFamily="34" charset="0"/>
                <a:cs typeface="Times New Roman" panose="02020603050405020304" pitchFamily="18" charset="0"/>
              </a:rPr>
              <a:t>(</a:t>
            </a:r>
            <a:r>
              <a:rPr lang="tr-TR" sz="3200" kern="100">
                <a:effectLst/>
                <a:latin typeface="Aptos" panose="020B0004020202020204" pitchFamily="34" charset="0"/>
                <a:ea typeface="Aptos" panose="020B0004020202020204" pitchFamily="34" charset="0"/>
                <a:cs typeface="Times New Roman" panose="02020603050405020304" pitchFamily="18" charset="0"/>
              </a:rPr>
              <a:t>Proximal</a:t>
            </a:r>
            <a:r>
              <a:rPr lang="tr-TR" sz="3200" kern="100" dirty="0">
                <a:effectLst/>
                <a:latin typeface="Aptos" panose="020B0004020202020204" pitchFamily="34" charset="0"/>
                <a:ea typeface="Aptos" panose="020B0004020202020204" pitchFamily="34" charset="0"/>
                <a:cs typeface="Times New Roman" panose="02020603050405020304" pitchFamily="18" charset="0"/>
              </a:rPr>
              <a:t> </a:t>
            </a:r>
            <a:r>
              <a:rPr lang="tr-TR" sz="3200" kern="100">
                <a:effectLst/>
                <a:latin typeface="Aptos" panose="020B0004020202020204" pitchFamily="34" charset="0"/>
                <a:ea typeface="Aptos" panose="020B0004020202020204" pitchFamily="34" charset="0"/>
                <a:cs typeface="Times New Roman" panose="02020603050405020304" pitchFamily="18" charset="0"/>
              </a:rPr>
              <a:t>Policy</a:t>
            </a:r>
            <a:r>
              <a:rPr lang="tr-TR" sz="3200" kern="100" dirty="0">
                <a:effectLst/>
                <a:latin typeface="Aptos" panose="020B0004020202020204" pitchFamily="34" charset="0"/>
                <a:ea typeface="Aptos" panose="020B0004020202020204" pitchFamily="34" charset="0"/>
                <a:cs typeface="Times New Roman" panose="02020603050405020304" pitchFamily="18" charset="0"/>
              </a:rPr>
              <a:t> </a:t>
            </a:r>
            <a:r>
              <a:rPr lang="tr-TR" sz="3200" kern="100">
                <a:effectLst/>
                <a:latin typeface="Aptos" panose="020B0004020202020204" pitchFamily="34" charset="0"/>
                <a:ea typeface="Aptos" panose="020B0004020202020204" pitchFamily="34" charset="0"/>
                <a:cs typeface="Times New Roman" panose="02020603050405020304" pitchFamily="18" charset="0"/>
              </a:rPr>
              <a:t>Optimization</a:t>
            </a:r>
            <a:r>
              <a:rPr lang="tr-TR" sz="3200" kern="100" dirty="0">
                <a:effectLst/>
                <a:latin typeface="Aptos" panose="020B0004020202020204" pitchFamily="34" charset="0"/>
                <a:ea typeface="Aptos" panose="020B0004020202020204" pitchFamily="34" charset="0"/>
                <a:cs typeface="Times New Roman" panose="02020603050405020304" pitchFamily="18" charset="0"/>
              </a:rPr>
              <a:t>) nedir</a:t>
            </a:r>
            <a:r>
              <a:rPr lang="tr-TR" sz="3200" dirty="0"/>
              <a:t>?</a:t>
            </a:r>
          </a:p>
        </p:txBody>
      </p:sp>
      <p:sp>
        <p:nvSpPr>
          <p:cNvPr id="3" name="İçerik Yer Tutucusu 2">
            <a:extLst>
              <a:ext uri="{FF2B5EF4-FFF2-40B4-BE49-F238E27FC236}">
                <a16:creationId xmlns:a16="http://schemas.microsoft.com/office/drawing/2014/main" id="{E87FC627-A6A3-110B-E5D2-8E291BC78A20}"/>
              </a:ext>
            </a:extLst>
          </p:cNvPr>
          <p:cNvSpPr>
            <a:spLocks noGrp="1"/>
          </p:cNvSpPr>
          <p:nvPr>
            <p:ph idx="1"/>
          </p:nvPr>
        </p:nvSpPr>
        <p:spPr>
          <a:xfrm>
            <a:off x="876693" y="2533476"/>
            <a:ext cx="4597746" cy="3447832"/>
          </a:xfrm>
        </p:spPr>
        <p:txBody>
          <a:bodyPr anchor="t">
            <a:normAutofit/>
          </a:bodyPr>
          <a:lstStyle/>
          <a:p>
            <a:r>
              <a:rPr lang="tr-TR" sz="1700" kern="100">
                <a:effectLst/>
                <a:latin typeface="Aptos" panose="020B0004020202020204" pitchFamily="34" charset="0"/>
                <a:ea typeface="Aptos" panose="020B0004020202020204" pitchFamily="34" charset="0"/>
                <a:cs typeface="Times New Roman" panose="02020603050405020304" pitchFamily="18" charset="0"/>
              </a:rPr>
              <a:t>PPO , derin pekiştirmeli öğrenmede kullanılan bir algoritmadır. </a:t>
            </a:r>
          </a:p>
          <a:p>
            <a:r>
              <a:rPr lang="tr-TR" sz="1700" kern="100">
                <a:latin typeface="Aptos" panose="020B0004020202020204" pitchFamily="34" charset="0"/>
                <a:ea typeface="Aptos" panose="020B0004020202020204" pitchFamily="34" charset="0"/>
                <a:cs typeface="Times New Roman" panose="02020603050405020304" pitchFamily="18" charset="0"/>
              </a:rPr>
              <a:t>Amaç: </a:t>
            </a:r>
            <a:r>
              <a:rPr lang="tr-TR" sz="1700" kern="100">
                <a:effectLst/>
                <a:latin typeface="Aptos" panose="020B0004020202020204" pitchFamily="34" charset="0"/>
                <a:ea typeface="Aptos" panose="020B0004020202020204" pitchFamily="34" charset="0"/>
                <a:cs typeface="Times New Roman" panose="02020603050405020304" pitchFamily="18" charset="0"/>
              </a:rPr>
              <a:t> politikayı(policy), güncellerken kararlı ve dengeli bir şekilde öğrenme sağlamaktır. Bunu başarmak için, politikanın(pol</a:t>
            </a:r>
            <a:r>
              <a:rPr lang="tr-TR" sz="1700" kern="100">
                <a:latin typeface="Aptos" panose="020B0004020202020204" pitchFamily="34" charset="0"/>
                <a:ea typeface="Aptos" panose="020B0004020202020204" pitchFamily="34" charset="0"/>
                <a:cs typeface="Times New Roman" panose="02020603050405020304" pitchFamily="18" charset="0"/>
              </a:rPr>
              <a:t>icy</a:t>
            </a:r>
            <a:r>
              <a:rPr lang="tr-TR" sz="1700" kern="100">
                <a:effectLst/>
                <a:latin typeface="Aptos" panose="020B0004020202020204" pitchFamily="34" charset="0"/>
                <a:ea typeface="Aptos" panose="020B0004020202020204" pitchFamily="34" charset="0"/>
                <a:cs typeface="Times New Roman" panose="02020603050405020304" pitchFamily="18" charset="0"/>
              </a:rPr>
              <a:t>), aşırı değişmesini engelleyen bir "clip" (kısıtlama) mekanizması kullanır. Bu sayede model, daha stabil bir öğrenme süreci geçirir ve farklı aksiyon alanlarında esneklik gösterir. PPO, daha az veriyle daha iyi performans elde etmeyi hedefleyen uygulamalarda sıkça tercih edilir.</a:t>
            </a:r>
          </a:p>
          <a:p>
            <a:endParaRPr lang="tr-TR" sz="1700"/>
          </a:p>
        </p:txBody>
      </p:sp>
      <p:pic>
        <p:nvPicPr>
          <p:cNvPr id="5" name="Resim 4" descr="metin, ekran görüntüsü, diyagram, daire içeren bir resim&#10;&#10;Açıklama otomatik olarak oluşturuldu">
            <a:extLst>
              <a:ext uri="{FF2B5EF4-FFF2-40B4-BE49-F238E27FC236}">
                <a16:creationId xmlns:a16="http://schemas.microsoft.com/office/drawing/2014/main" id="{7786E3C7-BF57-3B57-8250-152861F6C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1782443"/>
            <a:ext cx="5319062" cy="3218032"/>
          </a:xfrm>
          <a:prstGeom prst="rect">
            <a:avLst/>
          </a:prstGeom>
        </p:spPr>
      </p:pic>
    </p:spTree>
    <p:extLst>
      <p:ext uri="{BB962C8B-B14F-4D97-AF65-F5344CB8AC3E}">
        <p14:creationId xmlns:p14="http://schemas.microsoft.com/office/powerpoint/2010/main" val="1732174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D286E5-A108-4273-7A1C-D1C76399A434}"/>
              </a:ext>
            </a:extLst>
          </p:cNvPr>
          <p:cNvSpPr>
            <a:spLocks noGrp="1"/>
          </p:cNvSpPr>
          <p:nvPr>
            <p:ph type="title"/>
          </p:nvPr>
        </p:nvSpPr>
        <p:spPr>
          <a:xfrm>
            <a:off x="876693" y="741391"/>
            <a:ext cx="4597747" cy="1616203"/>
          </a:xfrm>
        </p:spPr>
        <p:txBody>
          <a:bodyPr anchor="b">
            <a:normAutofit/>
          </a:bodyPr>
          <a:lstStyle/>
          <a:p>
            <a:r>
              <a:rPr lang="tr-TR" sz="3200"/>
              <a:t>A2C </a:t>
            </a:r>
            <a:r>
              <a:rPr lang="tr-TR" sz="3200" kern="100">
                <a:effectLst/>
                <a:latin typeface="Aptos" panose="020B0004020202020204" pitchFamily="34" charset="0"/>
                <a:ea typeface="Aptos" panose="020B0004020202020204" pitchFamily="34" charset="0"/>
                <a:cs typeface="Times New Roman" panose="02020603050405020304" pitchFamily="18" charset="0"/>
              </a:rPr>
              <a:t>(Advantage Actor-Critic)</a:t>
            </a:r>
            <a:r>
              <a:rPr lang="tr-TR" sz="3200"/>
              <a:t> Algoritması nedir? </a:t>
            </a:r>
          </a:p>
        </p:txBody>
      </p:sp>
      <p:sp>
        <p:nvSpPr>
          <p:cNvPr id="3" name="İçerik Yer Tutucusu 2">
            <a:extLst>
              <a:ext uri="{FF2B5EF4-FFF2-40B4-BE49-F238E27FC236}">
                <a16:creationId xmlns:a16="http://schemas.microsoft.com/office/drawing/2014/main" id="{94000A2A-253B-02E4-320B-B90273E14F5A}"/>
              </a:ext>
            </a:extLst>
          </p:cNvPr>
          <p:cNvSpPr>
            <a:spLocks noGrp="1"/>
          </p:cNvSpPr>
          <p:nvPr>
            <p:ph idx="1"/>
          </p:nvPr>
        </p:nvSpPr>
        <p:spPr>
          <a:xfrm>
            <a:off x="876693" y="2533476"/>
            <a:ext cx="4597746" cy="3447832"/>
          </a:xfrm>
        </p:spPr>
        <p:txBody>
          <a:bodyPr anchor="t">
            <a:normAutofit lnSpcReduction="10000"/>
          </a:bodyPr>
          <a:lstStyle/>
          <a:p>
            <a:pPr>
              <a:spcAft>
                <a:spcPts val="800"/>
              </a:spcAft>
            </a:pPr>
            <a:r>
              <a:rPr lang="tr-TR" sz="1600" kern="100" dirty="0">
                <a:effectLst/>
                <a:latin typeface="Aptos" panose="020B0004020202020204" pitchFamily="34" charset="0"/>
                <a:ea typeface="Aptos" panose="020B0004020202020204" pitchFamily="34" charset="0"/>
                <a:cs typeface="Times New Roman" panose="02020603050405020304" pitchFamily="18" charset="0"/>
              </a:rPr>
              <a:t>A2C pekiştirmeli öğrenmede kullanılan bir algoritmadır. İki bileşeni vardır:</a:t>
            </a:r>
          </a:p>
          <a:p>
            <a:pPr marL="342900" lvl="0" indent="-342900">
              <a:spcAft>
                <a:spcPts val="800"/>
              </a:spcAft>
              <a:buSzPts val="1000"/>
              <a:buFont typeface="Symbol" panose="05050102010706020507" pitchFamily="18" charset="2"/>
              <a:buChar char=""/>
              <a:tabLst>
                <a:tab pos="457200" algn="l"/>
              </a:tabLst>
            </a:pPr>
            <a:r>
              <a:rPr lang="tr-TR" sz="1600" b="1" kern="100" dirty="0" err="1">
                <a:effectLst/>
                <a:latin typeface="Aptos" panose="020B0004020202020204" pitchFamily="34" charset="0"/>
                <a:ea typeface="Aptos" panose="020B0004020202020204" pitchFamily="34" charset="0"/>
                <a:cs typeface="Times New Roman" panose="02020603050405020304" pitchFamily="18" charset="0"/>
              </a:rPr>
              <a:t>Actor</a:t>
            </a:r>
            <a:r>
              <a:rPr lang="tr-TR" sz="1600" b="1" kern="100" dirty="0">
                <a:effectLst/>
                <a:latin typeface="Aptos" panose="020B0004020202020204" pitchFamily="34" charset="0"/>
                <a:ea typeface="Aptos" panose="020B0004020202020204" pitchFamily="34" charset="0"/>
                <a:cs typeface="Times New Roman" panose="02020603050405020304" pitchFamily="18" charset="0"/>
              </a:rPr>
              <a:t> (Eylemci)</a:t>
            </a:r>
            <a:r>
              <a:rPr lang="tr-TR" sz="1600" kern="100" dirty="0">
                <a:effectLst/>
                <a:latin typeface="Aptos" panose="020B0004020202020204" pitchFamily="34" charset="0"/>
                <a:ea typeface="Aptos" panose="020B0004020202020204" pitchFamily="34" charset="0"/>
                <a:cs typeface="Times New Roman" panose="02020603050405020304" pitchFamily="18" charset="0"/>
              </a:rPr>
              <a:t>: Hangi aksiyonun yapılacağını seçer.</a:t>
            </a:r>
          </a:p>
          <a:p>
            <a:pPr marL="342900" lvl="0" indent="-342900">
              <a:spcAft>
                <a:spcPts val="800"/>
              </a:spcAft>
              <a:buSzPts val="1000"/>
              <a:buFont typeface="Symbol" panose="05050102010706020507" pitchFamily="18" charset="2"/>
              <a:buChar char=""/>
              <a:tabLst>
                <a:tab pos="457200" algn="l"/>
              </a:tabLst>
            </a:pPr>
            <a:r>
              <a:rPr lang="tr-TR" sz="1600" b="1" kern="100" dirty="0" err="1">
                <a:effectLst/>
                <a:latin typeface="Aptos" panose="020B0004020202020204" pitchFamily="34" charset="0"/>
                <a:ea typeface="Aptos" panose="020B0004020202020204" pitchFamily="34" charset="0"/>
                <a:cs typeface="Times New Roman" panose="02020603050405020304" pitchFamily="18" charset="0"/>
              </a:rPr>
              <a:t>Critic</a:t>
            </a:r>
            <a:r>
              <a:rPr lang="tr-TR" sz="1600" b="1" kern="100" dirty="0">
                <a:effectLst/>
                <a:latin typeface="Aptos" panose="020B0004020202020204" pitchFamily="34" charset="0"/>
                <a:ea typeface="Aptos" panose="020B0004020202020204" pitchFamily="34" charset="0"/>
                <a:cs typeface="Times New Roman" panose="02020603050405020304" pitchFamily="18" charset="0"/>
              </a:rPr>
              <a:t> (Eleştirici)</a:t>
            </a:r>
            <a:r>
              <a:rPr lang="tr-TR" sz="1600" kern="100" dirty="0">
                <a:effectLst/>
                <a:latin typeface="Aptos" panose="020B0004020202020204" pitchFamily="34" charset="0"/>
                <a:ea typeface="Aptos" panose="020B0004020202020204" pitchFamily="34" charset="0"/>
                <a:cs typeface="Times New Roman" panose="02020603050405020304" pitchFamily="18" charset="0"/>
              </a:rPr>
              <a:t>: Seçilen aksiyonun ne kadar iyi olduğunu değerlendirir.</a:t>
            </a:r>
          </a:p>
          <a:p>
            <a:pPr>
              <a:spcAft>
                <a:spcPts val="800"/>
              </a:spcAft>
            </a:pPr>
            <a:r>
              <a:rPr lang="tr-TR" sz="1600" kern="100" dirty="0" err="1">
                <a:effectLst/>
                <a:latin typeface="Aptos" panose="020B0004020202020204" pitchFamily="34" charset="0"/>
                <a:ea typeface="Aptos" panose="020B0004020202020204" pitchFamily="34" charset="0"/>
                <a:cs typeface="Times New Roman" panose="02020603050405020304" pitchFamily="18" charset="0"/>
              </a:rPr>
              <a:t>Critic</a:t>
            </a:r>
            <a:r>
              <a:rPr lang="tr-TR" sz="1600" kern="100" dirty="0">
                <a:effectLst/>
                <a:latin typeface="Aptos" panose="020B0004020202020204" pitchFamily="34" charset="0"/>
                <a:ea typeface="Aptos" panose="020B0004020202020204" pitchFamily="34" charset="0"/>
                <a:cs typeface="Times New Roman" panose="02020603050405020304" pitchFamily="18" charset="0"/>
              </a:rPr>
              <a:t>, </a:t>
            </a:r>
            <a:r>
              <a:rPr lang="tr-TR" sz="1600" kern="100" dirty="0" err="1">
                <a:effectLst/>
                <a:latin typeface="Aptos" panose="020B0004020202020204" pitchFamily="34" charset="0"/>
                <a:ea typeface="Aptos" panose="020B0004020202020204" pitchFamily="34" charset="0"/>
                <a:cs typeface="Times New Roman" panose="02020603050405020304" pitchFamily="18" charset="0"/>
              </a:rPr>
              <a:t>Actor’a</a:t>
            </a:r>
            <a:r>
              <a:rPr lang="tr-TR" sz="1600" kern="100" dirty="0">
                <a:effectLst/>
                <a:latin typeface="Aptos" panose="020B0004020202020204" pitchFamily="34" charset="0"/>
                <a:ea typeface="Aptos" panose="020B0004020202020204" pitchFamily="34" charset="0"/>
                <a:cs typeface="Times New Roman" panose="02020603050405020304" pitchFamily="18" charset="0"/>
              </a:rPr>
              <a:t> aksiyonların performansını bildirir ve bu geri bildirimle </a:t>
            </a:r>
            <a:r>
              <a:rPr lang="tr-TR" sz="1600" kern="100" dirty="0" err="1">
                <a:effectLst/>
                <a:latin typeface="Aptos" panose="020B0004020202020204" pitchFamily="34" charset="0"/>
                <a:ea typeface="Aptos" panose="020B0004020202020204" pitchFamily="34" charset="0"/>
                <a:cs typeface="Times New Roman" panose="02020603050405020304" pitchFamily="18" charset="0"/>
              </a:rPr>
              <a:t>Actor</a:t>
            </a:r>
            <a:r>
              <a:rPr lang="tr-TR" sz="1600" kern="100" dirty="0">
                <a:effectLst/>
                <a:latin typeface="Aptos" panose="020B0004020202020204" pitchFamily="34" charset="0"/>
                <a:ea typeface="Aptos" panose="020B0004020202020204" pitchFamily="34" charset="0"/>
                <a:cs typeface="Times New Roman" panose="02020603050405020304" pitchFamily="18" charset="0"/>
              </a:rPr>
              <a:t> kendini geliştirir. A2C ayrıca senkronize çalışarak öğrenme hızını artırır. Basit yapısı ve hızlı öğrenme avantajı ile pekiştirmeli öğrenme probleminde tercih edilir.</a:t>
            </a:r>
          </a:p>
          <a:p>
            <a:endParaRPr lang="tr-TR" sz="1600" dirty="0"/>
          </a:p>
        </p:txBody>
      </p:sp>
      <p:pic>
        <p:nvPicPr>
          <p:cNvPr id="5" name="Resim 4" descr="metin, diyagram, yazı tipi, ekran görüntüsü içeren bir resim&#10;&#10;Açıklama otomatik olarak oluşturuldu">
            <a:extLst>
              <a:ext uri="{FF2B5EF4-FFF2-40B4-BE49-F238E27FC236}">
                <a16:creationId xmlns:a16="http://schemas.microsoft.com/office/drawing/2014/main" id="{334383EA-92E7-1630-DEA5-C4A41CBB7D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1396811"/>
            <a:ext cx="5319062" cy="3989296"/>
          </a:xfrm>
          <a:prstGeom prst="rect">
            <a:avLst/>
          </a:prstGeom>
        </p:spPr>
      </p:pic>
    </p:spTree>
    <p:extLst>
      <p:ext uri="{BB962C8B-B14F-4D97-AF65-F5344CB8AC3E}">
        <p14:creationId xmlns:p14="http://schemas.microsoft.com/office/powerpoint/2010/main" val="4040540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9A621D-AA58-C908-0DEE-B58BEA55F8FB}"/>
              </a:ext>
            </a:extLst>
          </p:cNvPr>
          <p:cNvSpPr>
            <a:spLocks noGrp="1"/>
          </p:cNvSpPr>
          <p:nvPr>
            <p:ph type="title"/>
          </p:nvPr>
        </p:nvSpPr>
        <p:spPr>
          <a:xfrm>
            <a:off x="876693" y="741391"/>
            <a:ext cx="11070468" cy="1616203"/>
          </a:xfrm>
        </p:spPr>
        <p:txBody>
          <a:bodyPr anchor="b">
            <a:normAutofit/>
          </a:bodyPr>
          <a:lstStyle/>
          <a:p>
            <a:r>
              <a:rPr lang="tr-TR" sz="3200" kern="100" dirty="0">
                <a:effectLst/>
                <a:latin typeface="Aptos" panose="020B0004020202020204" pitchFamily="34" charset="0"/>
                <a:ea typeface="Aptos" panose="020B0004020202020204" pitchFamily="34" charset="0"/>
                <a:cs typeface="Times New Roman" panose="02020603050405020304" pitchFamily="18" charset="0"/>
              </a:rPr>
              <a:t>DQL (</a:t>
            </a:r>
            <a:r>
              <a:rPr lang="tr-TR" sz="3200" kern="100" dirty="0" err="1">
                <a:effectLst/>
                <a:latin typeface="Aptos" panose="020B0004020202020204" pitchFamily="34" charset="0"/>
                <a:ea typeface="Aptos" panose="020B0004020202020204" pitchFamily="34" charset="0"/>
                <a:cs typeface="Times New Roman" panose="02020603050405020304" pitchFamily="18" charset="0"/>
              </a:rPr>
              <a:t>Deep</a:t>
            </a:r>
            <a:r>
              <a:rPr lang="tr-TR" sz="3200" kern="100" dirty="0">
                <a:effectLst/>
                <a:latin typeface="Aptos" panose="020B0004020202020204" pitchFamily="34" charset="0"/>
                <a:ea typeface="Aptos" panose="020B0004020202020204" pitchFamily="34" charset="0"/>
                <a:cs typeface="Times New Roman" panose="02020603050405020304" pitchFamily="18" charset="0"/>
              </a:rPr>
              <a:t> Q-Learning)/</a:t>
            </a:r>
            <a:r>
              <a:rPr lang="tr-TR" sz="3200" dirty="0"/>
              <a:t> </a:t>
            </a:r>
            <a:r>
              <a:rPr lang="tr-TR" sz="3200" kern="100" dirty="0">
                <a:effectLst/>
                <a:latin typeface="Aptos" panose="020B0004020202020204" pitchFamily="34" charset="0"/>
                <a:ea typeface="Aptos" panose="020B0004020202020204" pitchFamily="34" charset="0"/>
                <a:cs typeface="Times New Roman" panose="02020603050405020304" pitchFamily="18" charset="0"/>
              </a:rPr>
              <a:t>DDQL (</a:t>
            </a:r>
            <a:r>
              <a:rPr lang="tr-TR" sz="3200" kern="100" dirty="0" err="1">
                <a:effectLst/>
                <a:latin typeface="Aptos" panose="020B0004020202020204" pitchFamily="34" charset="0"/>
                <a:ea typeface="Aptos" panose="020B0004020202020204" pitchFamily="34" charset="0"/>
                <a:cs typeface="Times New Roman" panose="02020603050405020304" pitchFamily="18" charset="0"/>
              </a:rPr>
              <a:t>Double</a:t>
            </a:r>
            <a:r>
              <a:rPr lang="tr-TR" sz="3200" kern="100" dirty="0">
                <a:effectLst/>
                <a:latin typeface="Aptos" panose="020B0004020202020204" pitchFamily="34" charset="0"/>
                <a:ea typeface="Aptos" panose="020B0004020202020204" pitchFamily="34" charset="0"/>
                <a:cs typeface="Times New Roman" panose="02020603050405020304" pitchFamily="18" charset="0"/>
              </a:rPr>
              <a:t> </a:t>
            </a:r>
            <a:r>
              <a:rPr lang="tr-TR" sz="3200" kern="100" dirty="0" err="1">
                <a:effectLst/>
                <a:latin typeface="Aptos" panose="020B0004020202020204" pitchFamily="34" charset="0"/>
                <a:ea typeface="Aptos" panose="020B0004020202020204" pitchFamily="34" charset="0"/>
                <a:cs typeface="Times New Roman" panose="02020603050405020304" pitchFamily="18" charset="0"/>
              </a:rPr>
              <a:t>Deep</a:t>
            </a:r>
            <a:r>
              <a:rPr lang="tr-TR" sz="3200" kern="100" dirty="0">
                <a:effectLst/>
                <a:latin typeface="Aptos" panose="020B0004020202020204" pitchFamily="34" charset="0"/>
                <a:ea typeface="Aptos" panose="020B0004020202020204" pitchFamily="34" charset="0"/>
                <a:cs typeface="Times New Roman" panose="02020603050405020304" pitchFamily="18" charset="0"/>
              </a:rPr>
              <a:t> Q-Learning) </a:t>
            </a:r>
            <a:r>
              <a:rPr lang="tr-TR" sz="3200" dirty="0"/>
              <a:t>NEDİR?</a:t>
            </a:r>
          </a:p>
        </p:txBody>
      </p:sp>
      <p:sp>
        <p:nvSpPr>
          <p:cNvPr id="3" name="İçerik Yer Tutucusu 2">
            <a:extLst>
              <a:ext uri="{FF2B5EF4-FFF2-40B4-BE49-F238E27FC236}">
                <a16:creationId xmlns:a16="http://schemas.microsoft.com/office/drawing/2014/main" id="{C77F0449-62EF-CF7B-6046-0424D636A3EB}"/>
              </a:ext>
            </a:extLst>
          </p:cNvPr>
          <p:cNvSpPr>
            <a:spLocks noGrp="1"/>
          </p:cNvSpPr>
          <p:nvPr>
            <p:ph idx="1"/>
          </p:nvPr>
        </p:nvSpPr>
        <p:spPr>
          <a:xfrm>
            <a:off x="876692" y="2533476"/>
            <a:ext cx="10455871" cy="3447832"/>
          </a:xfrm>
        </p:spPr>
        <p:txBody>
          <a:bodyPr anchor="t">
            <a:normAutofit/>
          </a:bodyPr>
          <a:lstStyle/>
          <a:p>
            <a:pPr marL="0" indent="0">
              <a:spcAft>
                <a:spcPts val="800"/>
              </a:spcAft>
              <a:buNone/>
            </a:pPr>
            <a:endParaRPr lang="tr-TR"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spcAft>
                <a:spcPts val="800"/>
              </a:spcAft>
              <a:buSzPts val="1000"/>
              <a:buFont typeface="Symbol" panose="05050102010706020507" pitchFamily="18" charset="2"/>
              <a:buChar char=""/>
              <a:tabLst>
                <a:tab pos="457200" algn="l"/>
              </a:tabLst>
            </a:pPr>
            <a:r>
              <a:rPr lang="tr-TR" sz="1400" b="1" kern="100" dirty="0">
                <a:effectLst/>
                <a:latin typeface="Aptos" panose="020B0004020202020204" pitchFamily="34" charset="0"/>
                <a:ea typeface="Aptos" panose="020B0004020202020204" pitchFamily="34" charset="0"/>
                <a:cs typeface="Times New Roman" panose="02020603050405020304" pitchFamily="18" charset="0"/>
              </a:rPr>
              <a:t>DQL (</a:t>
            </a:r>
            <a:r>
              <a:rPr lang="tr-TR" sz="1400" b="1" kern="100" dirty="0" err="1">
                <a:effectLst/>
                <a:latin typeface="Aptos" panose="020B0004020202020204" pitchFamily="34" charset="0"/>
                <a:ea typeface="Aptos" panose="020B0004020202020204" pitchFamily="34" charset="0"/>
                <a:cs typeface="Times New Roman" panose="02020603050405020304" pitchFamily="18" charset="0"/>
              </a:rPr>
              <a:t>Deep</a:t>
            </a:r>
            <a:r>
              <a:rPr lang="tr-TR" sz="1400" b="1" kern="100" dirty="0">
                <a:effectLst/>
                <a:latin typeface="Aptos" panose="020B0004020202020204" pitchFamily="34" charset="0"/>
                <a:ea typeface="Aptos" panose="020B0004020202020204" pitchFamily="34" charset="0"/>
                <a:cs typeface="Times New Roman" panose="02020603050405020304" pitchFamily="18" charset="0"/>
              </a:rPr>
              <a:t> Q-Learning)</a:t>
            </a:r>
            <a:r>
              <a:rPr lang="tr-TR" sz="1400" kern="100" dirty="0">
                <a:effectLst/>
                <a:latin typeface="Aptos" panose="020B0004020202020204" pitchFamily="34" charset="0"/>
                <a:ea typeface="Aptos" panose="020B0004020202020204" pitchFamily="34" charset="0"/>
                <a:cs typeface="Times New Roman" panose="02020603050405020304" pitchFamily="18" charset="0"/>
              </a:rPr>
              <a:t>: Q-Learning algoritmasının derin öğrenme ile genişletilmiş halidir. Sinir ağı kullanarak durum-aksiyon değerlerini tahmin eder, ancak bazen değerleri fazla tahmin edebilir. Bu, daha büyük ve karmaşık ortamlarda kullanılır.</a:t>
            </a:r>
          </a:p>
          <a:p>
            <a:pPr marL="342900" lvl="0" indent="-342900">
              <a:spcAft>
                <a:spcPts val="800"/>
              </a:spcAft>
              <a:buSzPts val="1000"/>
              <a:buFont typeface="Symbol" panose="05050102010706020507" pitchFamily="18" charset="2"/>
              <a:buChar char=""/>
              <a:tabLst>
                <a:tab pos="457200" algn="l"/>
              </a:tabLst>
            </a:pPr>
            <a:r>
              <a:rPr lang="tr-TR" sz="1400" b="1" kern="100" dirty="0">
                <a:effectLst/>
                <a:latin typeface="Aptos" panose="020B0004020202020204" pitchFamily="34" charset="0"/>
                <a:ea typeface="Aptos" panose="020B0004020202020204" pitchFamily="34" charset="0"/>
                <a:cs typeface="Times New Roman" panose="02020603050405020304" pitchFamily="18" charset="0"/>
              </a:rPr>
              <a:t>DDQL (</a:t>
            </a:r>
            <a:r>
              <a:rPr lang="tr-TR" sz="1400" b="1" kern="100" dirty="0" err="1">
                <a:effectLst/>
                <a:latin typeface="Aptos" panose="020B0004020202020204" pitchFamily="34" charset="0"/>
                <a:ea typeface="Aptos" panose="020B0004020202020204" pitchFamily="34" charset="0"/>
                <a:cs typeface="Times New Roman" panose="02020603050405020304" pitchFamily="18" charset="0"/>
              </a:rPr>
              <a:t>Double</a:t>
            </a:r>
            <a:r>
              <a:rPr lang="tr-TR" sz="1400" b="1" kern="100" dirty="0">
                <a:effectLst/>
                <a:latin typeface="Aptos" panose="020B0004020202020204" pitchFamily="34" charset="0"/>
                <a:ea typeface="Aptos" panose="020B0004020202020204" pitchFamily="34" charset="0"/>
                <a:cs typeface="Times New Roman" panose="02020603050405020304" pitchFamily="18" charset="0"/>
              </a:rPr>
              <a:t> </a:t>
            </a:r>
            <a:r>
              <a:rPr lang="tr-TR" sz="1400" b="1" kern="100" dirty="0" err="1">
                <a:effectLst/>
                <a:latin typeface="Aptos" panose="020B0004020202020204" pitchFamily="34" charset="0"/>
                <a:ea typeface="Aptos" panose="020B0004020202020204" pitchFamily="34" charset="0"/>
                <a:cs typeface="Times New Roman" panose="02020603050405020304" pitchFamily="18" charset="0"/>
              </a:rPr>
              <a:t>Deep</a:t>
            </a:r>
            <a:r>
              <a:rPr lang="tr-TR" sz="1400" b="1" kern="100" dirty="0">
                <a:effectLst/>
                <a:latin typeface="Aptos" panose="020B0004020202020204" pitchFamily="34" charset="0"/>
                <a:ea typeface="Aptos" panose="020B0004020202020204" pitchFamily="34" charset="0"/>
                <a:cs typeface="Times New Roman" panose="02020603050405020304" pitchFamily="18" charset="0"/>
              </a:rPr>
              <a:t> Q-Learning)</a:t>
            </a:r>
            <a:r>
              <a:rPr lang="tr-TR" sz="1400" kern="100" dirty="0">
                <a:effectLst/>
                <a:latin typeface="Aptos" panose="020B0004020202020204" pitchFamily="34" charset="0"/>
                <a:ea typeface="Aptos" panose="020B0004020202020204" pitchFamily="34" charset="0"/>
                <a:cs typeface="Times New Roman" panose="02020603050405020304" pitchFamily="18" charset="0"/>
              </a:rPr>
              <a:t>: </a:t>
            </a:r>
            <a:r>
              <a:rPr lang="tr-TR" sz="1400" kern="100" dirty="0" err="1">
                <a:effectLst/>
                <a:latin typeface="Aptos" panose="020B0004020202020204" pitchFamily="34" charset="0"/>
                <a:ea typeface="Aptos" panose="020B0004020202020204" pitchFamily="34" charset="0"/>
                <a:cs typeface="Times New Roman" panose="02020603050405020304" pitchFamily="18" charset="0"/>
              </a:rPr>
              <a:t>DQL’in</a:t>
            </a:r>
            <a:r>
              <a:rPr lang="tr-TR" sz="1400" kern="100" dirty="0">
                <a:effectLst/>
                <a:latin typeface="Aptos" panose="020B0004020202020204" pitchFamily="34" charset="0"/>
                <a:ea typeface="Aptos" panose="020B0004020202020204" pitchFamily="34" charset="0"/>
                <a:cs typeface="Times New Roman" panose="02020603050405020304" pitchFamily="18" charset="0"/>
              </a:rPr>
              <a:t> geliştirilmiş bir versiyonudur. İki farklı ağ kullanarak (ana ve hedef ağlar), </a:t>
            </a:r>
            <a:r>
              <a:rPr lang="tr-TR" sz="1400" kern="100" dirty="0" err="1">
                <a:effectLst/>
                <a:latin typeface="Aptos" panose="020B0004020202020204" pitchFamily="34" charset="0"/>
                <a:ea typeface="Aptos" panose="020B0004020202020204" pitchFamily="34" charset="0"/>
                <a:cs typeface="Times New Roman" panose="02020603050405020304" pitchFamily="18" charset="0"/>
              </a:rPr>
              <a:t>DQL’deki</a:t>
            </a:r>
            <a:r>
              <a:rPr lang="tr-TR" sz="1400" kern="100" dirty="0">
                <a:effectLst/>
                <a:latin typeface="Aptos" panose="020B0004020202020204" pitchFamily="34" charset="0"/>
                <a:ea typeface="Aptos" panose="020B0004020202020204" pitchFamily="34" charset="0"/>
                <a:cs typeface="Times New Roman" panose="02020603050405020304" pitchFamily="18" charset="0"/>
              </a:rPr>
              <a:t> aşırı tahmin sorununu azaltır ve daha kararlı sonuçlar sağlar.</a:t>
            </a:r>
          </a:p>
          <a:p>
            <a:pPr marL="0" indent="0">
              <a:spcAft>
                <a:spcPts val="800"/>
              </a:spcAft>
              <a:buNone/>
            </a:pPr>
            <a:r>
              <a:rPr lang="tr-TR" sz="1400" b="1" kern="100" dirty="0">
                <a:latin typeface="Aptos" panose="020B0004020202020204" pitchFamily="34" charset="0"/>
                <a:ea typeface="Aptos" panose="020B0004020202020204" pitchFamily="34" charset="0"/>
                <a:cs typeface="Times New Roman" panose="02020603050405020304" pitchFamily="18" charset="0"/>
              </a:rPr>
              <a:t>         </a:t>
            </a:r>
            <a:r>
              <a:rPr lang="tr-TR" sz="1400" kern="100" dirty="0">
                <a:effectLst/>
                <a:latin typeface="Aptos" panose="020B0004020202020204" pitchFamily="34" charset="0"/>
                <a:ea typeface="Aptos" panose="020B0004020202020204" pitchFamily="34" charset="0"/>
                <a:cs typeface="Times New Roman" panose="02020603050405020304" pitchFamily="18" charset="0"/>
              </a:rPr>
              <a:t>DQL, derin öğrenme ile durum-aksiyon tahmini yaparken, DDQL ise bu tahminleri daha doğru hale getiren bir versiyondur.</a:t>
            </a:r>
          </a:p>
          <a:p>
            <a:endParaRPr lang="tr-TR" sz="1400" dirty="0"/>
          </a:p>
        </p:txBody>
      </p:sp>
    </p:spTree>
    <p:extLst>
      <p:ext uri="{BB962C8B-B14F-4D97-AF65-F5344CB8AC3E}">
        <p14:creationId xmlns:p14="http://schemas.microsoft.com/office/powerpoint/2010/main" val="1909827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5C58F0-9473-F4C5-13D8-CB1BB41A0B62}"/>
              </a:ext>
            </a:extLst>
          </p:cNvPr>
          <p:cNvSpPr>
            <a:spLocks noGrp="1"/>
          </p:cNvSpPr>
          <p:nvPr>
            <p:ph type="title"/>
          </p:nvPr>
        </p:nvSpPr>
        <p:spPr>
          <a:xfrm>
            <a:off x="1291715" y="660194"/>
            <a:ext cx="9601196" cy="1316090"/>
          </a:xfrm>
        </p:spPr>
        <p:txBody>
          <a:bodyPr>
            <a:normAutofit/>
          </a:bodyPr>
          <a:lstStyle/>
          <a:p>
            <a:r>
              <a:rPr lang="tr-TR" dirty="0"/>
              <a:t>Environment</a:t>
            </a:r>
          </a:p>
        </p:txBody>
      </p:sp>
      <p:sp>
        <p:nvSpPr>
          <p:cNvPr id="3" name="İçerik Yer Tutucusu 2">
            <a:extLst>
              <a:ext uri="{FF2B5EF4-FFF2-40B4-BE49-F238E27FC236}">
                <a16:creationId xmlns:a16="http://schemas.microsoft.com/office/drawing/2014/main" id="{CF79A712-198B-1D28-3B69-1A97BE144342}"/>
              </a:ext>
            </a:extLst>
          </p:cNvPr>
          <p:cNvSpPr>
            <a:spLocks noGrp="1"/>
          </p:cNvSpPr>
          <p:nvPr>
            <p:ph idx="1"/>
          </p:nvPr>
        </p:nvSpPr>
        <p:spPr>
          <a:xfrm>
            <a:off x="575187" y="2433894"/>
            <a:ext cx="11232128" cy="969398"/>
          </a:xfrm>
        </p:spPr>
        <p:txBody>
          <a:bodyPr>
            <a:normAutofit fontScale="92500" lnSpcReduction="20000"/>
          </a:bodyPr>
          <a:lstStyle/>
          <a:p>
            <a:pPr>
              <a:lnSpc>
                <a:spcPct val="107000"/>
              </a:lnSpc>
              <a:spcAft>
                <a:spcPts val="800"/>
              </a:spcAft>
            </a:pPr>
            <a:r>
              <a:rPr lang="tr-TR" sz="2100" b="1" kern="100" dirty="0">
                <a:effectLst/>
                <a:latin typeface="Aptos" panose="020B0004020202020204" pitchFamily="34" charset="0"/>
                <a:ea typeface="Aptos" panose="020B0004020202020204" pitchFamily="34" charset="0"/>
                <a:cs typeface="Times New Roman" panose="02020603050405020304" pitchFamily="18" charset="0"/>
              </a:rPr>
              <a:t>Environment:</a:t>
            </a:r>
            <a:r>
              <a:rPr lang="tr-TR" sz="2100" dirty="0"/>
              <a:t> Çevre, robotun etkileşimde bulunduğu her türlü nesneyi, engeli, yüzeyi, hava koşulunu ve diğer dış faktörleri içerir. Robotun çevreyle olan etkileşimi, sensörleri, hareket kabiliyetleri ve karar alma algoritmaları sayesinde sağlanır.</a:t>
            </a:r>
            <a:endParaRPr lang="tr-TR" sz="2100" b="1"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tr-TR" dirty="0"/>
          </a:p>
        </p:txBody>
      </p:sp>
      <p:sp>
        <p:nvSpPr>
          <p:cNvPr id="4" name="İçerik Yer Tutucusu 2">
            <a:extLst>
              <a:ext uri="{FF2B5EF4-FFF2-40B4-BE49-F238E27FC236}">
                <a16:creationId xmlns:a16="http://schemas.microsoft.com/office/drawing/2014/main" id="{506BE0A6-2572-CA40-CC95-44A88C395A2B}"/>
              </a:ext>
            </a:extLst>
          </p:cNvPr>
          <p:cNvSpPr txBox="1">
            <a:spLocks/>
          </p:cNvSpPr>
          <p:nvPr/>
        </p:nvSpPr>
        <p:spPr>
          <a:xfrm>
            <a:off x="895350" y="3454708"/>
            <a:ext cx="4257367" cy="241515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r>
              <a:rPr lang="tr-TR" sz="1800" b="1" kern="100" dirty="0">
                <a:latin typeface="Aptos" panose="020B0004020202020204" pitchFamily="34" charset="0"/>
                <a:ea typeface="Aptos" panose="020B0004020202020204" pitchFamily="34" charset="0"/>
                <a:cs typeface="Times New Roman" panose="02020603050405020304" pitchFamily="18" charset="0"/>
              </a:rPr>
              <a:t>Car Racing</a:t>
            </a:r>
            <a:r>
              <a:rPr lang="tr-TR" sz="1800" kern="100" dirty="0">
                <a:latin typeface="Aptos" panose="020B0004020202020204" pitchFamily="34" charset="0"/>
                <a:ea typeface="Aptos" panose="020B0004020202020204" pitchFamily="34" charset="0"/>
                <a:cs typeface="Times New Roman" panose="02020603050405020304" pitchFamily="18" charset="0"/>
              </a:rPr>
              <a:t> genellikle bir aracın hızını, kontrolünü ve manevra kabiliyetini test etmek için tasarlanan yarış oyunları veya simülasyonları ifade eder. Bu tür oyunlar, oyuncuların çeşitli pistlerde araç kullanmasını ve rakipleriyle yarışmasını sağlar. </a:t>
            </a:r>
          </a:p>
          <a:p>
            <a:pPr>
              <a:lnSpc>
                <a:spcPct val="107000"/>
              </a:lnSpc>
              <a:spcAft>
                <a:spcPts val="800"/>
              </a:spcAft>
            </a:pPr>
            <a:r>
              <a:rPr lang="tr-TR" sz="1800" b="1" dirty="0" err="1">
                <a:latin typeface="Aptos" panose="020B0004020202020204" pitchFamily="34" charset="0"/>
              </a:rPr>
              <a:t>Half</a:t>
            </a:r>
            <a:r>
              <a:rPr lang="tr-TR" sz="1800" b="1" dirty="0">
                <a:latin typeface="Aptos" panose="020B0004020202020204" pitchFamily="34" charset="0"/>
              </a:rPr>
              <a:t> </a:t>
            </a:r>
            <a:r>
              <a:rPr lang="tr-TR" sz="1800" b="1" dirty="0" err="1">
                <a:latin typeface="Aptos" panose="020B0004020202020204" pitchFamily="34" charset="0"/>
              </a:rPr>
              <a:t>Cheetah</a:t>
            </a:r>
            <a:r>
              <a:rPr lang="tr-TR" sz="1800" dirty="0">
                <a:latin typeface="Aptos" panose="020B0004020202020204" pitchFamily="34" charset="0"/>
              </a:rPr>
              <a:t>, pekiştirmeli öğrenme araştırmalarında kullanılan, iki bacaklı bir robot simülasyonudur. "</a:t>
            </a:r>
            <a:r>
              <a:rPr lang="tr-TR" sz="1800" dirty="0" err="1">
                <a:latin typeface="Aptos" panose="020B0004020202020204" pitchFamily="34" charset="0"/>
              </a:rPr>
              <a:t>Half</a:t>
            </a:r>
            <a:r>
              <a:rPr lang="tr-TR" sz="1800" dirty="0">
                <a:latin typeface="Aptos" panose="020B0004020202020204" pitchFamily="34" charset="0"/>
              </a:rPr>
              <a:t> </a:t>
            </a:r>
            <a:r>
              <a:rPr lang="tr-TR" sz="1800" dirty="0" err="1">
                <a:latin typeface="Aptos" panose="020B0004020202020204" pitchFamily="34" charset="0"/>
              </a:rPr>
              <a:t>Cheetah</a:t>
            </a:r>
            <a:r>
              <a:rPr lang="tr-TR" sz="1800" dirty="0">
                <a:latin typeface="Aptos" panose="020B0004020202020204" pitchFamily="34" charset="0"/>
              </a:rPr>
              <a:t>" simülasyonu, özellikle robotların denge, hız ve verimlilik gibi fiziksel yeteneklerini test etmek için tasarlanmıştır ve robotun belirli bir hızda ileriye doğru hareket etmesini sağlamaya çalışır.</a:t>
            </a:r>
            <a:endParaRPr lang="en-US" sz="1800" dirty="0">
              <a:latin typeface="Aptos" panose="020B0004020202020204" pitchFamily="34" charset="0"/>
            </a:endParaRPr>
          </a:p>
          <a:p>
            <a:pPr>
              <a:lnSpc>
                <a:spcPct val="107000"/>
              </a:lnSpc>
              <a:spcAft>
                <a:spcPts val="800"/>
              </a:spcAft>
            </a:pPr>
            <a:endParaRPr lang="tr-TR" sz="1800" kern="100" dirty="0">
              <a:latin typeface="Aptos" panose="020B0004020202020204" pitchFamily="34" charset="0"/>
              <a:ea typeface="Aptos" panose="020B0004020202020204" pitchFamily="34" charset="0"/>
              <a:cs typeface="Times New Roman" panose="02020603050405020304" pitchFamily="18" charset="0"/>
            </a:endParaRPr>
          </a:p>
          <a:p>
            <a:endParaRPr lang="tr-TR" dirty="0">
              <a:latin typeface="Aptos" panose="020B0004020202020204" pitchFamily="34" charset="0"/>
            </a:endParaRPr>
          </a:p>
        </p:txBody>
      </p:sp>
      <p:graphicFrame>
        <p:nvGraphicFramePr>
          <p:cNvPr id="7" name="İçerik Yer Tutucusu 2">
            <a:extLst>
              <a:ext uri="{FF2B5EF4-FFF2-40B4-BE49-F238E27FC236}">
                <a16:creationId xmlns:a16="http://schemas.microsoft.com/office/drawing/2014/main" id="{9B81DE9B-8BE4-BFB1-B036-3270ED842707}"/>
              </a:ext>
            </a:extLst>
          </p:cNvPr>
          <p:cNvGraphicFramePr/>
          <p:nvPr>
            <p:extLst>
              <p:ext uri="{D42A27DB-BD31-4B8C-83A1-F6EECF244321}">
                <p14:modId xmlns:p14="http://schemas.microsoft.com/office/powerpoint/2010/main" val="1036522314"/>
              </p:ext>
            </p:extLst>
          </p:nvPr>
        </p:nvGraphicFramePr>
        <p:xfrm>
          <a:off x="6518173" y="2997610"/>
          <a:ext cx="4984954" cy="33293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5359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9E1DBB-C76A-B2F6-D545-CAD4697D6905}"/>
              </a:ext>
            </a:extLst>
          </p:cNvPr>
          <p:cNvSpPr>
            <a:spLocks noGrp="1"/>
          </p:cNvSpPr>
          <p:nvPr>
            <p:ph type="title"/>
          </p:nvPr>
        </p:nvSpPr>
        <p:spPr/>
        <p:txBody>
          <a:bodyPr/>
          <a:lstStyle/>
          <a:p>
            <a:r>
              <a:rPr lang="tr-TR" dirty="0"/>
              <a:t>UYGULAMALAR</a:t>
            </a:r>
          </a:p>
        </p:txBody>
      </p:sp>
      <p:sp>
        <p:nvSpPr>
          <p:cNvPr id="3" name="İçerik Yer Tutucusu 2">
            <a:extLst>
              <a:ext uri="{FF2B5EF4-FFF2-40B4-BE49-F238E27FC236}">
                <a16:creationId xmlns:a16="http://schemas.microsoft.com/office/drawing/2014/main" id="{CD60B69C-A4F8-5445-A6A0-BD4EDE767651}"/>
              </a:ext>
            </a:extLst>
          </p:cNvPr>
          <p:cNvSpPr>
            <a:spLocks noGrp="1"/>
          </p:cNvSpPr>
          <p:nvPr>
            <p:ph idx="1"/>
          </p:nvPr>
        </p:nvSpPr>
        <p:spPr/>
        <p:txBody>
          <a:bodyPr>
            <a:normAutofit fontScale="85000" lnSpcReduction="20000"/>
          </a:bodyPr>
          <a:lstStyle/>
          <a:p>
            <a:pPr>
              <a:lnSpc>
                <a:spcPct val="107000"/>
              </a:lnSpc>
              <a:spcAft>
                <a:spcPts val="800"/>
              </a:spcAft>
            </a:pPr>
            <a:r>
              <a:rPr lang="tr-TR" sz="1800" b="1" kern="100" dirty="0">
                <a:effectLst/>
                <a:latin typeface="Aptos" panose="020B0004020202020204" pitchFamily="34" charset="0"/>
                <a:ea typeface="Aptos" panose="020B0004020202020204" pitchFamily="34" charset="0"/>
                <a:cs typeface="Times New Roman" panose="02020603050405020304" pitchFamily="18" charset="0"/>
              </a:rPr>
              <a:t> Otonom Sürüş Simülasyonları</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lnSpc>
                <a:spcPct val="107000"/>
              </a:lnSpc>
              <a:spcAft>
                <a:spcPts val="800"/>
              </a:spcAft>
              <a:buSzPts val="1000"/>
              <a:buNone/>
              <a:tabLst>
                <a:tab pos="457200" algn="l"/>
              </a:tabLst>
            </a:pPr>
            <a:r>
              <a:rPr lang="tr-TR" sz="1800" kern="100" dirty="0">
                <a:effectLst/>
                <a:latin typeface="Aptos" panose="020B0004020202020204" pitchFamily="34" charset="0"/>
                <a:ea typeface="Aptos" panose="020B0004020202020204" pitchFamily="34" charset="0"/>
                <a:cs typeface="Times New Roman" panose="02020603050405020304" pitchFamily="18" charset="0"/>
              </a:rPr>
              <a:t>Algoritmalar</a:t>
            </a:r>
            <a:r>
              <a:rPr lang="tr-TR"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tr-TR" sz="1800" kern="100" dirty="0">
                <a:effectLst/>
                <a:latin typeface="Aptos" panose="020B0004020202020204" pitchFamily="34" charset="0"/>
                <a:ea typeface="Aptos" panose="020B0004020202020204" pitchFamily="34" charset="0"/>
                <a:cs typeface="Times New Roman" panose="02020603050405020304" pitchFamily="18" charset="0"/>
              </a:rPr>
              <a:t>DQL, DDQL, PPO</a:t>
            </a:r>
          </a:p>
          <a:p>
            <a:pPr marL="0" lvl="0" indent="0">
              <a:lnSpc>
                <a:spcPct val="107000"/>
              </a:lnSpc>
              <a:spcAft>
                <a:spcPts val="800"/>
              </a:spcAft>
              <a:buSzPts val="1000"/>
              <a:buNone/>
              <a:tabLst>
                <a:tab pos="457200" algn="l"/>
              </a:tabLst>
            </a:pPr>
            <a:r>
              <a:rPr lang="tr-TR" sz="1800" i="1" kern="100" dirty="0">
                <a:effectLst/>
                <a:latin typeface="Aptos" panose="020B0004020202020204" pitchFamily="34" charset="0"/>
                <a:ea typeface="Aptos" panose="020B0004020202020204" pitchFamily="34" charset="0"/>
                <a:cs typeface="Times New Roman" panose="02020603050405020304" pitchFamily="18" charset="0"/>
              </a:rPr>
              <a:t>Örnek Çalışmalar: </a:t>
            </a:r>
            <a:r>
              <a:rPr lang="tr-TR" sz="1800" kern="100" dirty="0">
                <a:effectLst/>
                <a:latin typeface="Aptos" panose="020B0004020202020204" pitchFamily="34" charset="0"/>
                <a:ea typeface="Aptos" panose="020B0004020202020204" pitchFamily="34" charset="0"/>
                <a:cs typeface="Times New Roman" panose="02020603050405020304" pitchFamily="18" charset="0"/>
              </a:rPr>
              <a:t>Bu algoritmalar, otonom araçların hız, yön ve şerit değiştirme kararlarını öğrenmesi için simülasyon ortamlarında kullanılır. Örneğin, Car Racing gibi simülasyonlarda araç, güvenli ve hızlı sürüş stratejileri geliştirmek için bu algoritmalarla eğitilir. </a:t>
            </a:r>
          </a:p>
          <a:p>
            <a:pPr marL="342900" lvl="0" indent="-342900">
              <a:lnSpc>
                <a:spcPct val="107000"/>
              </a:lnSpc>
              <a:spcAft>
                <a:spcPts val="800"/>
              </a:spcAft>
              <a:buSzPts val="1000"/>
              <a:buFont typeface="Symbol" panose="05050102010706020507" pitchFamily="18" charset="2"/>
              <a:buChar char=""/>
              <a:tabLst>
                <a:tab pos="457200" algn="l"/>
              </a:tabLst>
            </a:pPr>
            <a:r>
              <a:rPr lang="tr-TR" sz="1800" b="1" kern="100" dirty="0">
                <a:effectLst/>
                <a:latin typeface="Aptos" panose="020B0004020202020204" pitchFamily="34" charset="0"/>
                <a:ea typeface="Aptos" panose="020B0004020202020204" pitchFamily="34" charset="0"/>
                <a:cs typeface="Times New Roman" panose="02020603050405020304" pitchFamily="18" charset="0"/>
              </a:rPr>
              <a:t>Robotik Kollar ve Manipülasyon</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lnSpc>
                <a:spcPct val="107000"/>
              </a:lnSpc>
              <a:spcAft>
                <a:spcPts val="800"/>
              </a:spcAft>
              <a:buSzPts val="1000"/>
              <a:buNone/>
              <a:tabLst>
                <a:tab pos="457200" algn="l"/>
              </a:tabLst>
            </a:pPr>
            <a:r>
              <a:rPr lang="tr-TR" sz="1800" kern="100" dirty="0">
                <a:effectLst/>
                <a:latin typeface="Aptos" panose="020B0004020202020204" pitchFamily="34" charset="0"/>
                <a:ea typeface="Aptos" panose="020B0004020202020204" pitchFamily="34" charset="0"/>
                <a:cs typeface="Times New Roman" panose="02020603050405020304" pitchFamily="18" charset="0"/>
              </a:rPr>
              <a:t>Algoritmalar: PPO, A2C, DQL</a:t>
            </a:r>
          </a:p>
          <a:p>
            <a:pPr marL="0" lvl="0" indent="0">
              <a:lnSpc>
                <a:spcPct val="107000"/>
              </a:lnSpc>
              <a:spcAft>
                <a:spcPts val="800"/>
              </a:spcAft>
              <a:buSzPts val="1000"/>
              <a:buNone/>
              <a:tabLst>
                <a:tab pos="457200" algn="l"/>
              </a:tabLst>
            </a:pPr>
            <a:r>
              <a:rPr lang="tr-TR" sz="1800" i="1" kern="100" dirty="0">
                <a:effectLst/>
                <a:latin typeface="Aptos" panose="020B0004020202020204" pitchFamily="34" charset="0"/>
                <a:ea typeface="Aptos" panose="020B0004020202020204" pitchFamily="34" charset="0"/>
                <a:cs typeface="Times New Roman" panose="02020603050405020304" pitchFamily="18" charset="0"/>
              </a:rPr>
              <a:t>Örnek Çalışmalar: </a:t>
            </a:r>
            <a:r>
              <a:rPr lang="tr-TR" sz="1800" kern="100" dirty="0">
                <a:effectLst/>
                <a:latin typeface="Aptos" panose="020B0004020202020204" pitchFamily="34" charset="0"/>
                <a:ea typeface="Aptos" panose="020B0004020202020204" pitchFamily="34" charset="0"/>
                <a:cs typeface="Times New Roman" panose="02020603050405020304" pitchFamily="18" charset="0"/>
              </a:rPr>
              <a:t>Endüstriyel robotik kollarda kullanılan bu algoritmalar, nesne taşımak, montaj yapmak veya hassas işlemler yapmak gibi görevlerde robotların karar alma becerilerini geliştirmek için kullanılır. Örneğin, bir robotik kolun belirli bir pozisyondaki bir nesneyi alıp başka bir yere yerleştirmesi gibi senaryolarda, bu algoritmalar etkili bir şekilde kullanılır.</a:t>
            </a:r>
          </a:p>
          <a:p>
            <a:endParaRPr lang="tr-TR" dirty="0"/>
          </a:p>
        </p:txBody>
      </p:sp>
    </p:spTree>
    <p:extLst>
      <p:ext uri="{BB962C8B-B14F-4D97-AF65-F5344CB8AC3E}">
        <p14:creationId xmlns:p14="http://schemas.microsoft.com/office/powerpoint/2010/main" val="1481775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31091243-1D0D-2881-0CC8-F3839EC034BE}"/>
              </a:ext>
            </a:extLst>
          </p:cNvPr>
          <p:cNvSpPr txBox="1"/>
          <p:nvPr/>
        </p:nvSpPr>
        <p:spPr>
          <a:xfrm>
            <a:off x="1238865" y="1306560"/>
            <a:ext cx="9940413" cy="4244880"/>
          </a:xfrm>
          <a:prstGeom prst="rect">
            <a:avLst/>
          </a:prstGeom>
          <a:noFill/>
        </p:spPr>
        <p:txBody>
          <a:bodyPr wrap="square">
            <a:spAutoFit/>
          </a:bodyPr>
          <a:lstStyle/>
          <a:p>
            <a:pPr>
              <a:lnSpc>
                <a:spcPct val="107000"/>
              </a:lnSpc>
              <a:spcAft>
                <a:spcPts val="800"/>
              </a:spcAft>
            </a:pPr>
            <a:r>
              <a:rPr lang="tr-TR" sz="1800" b="1" kern="100" dirty="0" err="1">
                <a:effectLst/>
                <a:latin typeface="Aptos" panose="020B0004020202020204" pitchFamily="34" charset="0"/>
                <a:ea typeface="Aptos" panose="020B0004020202020204" pitchFamily="34" charset="0"/>
                <a:cs typeface="Times New Roman" panose="02020603050405020304" pitchFamily="18" charset="0"/>
              </a:rPr>
              <a:t>Drone</a:t>
            </a:r>
            <a:r>
              <a:rPr lang="tr-TR" sz="1800" b="1" kern="100" dirty="0">
                <a:effectLst/>
                <a:latin typeface="Aptos" panose="020B0004020202020204" pitchFamily="34" charset="0"/>
                <a:ea typeface="Aptos" panose="020B0004020202020204" pitchFamily="34" charset="0"/>
                <a:cs typeface="Times New Roman" panose="02020603050405020304" pitchFamily="18" charset="0"/>
              </a:rPr>
              <a:t> ve Otonom Uçuş Kontrolü</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lnSpc>
                <a:spcPct val="107000"/>
              </a:lnSpc>
              <a:spcAft>
                <a:spcPts val="800"/>
              </a:spcAft>
              <a:buSzPts val="1000"/>
              <a:buNone/>
              <a:tabLst>
                <a:tab pos="457200" algn="l"/>
              </a:tabLst>
            </a:pPr>
            <a:r>
              <a:rPr lang="tr-TR" sz="1800" kern="100" dirty="0">
                <a:effectLst/>
                <a:latin typeface="Aptos" panose="020B0004020202020204" pitchFamily="34" charset="0"/>
                <a:ea typeface="Aptos" panose="020B0004020202020204" pitchFamily="34" charset="0"/>
                <a:cs typeface="Times New Roman" panose="02020603050405020304" pitchFamily="18" charset="0"/>
              </a:rPr>
              <a:t>Algoritmalar: PPO, A2C, DDQL</a:t>
            </a:r>
          </a:p>
          <a:p>
            <a:pPr lvl="0">
              <a:lnSpc>
                <a:spcPct val="107000"/>
              </a:lnSpc>
              <a:spcAft>
                <a:spcPts val="800"/>
              </a:spcAft>
              <a:buSzPts val="1000"/>
              <a:tabLst>
                <a:tab pos="457200" algn="l"/>
              </a:tabLst>
            </a:pPr>
            <a:r>
              <a:rPr lang="tr-TR" sz="1800" i="1" kern="100" dirty="0">
                <a:effectLst/>
                <a:latin typeface="Aptos" panose="020B0004020202020204" pitchFamily="34" charset="0"/>
                <a:ea typeface="Aptos" panose="020B0004020202020204" pitchFamily="34" charset="0"/>
                <a:cs typeface="Times New Roman" panose="02020603050405020304" pitchFamily="18" charset="0"/>
              </a:rPr>
              <a:t>Örnek Çalışmalar: </a:t>
            </a:r>
            <a:r>
              <a:rPr lang="tr-TR" sz="1800" kern="100" dirty="0" err="1">
                <a:effectLst/>
                <a:latin typeface="Aptos" panose="020B0004020202020204" pitchFamily="34" charset="0"/>
                <a:ea typeface="Aptos" panose="020B0004020202020204" pitchFamily="34" charset="0"/>
                <a:cs typeface="Times New Roman" panose="02020603050405020304" pitchFamily="18" charset="0"/>
              </a:rPr>
              <a:t>Droneların</a:t>
            </a:r>
            <a:r>
              <a:rPr lang="tr-TR" sz="1800" kern="100" dirty="0">
                <a:effectLst/>
                <a:latin typeface="Aptos" panose="020B0004020202020204" pitchFamily="34" charset="0"/>
                <a:ea typeface="Aptos" panose="020B0004020202020204" pitchFamily="34" charset="0"/>
                <a:cs typeface="Times New Roman" panose="02020603050405020304" pitchFamily="18" charset="0"/>
              </a:rPr>
              <a:t> otonom bir şekilde uçması, engellerden kaçınması ve belirli bir hedefe ulaşması için bu algoritmalar kullanılır. Örneğin, bir </a:t>
            </a:r>
            <a:r>
              <a:rPr lang="tr-TR" sz="1800" kern="100" dirty="0" err="1">
                <a:effectLst/>
                <a:latin typeface="Aptos" panose="020B0004020202020204" pitchFamily="34" charset="0"/>
                <a:ea typeface="Aptos" panose="020B0004020202020204" pitchFamily="34" charset="0"/>
                <a:cs typeface="Times New Roman" panose="02020603050405020304" pitchFamily="18" charset="0"/>
              </a:rPr>
              <a:t>drone</a:t>
            </a:r>
            <a:r>
              <a:rPr lang="tr-TR" sz="1800" kern="100" dirty="0">
                <a:effectLst/>
                <a:latin typeface="Aptos" panose="020B0004020202020204" pitchFamily="34" charset="0"/>
                <a:ea typeface="Aptos" panose="020B0004020202020204" pitchFamily="34" charset="0"/>
                <a:cs typeface="Times New Roman" panose="02020603050405020304" pitchFamily="18" charset="0"/>
              </a:rPr>
              <a:t>, bir ortamda </a:t>
            </a:r>
            <a:r>
              <a:rPr lang="tr-TR" sz="1800" kern="100" dirty="0" err="1">
                <a:effectLst/>
                <a:latin typeface="Aptos" panose="020B0004020202020204" pitchFamily="34" charset="0"/>
                <a:ea typeface="Aptos" panose="020B0004020202020204" pitchFamily="34" charset="0"/>
                <a:cs typeface="Times New Roman" panose="02020603050405020304" pitchFamily="18" charset="0"/>
              </a:rPr>
              <a:t>öngl</a:t>
            </a:r>
            <a:r>
              <a:rPr lang="tr-TR" kern="100" dirty="0" err="1">
                <a:latin typeface="Aptos" panose="020B0004020202020204" pitchFamily="34" charset="0"/>
                <a:ea typeface="Aptos" panose="020B0004020202020204" pitchFamily="34" charset="0"/>
                <a:cs typeface="Times New Roman" panose="02020603050405020304" pitchFamily="18" charset="0"/>
              </a:rPr>
              <a:t>örü</a:t>
            </a:r>
            <a:r>
              <a:rPr lang="tr-TR" sz="1800" kern="100" dirty="0" err="1">
                <a:effectLst/>
                <a:latin typeface="Aptos" panose="020B0004020202020204" pitchFamily="34" charset="0"/>
                <a:ea typeface="Aptos" panose="020B0004020202020204" pitchFamily="34" charset="0"/>
                <a:cs typeface="Times New Roman" panose="02020603050405020304" pitchFamily="18" charset="0"/>
              </a:rPr>
              <a:t>emeyen</a:t>
            </a:r>
            <a:r>
              <a:rPr lang="tr-TR" sz="1800" kern="100" dirty="0">
                <a:effectLst/>
                <a:latin typeface="Aptos" panose="020B0004020202020204" pitchFamily="34" charset="0"/>
                <a:ea typeface="Aptos" panose="020B0004020202020204" pitchFamily="34" charset="0"/>
                <a:cs typeface="Times New Roman" panose="02020603050405020304" pitchFamily="18" charset="0"/>
              </a:rPr>
              <a:t> engellerle dolu bir rotada güvenli ve hızlı bir şekilde ilerlemeyi bu algoritmalarla öğrenebilir.</a:t>
            </a:r>
          </a:p>
          <a:p>
            <a:pPr>
              <a:lnSpc>
                <a:spcPct val="107000"/>
              </a:lnSpc>
              <a:spcAft>
                <a:spcPts val="800"/>
              </a:spcAft>
            </a:pPr>
            <a:r>
              <a:rPr lang="tr-TR" sz="1800" b="1" kern="100" dirty="0">
                <a:effectLst/>
                <a:latin typeface="Aptos" panose="020B0004020202020204" pitchFamily="34" charset="0"/>
                <a:ea typeface="Aptos" panose="020B0004020202020204" pitchFamily="34" charset="0"/>
                <a:cs typeface="Times New Roman" panose="02020603050405020304" pitchFamily="18" charset="0"/>
              </a:rPr>
              <a:t>Sağlık Robotları ve Rehabilitasyon</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lnSpc>
                <a:spcPct val="107000"/>
              </a:lnSpc>
              <a:spcAft>
                <a:spcPts val="800"/>
              </a:spcAft>
              <a:buSzPts val="1000"/>
              <a:buNone/>
              <a:tabLst>
                <a:tab pos="457200" algn="l"/>
              </a:tabLst>
            </a:pPr>
            <a:r>
              <a:rPr lang="tr-TR" sz="1800" kern="100" dirty="0">
                <a:effectLst/>
                <a:latin typeface="Aptos" panose="020B0004020202020204" pitchFamily="34" charset="0"/>
                <a:ea typeface="Aptos" panose="020B0004020202020204" pitchFamily="34" charset="0"/>
                <a:cs typeface="Times New Roman" panose="02020603050405020304" pitchFamily="18" charset="0"/>
              </a:rPr>
              <a:t>Algoritmalar: PPO, A2C, DDQL</a:t>
            </a:r>
          </a:p>
          <a:p>
            <a:pPr marL="0" lvl="0" indent="0">
              <a:lnSpc>
                <a:spcPct val="107000"/>
              </a:lnSpc>
              <a:spcAft>
                <a:spcPts val="800"/>
              </a:spcAft>
              <a:buSzPts val="1000"/>
              <a:buNone/>
              <a:tabLst>
                <a:tab pos="457200" algn="l"/>
              </a:tabLst>
            </a:pPr>
            <a:r>
              <a:rPr lang="tr-TR" sz="1800" i="1" kern="100" dirty="0">
                <a:effectLst/>
                <a:latin typeface="Aptos" panose="020B0004020202020204" pitchFamily="34" charset="0"/>
                <a:ea typeface="Aptos" panose="020B0004020202020204" pitchFamily="34" charset="0"/>
                <a:cs typeface="Times New Roman" panose="02020603050405020304" pitchFamily="18" charset="0"/>
              </a:rPr>
              <a:t>Örnek Çalışmalar: </a:t>
            </a:r>
            <a:r>
              <a:rPr lang="tr-TR" sz="1800" kern="100" dirty="0">
                <a:effectLst/>
                <a:latin typeface="Aptos" panose="020B0004020202020204" pitchFamily="34" charset="0"/>
                <a:ea typeface="Aptos" panose="020B0004020202020204" pitchFamily="34" charset="0"/>
                <a:cs typeface="Times New Roman" panose="02020603050405020304" pitchFamily="18" charset="0"/>
              </a:rPr>
              <a:t>Rehabilitasyon süreçlerinde kullanılan robotlar, hastaların hareketlerini desteklemek için bu algoritmalarla eğitilir. Örneğin, yürüme veya kol hareketlerini destekleyen bir robot, hastanın hareketlerine uyum sağlamak ve onu desteklemek için pekiştirmeli öğrenme ile öğrenebilir.</a:t>
            </a:r>
          </a:p>
          <a:p>
            <a:endParaRPr lang="tr-TR" dirty="0"/>
          </a:p>
        </p:txBody>
      </p:sp>
    </p:spTree>
    <p:extLst>
      <p:ext uri="{BB962C8B-B14F-4D97-AF65-F5344CB8AC3E}">
        <p14:creationId xmlns:p14="http://schemas.microsoft.com/office/powerpoint/2010/main" val="599345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C01DCD6-4E86-3E47-6A59-DE98F3FE000D}"/>
              </a:ext>
            </a:extLst>
          </p:cNvPr>
          <p:cNvSpPr>
            <a:spLocks noGrp="1"/>
          </p:cNvSpPr>
          <p:nvPr>
            <p:ph type="title"/>
          </p:nvPr>
        </p:nvSpPr>
        <p:spPr/>
        <p:txBody>
          <a:bodyPr/>
          <a:lstStyle/>
          <a:p>
            <a:r>
              <a:rPr lang="tr-TR" dirty="0"/>
              <a:t>PPO</a:t>
            </a:r>
          </a:p>
        </p:txBody>
      </p:sp>
      <p:pic>
        <p:nvPicPr>
          <p:cNvPr id="5" name="İçerik Yer Tutucusu 4" descr="diyagram, plan, teknik çizim, şematik içeren bir resim&#10;&#10;Açıklama otomatik olarak oluşturuldu">
            <a:extLst>
              <a:ext uri="{FF2B5EF4-FFF2-40B4-BE49-F238E27FC236}">
                <a16:creationId xmlns:a16="http://schemas.microsoft.com/office/drawing/2014/main" id="{AF135921-F2E7-F5C0-CC77-5812DC4BAE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3212" y="2557463"/>
            <a:ext cx="6004675" cy="3468583"/>
          </a:xfrm>
        </p:spPr>
      </p:pic>
    </p:spTree>
    <p:extLst>
      <p:ext uri="{BB962C8B-B14F-4D97-AF65-F5344CB8AC3E}">
        <p14:creationId xmlns:p14="http://schemas.microsoft.com/office/powerpoint/2010/main" val="299936257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k">
  <a:themeElements>
    <a:clrScheme name="Organik">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k">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k">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1569</TotalTime>
  <Words>1073</Words>
  <Application>Microsoft Office PowerPoint</Application>
  <PresentationFormat>Geniş ekran</PresentationFormat>
  <Paragraphs>58</Paragraphs>
  <Slides>14</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14</vt:i4>
      </vt:variant>
    </vt:vector>
  </HeadingPairs>
  <TitlesOfParts>
    <vt:vector size="19" baseType="lpstr">
      <vt:lpstr>Aptos</vt:lpstr>
      <vt:lpstr>Arial</vt:lpstr>
      <vt:lpstr>Garamond</vt:lpstr>
      <vt:lpstr>Symbol</vt:lpstr>
      <vt:lpstr>Organik</vt:lpstr>
      <vt:lpstr>ROBOT TASARIMI VE UYGULAMALARI</vt:lpstr>
      <vt:lpstr>PowerPoint Sunusu</vt:lpstr>
      <vt:lpstr>PPO (Proximal Policy Optimization) nedir?</vt:lpstr>
      <vt:lpstr>A2C (Advantage Actor-Critic) Algoritması nedir? </vt:lpstr>
      <vt:lpstr>DQL (Deep Q-Learning)/ DDQL (Double Deep Q-Learning) NEDİR?</vt:lpstr>
      <vt:lpstr>Environment</vt:lpstr>
      <vt:lpstr>UYGULAMALAR</vt:lpstr>
      <vt:lpstr>PowerPoint Sunusu</vt:lpstr>
      <vt:lpstr>PPO</vt:lpstr>
      <vt:lpstr>PowerPoint Sunusu</vt:lpstr>
      <vt:lpstr>DQL  </vt:lpstr>
      <vt:lpstr>PowerPoint Sunusu</vt:lpstr>
      <vt:lpstr>A2C</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Melike Şahin</dc:creator>
  <cp:lastModifiedBy>Melike Şahin</cp:lastModifiedBy>
  <cp:revision>4</cp:revision>
  <dcterms:created xsi:type="dcterms:W3CDTF">2024-11-05T11:47:15Z</dcterms:created>
  <dcterms:modified xsi:type="dcterms:W3CDTF">2024-11-08T19:26:31Z</dcterms:modified>
</cp:coreProperties>
</file>