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8"/>
  </p:notesMasterIdLst>
  <p:handoutMasterIdLst>
    <p:handoutMasterId r:id="rId9"/>
  </p:handoutMasterIdLst>
  <p:sldIdLst>
    <p:sldId id="648" r:id="rId2"/>
    <p:sldId id="754" r:id="rId3"/>
    <p:sldId id="755" r:id="rId4"/>
    <p:sldId id="752" r:id="rId5"/>
    <p:sldId id="719" r:id="rId6"/>
    <p:sldId id="649" r:id="rId7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4342" autoAdjust="0"/>
  </p:normalViewPr>
  <p:slideViewPr>
    <p:cSldViewPr snapToGrid="0" showGuides="1">
      <p:cViewPr varScale="1">
        <p:scale>
          <a:sx n="56" d="100"/>
          <a:sy n="56" d="100"/>
        </p:scale>
        <p:origin x="72" y="547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2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20-04-16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5318CC-46D7-41ED-B4EE-AACE814CD3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2FCAEF-5529-4B3B-89F9-60124C5315D5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075202" name="Rectangle 2">
            <a:extLst>
              <a:ext uri="{FF2B5EF4-FFF2-40B4-BE49-F238E27FC236}">
                <a16:creationId xmlns:a16="http://schemas.microsoft.com/office/drawing/2014/main" id="{ABCDB6CE-05BD-4609-9B87-F88137DFBA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03" name="Rectangle 3">
            <a:extLst>
              <a:ext uri="{FF2B5EF4-FFF2-40B4-BE49-F238E27FC236}">
                <a16:creationId xmlns:a16="http://schemas.microsoft.com/office/drawing/2014/main" id="{9400239E-E2EB-4DC9-AA72-9BADB4F0E8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866995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mailto:idebtor@g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651" y="5214305"/>
            <a:ext cx="10598430" cy="710552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1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024255" y="2261937"/>
            <a:ext cx="4788824" cy="996675"/>
          </a:xfrm>
        </p:spPr>
        <p:txBody>
          <a:bodyPr>
            <a:normAutofit/>
          </a:bodyPr>
          <a:lstStyle>
            <a:lvl1pPr>
              <a:defRPr sz="240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234787" y="6790174"/>
            <a:ext cx="11250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600" b="0" i="1" dirty="0" smtClean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idebtor@gmail.com</a:t>
            </a:r>
            <a:r>
              <a:rPr lang="en-US" altLang="ko-KR" sz="1600" b="0" i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, Data Structures, CSEE Dept., Handong Global University</a:t>
            </a:r>
            <a:endParaRPr lang="ko-KR" altLang="en-US" sz="1600" b="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024255" y="3377184"/>
            <a:ext cx="4788824" cy="295046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 marL="1463085" indent="0">
              <a:buNone/>
              <a:defRPr sz="1800">
                <a:latin typeface="Century Gothic" panose="020B0502020202020204" pitchFamily="34" charset="0"/>
              </a:defRPr>
            </a:lvl4pPr>
            <a:lvl5pPr marL="1950781" indent="0">
              <a:buNone/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37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b">
            <a:normAutofit fontScale="92500" lnSpcReduction="20000"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Data   Structures </a:t>
            </a:r>
          </a:p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C++ for C Coders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kumimoji="0" lang="en-US" altLang="ko-KR" sz="1600" b="0" i="0" u="none" strike="noStrike" kern="1200" cap="none" spc="-200" normalizeH="0" baseline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ea typeface="나눔고딕" panose="020D0604000000000000" pitchFamily="50" charset="-127"/>
              <a:cs typeface="+mj-cs"/>
              <a:sym typeface="맑은 고딕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김영섭 교수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8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8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400" y="1209191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Arial Nova" panose="020B0504020202020204" pitchFamily="34" charset="0"/>
              </a:defRPr>
            </a:lvl1pPr>
            <a:lvl2pPr>
              <a:defRPr sz="2000">
                <a:latin typeface="Arial Nova" panose="020B0504020202020204" pitchFamily="34" charset="0"/>
              </a:defRPr>
            </a:lvl2pPr>
            <a:lvl3pPr>
              <a:defRPr sz="1800">
                <a:latin typeface="Arial Nova" panose="020B0504020202020204" pitchFamily="34" charset="0"/>
              </a:defRPr>
            </a:lvl3pPr>
            <a:lvl4pPr>
              <a:defRPr sz="1800">
                <a:latin typeface="Arial Nova" panose="020B0504020202020204" pitchFamily="34" charset="0"/>
              </a:defRPr>
            </a:lvl4pPr>
            <a:lvl5pPr>
              <a:defRPr sz="1800">
                <a:latin typeface="Arial Nova" panose="020B05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ACAF60F-A660-4621-9565-63F5DA6F7B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267" y="380978"/>
            <a:ext cx="11900268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Century Gothic" panose="020B0502020202020204" pitchFamily="34" charset="0"/>
                <a:ea typeface="나눔고딕" panose="020D0604000000000000" pitchFamily="50" charset="-127"/>
              </a:defRPr>
            </a:lvl1pPr>
          </a:lstStyle>
          <a:p>
            <a:r>
              <a:rPr kumimoji="0" lang="en-US" altLang="ko-KR" dirty="0"/>
              <a:t>Master Slide Title Editing </a:t>
            </a:r>
            <a:r>
              <a:rPr kumimoji="0" lang="ko-KR" altLang="en-US" dirty="0"/>
              <a:t>편집</a:t>
            </a:r>
            <a:endParaRPr kumimoji="0" 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07AD4E-1A1C-4C4B-9A3E-768DA3F72FBD}"/>
              </a:ext>
            </a:extLst>
          </p:cNvPr>
          <p:cNvCxnSpPr>
            <a:cxnSpLocks/>
          </p:cNvCxnSpPr>
          <p:nvPr userDrawn="1"/>
        </p:nvCxnSpPr>
        <p:spPr>
          <a:xfrm>
            <a:off x="552266" y="1088571"/>
            <a:ext cx="11900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722D5-B1F4-4BC8-B1ED-9E1FF147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1" y="292947"/>
            <a:ext cx="11968478" cy="550035"/>
          </a:xfrm>
        </p:spPr>
        <p:txBody>
          <a:bodyPr>
            <a:normAutofit/>
          </a:bodyPr>
          <a:lstStyle>
            <a:lvl1pPr algn="l">
              <a:defRPr sz="2800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19E9C-AE58-46E3-99AA-53D46DD1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1" y="910789"/>
            <a:ext cx="11968478" cy="586931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AE486-03AD-4948-A7E0-08D9D11C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4E6CC-59F1-4218-9B67-3A1E2197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67F2F-E1FE-466A-B0C8-E86656B7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5292DF6F-3DA5-4765-A844-0D90919D9092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876885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0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 b="1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2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Data Structures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Chapter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>
          <a:xfrm>
            <a:off x="7024255" y="3258612"/>
            <a:ext cx="5374574" cy="3500951"/>
          </a:xfrm>
        </p:spPr>
        <p:txBody>
          <a:bodyPr>
            <a:normAutofit lnSpcReduction="10000"/>
          </a:bodyPr>
          <a:lstStyle/>
          <a:p>
            <a:pPr marL="457214" indent="-457214">
              <a:buAutoNum type="arabicPeriod"/>
            </a:pPr>
            <a:r>
              <a:rPr lang="en-US" altLang="ko-KR" dirty="0"/>
              <a:t>Stack</a:t>
            </a:r>
          </a:p>
          <a:p>
            <a:pPr marL="457214" indent="-457214">
              <a:buAutoNum type="arabicPeriod"/>
            </a:pPr>
            <a:r>
              <a:rPr lang="en-US" altLang="ko-KR" dirty="0"/>
              <a:t>Queue</a:t>
            </a:r>
          </a:p>
          <a:p>
            <a:pPr marL="457214" indent="-457214">
              <a:buAutoNum type="arabicPeriod"/>
            </a:pPr>
            <a:r>
              <a:rPr lang="en-US" altLang="ko-KR" dirty="0"/>
              <a:t>Stack Applications</a:t>
            </a:r>
          </a:p>
          <a:p>
            <a:pPr lvl="1"/>
            <a:r>
              <a:rPr lang="en-US" altLang="ko-KR" sz="2400" dirty="0"/>
              <a:t>infix to postfix conversions</a:t>
            </a:r>
          </a:p>
          <a:p>
            <a:r>
              <a:rPr lang="en-US" altLang="ko-KR" dirty="0"/>
              <a:t>Using Visual Studio</a:t>
            </a:r>
          </a:p>
          <a:p>
            <a:pPr lvl="1"/>
            <a:r>
              <a:rPr lang="en-US" altLang="ko-KR" dirty="0"/>
              <a:t>Project Setup, solution, project</a:t>
            </a:r>
          </a:p>
          <a:p>
            <a:pPr lvl="1"/>
            <a:r>
              <a:rPr lang="en-US" altLang="ko-KR" dirty="0"/>
              <a:t>include folder, lib folder and lib file</a:t>
            </a:r>
          </a:p>
          <a:p>
            <a:pPr lvl="1"/>
            <a:r>
              <a:rPr lang="en-US" altLang="ko-KR" dirty="0"/>
              <a:t>Options: /D DEBUG, /wd4996</a:t>
            </a:r>
          </a:p>
          <a:p>
            <a:pPr lvl="1"/>
            <a:r>
              <a:rPr lang="en-US" altLang="ko-KR" dirty="0" smtClean="0"/>
              <a:t>Debugging</a:t>
            </a:r>
            <a:endParaRPr lang="en-US" altLang="ko-KR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365791" y="2261937"/>
            <a:ext cx="4788824" cy="99667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400" b="1" kern="1200" spc="53" baseline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/>
                <a:latin typeface="Arial Rounded MT Bold" panose="020F0704030504030204" pitchFamily="34" charset="0"/>
                <a:ea typeface="나눔고딕" panose="020D0604000000000000" pitchFamily="50" charset="-127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defTabSz="914400"/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99208" y="2434490"/>
            <a:ext cx="2055835" cy="996675"/>
          </a:xfrm>
          <a:prstGeom prst="rect">
            <a:avLst/>
          </a:prstGeom>
          <a:solidFill>
            <a:srgbClr val="FFC000"/>
          </a:solidFill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400" b="1" kern="1200" spc="53" baseline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/>
                <a:latin typeface="Arial Rounded MT Bold" panose="020F0704030504030204" pitchFamily="34" charset="0"/>
                <a:ea typeface="나눔고딕" panose="020D0604000000000000" pitchFamily="50" charset="-127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defTabSz="914400"/>
            <a:r>
              <a:rPr lang="en-US" altLang="ko-KR" dirty="0">
                <a:solidFill>
                  <a:schemeClr val="tx1"/>
                </a:solidFill>
              </a:rPr>
              <a:t>Attendance</a:t>
            </a:r>
          </a:p>
          <a:p>
            <a:pPr defTabSz="914400"/>
            <a:r>
              <a:rPr lang="en-US" altLang="ko-KR" dirty="0">
                <a:solidFill>
                  <a:schemeClr val="tx1"/>
                </a:solidFill>
              </a:rPr>
              <a:t>Check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99207" y="3519497"/>
            <a:ext cx="2055835" cy="996675"/>
          </a:xfrm>
          <a:prstGeom prst="rect">
            <a:avLst/>
          </a:prstGeom>
          <a:solidFill>
            <a:srgbClr val="FFC000">
              <a:alpha val="35000"/>
            </a:srgbClr>
          </a:solidFill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400" b="1" kern="1200" spc="53" baseline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/>
                <a:latin typeface="Arial Rounded MT Bold" panose="020F0704030504030204" pitchFamily="34" charset="0"/>
                <a:ea typeface="나눔고딕" panose="020D0604000000000000" pitchFamily="50" charset="-127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defTabSz="914400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Problem set</a:t>
            </a:r>
          </a:p>
          <a:p>
            <a:pPr defTabSz="914400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Midterm 1/2 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34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ko-KR" dirty="0" smtClean="0"/>
              <a:t>Extra Examples – Infix to Postfix Conversion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Century Gothic" panose="020B0502020202020204" pitchFamily="34" charset="0"/>
              </a:rPr>
              <a:t>Example </a:t>
            </a:r>
            <a:r>
              <a:rPr lang="en-US" altLang="ko-KR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3: </a:t>
            </a:r>
            <a:r>
              <a:rPr lang="en-US" altLang="ko-KR" dirty="0">
                <a:latin typeface="Century Gothic" panose="020B0502020202020204" pitchFamily="34" charset="0"/>
              </a:rPr>
              <a:t>a – (b + c * d) / e</a:t>
            </a:r>
            <a:endParaRPr lang="ko-KR" altLang="en-US" dirty="0">
              <a:latin typeface="Century Gothic" panose="020B0502020202020204" pitchFamily="34" charset="0"/>
            </a:endParaRPr>
          </a:p>
          <a:p>
            <a:endParaRPr lang="en-US" altLang="ko-KR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518161" y="1628987"/>
          <a:ext cx="574772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0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2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in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stack(bottom</a:t>
                      </a:r>
                      <a:r>
                        <a:rPr lang="en-US" altLang="ko-KR" sz="1800" baseline="0" dirty="0">
                          <a:latin typeface="Consolas" panose="020B0609020204030204" pitchFamily="49" charset="0"/>
                        </a:rPr>
                        <a:t> to top)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postfix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-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(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b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+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c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d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/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e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95282" y="941010"/>
            <a:ext cx="5391358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Operands 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are </a:t>
            </a:r>
            <a:r>
              <a:rPr lang="en-US" altLang="ko-KR" sz="1800" dirty="0">
                <a:latin typeface="Century Gothic" panose="020B0502020202020204" pitchFamily="34" charset="0"/>
              </a:rPr>
              <a:t>output immediately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smtClean="0">
                <a:latin typeface="Century Gothic" panose="020B0502020202020204" pitchFamily="34" charset="0"/>
              </a:rPr>
              <a:t>Push "(" always and operators in general. </a:t>
            </a:r>
            <a:endParaRPr lang="en-US" altLang="ko-KR" sz="1800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smtClean="0">
                <a:latin typeface="Century Gothic" panose="020B0502020202020204" pitchFamily="34" charset="0"/>
              </a:rPr>
              <a:t>For ")", pop </a:t>
            </a:r>
            <a:r>
              <a:rPr lang="en-US" altLang="ko-KR" sz="1800" dirty="0">
                <a:latin typeface="Century Gothic" panose="020B0502020202020204" pitchFamily="34" charset="0"/>
              </a:rPr>
              <a:t>until 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"(". Discard "(" and ")".</a:t>
            </a:r>
            <a:endParaRPr lang="en-US" altLang="ko-KR" sz="1800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smtClean="0">
                <a:latin typeface="Century Gothic" panose="020B0502020202020204" pitchFamily="34" charset="0"/>
              </a:rPr>
              <a:t>For higher </a:t>
            </a:r>
            <a:r>
              <a:rPr lang="en-US" altLang="ko-KR" sz="1800" dirty="0">
                <a:latin typeface="Century Gothic" panose="020B0502020202020204" pitchFamily="34" charset="0"/>
              </a:rPr>
              <a:t>precedence 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operator, push it.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smtClean="0">
                <a:latin typeface="Century Gothic" panose="020B0502020202020204" pitchFamily="34" charset="0"/>
              </a:rPr>
              <a:t>For lower or equal precedence operator, pop them until "(" and push it.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DF6F-3DA5-4765-A844-0D90919D9092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38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ko-KR" dirty="0" smtClean="0"/>
              <a:t>Extra Examples – Infix to Postfix Conversion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Century Gothic" panose="020B0502020202020204" pitchFamily="34" charset="0"/>
              </a:rPr>
              <a:t>Example 4</a:t>
            </a:r>
            <a:r>
              <a:rPr lang="en-US" altLang="ko-KR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: </a:t>
            </a:r>
            <a:r>
              <a:rPr lang="en-US" altLang="ko-KR" dirty="0">
                <a:latin typeface="Century Gothic" panose="020B0502020202020204" pitchFamily="34" charset="0"/>
              </a:rPr>
              <a:t>A * (B + C * D) + </a:t>
            </a:r>
            <a:r>
              <a:rPr lang="en-US" altLang="ko-KR" dirty="0" smtClean="0">
                <a:latin typeface="Century Gothic" panose="020B0502020202020204" pitchFamily="34" charset="0"/>
              </a:rPr>
              <a:t>E</a:t>
            </a:r>
            <a:endParaRPr lang="ko-KR" alt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518161" y="1818173"/>
          <a:ext cx="640871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304">
                  <a:extLst>
                    <a:ext uri="{9D8B030D-6E8A-4147-A177-3AD203B41FA5}">
                      <a16:colId xmlns:a16="http://schemas.microsoft.com/office/drawing/2014/main" val="4284928796"/>
                    </a:ext>
                  </a:extLst>
                </a:gridCol>
                <a:gridCol w="538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861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in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stack(bottom</a:t>
                      </a:r>
                      <a:r>
                        <a:rPr lang="en-US" altLang="ko-KR" sz="1800" baseline="0" dirty="0">
                          <a:latin typeface="Consolas" panose="020B0609020204030204" pitchFamily="49" charset="0"/>
                        </a:rPr>
                        <a:t> to top)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postfix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(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B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+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C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8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D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9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10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+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11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E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12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95282" y="941010"/>
            <a:ext cx="5391358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Operands 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are </a:t>
            </a:r>
            <a:r>
              <a:rPr lang="en-US" altLang="ko-KR" sz="1800" dirty="0">
                <a:latin typeface="Century Gothic" panose="020B0502020202020204" pitchFamily="34" charset="0"/>
              </a:rPr>
              <a:t>output immediately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Push "(" always and operators in general.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smtClean="0">
                <a:latin typeface="Century Gothic" panose="020B0502020202020204" pitchFamily="34" charset="0"/>
              </a:rPr>
              <a:t>For ")", pop until "(". Discard "(" and ")".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smtClean="0">
                <a:latin typeface="Century Gothic" panose="020B0502020202020204" pitchFamily="34" charset="0"/>
              </a:rPr>
              <a:t>For higher </a:t>
            </a:r>
            <a:r>
              <a:rPr lang="en-US" altLang="ko-KR" sz="1800" dirty="0">
                <a:latin typeface="Century Gothic" panose="020B0502020202020204" pitchFamily="34" charset="0"/>
              </a:rPr>
              <a:t>precedence 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operator, push it.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smtClean="0">
                <a:latin typeface="Century Gothic" panose="020B0502020202020204" pitchFamily="34" charset="0"/>
              </a:rPr>
              <a:t>For lower or equal precedence operator, pop them until "(" and push it.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DF6F-3DA5-4765-A844-0D90919D9092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309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Data Structures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Chapter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99208" y="4136250"/>
            <a:ext cx="2055835" cy="996675"/>
          </a:xfrm>
          <a:prstGeom prst="rect">
            <a:avLst/>
          </a:prstGeom>
          <a:solidFill>
            <a:srgbClr val="FFC000"/>
          </a:solidFill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400" b="1" kern="1200" spc="53" baseline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/>
                <a:latin typeface="Arial Rounded MT Bold" panose="020F0704030504030204" pitchFamily="34" charset="0"/>
                <a:ea typeface="나눔고딕" panose="020D0604000000000000" pitchFamily="50" charset="-127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defTabSz="914400"/>
            <a:r>
              <a:rPr lang="en-US" altLang="ko-KR" dirty="0" smtClean="0">
                <a:solidFill>
                  <a:schemeClr val="tx1"/>
                </a:solidFill>
              </a:rPr>
              <a:t>Problem set</a:t>
            </a:r>
          </a:p>
          <a:p>
            <a:pPr defTabSz="914400"/>
            <a:r>
              <a:rPr lang="en-US" altLang="ko-KR" dirty="0" smtClean="0">
                <a:solidFill>
                  <a:schemeClr val="tx1"/>
                </a:solidFill>
              </a:rPr>
              <a:t>Midterm1/2 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99208" y="2434490"/>
            <a:ext cx="2055835" cy="996675"/>
          </a:xfrm>
          <a:prstGeom prst="rect">
            <a:avLst/>
          </a:prstGeom>
          <a:solidFill>
            <a:srgbClr val="FFC000">
              <a:alpha val="30000"/>
            </a:srgbClr>
          </a:solidFill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400" b="1" kern="1200" spc="53" baseline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/>
                <a:latin typeface="Arial Rounded MT Bold" panose="020F0704030504030204" pitchFamily="34" charset="0"/>
                <a:ea typeface="나눔고딕" panose="020D0604000000000000" pitchFamily="50" charset="-127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defTabSz="914400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Attendance</a:t>
            </a:r>
          </a:p>
          <a:p>
            <a:pPr defTabSz="914400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Check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3"/>
          </p:nvPr>
        </p:nvSpPr>
        <p:spPr>
          <a:xfrm>
            <a:off x="7024254" y="3258612"/>
            <a:ext cx="5537859" cy="3500951"/>
          </a:xfrm>
        </p:spPr>
        <p:txBody>
          <a:bodyPr>
            <a:normAutofit lnSpcReduction="10000"/>
          </a:bodyPr>
          <a:lstStyle/>
          <a:p>
            <a:pPr marL="457214" indent="-457214">
              <a:buAutoNum type="arabicPeriod"/>
            </a:pPr>
            <a:r>
              <a:rPr lang="en-US" altLang="ko-KR" dirty="0"/>
              <a:t>Stack</a:t>
            </a:r>
          </a:p>
          <a:p>
            <a:pPr marL="457214" indent="-457214">
              <a:buAutoNum type="arabicPeriod"/>
            </a:pPr>
            <a:r>
              <a:rPr lang="en-US" altLang="ko-KR" dirty="0"/>
              <a:t>Queue</a:t>
            </a:r>
          </a:p>
          <a:p>
            <a:pPr marL="457214" indent="-457214">
              <a:buAutoNum type="arabicPeriod"/>
            </a:pPr>
            <a:r>
              <a:rPr lang="en-US" altLang="ko-KR" b="1" dirty="0"/>
              <a:t>Stack Applications</a:t>
            </a:r>
          </a:p>
          <a:p>
            <a:pPr lvl="1"/>
            <a:r>
              <a:rPr lang="en-US" altLang="ko-KR" dirty="0" smtClean="0"/>
              <a:t>Infix and postfix evaluations</a:t>
            </a:r>
          </a:p>
          <a:p>
            <a:r>
              <a:rPr lang="en-US" altLang="ko-KR" dirty="0" smtClean="0"/>
              <a:t>Using Visual Studio</a:t>
            </a:r>
          </a:p>
          <a:p>
            <a:pPr lvl="1"/>
            <a:r>
              <a:rPr lang="en-US" altLang="ko-KR" dirty="0" smtClean="0"/>
              <a:t>Project Setup, solution, project</a:t>
            </a:r>
          </a:p>
          <a:p>
            <a:pPr lvl="1"/>
            <a:r>
              <a:rPr lang="en-US" altLang="ko-KR" dirty="0" smtClean="0"/>
              <a:t>include folder, lib folder and lib file</a:t>
            </a:r>
          </a:p>
          <a:p>
            <a:pPr lvl="1"/>
            <a:r>
              <a:rPr lang="en-US" altLang="ko-KR" dirty="0" smtClean="0"/>
              <a:t>Options: /D DEBUG, </a:t>
            </a:r>
            <a:r>
              <a:rPr lang="en-US" altLang="ko-KR" dirty="0"/>
              <a:t>/wd4996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24743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78" name="Rectangle 2">
            <a:extLst>
              <a:ext uri="{FF2B5EF4-FFF2-40B4-BE49-F238E27FC236}">
                <a16:creationId xmlns:a16="http://schemas.microsoft.com/office/drawing/2014/main" id="{DD159028-2768-4750-AE9B-A4C53011FB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ea typeface="굴림" panose="020B0600000101010101" pitchFamily="50" charset="-127"/>
              </a:rPr>
              <a:t>Pset</a:t>
            </a:r>
            <a:r>
              <a:rPr lang="en-US" altLang="ko-KR" dirty="0" smtClean="0">
                <a:ea typeface="굴림" panose="020B0600000101010101" pitchFamily="50" charset="-127"/>
              </a:rPr>
              <a:t> – Infix &amp; Postfix Evaluations and An Essay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074179" name="Rectangle 3">
            <a:extLst>
              <a:ext uri="{FF2B5EF4-FFF2-40B4-BE49-F238E27FC236}">
                <a16:creationId xmlns:a16="http://schemas.microsoft.com/office/drawing/2014/main" id="{79E55573-6BF2-47A0-B199-61F447061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8161" y="1054213"/>
            <a:ext cx="11968478" cy="5725893"/>
          </a:xfrm>
        </p:spPr>
        <p:txBody>
          <a:bodyPr>
            <a:normAutofit/>
          </a:bodyPr>
          <a:lstStyle/>
          <a:p>
            <a:pPr marL="342900" indent="-342900" defTabSz="914400"/>
            <a:r>
              <a:rPr lang="en-US" altLang="ko-KR" dirty="0"/>
              <a:t>Files provided:  </a:t>
            </a:r>
          </a:p>
          <a:p>
            <a:pPr lvl="1"/>
            <a:r>
              <a:rPr lang="en-US" altLang="ko-KR" dirty="0"/>
              <a:t>infix.pdf</a:t>
            </a:r>
          </a:p>
          <a:p>
            <a:pPr lvl="1"/>
            <a:r>
              <a:rPr lang="en-GB" altLang="ko-KR" dirty="0" smtClean="0"/>
              <a:t>postfixDriver.cpp, infixDriver.cpp, infixallDriver.cpp  </a:t>
            </a:r>
            <a:r>
              <a:rPr lang="en-GB" altLang="ko-KR" dirty="0"/>
              <a:t>– Do not change </a:t>
            </a:r>
            <a:r>
              <a:rPr lang="en-GB" altLang="ko-KR" dirty="0" smtClean="0"/>
              <a:t>these file</a:t>
            </a:r>
            <a:r>
              <a:rPr lang="en-GB" altLang="ko-KR" dirty="0"/>
              <a:t>s</a:t>
            </a:r>
            <a:r>
              <a:rPr lang="en-GB" altLang="ko-KR" dirty="0" smtClean="0"/>
              <a:t>.</a:t>
            </a:r>
            <a:endParaRPr lang="ko-KR" altLang="ko-KR" sz="1400" dirty="0"/>
          </a:p>
          <a:p>
            <a:pPr lvl="1"/>
            <a:r>
              <a:rPr lang="en-GB" altLang="ko-KR" dirty="0" smtClean="0"/>
              <a:t>postfix.cpp, infix.cpp </a:t>
            </a:r>
            <a:r>
              <a:rPr lang="en-GB" altLang="ko-KR" dirty="0"/>
              <a:t>– a skeleton code to begin with</a:t>
            </a:r>
            <a:endParaRPr lang="ko-KR" altLang="ko-KR" sz="1400" dirty="0"/>
          </a:p>
          <a:p>
            <a:pPr lvl="1"/>
            <a:r>
              <a:rPr lang="en-GB" altLang="ko-KR" dirty="0" smtClean="0"/>
              <a:t>postfix.exe, infixallx.exe </a:t>
            </a:r>
            <a:r>
              <a:rPr lang="en-GB" altLang="ko-KR" dirty="0"/>
              <a:t>– </a:t>
            </a:r>
            <a:r>
              <a:rPr lang="en-GB" altLang="ko-KR" dirty="0" smtClean="0"/>
              <a:t>executables for your reference</a:t>
            </a:r>
            <a:endParaRPr lang="ko-KR" altLang="ko-KR" sz="1400" dirty="0"/>
          </a:p>
          <a:p>
            <a:r>
              <a:rPr lang="en-US" altLang="ko-KR" dirty="0" smtClean="0"/>
              <a:t>Files to submit: </a:t>
            </a:r>
          </a:p>
          <a:p>
            <a:pPr lvl="1"/>
            <a:r>
              <a:rPr lang="en-GB" altLang="ko-KR" dirty="0" smtClean="0"/>
              <a:t>postfix.cpp, infix.cpp</a:t>
            </a:r>
            <a:r>
              <a:rPr lang="en-GB" altLang="ko-KR" dirty="0"/>
              <a:t>, </a:t>
            </a:r>
            <a:r>
              <a:rPr lang="en-GB" altLang="ko-KR" dirty="0" smtClean="0"/>
              <a:t>infixall.cpp. </a:t>
            </a:r>
            <a:r>
              <a:rPr lang="en-GB" altLang="ko-KR" dirty="0"/>
              <a:t>Do not submit driver files.</a:t>
            </a:r>
            <a:endParaRPr lang="ko-KR" altLang="ko-KR" dirty="0"/>
          </a:p>
          <a:p>
            <a:r>
              <a:rPr lang="en-US" altLang="ko-KR" sz="2400" dirty="0" smtClean="0"/>
              <a:t>Due</a:t>
            </a:r>
            <a:r>
              <a:rPr lang="en-US" altLang="ko-KR" dirty="0"/>
              <a:t>: 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11:55 </a:t>
            </a:r>
            <a:r>
              <a:rPr lang="en-US" altLang="ko-KR" dirty="0"/>
              <a:t>pm, Saturday April 18 </a:t>
            </a:r>
            <a:endParaRPr lang="ko-KR" altLang="ko-KR" dirty="0"/>
          </a:p>
          <a:p>
            <a:r>
              <a:rPr lang="en-US" altLang="ko-KR" sz="2400" dirty="0" smtClean="0"/>
              <a:t>Grade:  ½ Midterm</a:t>
            </a:r>
          </a:p>
          <a:p>
            <a:pPr lvl="1"/>
            <a:r>
              <a:rPr lang="en-US" altLang="ko-KR" dirty="0" smtClean="0"/>
              <a:t>7.5 points (2.5 points per step) </a:t>
            </a:r>
          </a:p>
          <a:p>
            <a:pPr lvl="1"/>
            <a:r>
              <a:rPr lang="en-US" altLang="ko-KR" dirty="0" smtClean="0"/>
              <a:t>Essay for extra 2.5 points: </a:t>
            </a:r>
            <a:br>
              <a:rPr lang="en-US" altLang="ko-KR" dirty="0" smtClean="0"/>
            </a:br>
            <a:r>
              <a:rPr lang="en-US" altLang="ko-KR" dirty="0" smtClean="0"/>
              <a:t>Write </a:t>
            </a:r>
            <a:r>
              <a:rPr lang="en-US" altLang="ko-KR" b="1" dirty="0" smtClean="0"/>
              <a:t>at least three pages</a:t>
            </a:r>
            <a:r>
              <a:rPr lang="en-US" altLang="ko-KR" dirty="0" smtClean="0"/>
              <a:t> long essay (excluding cover-page) about your experiences and your findings using either VS or </a:t>
            </a:r>
            <a:r>
              <a:rPr lang="en-US" altLang="ko-KR" dirty="0" err="1" smtClean="0"/>
              <a:t>XCode</a:t>
            </a:r>
            <a:r>
              <a:rPr lang="en-US" altLang="ko-KR" dirty="0" smtClean="0"/>
              <a:t>.  Your writing may include screen </a:t>
            </a:r>
            <a:r>
              <a:rPr lang="en-US" altLang="ko-KR" dirty="0" smtClean="0"/>
              <a:t>captures (</a:t>
            </a:r>
            <a:r>
              <a:rPr lang="en-US" altLang="ko-KR" dirty="0" smtClean="0"/>
              <a:t>including code)</a:t>
            </a:r>
            <a:r>
              <a:rPr lang="en-US" altLang="ko-KR" dirty="0" smtClean="0"/>
              <a:t>, </a:t>
            </a:r>
            <a:r>
              <a:rPr lang="en-US" altLang="ko-KR" dirty="0" smtClean="0"/>
              <a:t>but they should </a:t>
            </a:r>
            <a:r>
              <a:rPr lang="en-US" altLang="ko-KR" b="1" dirty="0" smtClean="0"/>
              <a:t>not be over 50%.  </a:t>
            </a:r>
            <a:endParaRPr lang="ko-KR" altLang="ko-KR" sz="16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DF6F-3DA5-4765-A844-0D90919D9092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773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Data Structures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Chapter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7" name="내용 개체 틀 3"/>
          <p:cNvSpPr>
            <a:spLocks noGrp="1"/>
          </p:cNvSpPr>
          <p:nvPr>
            <p:ph idx="13"/>
          </p:nvPr>
        </p:nvSpPr>
        <p:spPr>
          <a:xfrm>
            <a:off x="7024255" y="3258612"/>
            <a:ext cx="5341916" cy="3500951"/>
          </a:xfrm>
        </p:spPr>
        <p:txBody>
          <a:bodyPr>
            <a:normAutofit/>
          </a:bodyPr>
          <a:lstStyle/>
          <a:p>
            <a:pPr marL="457214" indent="-457214">
              <a:buAutoNum type="arabicPeriod"/>
            </a:pPr>
            <a:r>
              <a:rPr lang="en-US" altLang="ko-KR" dirty="0"/>
              <a:t>Stack</a:t>
            </a:r>
          </a:p>
          <a:p>
            <a:pPr marL="457214" indent="-457214">
              <a:buAutoNum type="arabicPeriod"/>
            </a:pPr>
            <a:r>
              <a:rPr lang="en-US" altLang="ko-KR" dirty="0"/>
              <a:t>Queue</a:t>
            </a:r>
          </a:p>
          <a:p>
            <a:pPr marL="457214" indent="-457214">
              <a:buAutoNum type="arabicPeriod"/>
            </a:pPr>
            <a:r>
              <a:rPr lang="en-US" altLang="ko-KR" dirty="0"/>
              <a:t>Stack </a:t>
            </a:r>
            <a:r>
              <a:rPr lang="en-US" altLang="ko-KR" dirty="0" smtClean="0"/>
              <a:t>Applications</a:t>
            </a:r>
          </a:p>
          <a:p>
            <a:r>
              <a:rPr lang="en-US" altLang="ko-KR" b="1" dirty="0"/>
              <a:t>Using Visual Studio</a:t>
            </a:r>
          </a:p>
          <a:p>
            <a:pPr lvl="1"/>
            <a:r>
              <a:rPr lang="en-US" altLang="ko-KR" dirty="0"/>
              <a:t>Project Setup, solution, project</a:t>
            </a:r>
          </a:p>
          <a:p>
            <a:pPr lvl="1"/>
            <a:r>
              <a:rPr lang="en-US" altLang="ko-KR" dirty="0"/>
              <a:t>include folder, lib folder and lib file</a:t>
            </a:r>
          </a:p>
          <a:p>
            <a:pPr lvl="1"/>
            <a:r>
              <a:rPr lang="en-US" altLang="ko-KR" dirty="0"/>
              <a:t>Options: /D DEBUG, /wd4996</a:t>
            </a:r>
          </a:p>
          <a:p>
            <a:pPr lvl="1"/>
            <a:r>
              <a:rPr lang="en-US" altLang="ko-KR" dirty="0" smtClean="0"/>
              <a:t>Debugging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3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8">
      <a:majorFont>
        <a:latin typeface="Century Gothic"/>
        <a:ea typeface="굴림"/>
        <a:cs typeface=""/>
      </a:majorFont>
      <a:minorFont>
        <a:latin typeface="Century Gothic"/>
        <a:ea typeface="굴림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11366</TotalTime>
  <Words>434</Words>
  <Application>Microsoft Office PowerPoint</Application>
  <PresentationFormat>사용자 지정</PresentationFormat>
  <Paragraphs>111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8" baseType="lpstr">
      <vt:lpstr>Arial Nova</vt:lpstr>
      <vt:lpstr>굴림</vt:lpstr>
      <vt:lpstr>나눔고딕</vt:lpstr>
      <vt:lpstr>맑은 고딕</vt:lpstr>
      <vt:lpstr>바탕체</vt:lpstr>
      <vt:lpstr>Arial Rounded MT Bold</vt:lpstr>
      <vt:lpstr>Candara</vt:lpstr>
      <vt:lpstr>Century Gothic</vt:lpstr>
      <vt:lpstr>Consolas</vt:lpstr>
      <vt:lpstr>Helvetica</vt:lpstr>
      <vt:lpstr>Wingdings</vt:lpstr>
      <vt:lpstr>1_고려청자</vt:lpstr>
      <vt:lpstr>Data Structures Chapter 3</vt:lpstr>
      <vt:lpstr>Extra Examples – Infix to Postfix Conversion</vt:lpstr>
      <vt:lpstr>Extra Examples – Infix to Postfix Conversion</vt:lpstr>
      <vt:lpstr>Data Structures Chapter 3</vt:lpstr>
      <vt:lpstr>Pset – Infix &amp; Postfix Evaluations and An Essay</vt:lpstr>
      <vt:lpstr>Data Structures Chapter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Youngsup Kim</dc:creator>
  <cp:lastModifiedBy>김 영섭</cp:lastModifiedBy>
  <cp:revision>600</cp:revision>
  <dcterms:modified xsi:type="dcterms:W3CDTF">2020-04-16T03:12:24Z</dcterms:modified>
</cp:coreProperties>
</file>