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4"/>
  </p:notesMasterIdLst>
  <p:sldIdLst>
    <p:sldId id="632" r:id="rId2"/>
    <p:sldId id="67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29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13" autoAdjust="0"/>
    <p:restoredTop sz="96344" autoAdjust="0"/>
  </p:normalViewPr>
  <p:slideViewPr>
    <p:cSldViewPr>
      <p:cViewPr varScale="1">
        <p:scale>
          <a:sx n="81" d="100"/>
          <a:sy n="81" d="100"/>
        </p:scale>
        <p:origin x="67" y="197"/>
      </p:cViewPr>
      <p:guideLst>
        <p:guide orient="horz" pos="2341"/>
        <p:guide pos="29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28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 smtClean="0"/>
              <a:t>마스터 제목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2444779" y="6492314"/>
            <a:ext cx="82809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200" b="0" i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idebtor@gmail.com, Grace School</a:t>
            </a:r>
            <a:r>
              <a:rPr lang="en-US" altLang="ko-KR" sz="1200" b="0" i="1" baseline="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Rm204</a:t>
            </a:r>
            <a:r>
              <a:rPr lang="en-US" altLang="ko-KR" sz="1200" b="0" i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CSEE Dept., Handong Global University</a:t>
            </a:r>
            <a:endParaRPr lang="ko-KR" altLang="en-US" sz="1200" b="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946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 smtClean="0"/>
              <a:t>마스터 제목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9833" y="4463739"/>
            <a:ext cx="2254251" cy="16466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41" y="4463739"/>
            <a:ext cx="2254251" cy="1646659"/>
          </a:xfrm>
          <a:prstGeom prst="rect">
            <a:avLst/>
          </a:prstGeom>
        </p:spPr>
      </p:pic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2444779" y="6492314"/>
            <a:ext cx="82809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200" b="0" i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idebtor@gmail.com, Grace School</a:t>
            </a:r>
            <a:r>
              <a:rPr lang="en-US" altLang="ko-KR" sz="1200" b="0" i="1" baseline="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Rm204</a:t>
            </a:r>
            <a:r>
              <a:rPr lang="en-US" altLang="ko-KR" sz="1200" b="0" i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CSEE Dept., Handong Global University</a:t>
            </a:r>
            <a:endParaRPr lang="ko-KR" altLang="en-US" sz="1200" b="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56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8735" y="4773874"/>
            <a:ext cx="9936028" cy="895218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07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1" y="955956"/>
            <a:ext cx="5610224" cy="5496505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>
              <a:defRPr sz="1688">
                <a:latin typeface="Century Gothic" panose="020B0502020202020204" pitchFamily="34" charset="0"/>
              </a:defRPr>
            </a:lvl4pPr>
            <a:lvl5pPr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776" y="260648"/>
            <a:ext cx="11220448" cy="53495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 smtClean="0"/>
              <a:t>마스터 </a:t>
            </a:r>
            <a:r>
              <a:rPr kumimoji="0" lang="ko-KR" altLang="en-US" dirty="0"/>
              <a:t>제목 스타일 편집</a:t>
            </a:r>
            <a:endParaRPr kumimoji="0" 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85776" y="955956"/>
            <a:ext cx="5610224" cy="5492283"/>
          </a:xfrm>
        </p:spPr>
        <p:txBody>
          <a:bodyPr>
            <a:normAutofit/>
          </a:bodyPr>
          <a:lstStyle>
            <a:lvl1pPr>
              <a:defRPr sz="2250">
                <a:latin typeface="Arial Nova" panose="020B0504020202020204" pitchFamily="34" charset="0"/>
              </a:defRPr>
            </a:lvl1pPr>
            <a:lvl2pPr>
              <a:defRPr sz="1875">
                <a:latin typeface="Arial Nova" panose="020B0504020202020204" pitchFamily="34" charset="0"/>
              </a:defRPr>
            </a:lvl2pPr>
            <a:lvl3pPr>
              <a:defRPr sz="1688">
                <a:latin typeface="Arial Nova" panose="020B0504020202020204" pitchFamily="34" charset="0"/>
              </a:defRPr>
            </a:lvl3pPr>
            <a:lvl4pPr>
              <a:defRPr sz="1688">
                <a:latin typeface="Arial Nova" panose="020B0504020202020204" pitchFamily="34" charset="0"/>
              </a:defRPr>
            </a:lvl4pPr>
            <a:lvl5pPr>
              <a:defRPr sz="1688">
                <a:latin typeface="Arial Nova" panose="020B05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485776" y="822080"/>
            <a:ext cx="11220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2444779" y="6492314"/>
            <a:ext cx="82809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100" b="0" i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idebtor@gmail.com, Grace School</a:t>
            </a:r>
            <a:r>
              <a:rPr lang="en-US" altLang="ko-KR" sz="1100" b="0" i="1" baseline="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Rm204</a:t>
            </a:r>
            <a:r>
              <a:rPr lang="en-US" altLang="ko-KR" sz="1100" b="0" i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CSEE Dept., Handong Global University</a:t>
            </a:r>
            <a:endParaRPr lang="ko-KR" altLang="en-US" sz="1100" b="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529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722D5-B1F4-4BC8-B1ED-9E1FF147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6" y="274638"/>
            <a:ext cx="11220448" cy="515658"/>
          </a:xfrm>
        </p:spPr>
        <p:txBody>
          <a:bodyPr>
            <a:normAutofit/>
          </a:bodyPr>
          <a:lstStyle>
            <a:lvl1pPr algn="l">
              <a:defRPr sz="2400" b="0">
                <a:effectLst/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19E9C-AE58-46E3-99AA-53D46DD1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6" y="853865"/>
            <a:ext cx="11220448" cy="5502486"/>
          </a:xfrm>
        </p:spPr>
        <p:txBody>
          <a:bodyPr>
            <a:normAutofit/>
          </a:bodyPr>
          <a:lstStyle>
            <a:lvl1pPr>
              <a:defRPr sz="2400" baseline="0">
                <a:latin typeface="Century Gothic" panose="020B0502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485776" y="822080"/>
            <a:ext cx="11220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2444779" y="6492314"/>
            <a:ext cx="82809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100" b="0" i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idebtor@gmail.com, Grace School</a:t>
            </a:r>
            <a:r>
              <a:rPr lang="en-US" altLang="ko-KR" sz="1100" b="0" i="1" baseline="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Rm204</a:t>
            </a:r>
            <a:r>
              <a:rPr lang="en-US" altLang="ko-KR" sz="1100" b="0" i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CSEE Dept., Handong Global University</a:t>
            </a:r>
            <a:endParaRPr lang="ko-KR" altLang="en-US" sz="1100" b="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05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722D5-B1F4-4BC8-B1ED-9E1FF147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6" y="274638"/>
            <a:ext cx="11220448" cy="515658"/>
          </a:xfrm>
        </p:spPr>
        <p:txBody>
          <a:bodyPr>
            <a:normAutofit/>
          </a:bodyPr>
          <a:lstStyle>
            <a:lvl1pPr algn="l">
              <a:defRPr sz="2400" b="0">
                <a:effectLst/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485776" y="822080"/>
            <a:ext cx="11220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2444779" y="6492314"/>
            <a:ext cx="82809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100" b="0" i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idebtor@gmail.com, Grace School</a:t>
            </a:r>
            <a:r>
              <a:rPr lang="en-US" altLang="ko-KR" sz="1100" b="0" i="1" baseline="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Rm204</a:t>
            </a:r>
            <a:r>
              <a:rPr lang="en-US" altLang="ko-KR" sz="1100" b="0" i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CSEE Dept., Handong Global University</a:t>
            </a:r>
            <a:endParaRPr lang="ko-KR" altLang="en-US" sz="1100" b="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72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6956" y="2356257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2444779" y="6492314"/>
            <a:ext cx="82809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100" b="0" i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idebtor@gmail.com, Grace School</a:t>
            </a:r>
            <a:r>
              <a:rPr lang="en-US" altLang="ko-KR" sz="1100" b="0" i="1" baseline="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Rm204</a:t>
            </a:r>
            <a:r>
              <a:rPr lang="en-US" altLang="ko-KR" sz="1100" b="0" i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CSEE Dept., Handong Global University</a:t>
            </a:r>
            <a:endParaRPr lang="ko-KR" altLang="en-US" sz="1100" b="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06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2444779" y="6492314"/>
            <a:ext cx="82809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100" b="0" i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idebtor@gmail.com, Grace School</a:t>
            </a:r>
            <a:r>
              <a:rPr lang="en-US" altLang="ko-KR" sz="1100" b="0" i="1" baseline="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Rm204</a:t>
            </a:r>
            <a:r>
              <a:rPr lang="en-US" altLang="ko-KR" sz="1100" b="0" i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CSEE Dept., Handong Global University</a:t>
            </a:r>
            <a:endParaRPr lang="ko-KR" altLang="en-US" sz="1100" b="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66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980729"/>
            <a:ext cx="10972800" cy="5145436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93727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6" r:id="rId2"/>
    <p:sldLayoutId id="2147483711" r:id="rId3"/>
    <p:sldLayoutId id="2147483713" r:id="rId4"/>
    <p:sldLayoutId id="2147483714" r:id="rId5"/>
    <p:sldLayoutId id="2147483715" r:id="rId6"/>
    <p:sldLayoutId id="2147483710" r:id="rId7"/>
    <p:sldLayoutId id="2147483717" r:id="rId8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2400" b="1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andara" panose="020E0502030303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32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6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Pointer reviewed – </a:t>
            </a:r>
            <a:r>
              <a:rPr lang="en-US" altLang="ko-KR" dirty="0">
                <a:solidFill>
                  <a:srgbClr val="C00000"/>
                </a:solidFill>
              </a:rPr>
              <a:t>Quiz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83C480-5B18-4D54-8E90-34267A81BFDD}"/>
              </a:ext>
            </a:extLst>
          </p:cNvPr>
          <p:cNvSpPr/>
          <p:nvPr/>
        </p:nvSpPr>
        <p:spPr>
          <a:xfrm>
            <a:off x="463474" y="980728"/>
            <a:ext cx="5112568" cy="2862322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int* p = new int(25);  </a:t>
            </a:r>
          </a:p>
          <a:p>
            <a:r>
              <a:rPr lang="en-US" altLang="ko-KR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 &lt;&lt; *p &lt;&lt; </a:t>
            </a:r>
            <a:r>
              <a:rPr lang="en-US" altLang="ko-KR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int* q = p; </a:t>
            </a:r>
          </a:p>
          <a:p>
            <a:r>
              <a:rPr lang="en-US" altLang="ko-KR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 &lt;&lt; *q;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*q = 34;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q = new int(56); // keep this line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p = new int(78); // keep this line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delete p;</a:t>
            </a:r>
          </a:p>
          <a:p>
            <a:r>
              <a:rPr lang="en-US" altLang="ko-KR" sz="2000" dirty="0">
                <a:latin typeface="Consolas" panose="020B0609020204030204" pitchFamily="49" charset="0"/>
                <a:cs typeface="Courier New" panose="02070309020205020404" pitchFamily="49" charset="0"/>
              </a:rPr>
              <a:t>delete q;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FA67CFF-BC16-4A8A-937C-C192BE1720B5}"/>
              </a:ext>
            </a:extLst>
          </p:cNvPr>
          <p:cNvGrpSpPr/>
          <p:nvPr/>
        </p:nvGrpSpPr>
        <p:grpSpPr>
          <a:xfrm>
            <a:off x="6386937" y="945979"/>
            <a:ext cx="750846" cy="1455798"/>
            <a:chOff x="3919281" y="3055298"/>
            <a:chExt cx="750846" cy="145579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8831CE0-6405-4B62-A5D5-28ACCB9CEE46}"/>
                </a:ext>
              </a:extLst>
            </p:cNvPr>
            <p:cNvSpPr txBox="1"/>
            <p:nvPr/>
          </p:nvSpPr>
          <p:spPr>
            <a:xfrm>
              <a:off x="3919281" y="3055298"/>
              <a:ext cx="750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F2  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BE69875-ADF1-44E2-9C70-C92113663911}"/>
                </a:ext>
              </a:extLst>
            </p:cNvPr>
            <p:cNvSpPr/>
            <p:nvPr/>
          </p:nvSpPr>
          <p:spPr>
            <a:xfrm>
              <a:off x="3935760" y="3433370"/>
              <a:ext cx="717888" cy="7157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FC0FBF-C346-4FFB-BC3D-D27B62DAC421}"/>
                </a:ext>
              </a:extLst>
            </p:cNvPr>
            <p:cNvSpPr txBox="1"/>
            <p:nvPr/>
          </p:nvSpPr>
          <p:spPr>
            <a:xfrm>
              <a:off x="3935760" y="4141764"/>
              <a:ext cx="717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BC052E-DA28-466B-8FAD-13963310AC55}"/>
                </a:ext>
              </a:extLst>
            </p:cNvPr>
            <p:cNvSpPr txBox="1"/>
            <p:nvPr/>
          </p:nvSpPr>
          <p:spPr>
            <a:xfrm>
              <a:off x="4202339" y="3602901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95F63ED-7449-4471-97A4-CBA77CA7BC52}"/>
              </a:ext>
            </a:extLst>
          </p:cNvPr>
          <p:cNvGrpSpPr/>
          <p:nvPr/>
        </p:nvGrpSpPr>
        <p:grpSpPr>
          <a:xfrm>
            <a:off x="8400256" y="945979"/>
            <a:ext cx="750846" cy="1455798"/>
            <a:chOff x="3919281" y="3055298"/>
            <a:chExt cx="750846" cy="145579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D623E4-DA65-45FD-8D35-3CC773C19FE4}"/>
                </a:ext>
              </a:extLst>
            </p:cNvPr>
            <p:cNvSpPr txBox="1"/>
            <p:nvPr/>
          </p:nvSpPr>
          <p:spPr>
            <a:xfrm>
              <a:off x="3919281" y="3055298"/>
              <a:ext cx="750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A1  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DE5C32F-ADFB-43A9-BF04-7F859CEBEA6B}"/>
                </a:ext>
              </a:extLst>
            </p:cNvPr>
            <p:cNvSpPr/>
            <p:nvPr/>
          </p:nvSpPr>
          <p:spPr>
            <a:xfrm>
              <a:off x="3935760" y="3433370"/>
              <a:ext cx="717888" cy="7157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BC4F0A-BF08-44EF-BE4A-93B7CB6334E5}"/>
                </a:ext>
              </a:extLst>
            </p:cNvPr>
            <p:cNvSpPr txBox="1"/>
            <p:nvPr/>
          </p:nvSpPr>
          <p:spPr>
            <a:xfrm>
              <a:off x="3935760" y="4141764"/>
              <a:ext cx="717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41FA1CA-D22B-4450-B0BA-952163D9065D}"/>
                </a:ext>
              </a:extLst>
            </p:cNvPr>
            <p:cNvSpPr txBox="1"/>
            <p:nvPr/>
          </p:nvSpPr>
          <p:spPr>
            <a:xfrm>
              <a:off x="4054895" y="360290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096BFD4-3D83-4FB5-A5BD-6AA92C6023EE}"/>
              </a:ext>
            </a:extLst>
          </p:cNvPr>
          <p:cNvSpPr txBox="1"/>
          <p:nvPr/>
        </p:nvSpPr>
        <p:spPr>
          <a:xfrm>
            <a:off x="8480791" y="1489924"/>
            <a:ext cx="47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25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D95525D-25E1-4A2E-93E8-475D20AA9647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6854725" y="1678248"/>
            <a:ext cx="1562010" cy="36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5487333-27A4-488A-97EF-BD465B16C117}"/>
              </a:ext>
            </a:extLst>
          </p:cNvPr>
          <p:cNvGrpSpPr/>
          <p:nvPr/>
        </p:nvGrpSpPr>
        <p:grpSpPr>
          <a:xfrm>
            <a:off x="6403416" y="2991546"/>
            <a:ext cx="750846" cy="1455798"/>
            <a:chOff x="3919281" y="3055298"/>
            <a:chExt cx="750846" cy="145579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C4AA778-AEED-4E2C-B1E1-CB1AA70FB06F}"/>
                </a:ext>
              </a:extLst>
            </p:cNvPr>
            <p:cNvSpPr txBox="1"/>
            <p:nvPr/>
          </p:nvSpPr>
          <p:spPr>
            <a:xfrm>
              <a:off x="3919281" y="3055298"/>
              <a:ext cx="750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F5  </a:t>
              </a:r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6411F08-66F1-4D9B-AC2D-EA299E043644}"/>
                </a:ext>
              </a:extLst>
            </p:cNvPr>
            <p:cNvSpPr/>
            <p:nvPr/>
          </p:nvSpPr>
          <p:spPr>
            <a:xfrm>
              <a:off x="3935760" y="3433370"/>
              <a:ext cx="717888" cy="7157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52A268-8019-4598-AC15-0AAA975BA40A}"/>
                </a:ext>
              </a:extLst>
            </p:cNvPr>
            <p:cNvSpPr txBox="1"/>
            <p:nvPr/>
          </p:nvSpPr>
          <p:spPr>
            <a:xfrm>
              <a:off x="3935760" y="4141764"/>
              <a:ext cx="717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q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688241E-7FF5-42C6-80C7-644211A9C653}"/>
                </a:ext>
              </a:extLst>
            </p:cNvPr>
            <p:cNvSpPr txBox="1"/>
            <p:nvPr/>
          </p:nvSpPr>
          <p:spPr>
            <a:xfrm>
              <a:off x="4202339" y="3602901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1E40306-EB18-4F0B-8A5C-496936638110}"/>
              </a:ext>
            </a:extLst>
          </p:cNvPr>
          <p:cNvSpPr txBox="1"/>
          <p:nvPr/>
        </p:nvSpPr>
        <p:spPr>
          <a:xfrm>
            <a:off x="6491893" y="1496695"/>
            <a:ext cx="60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A1  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FA85359-99DB-4D38-A295-7DC51A7109B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6871204" y="1874767"/>
            <a:ext cx="1525236" cy="1849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E0C1633-F24B-4CC0-988D-E3B2BEE1D04C}"/>
              </a:ext>
            </a:extLst>
          </p:cNvPr>
          <p:cNvSpPr txBox="1"/>
          <p:nvPr/>
        </p:nvSpPr>
        <p:spPr>
          <a:xfrm>
            <a:off x="6528667" y="3528384"/>
            <a:ext cx="60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A1  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80E021-D9D2-43BE-ACE0-C1713991067C}"/>
              </a:ext>
            </a:extLst>
          </p:cNvPr>
          <p:cNvSpPr/>
          <p:nvPr/>
        </p:nvSpPr>
        <p:spPr>
          <a:xfrm>
            <a:off x="4214515" y="1306864"/>
            <a:ext cx="1474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Example 2</a:t>
            </a:r>
            <a:endParaRPr lang="ko-KR" altLang="en-US" dirty="0"/>
          </a:p>
        </p:txBody>
      </p:sp>
      <p:sp>
        <p:nvSpPr>
          <p:cNvPr id="25" name="오른쪽 중괄호 24">
            <a:extLst>
              <a:ext uri="{FF2B5EF4-FFF2-40B4-BE49-F238E27FC236}">
                <a16:creationId xmlns:a16="http://schemas.microsoft.com/office/drawing/2014/main" id="{B9CBCA0D-BB34-41D7-B7D0-8772F6996107}"/>
              </a:ext>
            </a:extLst>
          </p:cNvPr>
          <p:cNvSpPr/>
          <p:nvPr/>
        </p:nvSpPr>
        <p:spPr>
          <a:xfrm rot="10800000" flipH="1">
            <a:off x="4027078" y="1026617"/>
            <a:ext cx="187437" cy="117824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4207F9-CD12-46EF-9FF9-DFC9E75A608B}"/>
              </a:ext>
            </a:extLst>
          </p:cNvPr>
          <p:cNvSpPr/>
          <p:nvPr/>
        </p:nvSpPr>
        <p:spPr>
          <a:xfrm>
            <a:off x="463474" y="4675600"/>
            <a:ext cx="803540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Complete the memory diagram based on the code above.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C00000"/>
                </a:solidFill>
                <a:latin typeface="Century Gothic" panose="020B0502020202020204" pitchFamily="34" charset="0"/>
              </a:rPr>
              <a:t>Add one line to fix a bug.</a:t>
            </a:r>
            <a:endParaRPr lang="ko-KR" altLang="en-US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사각형: 둥근 모서리 5">
            <a:extLst>
              <a:ext uri="{FF2B5EF4-FFF2-40B4-BE49-F238E27FC236}">
                <a16:creationId xmlns:a16="http://schemas.microsoft.com/office/drawing/2014/main" id="{54840F4D-3E0E-4DE4-83AB-FFBE6AF2EC0E}"/>
              </a:ext>
            </a:extLst>
          </p:cNvPr>
          <p:cNvSpPr/>
          <p:nvPr/>
        </p:nvSpPr>
        <p:spPr>
          <a:xfrm>
            <a:off x="443180" y="980728"/>
            <a:ext cx="5128946" cy="1296144"/>
          </a:xfrm>
          <a:prstGeom prst="round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951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5469037" y="2330296"/>
            <a:ext cx="2028363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altLang="ko-KR" sz="1400" dirty="0">
              <a:latin typeface="Century Gothic" panose="020B0502020202020204" pitchFamily="34" charset="0"/>
            </a:endParaRPr>
          </a:p>
          <a:p>
            <a:endParaRPr lang="en-US" altLang="ko-KR" sz="1400" dirty="0">
              <a:latin typeface="Century Gothic" panose="020B0502020202020204" pitchFamily="34" charset="0"/>
            </a:endParaRPr>
          </a:p>
          <a:p>
            <a:r>
              <a:rPr lang="en-US" altLang="ko-KR" sz="1400" dirty="0">
                <a:latin typeface="Century Gothic" panose="020B0502020202020204" pitchFamily="34" charset="0"/>
              </a:rPr>
              <a:t>(2)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1407273" y="6492875"/>
            <a:ext cx="80243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469036" y="1393033"/>
            <a:ext cx="2002975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altLang="ko-KR" sz="1400" dirty="0">
              <a:latin typeface="Century Gothic" panose="020B0502020202020204" pitchFamily="34" charset="0"/>
            </a:endParaRPr>
          </a:p>
          <a:p>
            <a:endParaRPr lang="en-US" altLang="ko-KR" sz="1400" dirty="0">
              <a:latin typeface="Century Gothic" panose="020B0502020202020204" pitchFamily="34" charset="0"/>
            </a:endParaRPr>
          </a:p>
          <a:p>
            <a:r>
              <a:rPr lang="en-US" altLang="ko-KR" sz="1400" dirty="0">
                <a:latin typeface="Century Gothic" panose="020B0502020202020204" pitchFamily="34" charset="0"/>
              </a:rPr>
              <a:t>(1)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5469037" y="3430212"/>
            <a:ext cx="2028363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altLang="ko-KR" sz="1400" dirty="0">
              <a:latin typeface="Century Gothic" panose="020B0502020202020204" pitchFamily="34" charset="0"/>
            </a:endParaRPr>
          </a:p>
          <a:p>
            <a:endParaRPr lang="en-US" altLang="ko-KR" sz="1400" dirty="0">
              <a:latin typeface="Century Gothic" panose="020B0502020202020204" pitchFamily="34" charset="0"/>
            </a:endParaRPr>
          </a:p>
          <a:p>
            <a:r>
              <a:rPr lang="en-US" altLang="ko-KR" sz="1400" dirty="0">
                <a:latin typeface="Century Gothic" panose="020B0502020202020204" pitchFamily="34" charset="0"/>
              </a:rPr>
              <a:t>(3)</a:t>
            </a:r>
          </a:p>
        </p:txBody>
      </p:sp>
      <p:grpSp>
        <p:nvGrpSpPr>
          <p:cNvPr id="85" name="그룹 84"/>
          <p:cNvGrpSpPr/>
          <p:nvPr/>
        </p:nvGrpSpPr>
        <p:grpSpPr>
          <a:xfrm>
            <a:off x="622469" y="5209379"/>
            <a:ext cx="7705779" cy="1399867"/>
            <a:chOff x="748275" y="5295757"/>
            <a:chExt cx="7705779" cy="1399867"/>
          </a:xfrm>
        </p:grpSpPr>
        <p:grpSp>
          <p:nvGrpSpPr>
            <p:cNvPr id="86" name="그룹 85"/>
            <p:cNvGrpSpPr/>
            <p:nvPr/>
          </p:nvGrpSpPr>
          <p:grpSpPr>
            <a:xfrm>
              <a:off x="748275" y="5765774"/>
              <a:ext cx="1663485" cy="903586"/>
              <a:chOff x="6533624" y="1660721"/>
              <a:chExt cx="2070824" cy="943674"/>
            </a:xfrm>
          </p:grpSpPr>
          <p:sp>
            <p:nvSpPr>
              <p:cNvPr id="108" name="직사각형 107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</a:rPr>
                  <a:t>X</a:t>
                </a:r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7164288" y="2302472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3704253" y="5792038"/>
              <a:ext cx="1663485" cy="903586"/>
              <a:chOff x="6533624" y="1735924"/>
              <a:chExt cx="2070824" cy="943674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6539302" y="1735924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6539301" y="1749736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7164288" y="1783261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7164288" y="2086684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</a:rPr>
                  <a:t>Y</a:t>
                </a:r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7164288" y="2384925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6790569" y="5750469"/>
              <a:ext cx="1663485" cy="903586"/>
              <a:chOff x="6533624" y="1660721"/>
              <a:chExt cx="2070824" cy="943674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</a:rPr>
                  <a:t>Z</a:t>
                </a:r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7164288" y="2302472"/>
                <a:ext cx="1247834" cy="29606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</a:rPr>
                  <a:t>nullptr</a:t>
                </a:r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89" name="꺾인 연결선 88"/>
            <p:cNvCxnSpPr>
              <a:cxnSpLocks/>
              <a:endCxn id="106" idx="1"/>
            </p:cNvCxnSpPr>
            <p:nvPr/>
          </p:nvCxnSpPr>
          <p:spPr>
            <a:xfrm flipV="1">
              <a:off x="1632574" y="6162927"/>
              <a:ext cx="2071859" cy="3452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직사각형 89"/>
            <p:cNvSpPr/>
            <p:nvPr/>
          </p:nvSpPr>
          <p:spPr>
            <a:xfrm>
              <a:off x="751807" y="5303121"/>
              <a:ext cx="311304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  <a:latin typeface="Consolas" panose="020B0609020204030204" pitchFamily="49" charset="0"/>
                </a:rPr>
                <a:t>a</a:t>
              </a:r>
              <a:endParaRPr lang="ko-KR" altLang="en-US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3704253" y="5360926"/>
              <a:ext cx="311304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  <a:latin typeface="Consolas" panose="020B0609020204030204" pitchFamily="49" charset="0"/>
                </a:rPr>
                <a:t>b</a:t>
              </a:r>
              <a:endParaRPr lang="ko-KR" altLang="en-US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790569" y="5295757"/>
              <a:ext cx="311304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  <a:latin typeface="Consolas" panose="020B0609020204030204" pitchFamily="49" charset="0"/>
                </a:rPr>
                <a:t>c</a:t>
              </a:r>
              <a:endParaRPr lang="ko-KR" altLang="en-US" dirty="0">
                <a:solidFill>
                  <a:srgbClr val="C000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3" name="꺾인 연결선 92"/>
            <p:cNvCxnSpPr>
              <a:cxnSpLocks/>
              <a:endCxn id="99" idx="1"/>
            </p:cNvCxnSpPr>
            <p:nvPr/>
          </p:nvCxnSpPr>
          <p:spPr>
            <a:xfrm flipV="1">
              <a:off x="4760378" y="6193367"/>
              <a:ext cx="2030371" cy="3684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직사각형 114"/>
          <p:cNvSpPr/>
          <p:nvPr/>
        </p:nvSpPr>
        <p:spPr>
          <a:xfrm>
            <a:off x="479376" y="4181008"/>
            <a:ext cx="64442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entury Gothic" panose="020B0502020202020204" pitchFamily="34" charset="0"/>
              </a:rPr>
              <a:t>(1) Let each p, q, and r </a:t>
            </a:r>
            <a:r>
              <a:rPr lang="en-US" altLang="ko-KR" dirty="0" smtClean="0">
                <a:latin typeface="Century Gothic" panose="020B0502020202020204" pitchFamily="34" charset="0"/>
              </a:rPr>
              <a:t>point </a:t>
            </a:r>
            <a:r>
              <a:rPr lang="en-US" altLang="ko-KR" dirty="0">
                <a:latin typeface="Century Gothic" panose="020B0502020202020204" pitchFamily="34" charset="0"/>
              </a:rPr>
              <a:t>to a, b, and c;</a:t>
            </a:r>
          </a:p>
          <a:p>
            <a:r>
              <a:rPr lang="en-US" altLang="ko-KR" dirty="0">
                <a:latin typeface="Century Gothic" panose="020B0502020202020204" pitchFamily="34" charset="0"/>
              </a:rPr>
              <a:t>(2) Store each 'X', 'Y', and 'Z' in </a:t>
            </a:r>
            <a:r>
              <a:rPr lang="en-US" altLang="ko-KR" dirty="0" smtClean="0">
                <a:latin typeface="Century Gothic" panose="020B0502020202020204" pitchFamily="34" charset="0"/>
              </a:rPr>
              <a:t>data using </a:t>
            </a:r>
            <a:r>
              <a:rPr lang="en-US" altLang="ko-KR" dirty="0">
                <a:latin typeface="Century Gothic" panose="020B0502020202020204" pitchFamily="34" charset="0"/>
              </a:rPr>
              <a:t>p, q, and r.</a:t>
            </a:r>
          </a:p>
          <a:p>
            <a:r>
              <a:rPr lang="en-US" altLang="ko-KR" dirty="0" smtClean="0">
                <a:latin typeface="Century Gothic" panose="020B0502020202020204" pitchFamily="34" charset="0"/>
              </a:rPr>
              <a:t>(</a:t>
            </a:r>
            <a:r>
              <a:rPr lang="en-US" altLang="ko-KR" dirty="0">
                <a:latin typeface="Century Gothic" panose="020B0502020202020204" pitchFamily="34" charset="0"/>
              </a:rPr>
              <a:t>3) Connect them using p, q and r as shown below:</a:t>
            </a:r>
          </a:p>
        </p:txBody>
      </p:sp>
      <p:graphicFrame>
        <p:nvGraphicFramePr>
          <p:cNvPr id="120" name="표 119"/>
          <p:cNvGraphicFramePr>
            <a:graphicFrameLocks noGrp="1"/>
          </p:cNvGraphicFramePr>
          <p:nvPr>
            <p:extLst/>
          </p:nvPr>
        </p:nvGraphicFramePr>
        <p:xfrm>
          <a:off x="479376" y="1358241"/>
          <a:ext cx="4320480" cy="2407920"/>
        </p:xfrm>
        <a:graphic>
          <a:graphicData uri="http://schemas.openxmlformats.org/drawingml/2006/table">
            <a:tbl>
              <a:tblPr/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076">
                <a:tc>
                  <a:txBody>
                    <a:bodyPr/>
                    <a:lstStyle/>
                    <a:p>
                      <a:pPr algn="l"/>
                      <a:r>
                        <a:rPr lang="en-US" b="1" u="none" strike="noStrike" dirty="0" smtClean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Link</a:t>
                      </a:r>
                      <a:r>
                        <a:rPr lang="en-US" b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 u="none" strike="noStrike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a, b and c nodes;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367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0" lang="en-US" altLang="ko-KR" sz="16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struct List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string who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char  data;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</a:t>
                      </a:r>
                      <a:r>
                        <a:rPr kumimoji="0" lang="en-US" altLang="ko-KR" sz="1600" b="1" kern="1200" baseline="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</a:t>
                      </a:r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*link;        </a:t>
                      </a: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kumimoji="0" lang="en-US" altLang="ko-KR" sz="16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 </a:t>
                      </a:r>
                      <a:r>
                        <a:rPr kumimoji="0" lang="en-US" altLang="ko-KR" sz="1600" b="1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a, b, c;</a:t>
                      </a:r>
                      <a:endParaRPr kumimoji="0" lang="en-US" altLang="ko-KR" sz="1600" kern="120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ko-KR" sz="16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 *p, *q, *r;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46C286C1-F938-418E-8901-CCABFC8044EB}"/>
              </a:ext>
            </a:extLst>
          </p:cNvPr>
          <p:cNvCxnSpPr>
            <a:cxnSpLocks/>
          </p:cNvCxnSpPr>
          <p:nvPr/>
        </p:nvCxnSpPr>
        <p:spPr>
          <a:xfrm>
            <a:off x="479376" y="836712"/>
            <a:ext cx="11233248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제목 1"/>
          <p:cNvSpPr txBox="1">
            <a:spLocks/>
          </p:cNvSpPr>
          <p:nvPr/>
        </p:nvSpPr>
        <p:spPr>
          <a:xfrm>
            <a:off x="485776" y="274638"/>
            <a:ext cx="11220448" cy="515658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2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/>
                <a:latin typeface="Candara" panose="020E0502030303020204" pitchFamily="34" charset="0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ko-KR" dirty="0" smtClean="0">
                <a:latin typeface="Arial Rounded MT Bold" panose="020F0704030504030204" pitchFamily="34" charset="0"/>
              </a:rPr>
              <a:t>Pointers Linked – Exercise</a:t>
            </a:r>
            <a:endParaRPr lang="ko-KR" altLang="en-US" dirty="0">
              <a:latin typeface="Arial Rounded MT Bold" panose="020F0704030504030204" pitchFamily="34" charset="0"/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7927174" y="1001999"/>
            <a:ext cx="2965402" cy="1249455"/>
            <a:chOff x="5408135" y="1001998"/>
            <a:chExt cx="2965402" cy="1249455"/>
          </a:xfrm>
        </p:grpSpPr>
        <p:grpSp>
          <p:nvGrpSpPr>
            <p:cNvPr id="122" name="그룹 121"/>
            <p:cNvGrpSpPr/>
            <p:nvPr/>
          </p:nvGrpSpPr>
          <p:grpSpPr>
            <a:xfrm>
              <a:off x="5408135" y="1001998"/>
              <a:ext cx="1663485" cy="903586"/>
              <a:chOff x="6533624" y="1660721"/>
              <a:chExt cx="2070824" cy="943674"/>
            </a:xfrm>
          </p:grpSpPr>
          <p:sp>
            <p:nvSpPr>
              <p:cNvPr id="139" name="직사각형 138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7164288" y="2302472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6036311" y="1181538"/>
              <a:ext cx="1663485" cy="903586"/>
              <a:chOff x="6533624" y="1660721"/>
              <a:chExt cx="2070824" cy="943674"/>
            </a:xfrm>
          </p:grpSpPr>
          <p:sp>
            <p:nvSpPr>
              <p:cNvPr id="132" name="직사각형 131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7164288" y="2302472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6710052" y="1347867"/>
              <a:ext cx="1663485" cy="903586"/>
              <a:chOff x="6533624" y="1660721"/>
              <a:chExt cx="2070824" cy="943674"/>
            </a:xfrm>
          </p:grpSpPr>
          <p:sp>
            <p:nvSpPr>
              <p:cNvPr id="125" name="직사각형 124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7164288" y="2302472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46" name="그룹 145"/>
          <p:cNvGrpSpPr/>
          <p:nvPr/>
        </p:nvGrpSpPr>
        <p:grpSpPr>
          <a:xfrm>
            <a:off x="7955134" y="2395569"/>
            <a:ext cx="2965402" cy="1249455"/>
            <a:chOff x="5436096" y="2395569"/>
            <a:chExt cx="2965402" cy="1249455"/>
          </a:xfrm>
        </p:grpSpPr>
        <p:grpSp>
          <p:nvGrpSpPr>
            <p:cNvPr id="147" name="그룹 146"/>
            <p:cNvGrpSpPr/>
            <p:nvPr/>
          </p:nvGrpSpPr>
          <p:grpSpPr>
            <a:xfrm>
              <a:off x="5436096" y="2395569"/>
              <a:ext cx="1663485" cy="903586"/>
              <a:chOff x="6533624" y="1660721"/>
              <a:chExt cx="2070824" cy="943674"/>
            </a:xfrm>
          </p:grpSpPr>
          <p:sp>
            <p:nvSpPr>
              <p:cNvPr id="164" name="직사각형 163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>
                <a:off x="7164288" y="2302472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6064272" y="2575109"/>
              <a:ext cx="1663485" cy="903586"/>
              <a:chOff x="6533624" y="1660721"/>
              <a:chExt cx="2070824" cy="943674"/>
            </a:xfrm>
          </p:grpSpPr>
          <p:sp>
            <p:nvSpPr>
              <p:cNvPr id="157" name="직사각형 156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59" name="직사각형 158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>
                <a:off x="7164288" y="2302472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6738013" y="2741438"/>
              <a:ext cx="1663485" cy="903586"/>
              <a:chOff x="6533624" y="1660721"/>
              <a:chExt cx="2070824" cy="943674"/>
            </a:xfrm>
          </p:grpSpPr>
          <p:sp>
            <p:nvSpPr>
              <p:cNvPr id="150" name="직사각형 149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</a:rPr>
                  <a:t>C</a:t>
                </a:r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54" name="직사각형 153"/>
              <p:cNvSpPr/>
              <p:nvPr/>
            </p:nvSpPr>
            <p:spPr>
              <a:xfrm>
                <a:off x="7164288" y="2302472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71" name="그룹 170"/>
          <p:cNvGrpSpPr/>
          <p:nvPr/>
        </p:nvGrpSpPr>
        <p:grpSpPr>
          <a:xfrm>
            <a:off x="7955134" y="4221089"/>
            <a:ext cx="2965402" cy="1249455"/>
            <a:chOff x="5436096" y="4221088"/>
            <a:chExt cx="2965402" cy="1249455"/>
          </a:xfrm>
        </p:grpSpPr>
        <p:grpSp>
          <p:nvGrpSpPr>
            <p:cNvPr id="172" name="그룹 171"/>
            <p:cNvGrpSpPr/>
            <p:nvPr/>
          </p:nvGrpSpPr>
          <p:grpSpPr>
            <a:xfrm>
              <a:off x="5436096" y="4221088"/>
              <a:ext cx="1663485" cy="903586"/>
              <a:chOff x="6533624" y="1660721"/>
              <a:chExt cx="2070824" cy="943674"/>
            </a:xfrm>
          </p:grpSpPr>
          <p:sp>
            <p:nvSpPr>
              <p:cNvPr id="189" name="직사각형 188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>
                <a:off x="7164288" y="2302472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73" name="그룹 172"/>
            <p:cNvGrpSpPr/>
            <p:nvPr/>
          </p:nvGrpSpPr>
          <p:grpSpPr>
            <a:xfrm>
              <a:off x="6064272" y="4400628"/>
              <a:ext cx="1663485" cy="903586"/>
              <a:chOff x="6533624" y="1660721"/>
              <a:chExt cx="2070824" cy="943674"/>
            </a:xfrm>
          </p:grpSpPr>
          <p:sp>
            <p:nvSpPr>
              <p:cNvPr id="182" name="직사각형 181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84" name="직사각형 183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>
                <a:off x="7164288" y="2302472"/>
                <a:ext cx="940348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6738013" y="4566957"/>
              <a:ext cx="1663485" cy="903586"/>
              <a:chOff x="6533624" y="1660721"/>
              <a:chExt cx="2070824" cy="943674"/>
            </a:xfrm>
          </p:grpSpPr>
          <p:sp>
            <p:nvSpPr>
              <p:cNvPr id="175" name="직사각형 174"/>
              <p:cNvSpPr/>
              <p:nvPr/>
            </p:nvSpPr>
            <p:spPr>
              <a:xfrm>
                <a:off x="6539302" y="1660721"/>
                <a:ext cx="2065146" cy="94367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6539301" y="1681064"/>
                <a:ext cx="594391" cy="257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who</a:t>
                </a:r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>
                <a:off x="7164288" y="1700808"/>
                <a:ext cx="1368152" cy="2672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>
                <a:off x="7164288" y="2004230"/>
                <a:ext cx="400848" cy="25665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</a:rPr>
                  <a:t>C</a:t>
                </a:r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79" name="직사각형 178"/>
              <p:cNvSpPr/>
              <p:nvPr/>
            </p:nvSpPr>
            <p:spPr>
              <a:xfrm>
                <a:off x="7164287" y="2302472"/>
                <a:ext cx="1226426" cy="26138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</a:rPr>
                  <a:t>nullptr</a:t>
                </a:r>
                <a:endParaRPr lang="ko-KR" altLang="en-US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6533848" y="1994695"/>
                <a:ext cx="581098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data</a:t>
                </a: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6533624" y="2296616"/>
                <a:ext cx="668903" cy="257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</a:rPr>
                  <a:t>*link</a:t>
                </a:r>
                <a:endParaRPr lang="ko-KR" altLang="en-US" sz="1000" dirty="0">
                  <a:latin typeface="Consolas" panose="020B0609020204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771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0">
      <a:majorFont>
        <a:latin typeface="Arial Rounded MT Bold"/>
        <a:ea typeface="맑은 고딕"/>
        <a:cs typeface=""/>
      </a:majorFont>
      <a:minorFont>
        <a:latin typeface="Arial Rounded MT Bold"/>
        <a:ea typeface="맑은 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11335</TotalTime>
  <Words>260</Words>
  <Application>Microsoft Office PowerPoint</Application>
  <PresentationFormat>와이드스크린</PresentationFormat>
  <Paragraphs>89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5" baseType="lpstr">
      <vt:lpstr>Arial Nova</vt:lpstr>
      <vt:lpstr>나눔고딕</vt:lpstr>
      <vt:lpstr>맑은 고딕</vt:lpstr>
      <vt:lpstr>바탕체</vt:lpstr>
      <vt:lpstr>Arial</vt:lpstr>
      <vt:lpstr>Arial Rounded MT Bold</vt:lpstr>
      <vt:lpstr>Candara</vt:lpstr>
      <vt:lpstr>Century Gothic</vt:lpstr>
      <vt:lpstr>Consolas</vt:lpstr>
      <vt:lpstr>Courier New</vt:lpstr>
      <vt:lpstr>Helvetica</vt:lpstr>
      <vt:lpstr>Wingdings</vt:lpstr>
      <vt:lpstr>고려청자</vt:lpstr>
      <vt:lpstr>Pointer reviewed – Quiz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684</cp:revision>
  <dcterms:created xsi:type="dcterms:W3CDTF">2014-02-12T09:15:05Z</dcterms:created>
  <dcterms:modified xsi:type="dcterms:W3CDTF">2020-04-09T09:42:30Z</dcterms:modified>
</cp:coreProperties>
</file>