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29"/>
  </p:notesMasterIdLst>
  <p:handoutMasterIdLst>
    <p:handoutMasterId r:id="rId30"/>
  </p:handoutMasterIdLst>
  <p:sldIdLst>
    <p:sldId id="351" r:id="rId3"/>
    <p:sldId id="359" r:id="rId4"/>
    <p:sldId id="360" r:id="rId5"/>
    <p:sldId id="352" r:id="rId6"/>
    <p:sldId id="334" r:id="rId7"/>
    <p:sldId id="366" r:id="rId8"/>
    <p:sldId id="355" r:id="rId9"/>
    <p:sldId id="338" r:id="rId10"/>
    <p:sldId id="337" r:id="rId11"/>
    <p:sldId id="361" r:id="rId12"/>
    <p:sldId id="362" r:id="rId13"/>
    <p:sldId id="356" r:id="rId14"/>
    <p:sldId id="344" r:id="rId15"/>
    <p:sldId id="367" r:id="rId16"/>
    <p:sldId id="345" r:id="rId17"/>
    <p:sldId id="369" r:id="rId18"/>
    <p:sldId id="370" r:id="rId19"/>
    <p:sldId id="340" r:id="rId20"/>
    <p:sldId id="368" r:id="rId21"/>
    <p:sldId id="365" r:id="rId22"/>
    <p:sldId id="364" r:id="rId23"/>
    <p:sldId id="363" r:id="rId24"/>
    <p:sldId id="358" r:id="rId25"/>
    <p:sldId id="346" r:id="rId26"/>
    <p:sldId id="347" r:id="rId27"/>
    <p:sldId id="371" r:id="rId28"/>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8B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snapToGrid="0" showGuides="1">
      <p:cViewPr varScale="1">
        <p:scale>
          <a:sx n="81" d="100"/>
          <a:sy n="81" d="100"/>
        </p:scale>
        <p:origin x="734" y="58"/>
      </p:cViewPr>
      <p:guideLst>
        <p:guide orient="horz" pos="2160"/>
        <p:guide pos="384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2022/12/1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05511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50D58448-2943-4757-B58E-AE209F8B3607}" type="datetimeFigureOut">
              <a:rPr lang="zh-CN" altLang="en-US" smtClean="0"/>
              <a:t>2022/12/1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FB5EDE69-9DA1-4B69-806F-60FAF0BACD2E}" type="slidenum">
              <a:rPr lang="zh-CN" altLang="en-US" smtClean="0"/>
              <a:t>‹#›</a:t>
            </a:fld>
            <a:endParaRPr lang="zh-CN" altLang="en-US"/>
          </a:p>
        </p:txBody>
      </p:sp>
    </p:spTree>
    <p:extLst>
      <p:ext uri="{BB962C8B-B14F-4D97-AF65-F5344CB8AC3E}">
        <p14:creationId xmlns:p14="http://schemas.microsoft.com/office/powerpoint/2010/main" val="2578905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这里可将同学们的发言进行简单总结并板书</a:t>
            </a:r>
          </a:p>
        </p:txBody>
      </p:sp>
      <p:sp>
        <p:nvSpPr>
          <p:cNvPr id="4" name="灯片编号占位符 3"/>
          <p:cNvSpPr>
            <a:spLocks noGrp="1"/>
          </p:cNvSpPr>
          <p:nvPr>
            <p:ph type="sldNum" sz="quarter" idx="5"/>
          </p:nvPr>
        </p:nvSpPr>
        <p:spPr/>
        <p:txBody>
          <a:bodyPr/>
          <a:lstStyle/>
          <a:p>
            <a:fld id="{FB5EDE69-9DA1-4B69-806F-60FAF0BACD2E}" type="slidenum">
              <a:rPr lang="zh-CN" altLang="en-US" smtClean="0"/>
              <a:t>11</a:t>
            </a:fld>
            <a:endParaRPr lang="zh-CN" altLang="en-US"/>
          </a:p>
        </p:txBody>
      </p:sp>
    </p:spTree>
    <p:extLst>
      <p:ext uri="{BB962C8B-B14F-4D97-AF65-F5344CB8AC3E}">
        <p14:creationId xmlns:p14="http://schemas.microsoft.com/office/powerpoint/2010/main" val="2670724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这张标题</a:t>
            </a:r>
            <a:r>
              <a:rPr lang="en-US" altLang="zh-CN" dirty="0"/>
              <a:t>PPT</a:t>
            </a:r>
            <a:r>
              <a:rPr lang="zh-CN" altLang="en-US" dirty="0"/>
              <a:t>出来时要对同学们进行提示，思考他们有没有自己的时间上的简单规划，做适当发言</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这里可将同学们的发言进行简单总结并板书</a:t>
            </a:r>
          </a:p>
        </p:txBody>
      </p:sp>
      <p:sp>
        <p:nvSpPr>
          <p:cNvPr id="4" name="灯片编号占位符 3"/>
          <p:cNvSpPr>
            <a:spLocks noGrp="1"/>
          </p:cNvSpPr>
          <p:nvPr>
            <p:ph type="sldNum" sz="quarter" idx="5"/>
          </p:nvPr>
        </p:nvSpPr>
        <p:spPr/>
        <p:txBody>
          <a:bodyPr/>
          <a:lstStyle/>
          <a:p>
            <a:fld id="{FB5EDE69-9DA1-4B69-806F-60FAF0BACD2E}" type="slidenum">
              <a:rPr lang="zh-CN" altLang="en-US" smtClean="0"/>
              <a:t>17</a:t>
            </a:fld>
            <a:endParaRPr lang="zh-CN" altLang="en-US"/>
          </a:p>
        </p:txBody>
      </p:sp>
    </p:spTree>
    <p:extLst>
      <p:ext uri="{BB962C8B-B14F-4D97-AF65-F5344CB8AC3E}">
        <p14:creationId xmlns:p14="http://schemas.microsoft.com/office/powerpoint/2010/main" val="2063072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这里可将同学们的发言进行简单总结并板书</a:t>
            </a:r>
          </a:p>
        </p:txBody>
      </p:sp>
      <p:sp>
        <p:nvSpPr>
          <p:cNvPr id="4" name="灯片编号占位符 3"/>
          <p:cNvSpPr>
            <a:spLocks noGrp="1"/>
          </p:cNvSpPr>
          <p:nvPr>
            <p:ph type="sldNum" sz="quarter" idx="5"/>
          </p:nvPr>
        </p:nvSpPr>
        <p:spPr/>
        <p:txBody>
          <a:bodyPr/>
          <a:lstStyle/>
          <a:p>
            <a:fld id="{FB5EDE69-9DA1-4B69-806F-60FAF0BACD2E}" type="slidenum">
              <a:rPr lang="zh-CN" altLang="en-US" smtClean="0"/>
              <a:t>20</a:t>
            </a:fld>
            <a:endParaRPr lang="zh-CN" altLang="en-US"/>
          </a:p>
        </p:txBody>
      </p:sp>
    </p:spTree>
    <p:extLst>
      <p:ext uri="{BB962C8B-B14F-4D97-AF65-F5344CB8AC3E}">
        <p14:creationId xmlns:p14="http://schemas.microsoft.com/office/powerpoint/2010/main" val="3901422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在记录时间上可以强调同学们通过这样的锻炼，能够使自己的时间掌控感变得更强；在记录这里，要使用到板书的内容，给同学们板书出自己记录的格式框架，也要写出总结的方法。</a:t>
            </a:r>
          </a:p>
        </p:txBody>
      </p:sp>
      <p:sp>
        <p:nvSpPr>
          <p:cNvPr id="4" name="灯片编号占位符 3"/>
          <p:cNvSpPr>
            <a:spLocks noGrp="1"/>
          </p:cNvSpPr>
          <p:nvPr>
            <p:ph type="sldNum" sz="quarter" idx="5"/>
          </p:nvPr>
        </p:nvSpPr>
        <p:spPr/>
        <p:txBody>
          <a:bodyPr/>
          <a:lstStyle/>
          <a:p>
            <a:fld id="{FB5EDE69-9DA1-4B69-806F-60FAF0BACD2E}" type="slidenum">
              <a:rPr lang="zh-CN" altLang="en-US" smtClean="0"/>
              <a:t>21</a:t>
            </a:fld>
            <a:endParaRPr lang="zh-CN" altLang="en-US"/>
          </a:p>
        </p:txBody>
      </p:sp>
    </p:spTree>
    <p:extLst>
      <p:ext uri="{BB962C8B-B14F-4D97-AF65-F5344CB8AC3E}">
        <p14:creationId xmlns:p14="http://schemas.microsoft.com/office/powerpoint/2010/main" val="3908318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这张标题</a:t>
            </a:r>
            <a:r>
              <a:rPr lang="en-US" altLang="zh-CN" dirty="0"/>
              <a:t>PPT</a:t>
            </a:r>
            <a:r>
              <a:rPr lang="zh-CN" altLang="en-US" dirty="0"/>
              <a:t>出来时要对同学们进行提示，思考他们有没有自己的时间上的简单规划，做适当发言</a:t>
            </a:r>
          </a:p>
        </p:txBody>
      </p:sp>
    </p:spTree>
    <p:extLst>
      <p:ext uri="{BB962C8B-B14F-4D97-AF65-F5344CB8AC3E}">
        <p14:creationId xmlns:p14="http://schemas.microsoft.com/office/powerpoint/2010/main" val="1614672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这里可将同学们的发言进行简单总结并板书</a:t>
            </a:r>
          </a:p>
        </p:txBody>
      </p:sp>
      <p:sp>
        <p:nvSpPr>
          <p:cNvPr id="4" name="灯片编号占位符 3"/>
          <p:cNvSpPr>
            <a:spLocks noGrp="1"/>
          </p:cNvSpPr>
          <p:nvPr>
            <p:ph type="sldNum" sz="quarter" idx="5"/>
          </p:nvPr>
        </p:nvSpPr>
        <p:spPr/>
        <p:txBody>
          <a:bodyPr/>
          <a:lstStyle/>
          <a:p>
            <a:fld id="{FB5EDE69-9DA1-4B69-806F-60FAF0BACD2E}" type="slidenum">
              <a:rPr lang="zh-CN" altLang="en-US" smtClean="0"/>
              <a:t>23</a:t>
            </a:fld>
            <a:endParaRPr lang="zh-CN" altLang="en-US"/>
          </a:p>
        </p:txBody>
      </p:sp>
    </p:spTree>
    <p:extLst>
      <p:ext uri="{BB962C8B-B14F-4D97-AF65-F5344CB8AC3E}">
        <p14:creationId xmlns:p14="http://schemas.microsoft.com/office/powerpoint/2010/main" val="3714773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在记录时间上可以强调同学们通过这样的锻炼，能够使自己的时间掌控感变得更强；在记录这里，要使用到板书的内容，给同学们板书出自己记录的格式框架，也要写出总结的方法。</a:t>
            </a:r>
          </a:p>
        </p:txBody>
      </p:sp>
      <p:sp>
        <p:nvSpPr>
          <p:cNvPr id="4" name="灯片编号占位符 3"/>
          <p:cNvSpPr>
            <a:spLocks noGrp="1"/>
          </p:cNvSpPr>
          <p:nvPr>
            <p:ph type="sldNum" sz="quarter" idx="5"/>
          </p:nvPr>
        </p:nvSpPr>
        <p:spPr/>
        <p:txBody>
          <a:bodyPr/>
          <a:lstStyle/>
          <a:p>
            <a:fld id="{FB5EDE69-9DA1-4B69-806F-60FAF0BACD2E}" type="slidenum">
              <a:rPr lang="zh-CN" altLang="en-US" smtClean="0"/>
              <a:t>24</a:t>
            </a:fld>
            <a:endParaRPr lang="zh-CN" altLang="en-US"/>
          </a:p>
        </p:txBody>
      </p:sp>
    </p:spTree>
    <p:extLst>
      <p:ext uri="{BB962C8B-B14F-4D97-AF65-F5344CB8AC3E}">
        <p14:creationId xmlns:p14="http://schemas.microsoft.com/office/powerpoint/2010/main" val="821354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这张标题</a:t>
            </a:r>
            <a:r>
              <a:rPr lang="en-US" altLang="zh-CN" dirty="0"/>
              <a:t>PPT</a:t>
            </a:r>
            <a:r>
              <a:rPr lang="zh-CN" altLang="en-US" dirty="0"/>
              <a:t>出来时要对同学们进行提示，思考他们有没有自己的时间上的简单规划，做适当发言</a:t>
            </a:r>
          </a:p>
        </p:txBody>
      </p:sp>
    </p:spTree>
    <p:extLst>
      <p:ext uri="{BB962C8B-B14F-4D97-AF65-F5344CB8AC3E}">
        <p14:creationId xmlns:p14="http://schemas.microsoft.com/office/powerpoint/2010/main" val="3945992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5EDE69-9DA1-4B69-806F-60FAF0BACD2E}" type="slidenum">
              <a:rPr lang="zh-CN" altLang="en-US" smtClean="0"/>
              <a:t>2</a:t>
            </a:fld>
            <a:endParaRPr lang="zh-CN" altLang="en-US"/>
          </a:p>
        </p:txBody>
      </p:sp>
    </p:spTree>
    <p:extLst>
      <p:ext uri="{BB962C8B-B14F-4D97-AF65-F5344CB8AC3E}">
        <p14:creationId xmlns:p14="http://schemas.microsoft.com/office/powerpoint/2010/main" val="1266764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5EDE69-9DA1-4B69-806F-60FAF0BACD2E}" type="slidenum">
              <a:rPr lang="zh-CN" altLang="en-US" smtClean="0"/>
              <a:t>3</a:t>
            </a:fld>
            <a:endParaRPr lang="zh-CN" altLang="en-US"/>
          </a:p>
        </p:txBody>
      </p:sp>
    </p:spTree>
    <p:extLst>
      <p:ext uri="{BB962C8B-B14F-4D97-AF65-F5344CB8AC3E}">
        <p14:creationId xmlns:p14="http://schemas.microsoft.com/office/powerpoint/2010/main" val="2917481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在记录时间上可以强调同学们通过这样的锻炼，能够使自己的时间掌控感变得更强；在记录这里，要使用到板书的内容，给同学们板书出自己记录的格式框架，也要写出总结的方法。</a:t>
            </a:r>
          </a:p>
        </p:txBody>
      </p:sp>
      <p:sp>
        <p:nvSpPr>
          <p:cNvPr id="4" name="灯片编号占位符 3"/>
          <p:cNvSpPr>
            <a:spLocks noGrp="1"/>
          </p:cNvSpPr>
          <p:nvPr>
            <p:ph type="sldNum" sz="quarter" idx="5"/>
          </p:nvPr>
        </p:nvSpPr>
        <p:spPr/>
        <p:txBody>
          <a:bodyPr/>
          <a:lstStyle/>
          <a:p>
            <a:fld id="{FB5EDE69-9DA1-4B69-806F-60FAF0BACD2E}" type="slidenum">
              <a:rPr lang="zh-CN" altLang="en-US" smtClean="0"/>
              <a:t>6</a:t>
            </a:fld>
            <a:endParaRPr lang="zh-CN" altLang="en-US"/>
          </a:p>
        </p:txBody>
      </p:sp>
    </p:spTree>
    <p:extLst>
      <p:ext uri="{BB962C8B-B14F-4D97-AF65-F5344CB8AC3E}">
        <p14:creationId xmlns:p14="http://schemas.microsoft.com/office/powerpoint/2010/main" val="2018886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在这张</a:t>
            </a:r>
            <a:r>
              <a:rPr lang="en-US" altLang="zh-CN" dirty="0"/>
              <a:t>PPT</a:t>
            </a:r>
            <a:r>
              <a:rPr lang="zh-CN" altLang="en-US" dirty="0"/>
              <a:t>向同学们演示向被子中放乒乓球，沙子，和水的过程。演示完毕后总结。</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给同学强调，既然时游戏就会有奖励，但是暂时不告诉同学们什么时候会揭晓答案，激发同学们的好奇，让大家更加专注；</a:t>
            </a:r>
          </a:p>
        </p:txBody>
      </p:sp>
      <p:sp>
        <p:nvSpPr>
          <p:cNvPr id="4" name="灯片编号占位符 3"/>
          <p:cNvSpPr>
            <a:spLocks noGrp="1"/>
          </p:cNvSpPr>
          <p:nvPr>
            <p:ph type="sldNum" sz="quarter" idx="5"/>
          </p:nvPr>
        </p:nvSpPr>
        <p:spPr/>
        <p:txBody>
          <a:bodyPr/>
          <a:lstStyle/>
          <a:p>
            <a:fld id="{FB5EDE69-9DA1-4B69-806F-60FAF0BACD2E}" type="slidenum">
              <a:rPr lang="zh-CN" altLang="en-US" smtClean="0"/>
              <a:t>8</a:t>
            </a:fld>
            <a:endParaRPr lang="zh-CN" altLang="en-US"/>
          </a:p>
        </p:txBody>
      </p:sp>
    </p:spTree>
    <p:extLst>
      <p:ext uri="{BB962C8B-B14F-4D97-AF65-F5344CB8AC3E}">
        <p14:creationId xmlns:p14="http://schemas.microsoft.com/office/powerpoint/2010/main" val="2745594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当同学们都画完了自己的安排后，再向他们提出问题，有没有漏掉那一个重要的部分</a:t>
            </a:r>
            <a:r>
              <a:rPr lang="en-US" altLang="zh-CN" dirty="0"/>
              <a:t>——</a:t>
            </a:r>
            <a:r>
              <a:rPr lang="zh-CN" altLang="en-US" dirty="0"/>
              <a:t>学习</a:t>
            </a:r>
          </a:p>
        </p:txBody>
      </p:sp>
      <p:sp>
        <p:nvSpPr>
          <p:cNvPr id="4" name="灯片编号占位符 3"/>
          <p:cNvSpPr>
            <a:spLocks noGrp="1"/>
          </p:cNvSpPr>
          <p:nvPr>
            <p:ph type="sldNum" sz="quarter" idx="5"/>
          </p:nvPr>
        </p:nvSpPr>
        <p:spPr/>
        <p:txBody>
          <a:bodyPr/>
          <a:lstStyle/>
          <a:p>
            <a:fld id="{FB5EDE69-9DA1-4B69-806F-60FAF0BACD2E}" type="slidenum">
              <a:rPr lang="zh-CN" altLang="en-US" smtClean="0"/>
              <a:t>9</a:t>
            </a:fld>
            <a:endParaRPr lang="zh-CN" altLang="en-US"/>
          </a:p>
        </p:txBody>
      </p:sp>
    </p:spTree>
    <p:extLst>
      <p:ext uri="{BB962C8B-B14F-4D97-AF65-F5344CB8AC3E}">
        <p14:creationId xmlns:p14="http://schemas.microsoft.com/office/powerpoint/2010/main" val="3496179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这里可将同学们的发言进行简单总结并板书</a:t>
            </a:r>
          </a:p>
        </p:txBody>
      </p:sp>
      <p:sp>
        <p:nvSpPr>
          <p:cNvPr id="4" name="灯片编号占位符 3"/>
          <p:cNvSpPr>
            <a:spLocks noGrp="1"/>
          </p:cNvSpPr>
          <p:nvPr>
            <p:ph type="sldNum" sz="quarter" idx="5"/>
          </p:nvPr>
        </p:nvSpPr>
        <p:spPr/>
        <p:txBody>
          <a:bodyPr/>
          <a:lstStyle/>
          <a:p>
            <a:fld id="{FB5EDE69-9DA1-4B69-806F-60FAF0BACD2E}" type="slidenum">
              <a:rPr lang="zh-CN" altLang="en-US" smtClean="0"/>
              <a:t>10</a:t>
            </a:fld>
            <a:endParaRPr lang="zh-CN" altLang="en-US"/>
          </a:p>
        </p:txBody>
      </p:sp>
    </p:spTree>
    <p:extLst>
      <p:ext uri="{BB962C8B-B14F-4D97-AF65-F5344CB8AC3E}">
        <p14:creationId xmlns:p14="http://schemas.microsoft.com/office/powerpoint/2010/main" val="2227361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41D1546-3D3E-4850-A686-DA0414B5D3B1}" type="datetimeFigureOut">
              <a:rPr lang="zh-CN" altLang="en-US" smtClean="0"/>
              <a:t>2022/12/1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40FC8E-1B39-4DDD-B4E5-D60C3ED05D0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41D1546-3D3E-4850-A686-DA0414B5D3B1}" type="datetimeFigureOut">
              <a:rPr lang="zh-CN" altLang="en-US" smtClean="0"/>
              <a:t>2022/12/1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40FC8E-1B39-4DDD-B4E5-D60C3ED05D0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41D1546-3D3E-4850-A686-DA0414B5D3B1}" type="datetimeFigureOut">
              <a:rPr lang="zh-CN" altLang="en-US" smtClean="0"/>
              <a:t>2022/12/1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40FC8E-1B39-4DDD-B4E5-D60C3ED05D01}"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
            <a:ext cx="12192000" cy="6857999"/>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41D1546-3D3E-4850-A686-DA0414B5D3B1}" type="datetimeFigureOut">
              <a:rPr lang="zh-CN" altLang="en-US" smtClean="0"/>
              <a:t>2022/12/1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40FC8E-1B39-4DDD-B4E5-D60C3ED05D01}"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41D1546-3D3E-4850-A686-DA0414B5D3B1}" type="datetimeFigureOut">
              <a:rPr lang="zh-CN" altLang="en-US" smtClean="0"/>
              <a:t>2022/12/1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40FC8E-1B39-4DDD-B4E5-D60C3ED05D01}"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41D1546-3D3E-4850-A686-DA0414B5D3B1}" type="datetimeFigureOut">
              <a:rPr lang="zh-CN" altLang="en-US" smtClean="0"/>
              <a:t>2022/12/1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40FC8E-1B39-4DDD-B4E5-D60C3ED05D01}"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C41D1546-3D3E-4850-A686-DA0414B5D3B1}" type="datetimeFigureOut">
              <a:rPr lang="zh-CN" altLang="en-US" smtClean="0"/>
              <a:t>2022/12/1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40FC8E-1B39-4DDD-B4E5-D60C3ED05D01}"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41D1546-3D3E-4850-A686-DA0414B5D3B1}" type="datetimeFigureOut">
              <a:rPr lang="zh-CN" altLang="en-US" smtClean="0"/>
              <a:t>2022/12/1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A40FC8E-1B39-4DDD-B4E5-D60C3ED05D01}"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41D1546-3D3E-4850-A686-DA0414B5D3B1}" type="datetimeFigureOut">
              <a:rPr lang="zh-CN" altLang="en-US" smtClean="0"/>
              <a:t>2022/12/1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A40FC8E-1B39-4DDD-B4E5-D60C3ED05D0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41D1546-3D3E-4850-A686-DA0414B5D3B1}" type="datetimeFigureOut">
              <a:rPr lang="zh-CN" altLang="en-US" smtClean="0"/>
              <a:t>2022/12/1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40FC8E-1B39-4DDD-B4E5-D60C3ED05D01}"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1D1546-3D3E-4850-A686-DA0414B5D3B1}" type="datetimeFigureOut">
              <a:rPr lang="zh-CN" altLang="en-US" smtClean="0"/>
              <a:t>2022/12/1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A40FC8E-1B39-4DDD-B4E5-D60C3ED05D01}"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41D1546-3D3E-4850-A686-DA0414B5D3B1}" type="datetimeFigureOut">
              <a:rPr lang="zh-CN" altLang="en-US" smtClean="0"/>
              <a:t>2022/12/1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40FC8E-1B39-4DDD-B4E5-D60C3ED05D01}"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41D1546-3D3E-4850-A686-DA0414B5D3B1}" type="datetimeFigureOut">
              <a:rPr lang="zh-CN" altLang="en-US" smtClean="0"/>
              <a:t>2022/12/1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40FC8E-1B39-4DDD-B4E5-D60C3ED05D01}"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41D1546-3D3E-4850-A686-DA0414B5D3B1}" type="datetimeFigureOut">
              <a:rPr lang="zh-CN" altLang="en-US" smtClean="0"/>
              <a:t>2022/12/1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40FC8E-1B39-4DDD-B4E5-D60C3ED05D01}"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41D1546-3D3E-4850-A686-DA0414B5D3B1}" type="datetimeFigureOut">
              <a:rPr lang="zh-CN" altLang="en-US" smtClean="0"/>
              <a:t>2022/12/1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40FC8E-1B39-4DDD-B4E5-D60C3ED05D01}"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
            <a:ext cx="12192000" cy="6857999"/>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799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41D1546-3D3E-4850-A686-DA0414B5D3B1}" type="datetimeFigureOut">
              <a:rPr lang="zh-CN" altLang="en-US" smtClean="0"/>
              <a:t>2022/12/1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40FC8E-1B39-4DDD-B4E5-D60C3ED05D0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C41D1546-3D3E-4850-A686-DA0414B5D3B1}" type="datetimeFigureOut">
              <a:rPr lang="zh-CN" altLang="en-US" smtClean="0"/>
              <a:t>2022/12/1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40FC8E-1B39-4DDD-B4E5-D60C3ED05D0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41D1546-3D3E-4850-A686-DA0414B5D3B1}" type="datetimeFigureOut">
              <a:rPr lang="zh-CN" altLang="en-US" smtClean="0"/>
              <a:t>2022/12/1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A40FC8E-1B39-4DDD-B4E5-D60C3ED05D0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41D1546-3D3E-4850-A686-DA0414B5D3B1}" type="datetimeFigureOut">
              <a:rPr lang="zh-CN" altLang="en-US" smtClean="0"/>
              <a:t>2022/12/1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A40FC8E-1B39-4DDD-B4E5-D60C3ED05D0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1D1546-3D3E-4850-A686-DA0414B5D3B1}" type="datetimeFigureOut">
              <a:rPr lang="zh-CN" altLang="en-US" smtClean="0"/>
              <a:t>2022/12/1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A40FC8E-1B39-4DDD-B4E5-D60C3ED05D0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41D1546-3D3E-4850-A686-DA0414B5D3B1}" type="datetimeFigureOut">
              <a:rPr lang="zh-CN" altLang="en-US" smtClean="0"/>
              <a:t>2022/12/1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40FC8E-1B39-4DDD-B4E5-D60C3ED05D0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41D1546-3D3E-4850-A686-DA0414B5D3B1}" type="datetimeFigureOut">
              <a:rPr lang="zh-CN" altLang="en-US" smtClean="0"/>
              <a:t>2022/12/1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40FC8E-1B39-4DDD-B4E5-D60C3ED05D0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file:///D:\qq&#25991;&#20214;\712321467\Image\C2C\Image2\%7b75232B38-A165-1FB7-499C-2E1C792CACB5%7d.png" TargetMode="Externa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file:///D:\qq&#25991;&#20214;\712321467\Image\C2C\Image2\%7b75232B38-A165-1FB7-499C-2E1C792CACB5%7d.png" TargetMode="External"/><Relationship Id="rId2" Type="http://schemas.openxmlformats.org/officeDocument/2006/relationships/slideLayout" Target="../slideLayouts/slideLayout15.xml"/><Relationship Id="rId16"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C41D1546-3D3E-4850-A686-DA0414B5D3B1}" type="datetimeFigureOut">
              <a:rPr lang="zh-CN" altLang="en-US" smtClean="0"/>
              <a:t>2022/12/1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CA40FC8E-1B39-4DDD-B4E5-D60C3ED05D01}" type="slidenum">
              <a:rPr lang="zh-CN" altLang="en-US" smtClean="0"/>
              <a:t>‹#›</a:t>
            </a:fld>
            <a:endParaRPr lang="zh-CN" altLang="en-US"/>
          </a:p>
        </p:txBody>
      </p:sp>
      <p:sp>
        <p:nvSpPr>
          <p:cNvPr id="7" name="矩形: 圆角 1"/>
          <p:cNvSpPr/>
          <p:nvPr userDrawn="1"/>
        </p:nvSpPr>
        <p:spPr>
          <a:xfrm>
            <a:off x="326571" y="293914"/>
            <a:ext cx="11506200" cy="6346372"/>
          </a:xfrm>
          <a:prstGeom prst="roundRect">
            <a:avLst>
              <a:gd name="adj" fmla="val 637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9" name="图片 1073743875" descr="学科网 zxxk.com"/>
          <p:cNvPicPr>
            <a:picLocks noChangeAspect="1"/>
          </p:cNvPicPr>
          <p:nvPr/>
        </p:nvPicPr>
        <p:blipFill>
          <a:blip r:embed="rId16" r:link="rId17"/>
          <a:stretch>
            <a:fillRect/>
          </a:stretch>
        </p:blipFill>
        <p:spPr>
          <a:xfrm>
            <a:off x="838200" y="365125"/>
            <a:ext cx="9525" cy="9525"/>
          </a:xfrm>
          <a:prstGeom prst="rect">
            <a:avLst/>
          </a:prstGeom>
          <a:noFill/>
          <a:ln>
            <a:noFill/>
            <a:miter lim="800000"/>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0" y="0"/>
            <a:ext cx="12192000" cy="6857999"/>
          </a:xfrm>
          <a:prstGeom prst="rect">
            <a:avLst/>
          </a:prstGeom>
        </p:spPr>
      </p:pic>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C41D1546-3D3E-4850-A686-DA0414B5D3B1}" type="datetimeFigureOut">
              <a:rPr lang="zh-CN" altLang="en-US" smtClean="0"/>
              <a:t>2022/12/1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CA40FC8E-1B39-4DDD-B4E5-D60C3ED05D01}" type="slidenum">
              <a:rPr lang="zh-CN" altLang="en-US" smtClean="0"/>
              <a:t>‹#›</a:t>
            </a:fld>
            <a:endParaRPr lang="zh-CN" altLang="en-US"/>
          </a:p>
        </p:txBody>
      </p:sp>
      <p:sp>
        <p:nvSpPr>
          <p:cNvPr id="7" name="矩形: 圆角 1"/>
          <p:cNvSpPr/>
          <p:nvPr userDrawn="1"/>
        </p:nvSpPr>
        <p:spPr>
          <a:xfrm>
            <a:off x="326571" y="293914"/>
            <a:ext cx="11506200" cy="6346372"/>
          </a:xfrm>
          <a:prstGeom prst="roundRect">
            <a:avLst>
              <a:gd name="adj" fmla="val 637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9" name="图片 1073743875" descr="学科网 zxxk.com"/>
          <p:cNvPicPr>
            <a:picLocks noChangeAspect="1"/>
          </p:cNvPicPr>
          <p:nvPr/>
        </p:nvPicPr>
        <p:blipFill>
          <a:blip r:embed="rId16" r:link="rId17"/>
          <a:stretch>
            <a:fillRect/>
          </a:stretch>
        </p:blipFill>
        <p:spPr>
          <a:xfrm>
            <a:off x="838200" y="365125"/>
            <a:ext cx="9525" cy="9525"/>
          </a:xfrm>
          <a:prstGeom prst="rect">
            <a:avLst/>
          </a:prstGeom>
          <a:noFill/>
          <a:ln>
            <a:noFill/>
            <a:miter lim="800000"/>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TOP-PPT -10"/>
          <p:cNvGrpSpPr/>
          <p:nvPr/>
        </p:nvGrpSpPr>
        <p:grpSpPr>
          <a:xfrm>
            <a:off x="6096000" y="1184177"/>
            <a:ext cx="6096000" cy="2844987"/>
            <a:chOff x="389570" y="1627046"/>
            <a:chExt cx="5187639" cy="2844987"/>
          </a:xfrm>
        </p:grpSpPr>
        <p:sp>
          <p:nvSpPr>
            <p:cNvPr id="20" name="TOP-PPT -10-1"/>
            <p:cNvSpPr/>
            <p:nvPr/>
          </p:nvSpPr>
          <p:spPr>
            <a:xfrm>
              <a:off x="389570" y="3271704"/>
              <a:ext cx="5091112" cy="1200329"/>
            </a:xfrm>
            <a:prstGeom prst="rect">
              <a:avLst/>
            </a:prstGeom>
          </p:spPr>
          <p:txBody>
            <a:bodyPr wrap="square">
              <a:spAutoFit/>
            </a:bodyPr>
            <a:lstStyle/>
            <a:p>
              <a:r>
                <a:rPr lang="zh-CN" altLang="en-US" sz="72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做时间的主人</a:t>
              </a:r>
            </a:p>
          </p:txBody>
        </p:sp>
        <p:sp>
          <p:nvSpPr>
            <p:cNvPr id="21" name="TOP-PPT -10-2"/>
            <p:cNvSpPr/>
            <p:nvPr/>
          </p:nvSpPr>
          <p:spPr>
            <a:xfrm>
              <a:off x="389570" y="1627046"/>
              <a:ext cx="5179531" cy="461665"/>
            </a:xfrm>
            <a:prstGeom prst="rect">
              <a:avLst/>
            </a:prstGeom>
          </p:spPr>
          <p:txBody>
            <a:bodyPr wrap="square">
              <a:spAutoFit/>
            </a:bodyPr>
            <a:lstStyle/>
            <a:p>
              <a:pPr algn="dist"/>
              <a:r>
                <a:rPr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初中心理健康教育时间管理</a:t>
              </a:r>
            </a:p>
          </p:txBody>
        </p:sp>
        <p:sp>
          <p:nvSpPr>
            <p:cNvPr id="22" name="TOP-PPT -10-3"/>
            <p:cNvSpPr/>
            <p:nvPr/>
          </p:nvSpPr>
          <p:spPr>
            <a:xfrm>
              <a:off x="389570" y="2053846"/>
              <a:ext cx="5187639" cy="261610"/>
            </a:xfrm>
            <a:prstGeom prst="rect">
              <a:avLst/>
            </a:prstGeom>
          </p:spPr>
          <p:txBody>
            <a:bodyPr wrap="none">
              <a:spAutoFit/>
            </a:bodyPr>
            <a:lstStyle/>
            <a:p>
              <a:r>
                <a:rPr lang="en-US" altLang="zh-CN" sz="11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TIME MANAGEMENT OF HIGH SCHOOL MENTAL HEALTH EDUCATION</a:t>
              </a:r>
              <a:endParaRPr lang="zh-CN" altLang="en-US" sz="11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23" name="TOP-PPT -10-4"/>
            <p:cNvCxnSpPr/>
            <p:nvPr/>
          </p:nvCxnSpPr>
          <p:spPr>
            <a:xfrm flipH="1">
              <a:off x="477726" y="2315456"/>
              <a:ext cx="5003218" cy="0"/>
            </a:xfrm>
            <a:prstGeom prst="line">
              <a:avLst/>
            </a:prstGeom>
            <a:ln w="28575">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7868408" y="5144813"/>
            <a:ext cx="3057247" cy="596253"/>
          </a:xfrm>
          <a:prstGeom prst="rect">
            <a:avLst/>
          </a:prstGeom>
        </p:spPr>
        <p:txBody>
          <a:bodyPr wrap="none">
            <a:spAutoFit/>
          </a:bodyPr>
          <a:lstStyle/>
          <a:p>
            <a:pPr marL="342900" lvl="0" indent="-342900" fontAlgn="base">
              <a:lnSpc>
                <a:spcPct val="110000"/>
              </a:lnSpc>
              <a:spcBef>
                <a:spcPct val="0"/>
              </a:spcBef>
              <a:spcAft>
                <a:spcPct val="0"/>
              </a:spcAft>
            </a:pPr>
            <a:r>
              <a:rPr lang="zh-CN" altLang="en-US" sz="32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授课人：马学荣</a:t>
            </a:r>
            <a:endParaRPr lang="en-US" altLang="zh-CN" sz="32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5035043" y="2310767"/>
            <a:ext cx="6096000" cy="1446550"/>
          </a:xfrm>
          <a:prstGeom prst="rect">
            <a:avLst/>
          </a:prstGeom>
          <a:noFill/>
        </p:spPr>
        <p:txBody>
          <a:bodyPr wrap="square">
            <a:spAutoFit/>
          </a:bodyPr>
          <a:lstStyle/>
          <a:p>
            <a:r>
              <a:rPr lang="zh-CN" altLang="en-US" sz="4400" b="1" dirty="0">
                <a:solidFill>
                  <a:srgbClr val="0070C0"/>
                </a:solidFill>
                <a:latin typeface="微软雅黑" panose="020B0503020204020204" pitchFamily="34" charset="-122"/>
                <a:ea typeface="微软雅黑" panose="020B0503020204020204" pitchFamily="34" charset="-122"/>
              </a:rPr>
              <a:t>同学们做完活动之后的感受如何？</a:t>
            </a:r>
          </a:p>
        </p:txBody>
      </p:sp>
      <p:grpSp>
        <p:nvGrpSpPr>
          <p:cNvPr id="9" name="组合 8"/>
          <p:cNvGrpSpPr/>
          <p:nvPr/>
        </p:nvGrpSpPr>
        <p:grpSpPr>
          <a:xfrm>
            <a:off x="9534795" y="755650"/>
            <a:ext cx="2390109" cy="4854700"/>
            <a:chOff x="9300633" y="1195731"/>
            <a:chExt cx="2051957" cy="4854700"/>
          </a:xfrm>
          <a:solidFill>
            <a:srgbClr val="F6881A"/>
          </a:solidFill>
        </p:grpSpPr>
        <p:grpSp>
          <p:nvGrpSpPr>
            <p:cNvPr id="10" name="组合 9"/>
            <p:cNvGrpSpPr/>
            <p:nvPr/>
          </p:nvGrpSpPr>
          <p:grpSpPr>
            <a:xfrm>
              <a:off x="9300633" y="1195731"/>
              <a:ext cx="2051957" cy="1410180"/>
              <a:chOff x="7326085" y="1167127"/>
              <a:chExt cx="2051957" cy="1410180"/>
            </a:xfrm>
            <a:grpFill/>
          </p:grpSpPr>
          <p:cxnSp>
            <p:nvCxnSpPr>
              <p:cNvPr id="15" name="直接连接符 14"/>
              <p:cNvCxnSpPr/>
              <p:nvPr/>
            </p:nvCxnSpPr>
            <p:spPr>
              <a:xfrm>
                <a:off x="7326085" y="1373956"/>
                <a:ext cx="2051957" cy="0"/>
              </a:xfrm>
              <a:prstGeom prst="line">
                <a:avLst/>
              </a:prstGeom>
              <a:grpFill/>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9142790" y="1167127"/>
                <a:ext cx="0" cy="1410180"/>
              </a:xfrm>
              <a:prstGeom prst="line">
                <a:avLst/>
              </a:prstGeom>
              <a:grpFill/>
              <a:ln w="1905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10412815" y="5706011"/>
              <a:ext cx="650104" cy="344420"/>
              <a:chOff x="10423700" y="5699925"/>
              <a:chExt cx="650104" cy="344420"/>
            </a:xfrm>
            <a:grpFill/>
          </p:grpSpPr>
          <p:sp>
            <p:nvSpPr>
              <p:cNvPr id="12" name="椭圆 11"/>
              <p:cNvSpPr/>
              <p:nvPr/>
            </p:nvSpPr>
            <p:spPr>
              <a:xfrm>
                <a:off x="10736347" y="5699925"/>
                <a:ext cx="337457" cy="34442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超级战甲W" panose="00020600040101010101" pitchFamily="18" charset="-122"/>
                  <a:ea typeface="汉仪超级战甲W" panose="00020600040101010101" pitchFamily="18" charset="-122"/>
                </a:endParaRPr>
              </a:p>
            </p:txBody>
          </p:sp>
          <p:sp>
            <p:nvSpPr>
              <p:cNvPr id="13" name="椭圆 12"/>
              <p:cNvSpPr/>
              <p:nvPr/>
            </p:nvSpPr>
            <p:spPr>
              <a:xfrm>
                <a:off x="10423700" y="5744859"/>
                <a:ext cx="258229" cy="25455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超级战甲W" panose="00020600040101010101" pitchFamily="18" charset="-122"/>
                  <a:ea typeface="汉仪超级战甲W" panose="00020600040101010101" pitchFamily="18" charset="-122"/>
                </a:endParaRPr>
              </a:p>
            </p:txBody>
          </p:sp>
        </p:grpSp>
      </p:grpSp>
      <p:pic>
        <p:nvPicPr>
          <p:cNvPr id="2" name="图片 1">
            <a:extLst>
              <a:ext uri="{FF2B5EF4-FFF2-40B4-BE49-F238E27FC236}">
                <a16:creationId xmlns:a16="http://schemas.microsoft.com/office/drawing/2014/main" id="{D6399119-9CD4-6951-962C-D6DDD40CB94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414247" y="1339856"/>
            <a:ext cx="2763115" cy="3612016"/>
          </a:xfrm>
          <a:prstGeom prst="rect">
            <a:avLst/>
          </a:prstGeom>
        </p:spPr>
      </p:pic>
    </p:spTree>
    <p:extLst>
      <p:ext uri="{BB962C8B-B14F-4D97-AF65-F5344CB8AC3E}">
        <p14:creationId xmlns:p14="http://schemas.microsoft.com/office/powerpoint/2010/main" val="15014523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086723" y="1799963"/>
            <a:ext cx="7643126" cy="2123658"/>
          </a:xfrm>
          <a:prstGeom prst="rect">
            <a:avLst/>
          </a:prstGeom>
          <a:noFill/>
        </p:spPr>
        <p:txBody>
          <a:bodyPr wrap="square">
            <a:spAutoFit/>
          </a:bodyPr>
          <a:lstStyle/>
          <a:p>
            <a:pPr marL="742950" indent="-742950">
              <a:buFont typeface="+mj-lt"/>
              <a:buAutoNum type="arabicPeriod"/>
            </a:pPr>
            <a:r>
              <a:rPr lang="zh-CN" altLang="en-US" sz="4400" b="1" dirty="0">
                <a:solidFill>
                  <a:srgbClr val="0070C0"/>
                </a:solidFill>
                <a:latin typeface="微软雅黑" panose="020B0503020204020204" pitchFamily="34" charset="-122"/>
                <a:ea typeface="微软雅黑" panose="020B0503020204020204" pitchFamily="34" charset="-122"/>
              </a:rPr>
              <a:t>应该先考虑为学习留出时间</a:t>
            </a:r>
            <a:endParaRPr lang="en-US" altLang="zh-CN" sz="4400" b="1" dirty="0">
              <a:solidFill>
                <a:srgbClr val="0070C0"/>
              </a:solidFill>
              <a:latin typeface="微软雅黑" panose="020B0503020204020204" pitchFamily="34" charset="-122"/>
              <a:ea typeface="微软雅黑" panose="020B0503020204020204" pitchFamily="34" charset="-122"/>
            </a:endParaRPr>
          </a:p>
          <a:p>
            <a:pPr marL="742950" indent="-742950">
              <a:buFont typeface="+mj-lt"/>
              <a:buAutoNum type="arabicPeriod"/>
            </a:pPr>
            <a:r>
              <a:rPr lang="zh-CN" altLang="en-US" sz="4400" b="1" dirty="0">
                <a:solidFill>
                  <a:srgbClr val="0070C0"/>
                </a:solidFill>
                <a:latin typeface="微软雅黑" panose="020B0503020204020204" pitchFamily="34" charset="-122"/>
                <a:ea typeface="微软雅黑" panose="020B0503020204020204" pitchFamily="34" charset="-122"/>
              </a:rPr>
              <a:t>娱乐的时间是否过多？</a:t>
            </a:r>
            <a:endParaRPr lang="en-US" altLang="zh-CN" sz="4400" b="1" dirty="0">
              <a:solidFill>
                <a:srgbClr val="0070C0"/>
              </a:solidFill>
              <a:latin typeface="微软雅黑" panose="020B0503020204020204" pitchFamily="34" charset="-122"/>
              <a:ea typeface="微软雅黑" panose="020B0503020204020204" pitchFamily="34" charset="-122"/>
            </a:endParaRPr>
          </a:p>
          <a:p>
            <a:pPr marL="742950" indent="-742950">
              <a:buFont typeface="+mj-lt"/>
              <a:buAutoNum type="arabicPeriod"/>
            </a:pPr>
            <a:r>
              <a:rPr lang="zh-CN" altLang="en-US" sz="4400" b="1" dirty="0">
                <a:solidFill>
                  <a:srgbClr val="0070C0"/>
                </a:solidFill>
                <a:latin typeface="微软雅黑" panose="020B0503020204020204" pitchFamily="34" charset="-122"/>
                <a:ea typeface="微软雅黑" panose="020B0503020204020204" pitchFamily="34" charset="-122"/>
              </a:rPr>
              <a:t>某些事情是否应该提高效率？</a:t>
            </a:r>
          </a:p>
        </p:txBody>
      </p:sp>
      <p:grpSp>
        <p:nvGrpSpPr>
          <p:cNvPr id="9" name="组合 8"/>
          <p:cNvGrpSpPr/>
          <p:nvPr/>
        </p:nvGrpSpPr>
        <p:grpSpPr>
          <a:xfrm>
            <a:off x="9534795" y="755650"/>
            <a:ext cx="2390109" cy="4854700"/>
            <a:chOff x="9300633" y="1195731"/>
            <a:chExt cx="2051957" cy="4854700"/>
          </a:xfrm>
          <a:solidFill>
            <a:srgbClr val="F6881A"/>
          </a:solidFill>
        </p:grpSpPr>
        <p:grpSp>
          <p:nvGrpSpPr>
            <p:cNvPr id="10" name="组合 9"/>
            <p:cNvGrpSpPr/>
            <p:nvPr/>
          </p:nvGrpSpPr>
          <p:grpSpPr>
            <a:xfrm>
              <a:off x="9300633" y="1195731"/>
              <a:ext cx="2051957" cy="1410180"/>
              <a:chOff x="7326085" y="1167127"/>
              <a:chExt cx="2051957" cy="1410180"/>
            </a:xfrm>
            <a:grpFill/>
          </p:grpSpPr>
          <p:cxnSp>
            <p:nvCxnSpPr>
              <p:cNvPr id="15" name="直接连接符 14"/>
              <p:cNvCxnSpPr/>
              <p:nvPr/>
            </p:nvCxnSpPr>
            <p:spPr>
              <a:xfrm>
                <a:off x="7326085" y="1373956"/>
                <a:ext cx="2051957" cy="0"/>
              </a:xfrm>
              <a:prstGeom prst="line">
                <a:avLst/>
              </a:prstGeom>
              <a:grpFill/>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9142790" y="1167127"/>
                <a:ext cx="0" cy="1410180"/>
              </a:xfrm>
              <a:prstGeom prst="line">
                <a:avLst/>
              </a:prstGeom>
              <a:grpFill/>
              <a:ln w="1905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10412815" y="5706011"/>
              <a:ext cx="650104" cy="344420"/>
              <a:chOff x="10423700" y="5699925"/>
              <a:chExt cx="650104" cy="344420"/>
            </a:xfrm>
            <a:grpFill/>
          </p:grpSpPr>
          <p:sp>
            <p:nvSpPr>
              <p:cNvPr id="12" name="椭圆 11"/>
              <p:cNvSpPr/>
              <p:nvPr/>
            </p:nvSpPr>
            <p:spPr>
              <a:xfrm>
                <a:off x="10736347" y="5699925"/>
                <a:ext cx="337457" cy="34442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超级战甲W" panose="00020600040101010101" pitchFamily="18" charset="-122"/>
                  <a:ea typeface="汉仪超级战甲W" panose="00020600040101010101" pitchFamily="18" charset="-122"/>
                </a:endParaRPr>
              </a:p>
            </p:txBody>
          </p:sp>
          <p:sp>
            <p:nvSpPr>
              <p:cNvPr id="13" name="椭圆 12"/>
              <p:cNvSpPr/>
              <p:nvPr/>
            </p:nvSpPr>
            <p:spPr>
              <a:xfrm>
                <a:off x="10423700" y="5744859"/>
                <a:ext cx="258229" cy="25455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超级战甲W" panose="00020600040101010101" pitchFamily="18" charset="-122"/>
                  <a:ea typeface="汉仪超级战甲W" panose="00020600040101010101" pitchFamily="18" charset="-122"/>
                </a:endParaRPr>
              </a:p>
            </p:txBody>
          </p:sp>
        </p:grpSp>
      </p:grpSp>
      <p:pic>
        <p:nvPicPr>
          <p:cNvPr id="3" name="图片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21213" y="3757317"/>
            <a:ext cx="2236768" cy="2109236"/>
          </a:xfrm>
          <a:prstGeom prst="rect">
            <a:avLst/>
          </a:prstGeom>
        </p:spPr>
      </p:pic>
    </p:spTree>
    <p:extLst>
      <p:ext uri="{BB962C8B-B14F-4D97-AF65-F5344CB8AC3E}">
        <p14:creationId xmlns:p14="http://schemas.microsoft.com/office/powerpoint/2010/main" val="233692837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445563" y="2610701"/>
            <a:ext cx="4719734" cy="1938992"/>
          </a:xfrm>
          <a:prstGeom prst="rect">
            <a:avLst/>
          </a:prstGeom>
          <a:noFill/>
        </p:spPr>
        <p:txBody>
          <a:bodyPr wrap="square">
            <a:spAutoFit/>
          </a:bodyPr>
          <a:lstStyle/>
          <a:p>
            <a:r>
              <a:rPr lang="zh-CN" altLang="en-US" sz="54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该怎样规划</a:t>
            </a:r>
            <a:endParaRPr lang="en-US" altLang="zh-CN" sz="54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a:p>
            <a:r>
              <a:rPr lang="zh-CN" altLang="en-US" sz="54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我们的时间</a:t>
            </a:r>
            <a:r>
              <a:rPr lang="zh-CN" altLang="en-US" sz="6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a:t>
            </a:r>
            <a:endParaRPr lang="zh-CN" altLang="en-US" sz="6600" b="1" kern="0" dirty="0">
              <a:solidFill>
                <a:prstClr val="white"/>
              </a:solidFill>
              <a:latin typeface="汉仪雅酷黑 85W" panose="020B0904020202020204" pitchFamily="34" charset="-122"/>
              <a:ea typeface="汉仪雅酷黑 85W" panose="020B0904020202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099458" y="597701"/>
            <a:ext cx="6096000" cy="523220"/>
          </a:xfrm>
          <a:prstGeom prst="rect">
            <a:avLst/>
          </a:prstGeom>
          <a:noFill/>
        </p:spPr>
        <p:txBody>
          <a:bodyPr wrap="squar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柳比歇夫</a:t>
            </a:r>
          </a:p>
        </p:txBody>
      </p:sp>
      <p:sp>
        <p:nvSpPr>
          <p:cNvPr id="8" name="文本框 7"/>
          <p:cNvSpPr txBox="1"/>
          <p:nvPr/>
        </p:nvSpPr>
        <p:spPr>
          <a:xfrm>
            <a:off x="1099458" y="1094233"/>
            <a:ext cx="6096000" cy="3351046"/>
          </a:xfrm>
          <a:prstGeom prst="rect">
            <a:avLst/>
          </a:prstGeom>
          <a:noFill/>
        </p:spPr>
        <p:txBody>
          <a:bodyPr wrap="square">
            <a:spAutoFit/>
          </a:bodyPr>
          <a:lstStyle/>
          <a:p>
            <a:pPr marL="342900" indent="-342900">
              <a:lnSpc>
                <a:spcPct val="150000"/>
              </a:lnSpc>
              <a:buFont typeface="+mj-lt"/>
              <a:buAutoNum type="arabicPeriod"/>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哲学家、数学家、昆虫学家</a:t>
            </a:r>
          </a:p>
          <a:p>
            <a:pPr marL="342900" indent="-342900">
              <a:lnSpc>
                <a:spcPct val="150000"/>
              </a:lnSpc>
              <a:buFont typeface="+mj-lt"/>
              <a:buAutoNum type="arabicPeriod"/>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发表了</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70</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多部学术著作</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论文专著</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500</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多印张（一张）</a:t>
            </a:r>
          </a:p>
          <a:p>
            <a:pPr marL="342900" indent="-342900">
              <a:lnSpc>
                <a:spcPct val="150000"/>
              </a:lnSpc>
              <a:buFont typeface="+mj-lt"/>
              <a:buAutoNum type="arabicPeriod"/>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昆虫标本</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13000</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只，收集材料是动物研究所</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倍</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自学英语、俄语、法语，每年读书</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50</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多本</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943456" y="4143425"/>
            <a:ext cx="1803237" cy="2357239"/>
          </a:xfrm>
          <a:prstGeom prst="rect">
            <a:avLst/>
          </a:prstGeom>
        </p:spPr>
      </p:pic>
      <p:pic>
        <p:nvPicPr>
          <p:cNvPr id="1026" name="Picture 2">
            <a:extLst>
              <a:ext uri="{FF2B5EF4-FFF2-40B4-BE49-F238E27FC236}">
                <a16:creationId xmlns:a16="http://schemas.microsoft.com/office/drawing/2014/main" id="{0B00E4AE-5420-3EEF-4069-FEE6CD39611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07084" y="1033725"/>
            <a:ext cx="2075979" cy="2826896"/>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6C752719-07D5-34C6-19C9-8B24E61E6424}"/>
              </a:ext>
            </a:extLst>
          </p:cNvPr>
          <p:cNvSpPr txBox="1"/>
          <p:nvPr/>
        </p:nvSpPr>
        <p:spPr>
          <a:xfrm>
            <a:off x="1218212" y="4927373"/>
            <a:ext cx="6096000" cy="1135054"/>
          </a:xfrm>
          <a:prstGeom prst="rect">
            <a:avLst/>
          </a:prstGeom>
          <a:noFill/>
          <a:ln>
            <a:solidFill>
              <a:srgbClr val="0070C0"/>
            </a:solidFill>
            <a:prstDash val="lgDash"/>
          </a:ln>
        </p:spPr>
        <p:txBody>
          <a:bodyPr wrap="square">
            <a:spAutoFit/>
          </a:bodyPr>
          <a:lstStyle/>
          <a:p>
            <a:pPr>
              <a:lnSpc>
                <a:spcPct val="15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柳比歇夫究竟用了什么样的方法能让他完成如此多的工作量？</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011123" y="595684"/>
            <a:ext cx="6096000" cy="523220"/>
          </a:xfrm>
          <a:prstGeom prst="rect">
            <a:avLst/>
          </a:prstGeom>
          <a:noFill/>
        </p:spPr>
        <p:txBody>
          <a:bodyPr wrap="squar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该怎样规划我们的时间？</a:t>
            </a:r>
          </a:p>
        </p:txBody>
      </p:sp>
      <p:pic>
        <p:nvPicPr>
          <p:cNvPr id="9" name="图片 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019736" y="3876292"/>
            <a:ext cx="1699048" cy="2426083"/>
          </a:xfrm>
          <a:prstGeom prst="rect">
            <a:avLst/>
          </a:prstGeom>
        </p:spPr>
      </p:pic>
      <p:sp>
        <p:nvSpPr>
          <p:cNvPr id="3" name="文本框 2">
            <a:extLst>
              <a:ext uri="{FF2B5EF4-FFF2-40B4-BE49-F238E27FC236}">
                <a16:creationId xmlns:a16="http://schemas.microsoft.com/office/drawing/2014/main" id="{B604BF9B-2A95-5FD6-3806-EE59F162F475}"/>
              </a:ext>
            </a:extLst>
          </p:cNvPr>
          <p:cNvSpPr txBox="1"/>
          <p:nvPr/>
        </p:nvSpPr>
        <p:spPr>
          <a:xfrm>
            <a:off x="4701244" y="2058378"/>
            <a:ext cx="2608406" cy="923330"/>
          </a:xfrm>
          <a:prstGeom prst="rect">
            <a:avLst/>
          </a:prstGeom>
          <a:noFill/>
        </p:spPr>
        <p:txBody>
          <a:bodyPr wrap="none" rtlCol="0">
            <a:spAutoFit/>
          </a:bodyPr>
          <a:lstStyle/>
          <a:p>
            <a:pPr marL="1028700" indent="-1028700">
              <a:buFont typeface="+mj-lt"/>
              <a:buAutoNum type="romanUcPeriod"/>
            </a:pPr>
            <a:r>
              <a:rPr lang="zh-CN" altLang="en-US" sz="5400" b="1" dirty="0">
                <a:solidFill>
                  <a:schemeClr val="accent2">
                    <a:lumMod val="75000"/>
                  </a:schemeClr>
                </a:solidFill>
              </a:rPr>
              <a:t>记录</a:t>
            </a:r>
          </a:p>
        </p:txBody>
      </p:sp>
    </p:spTree>
    <p:extLst>
      <p:ext uri="{BB962C8B-B14F-4D97-AF65-F5344CB8AC3E}">
        <p14:creationId xmlns:p14="http://schemas.microsoft.com/office/powerpoint/2010/main" val="1180016586"/>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A9CFFEA6-679A-E9F3-5CC7-4A7931A0BDCB}"/>
              </a:ext>
            </a:extLst>
          </p:cNvPr>
          <p:cNvSpPr/>
          <p:nvPr/>
        </p:nvSpPr>
        <p:spPr>
          <a:xfrm>
            <a:off x="1225485" y="923827"/>
            <a:ext cx="2601797" cy="1150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日期</a:t>
            </a:r>
          </a:p>
        </p:txBody>
      </p:sp>
      <p:sp>
        <p:nvSpPr>
          <p:cNvPr id="3" name="椭圆 2">
            <a:extLst>
              <a:ext uri="{FF2B5EF4-FFF2-40B4-BE49-F238E27FC236}">
                <a16:creationId xmlns:a16="http://schemas.microsoft.com/office/drawing/2014/main" id="{9C751042-3D5D-A92D-8616-A4614E6D8EB7}"/>
              </a:ext>
            </a:extLst>
          </p:cNvPr>
          <p:cNvSpPr/>
          <p:nvPr/>
        </p:nvSpPr>
        <p:spPr>
          <a:xfrm>
            <a:off x="4723614" y="914400"/>
            <a:ext cx="2601797" cy="1150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事件</a:t>
            </a:r>
          </a:p>
        </p:txBody>
      </p:sp>
      <p:sp>
        <p:nvSpPr>
          <p:cNvPr id="5" name="椭圆 4">
            <a:extLst>
              <a:ext uri="{FF2B5EF4-FFF2-40B4-BE49-F238E27FC236}">
                <a16:creationId xmlns:a16="http://schemas.microsoft.com/office/drawing/2014/main" id="{687867E4-F421-3CAC-FC07-D6B3AB362768}"/>
              </a:ext>
            </a:extLst>
          </p:cNvPr>
          <p:cNvSpPr/>
          <p:nvPr/>
        </p:nvSpPr>
        <p:spPr>
          <a:xfrm>
            <a:off x="8221743" y="923827"/>
            <a:ext cx="2601797" cy="1150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用时</a:t>
            </a:r>
          </a:p>
        </p:txBody>
      </p:sp>
      <p:sp>
        <p:nvSpPr>
          <p:cNvPr id="10" name="文本框 9">
            <a:extLst>
              <a:ext uri="{FF2B5EF4-FFF2-40B4-BE49-F238E27FC236}">
                <a16:creationId xmlns:a16="http://schemas.microsoft.com/office/drawing/2014/main" id="{0DD85F11-0691-71A6-1CB0-1E48B6AA5CAB}"/>
              </a:ext>
            </a:extLst>
          </p:cNvPr>
          <p:cNvSpPr txBox="1"/>
          <p:nvPr/>
        </p:nvSpPr>
        <p:spPr>
          <a:xfrm>
            <a:off x="1258165" y="2856321"/>
            <a:ext cx="2781532" cy="584775"/>
          </a:xfrm>
          <a:prstGeom prst="rect">
            <a:avLst/>
          </a:prstGeom>
          <a:noFill/>
        </p:spPr>
        <p:txBody>
          <a:bodyPr wrap="none" rtlCol="0">
            <a:spAutoFit/>
          </a:bodyPr>
          <a:lstStyle/>
          <a:p>
            <a:pPr algn="ctr"/>
            <a:r>
              <a:rPr lang="en-US" altLang="zh-CN" sz="3200" b="1" dirty="0"/>
              <a:t>1964</a:t>
            </a:r>
            <a:r>
              <a:rPr lang="zh-CN" altLang="en-US" sz="3200" b="1" dirty="0"/>
              <a:t>年</a:t>
            </a:r>
            <a:r>
              <a:rPr lang="en-US" altLang="zh-CN" sz="3200" b="1" dirty="0"/>
              <a:t>9</a:t>
            </a:r>
            <a:r>
              <a:rPr lang="zh-CN" altLang="en-US" sz="3200" b="1" dirty="0"/>
              <a:t>月</a:t>
            </a:r>
            <a:r>
              <a:rPr lang="en-US" altLang="zh-CN" sz="3200" b="1" dirty="0"/>
              <a:t>6</a:t>
            </a:r>
            <a:r>
              <a:rPr lang="zh-CN" altLang="en-US" sz="3200" b="1" dirty="0"/>
              <a:t>日</a:t>
            </a:r>
          </a:p>
        </p:txBody>
      </p:sp>
      <p:sp>
        <p:nvSpPr>
          <p:cNvPr id="11" name="文本框 10">
            <a:extLst>
              <a:ext uri="{FF2B5EF4-FFF2-40B4-BE49-F238E27FC236}">
                <a16:creationId xmlns:a16="http://schemas.microsoft.com/office/drawing/2014/main" id="{97D1E676-AF73-585C-D1D4-86B11058AD8A}"/>
              </a:ext>
            </a:extLst>
          </p:cNvPr>
          <p:cNvSpPr txBox="1"/>
          <p:nvPr/>
        </p:nvSpPr>
        <p:spPr>
          <a:xfrm>
            <a:off x="4362191" y="2865748"/>
            <a:ext cx="3467617" cy="2339102"/>
          </a:xfrm>
          <a:prstGeom prst="rect">
            <a:avLst/>
          </a:prstGeom>
          <a:noFill/>
        </p:spPr>
        <p:txBody>
          <a:bodyPr wrap="none" rtlCol="0">
            <a:spAutoFit/>
          </a:bodyPr>
          <a:lstStyle/>
          <a:p>
            <a:pPr algn="ctr"/>
            <a:r>
              <a:rPr lang="zh-CN" altLang="en-US" sz="3200" b="1" dirty="0"/>
              <a:t>鉴定蝴蝶</a:t>
            </a:r>
            <a:endParaRPr lang="en-US" altLang="zh-CN" sz="3200" b="1" dirty="0"/>
          </a:p>
          <a:p>
            <a:pPr algn="ctr"/>
            <a:r>
              <a:rPr lang="zh-CN" altLang="en-US" sz="3200" b="1" dirty="0"/>
              <a:t>写关于蝴蝶的报告</a:t>
            </a:r>
            <a:endParaRPr lang="en-US" altLang="zh-CN" sz="3200" b="1" dirty="0"/>
          </a:p>
          <a:p>
            <a:pPr algn="ctr"/>
            <a:r>
              <a:rPr lang="zh-CN" altLang="en-US" sz="3200" b="1" dirty="0"/>
              <a:t>写信</a:t>
            </a:r>
            <a:endParaRPr lang="en-US" altLang="zh-CN" sz="3200" b="1" dirty="0"/>
          </a:p>
          <a:p>
            <a:pPr algn="ctr"/>
            <a:r>
              <a:rPr lang="en-US" altLang="zh-CN" sz="3200" b="1" dirty="0"/>
              <a:t>《</a:t>
            </a:r>
            <a:r>
              <a:rPr lang="zh-CN" altLang="en-US" sz="3200" b="1" dirty="0"/>
              <a:t>消息报</a:t>
            </a:r>
            <a:r>
              <a:rPr lang="en-US" altLang="zh-CN" sz="3200" b="1" dirty="0"/>
              <a:t>》</a:t>
            </a:r>
          </a:p>
          <a:p>
            <a:endParaRPr lang="zh-CN" altLang="en-US" dirty="0"/>
          </a:p>
        </p:txBody>
      </p:sp>
      <p:sp>
        <p:nvSpPr>
          <p:cNvPr id="14" name="文本框 13">
            <a:extLst>
              <a:ext uri="{FF2B5EF4-FFF2-40B4-BE49-F238E27FC236}">
                <a16:creationId xmlns:a16="http://schemas.microsoft.com/office/drawing/2014/main" id="{817C8C1E-EDCC-D9A1-D738-3E05916B65AC}"/>
              </a:ext>
            </a:extLst>
          </p:cNvPr>
          <p:cNvSpPr txBox="1"/>
          <p:nvPr/>
        </p:nvSpPr>
        <p:spPr>
          <a:xfrm>
            <a:off x="8724889" y="2865748"/>
            <a:ext cx="2098651" cy="2062103"/>
          </a:xfrm>
          <a:prstGeom prst="rect">
            <a:avLst/>
          </a:prstGeom>
          <a:noFill/>
        </p:spPr>
        <p:txBody>
          <a:bodyPr wrap="none" rtlCol="0">
            <a:spAutoFit/>
          </a:bodyPr>
          <a:lstStyle/>
          <a:p>
            <a:r>
              <a:rPr lang="en-US" altLang="zh-CN" sz="3200" b="1" dirty="0"/>
              <a:t>2</a:t>
            </a:r>
            <a:r>
              <a:rPr lang="zh-CN" altLang="en-US" sz="3200" b="1" dirty="0"/>
              <a:t>小时</a:t>
            </a:r>
            <a:r>
              <a:rPr lang="en-US" altLang="zh-CN" sz="3200" b="1" dirty="0"/>
              <a:t>20</a:t>
            </a:r>
            <a:r>
              <a:rPr lang="zh-CN" altLang="en-US" sz="3200" b="1" dirty="0"/>
              <a:t>分</a:t>
            </a:r>
            <a:endParaRPr lang="en-US" altLang="zh-CN" sz="3200" b="1" dirty="0"/>
          </a:p>
          <a:p>
            <a:r>
              <a:rPr lang="en-US" altLang="zh-CN" sz="3200" b="1" dirty="0"/>
              <a:t>1</a:t>
            </a:r>
            <a:r>
              <a:rPr lang="zh-CN" altLang="en-US" sz="3200" b="1" dirty="0"/>
              <a:t>小时</a:t>
            </a:r>
            <a:r>
              <a:rPr lang="en-US" altLang="zh-CN" sz="3200" b="1" dirty="0"/>
              <a:t>5</a:t>
            </a:r>
            <a:r>
              <a:rPr lang="zh-CN" altLang="en-US" sz="3200" b="1" dirty="0"/>
              <a:t>分</a:t>
            </a:r>
            <a:endParaRPr lang="en-US" altLang="zh-CN" sz="3200" b="1" dirty="0"/>
          </a:p>
          <a:p>
            <a:r>
              <a:rPr lang="en-US" altLang="zh-CN" sz="3200" b="1" dirty="0"/>
              <a:t>1</a:t>
            </a:r>
            <a:r>
              <a:rPr lang="zh-CN" altLang="en-US" sz="3200" b="1" dirty="0"/>
              <a:t>小时</a:t>
            </a:r>
            <a:endParaRPr lang="en-US" altLang="zh-CN" sz="3200" b="1" dirty="0"/>
          </a:p>
          <a:p>
            <a:r>
              <a:rPr lang="en-US" altLang="zh-CN" sz="3200" b="1" dirty="0"/>
              <a:t>20</a:t>
            </a:r>
            <a:r>
              <a:rPr lang="zh-CN" altLang="en-US" sz="3200" b="1" dirty="0"/>
              <a:t>分钟</a:t>
            </a:r>
            <a:endParaRPr lang="zh-CN" altLang="en-US" sz="2800" b="1"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heel(1)">
                                      <p:cBhvr>
                                        <p:cTn id="14" dur="20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randombar(horizontal)">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011123" y="595684"/>
            <a:ext cx="6096000" cy="523220"/>
          </a:xfrm>
          <a:prstGeom prst="rect">
            <a:avLst/>
          </a:prstGeom>
          <a:noFill/>
        </p:spPr>
        <p:txBody>
          <a:bodyPr wrap="squar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该怎样规划我们的时间？</a:t>
            </a:r>
          </a:p>
        </p:txBody>
      </p:sp>
      <p:pic>
        <p:nvPicPr>
          <p:cNvPr id="9" name="图片 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019736" y="3876292"/>
            <a:ext cx="1699048" cy="2426083"/>
          </a:xfrm>
          <a:prstGeom prst="rect">
            <a:avLst/>
          </a:prstGeom>
        </p:spPr>
      </p:pic>
      <p:sp>
        <p:nvSpPr>
          <p:cNvPr id="3" name="文本框 2">
            <a:extLst>
              <a:ext uri="{FF2B5EF4-FFF2-40B4-BE49-F238E27FC236}">
                <a16:creationId xmlns:a16="http://schemas.microsoft.com/office/drawing/2014/main" id="{B604BF9B-2A95-5FD6-3806-EE59F162F475}"/>
              </a:ext>
            </a:extLst>
          </p:cNvPr>
          <p:cNvSpPr txBox="1"/>
          <p:nvPr/>
        </p:nvSpPr>
        <p:spPr>
          <a:xfrm>
            <a:off x="4701244" y="2058378"/>
            <a:ext cx="2608406" cy="923330"/>
          </a:xfrm>
          <a:prstGeom prst="rect">
            <a:avLst/>
          </a:prstGeom>
          <a:noFill/>
        </p:spPr>
        <p:txBody>
          <a:bodyPr wrap="none" rtlCol="0">
            <a:spAutoFit/>
          </a:bodyPr>
          <a:lstStyle/>
          <a:p>
            <a:pPr marL="1028700" indent="-1028700">
              <a:buFont typeface="+mj-lt"/>
              <a:buAutoNum type="romanUcPeriod" startAt="2"/>
            </a:pPr>
            <a:r>
              <a:rPr lang="zh-CN" altLang="en-US" sz="5400" b="1" dirty="0">
                <a:solidFill>
                  <a:schemeClr val="accent2">
                    <a:lumMod val="75000"/>
                  </a:schemeClr>
                </a:solidFill>
              </a:rPr>
              <a:t>分析</a:t>
            </a:r>
          </a:p>
        </p:txBody>
      </p:sp>
    </p:spTree>
    <p:extLst>
      <p:ext uri="{BB962C8B-B14F-4D97-AF65-F5344CB8AC3E}">
        <p14:creationId xmlns:p14="http://schemas.microsoft.com/office/powerpoint/2010/main" val="811366494"/>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9534795" y="755650"/>
            <a:ext cx="2390109" cy="4854700"/>
            <a:chOff x="9300633" y="1195731"/>
            <a:chExt cx="2051957" cy="4854700"/>
          </a:xfrm>
          <a:solidFill>
            <a:srgbClr val="F6881A"/>
          </a:solidFill>
        </p:grpSpPr>
        <p:grpSp>
          <p:nvGrpSpPr>
            <p:cNvPr id="10" name="组合 9"/>
            <p:cNvGrpSpPr/>
            <p:nvPr/>
          </p:nvGrpSpPr>
          <p:grpSpPr>
            <a:xfrm>
              <a:off x="9300633" y="1195731"/>
              <a:ext cx="2051957" cy="1410180"/>
              <a:chOff x="7326085" y="1167127"/>
              <a:chExt cx="2051957" cy="1410180"/>
            </a:xfrm>
            <a:grpFill/>
          </p:grpSpPr>
          <p:cxnSp>
            <p:nvCxnSpPr>
              <p:cNvPr id="15" name="直接连接符 14"/>
              <p:cNvCxnSpPr/>
              <p:nvPr/>
            </p:nvCxnSpPr>
            <p:spPr>
              <a:xfrm>
                <a:off x="7326085" y="1373956"/>
                <a:ext cx="2051957" cy="0"/>
              </a:xfrm>
              <a:prstGeom prst="line">
                <a:avLst/>
              </a:prstGeom>
              <a:grpFill/>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9142790" y="1167127"/>
                <a:ext cx="0" cy="1410180"/>
              </a:xfrm>
              <a:prstGeom prst="line">
                <a:avLst/>
              </a:prstGeom>
              <a:grpFill/>
              <a:ln w="1905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10412815" y="5706011"/>
              <a:ext cx="650104" cy="344420"/>
              <a:chOff x="10423700" y="5699925"/>
              <a:chExt cx="650104" cy="344420"/>
            </a:xfrm>
            <a:grpFill/>
          </p:grpSpPr>
          <p:sp>
            <p:nvSpPr>
              <p:cNvPr id="12" name="椭圆 11"/>
              <p:cNvSpPr/>
              <p:nvPr/>
            </p:nvSpPr>
            <p:spPr>
              <a:xfrm>
                <a:off x="10736347" y="5699925"/>
                <a:ext cx="337457" cy="34442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超级战甲W" panose="00020600040101010101" pitchFamily="18" charset="-122"/>
                  <a:ea typeface="汉仪超级战甲W" panose="00020600040101010101" pitchFamily="18" charset="-122"/>
                </a:endParaRPr>
              </a:p>
            </p:txBody>
          </p:sp>
          <p:sp>
            <p:nvSpPr>
              <p:cNvPr id="13" name="椭圆 12"/>
              <p:cNvSpPr/>
              <p:nvPr/>
            </p:nvSpPr>
            <p:spPr>
              <a:xfrm>
                <a:off x="10423700" y="5744859"/>
                <a:ext cx="258229" cy="25455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超级战甲W" panose="00020600040101010101" pitchFamily="18" charset="-122"/>
                  <a:ea typeface="汉仪超级战甲W" panose="00020600040101010101" pitchFamily="18" charset="-122"/>
                </a:endParaRPr>
              </a:p>
            </p:txBody>
          </p:sp>
        </p:grpSp>
      </p:grpSp>
      <p:pic>
        <p:nvPicPr>
          <p:cNvPr id="2" name="图片 1">
            <a:extLst>
              <a:ext uri="{FF2B5EF4-FFF2-40B4-BE49-F238E27FC236}">
                <a16:creationId xmlns:a16="http://schemas.microsoft.com/office/drawing/2014/main" id="{D6399119-9CD4-6951-962C-D6DDD40CB94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8560132" y="3991825"/>
            <a:ext cx="1949325" cy="2548209"/>
          </a:xfrm>
          <a:prstGeom prst="rect">
            <a:avLst/>
          </a:prstGeom>
        </p:spPr>
      </p:pic>
      <p:cxnSp>
        <p:nvCxnSpPr>
          <p:cNvPr id="4" name="直接连接符 3">
            <a:extLst>
              <a:ext uri="{FF2B5EF4-FFF2-40B4-BE49-F238E27FC236}">
                <a16:creationId xmlns:a16="http://schemas.microsoft.com/office/drawing/2014/main" id="{926B75AA-82A6-1AB4-D9C8-2C711AD13D37}"/>
              </a:ext>
            </a:extLst>
          </p:cNvPr>
          <p:cNvCxnSpPr/>
          <p:nvPr/>
        </p:nvCxnSpPr>
        <p:spPr>
          <a:xfrm>
            <a:off x="5184843" y="1322962"/>
            <a:ext cx="0" cy="4416357"/>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880AC90F-8060-7EBE-D931-F5E74044D266}"/>
              </a:ext>
            </a:extLst>
          </p:cNvPr>
          <p:cNvSpPr txBox="1"/>
          <p:nvPr/>
        </p:nvSpPr>
        <p:spPr>
          <a:xfrm>
            <a:off x="2062263" y="608536"/>
            <a:ext cx="1210588" cy="707886"/>
          </a:xfrm>
          <a:prstGeom prst="rect">
            <a:avLst/>
          </a:prstGeom>
          <a:noFill/>
        </p:spPr>
        <p:txBody>
          <a:bodyPr wrap="none" rtlCol="0">
            <a:spAutoFit/>
          </a:bodyPr>
          <a:lstStyle/>
          <a:p>
            <a:r>
              <a:rPr lang="zh-CN" altLang="en-US" sz="4000" b="1" dirty="0">
                <a:solidFill>
                  <a:schemeClr val="accent2">
                    <a:lumMod val="75000"/>
                  </a:schemeClr>
                </a:solidFill>
              </a:rPr>
              <a:t>工作</a:t>
            </a:r>
          </a:p>
        </p:txBody>
      </p:sp>
      <p:sp>
        <p:nvSpPr>
          <p:cNvPr id="8" name="文本框 7">
            <a:extLst>
              <a:ext uri="{FF2B5EF4-FFF2-40B4-BE49-F238E27FC236}">
                <a16:creationId xmlns:a16="http://schemas.microsoft.com/office/drawing/2014/main" id="{3A39B301-4676-FA12-90C0-6A7476F48F3C}"/>
              </a:ext>
            </a:extLst>
          </p:cNvPr>
          <p:cNvSpPr txBox="1"/>
          <p:nvPr/>
        </p:nvSpPr>
        <p:spPr>
          <a:xfrm>
            <a:off x="7007158" y="639952"/>
            <a:ext cx="1210588" cy="707886"/>
          </a:xfrm>
          <a:prstGeom prst="rect">
            <a:avLst/>
          </a:prstGeom>
          <a:noFill/>
        </p:spPr>
        <p:txBody>
          <a:bodyPr wrap="none" rtlCol="0">
            <a:spAutoFit/>
          </a:bodyPr>
          <a:lstStyle/>
          <a:p>
            <a:r>
              <a:rPr lang="zh-CN" altLang="en-US" sz="4000" b="1" dirty="0">
                <a:solidFill>
                  <a:schemeClr val="accent2">
                    <a:lumMod val="75000"/>
                  </a:schemeClr>
                </a:solidFill>
              </a:rPr>
              <a:t>娱乐</a:t>
            </a:r>
          </a:p>
        </p:txBody>
      </p:sp>
      <p:sp>
        <p:nvSpPr>
          <p:cNvPr id="18" name="文本框 17">
            <a:extLst>
              <a:ext uri="{FF2B5EF4-FFF2-40B4-BE49-F238E27FC236}">
                <a16:creationId xmlns:a16="http://schemas.microsoft.com/office/drawing/2014/main" id="{E7D1ED9D-5468-F2AA-BE57-BC15F94A3877}"/>
              </a:ext>
            </a:extLst>
          </p:cNvPr>
          <p:cNvSpPr txBox="1"/>
          <p:nvPr/>
        </p:nvSpPr>
        <p:spPr>
          <a:xfrm>
            <a:off x="1868001" y="1716142"/>
            <a:ext cx="2129455" cy="3894208"/>
          </a:xfrm>
          <a:prstGeom prst="rect">
            <a:avLst/>
          </a:prstGeom>
          <a:noFill/>
        </p:spPr>
        <p:txBody>
          <a:bodyPr wrap="square">
            <a:spAutoFit/>
          </a:bodyPr>
          <a:lstStyle/>
          <a:p>
            <a:pPr algn="just">
              <a:lnSpc>
                <a:spcPct val="150000"/>
              </a:lnSpc>
            </a:pPr>
            <a:r>
              <a:rPr lang="zh-CN" altLang="en-US" sz="2800" b="1">
                <a:solidFill>
                  <a:schemeClr val="accent6">
                    <a:lumMod val="75000"/>
                  </a:schemeClr>
                </a:solidFill>
                <a:latin typeface="微软雅黑" panose="020B0503020204020204" pitchFamily="34" charset="-122"/>
                <a:ea typeface="微软雅黑" panose="020B0503020204020204" pitchFamily="34" charset="-122"/>
              </a:rPr>
              <a:t>基本科研</a:t>
            </a:r>
            <a:endParaRPr lang="en-US" altLang="zh-CN" sz="2800" b="1">
              <a:solidFill>
                <a:schemeClr val="accent6">
                  <a:lumMod val="75000"/>
                </a:schemeClr>
              </a:solidFill>
              <a:latin typeface="微软雅黑" panose="020B0503020204020204" pitchFamily="34" charset="-122"/>
              <a:ea typeface="微软雅黑" panose="020B0503020204020204" pitchFamily="34" charset="-122"/>
            </a:endParaRPr>
          </a:p>
          <a:p>
            <a:pPr algn="just">
              <a:lnSpc>
                <a:spcPct val="150000"/>
              </a:lnSpc>
            </a:pPr>
            <a:r>
              <a:rPr lang="zh-CN" altLang="en-US" sz="2800" b="1">
                <a:solidFill>
                  <a:schemeClr val="accent6">
                    <a:lumMod val="75000"/>
                  </a:schemeClr>
                </a:solidFill>
                <a:latin typeface="微软雅黑" panose="020B0503020204020204" pitchFamily="34" charset="-122"/>
                <a:ea typeface="微软雅黑" panose="020B0503020204020204" pitchFamily="34" charset="-122"/>
              </a:rPr>
              <a:t>分类昆虫学</a:t>
            </a:r>
            <a:endParaRPr lang="en-US" altLang="zh-CN" sz="2800" b="1">
              <a:solidFill>
                <a:schemeClr val="accent6">
                  <a:lumMod val="75000"/>
                </a:schemeClr>
              </a:solidFill>
              <a:latin typeface="微软雅黑" panose="020B0503020204020204" pitchFamily="34" charset="-122"/>
              <a:ea typeface="微软雅黑" panose="020B0503020204020204" pitchFamily="34" charset="-122"/>
            </a:endParaRPr>
          </a:p>
          <a:p>
            <a:pPr algn="just">
              <a:lnSpc>
                <a:spcPct val="150000"/>
              </a:lnSpc>
            </a:pPr>
            <a:r>
              <a:rPr lang="zh-CN" altLang="en-US" sz="2800" b="1">
                <a:solidFill>
                  <a:schemeClr val="accent6">
                    <a:lumMod val="75000"/>
                  </a:schemeClr>
                </a:solidFill>
                <a:latin typeface="微软雅黑" panose="020B0503020204020204" pitchFamily="34" charset="-122"/>
                <a:ea typeface="微软雅黑" panose="020B0503020204020204" pitchFamily="34" charset="-122"/>
              </a:rPr>
              <a:t>附加工作</a:t>
            </a:r>
            <a:endParaRPr lang="en-US" altLang="zh-CN" sz="2800" b="1">
              <a:solidFill>
                <a:schemeClr val="accent6">
                  <a:lumMod val="75000"/>
                </a:schemeClr>
              </a:solidFill>
              <a:latin typeface="微软雅黑" panose="020B0503020204020204" pitchFamily="34" charset="-122"/>
              <a:ea typeface="微软雅黑" panose="020B0503020204020204" pitchFamily="34" charset="-122"/>
            </a:endParaRPr>
          </a:p>
          <a:p>
            <a:pPr algn="just">
              <a:lnSpc>
                <a:spcPct val="150000"/>
              </a:lnSpc>
            </a:pPr>
            <a:r>
              <a:rPr lang="zh-CN" altLang="en-US" sz="2800" b="1">
                <a:solidFill>
                  <a:schemeClr val="accent6">
                    <a:lumMod val="75000"/>
                  </a:schemeClr>
                </a:solidFill>
                <a:latin typeface="微软雅黑" panose="020B0503020204020204" pitchFamily="34" charset="-122"/>
                <a:ea typeface="微软雅黑" panose="020B0503020204020204" pitchFamily="34" charset="-122"/>
              </a:rPr>
              <a:t>组织工作</a:t>
            </a:r>
            <a:endParaRPr lang="en-US" altLang="zh-CN" sz="2800" b="1">
              <a:solidFill>
                <a:schemeClr val="accent6">
                  <a:lumMod val="75000"/>
                </a:schemeClr>
              </a:solidFill>
              <a:latin typeface="微软雅黑" panose="020B0503020204020204" pitchFamily="34" charset="-122"/>
              <a:ea typeface="微软雅黑" panose="020B0503020204020204" pitchFamily="34" charset="-122"/>
            </a:endParaRPr>
          </a:p>
          <a:p>
            <a:pPr algn="just">
              <a:lnSpc>
                <a:spcPct val="150000"/>
              </a:lnSpc>
            </a:pPr>
            <a:r>
              <a:rPr lang="zh-CN" altLang="en-US" sz="2800" b="1">
                <a:solidFill>
                  <a:schemeClr val="accent6">
                    <a:lumMod val="75000"/>
                  </a:schemeClr>
                </a:solidFill>
                <a:latin typeface="微软雅黑" panose="020B0503020204020204" pitchFamily="34" charset="-122"/>
                <a:ea typeface="微软雅黑" panose="020B0503020204020204" pitchFamily="34" charset="-122"/>
              </a:rPr>
              <a:t>阅读报纸</a:t>
            </a:r>
            <a:endParaRPr lang="en-US" altLang="zh-CN" sz="2800" b="1">
              <a:solidFill>
                <a:schemeClr val="accent6">
                  <a:lumMod val="75000"/>
                </a:schemeClr>
              </a:solidFill>
              <a:latin typeface="微软雅黑" panose="020B0503020204020204" pitchFamily="34" charset="-122"/>
              <a:ea typeface="微软雅黑" panose="020B0503020204020204" pitchFamily="34" charset="-122"/>
            </a:endParaRPr>
          </a:p>
          <a:p>
            <a:pPr algn="just">
              <a:lnSpc>
                <a:spcPct val="150000"/>
              </a:lnSpc>
            </a:pPr>
            <a:r>
              <a:rPr lang="zh-CN" altLang="en-US" sz="2800" b="1">
                <a:solidFill>
                  <a:schemeClr val="accent6">
                    <a:lumMod val="75000"/>
                  </a:schemeClr>
                </a:solidFill>
                <a:latin typeface="微软雅黑" panose="020B0503020204020204" pitchFamily="34" charset="-122"/>
                <a:ea typeface="微软雅黑" panose="020B0503020204020204" pitchFamily="34" charset="-122"/>
              </a:rPr>
              <a:t>交流讨论</a:t>
            </a:r>
            <a:endParaRPr lang="en-US" altLang="zh-CN" sz="28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060B2248-1AB8-4315-C6F5-69B513A08A3F}"/>
              </a:ext>
            </a:extLst>
          </p:cNvPr>
          <p:cNvSpPr txBox="1"/>
          <p:nvPr/>
        </p:nvSpPr>
        <p:spPr>
          <a:xfrm>
            <a:off x="6973257" y="1671208"/>
            <a:ext cx="2129455" cy="3894208"/>
          </a:xfrm>
          <a:prstGeom prst="rect">
            <a:avLst/>
          </a:prstGeom>
          <a:noFill/>
        </p:spPr>
        <p:txBody>
          <a:bodyPr wrap="square">
            <a:spAutoFit/>
          </a:bodyPr>
          <a:lstStyle/>
          <a:p>
            <a:pPr algn="just">
              <a:lnSpc>
                <a:spcPct val="150000"/>
              </a:lnSpc>
            </a:pPr>
            <a:r>
              <a:rPr lang="zh-CN" altLang="en-US" sz="2800" b="1" dirty="0">
                <a:solidFill>
                  <a:schemeClr val="accent6">
                    <a:lumMod val="75000"/>
                  </a:schemeClr>
                </a:solidFill>
                <a:latin typeface="微软雅黑" panose="020B0503020204020204" pitchFamily="34" charset="-122"/>
                <a:ea typeface="微软雅黑" panose="020B0503020204020204" pitchFamily="34" charset="-122"/>
              </a:rPr>
              <a:t>游泳</a:t>
            </a:r>
            <a:endParaRPr lang="en-US" altLang="zh-CN" sz="2800" b="1" dirty="0">
              <a:solidFill>
                <a:schemeClr val="accent6">
                  <a:lumMod val="75000"/>
                </a:schemeClr>
              </a:solidFill>
              <a:latin typeface="微软雅黑" panose="020B0503020204020204" pitchFamily="34" charset="-122"/>
              <a:ea typeface="微软雅黑" panose="020B0503020204020204" pitchFamily="34" charset="-122"/>
            </a:endParaRPr>
          </a:p>
          <a:p>
            <a:pPr algn="just">
              <a:lnSpc>
                <a:spcPct val="150000"/>
              </a:lnSpc>
            </a:pPr>
            <a:r>
              <a:rPr lang="zh-CN" altLang="en-US" sz="2800" b="1" dirty="0">
                <a:solidFill>
                  <a:schemeClr val="accent6">
                    <a:lumMod val="75000"/>
                  </a:schemeClr>
                </a:solidFill>
                <a:latin typeface="微软雅黑" panose="020B0503020204020204" pitchFamily="34" charset="-122"/>
                <a:ea typeface="微软雅黑" panose="020B0503020204020204" pitchFamily="34" charset="-122"/>
              </a:rPr>
              <a:t>看音乐会</a:t>
            </a:r>
            <a:endParaRPr lang="en-US" altLang="zh-CN" sz="2800" b="1" dirty="0">
              <a:solidFill>
                <a:schemeClr val="accent6">
                  <a:lumMod val="75000"/>
                </a:schemeClr>
              </a:solidFill>
              <a:latin typeface="微软雅黑" panose="020B0503020204020204" pitchFamily="34" charset="-122"/>
              <a:ea typeface="微软雅黑" panose="020B0503020204020204" pitchFamily="34" charset="-122"/>
            </a:endParaRPr>
          </a:p>
          <a:p>
            <a:pPr algn="just">
              <a:lnSpc>
                <a:spcPct val="150000"/>
              </a:lnSpc>
            </a:pPr>
            <a:r>
              <a:rPr lang="zh-CN" altLang="en-US" sz="2800" b="1" dirty="0">
                <a:solidFill>
                  <a:schemeClr val="accent6">
                    <a:lumMod val="75000"/>
                  </a:schemeClr>
                </a:solidFill>
                <a:latin typeface="微软雅黑" panose="020B0503020204020204" pitchFamily="34" charset="-122"/>
                <a:ea typeface="微软雅黑" panose="020B0503020204020204" pitchFamily="34" charset="-122"/>
              </a:rPr>
              <a:t>登山</a:t>
            </a:r>
            <a:endParaRPr lang="en-US" altLang="zh-CN" sz="2800" b="1" dirty="0">
              <a:solidFill>
                <a:schemeClr val="accent6">
                  <a:lumMod val="75000"/>
                </a:schemeClr>
              </a:solidFill>
              <a:latin typeface="微软雅黑" panose="020B0503020204020204" pitchFamily="34" charset="-122"/>
              <a:ea typeface="微软雅黑" panose="020B0503020204020204" pitchFamily="34" charset="-122"/>
            </a:endParaRPr>
          </a:p>
          <a:p>
            <a:pPr algn="just">
              <a:lnSpc>
                <a:spcPct val="150000"/>
              </a:lnSpc>
            </a:pPr>
            <a:r>
              <a:rPr lang="zh-CN" altLang="en-US" sz="2800" b="1" dirty="0">
                <a:solidFill>
                  <a:schemeClr val="accent6">
                    <a:lumMod val="75000"/>
                  </a:schemeClr>
                </a:solidFill>
                <a:latin typeface="微软雅黑" panose="020B0503020204020204" pitchFamily="34" charset="-122"/>
                <a:ea typeface="微软雅黑" panose="020B0503020204020204" pitchFamily="34" charset="-122"/>
              </a:rPr>
              <a:t>看电影</a:t>
            </a:r>
            <a:endParaRPr lang="en-US" altLang="zh-CN" sz="2800" b="1" dirty="0">
              <a:solidFill>
                <a:schemeClr val="accent6">
                  <a:lumMod val="75000"/>
                </a:schemeClr>
              </a:solidFill>
              <a:latin typeface="微软雅黑" panose="020B0503020204020204" pitchFamily="34" charset="-122"/>
              <a:ea typeface="微软雅黑" panose="020B0503020204020204" pitchFamily="34" charset="-122"/>
            </a:endParaRPr>
          </a:p>
          <a:p>
            <a:pPr algn="just">
              <a:lnSpc>
                <a:spcPct val="150000"/>
              </a:lnSpc>
            </a:pPr>
            <a:r>
              <a:rPr lang="zh-CN" altLang="en-US" sz="2800" b="1" dirty="0">
                <a:solidFill>
                  <a:schemeClr val="accent6">
                    <a:lumMod val="75000"/>
                  </a:schemeClr>
                </a:solidFill>
                <a:latin typeface="微软雅黑" panose="020B0503020204020204" pitchFamily="34" charset="-122"/>
                <a:ea typeface="微软雅黑" panose="020B0503020204020204" pitchFamily="34" charset="-122"/>
              </a:rPr>
              <a:t>旅游</a:t>
            </a:r>
            <a:endParaRPr lang="en-US" altLang="zh-CN" sz="2800" b="1" dirty="0">
              <a:solidFill>
                <a:schemeClr val="accent6">
                  <a:lumMod val="75000"/>
                </a:schemeClr>
              </a:solidFill>
              <a:latin typeface="微软雅黑" panose="020B0503020204020204" pitchFamily="34" charset="-122"/>
              <a:ea typeface="微软雅黑" panose="020B0503020204020204" pitchFamily="34" charset="-122"/>
            </a:endParaRPr>
          </a:p>
          <a:p>
            <a:pPr algn="just">
              <a:lnSpc>
                <a:spcPct val="150000"/>
              </a:lnSpc>
            </a:pPr>
            <a:endParaRPr lang="en-US" altLang="zh-CN" sz="2800" b="1"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644517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001395" y="555625"/>
            <a:ext cx="6096000" cy="523220"/>
          </a:xfrm>
          <a:prstGeom prst="rect">
            <a:avLst/>
          </a:prstGeom>
          <a:noFill/>
        </p:spPr>
        <p:txBody>
          <a:bodyPr wrap="squar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如何利用时间？</a:t>
            </a:r>
          </a:p>
        </p:txBody>
      </p:sp>
      <p:sp>
        <p:nvSpPr>
          <p:cNvPr id="8" name="文本框 7"/>
          <p:cNvSpPr txBox="1"/>
          <p:nvPr/>
        </p:nvSpPr>
        <p:spPr>
          <a:xfrm>
            <a:off x="2137896" y="1949207"/>
            <a:ext cx="4283328" cy="224305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基本科研：</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59</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小时</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49</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分</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分类昆虫学：</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小时</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分</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附加工作：</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小时</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分</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组织工作：</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小时</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分</a:t>
            </a:r>
          </a:p>
        </p:txBody>
      </p:sp>
      <p:pic>
        <p:nvPicPr>
          <p:cNvPr id="3" name="图片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76673" y="4028350"/>
            <a:ext cx="1922164" cy="1812570"/>
          </a:xfrm>
          <a:prstGeom prst="rect">
            <a:avLst/>
          </a:prstGeom>
        </p:spPr>
      </p:pic>
      <p:sp>
        <p:nvSpPr>
          <p:cNvPr id="4" name="左大括号 3">
            <a:extLst>
              <a:ext uri="{FF2B5EF4-FFF2-40B4-BE49-F238E27FC236}">
                <a16:creationId xmlns:a16="http://schemas.microsoft.com/office/drawing/2014/main" id="{CFE300D7-9B41-E4DF-401E-C5467695844D}"/>
              </a:ext>
            </a:extLst>
          </p:cNvPr>
          <p:cNvSpPr/>
          <p:nvPr/>
        </p:nvSpPr>
        <p:spPr>
          <a:xfrm>
            <a:off x="5923760" y="1078845"/>
            <a:ext cx="650448" cy="36824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6" name="椭圆 5">
            <a:extLst>
              <a:ext uri="{FF2B5EF4-FFF2-40B4-BE49-F238E27FC236}">
                <a16:creationId xmlns:a16="http://schemas.microsoft.com/office/drawing/2014/main" id="{60E14CDC-1892-1B96-E05F-FAF69EB2745C}"/>
              </a:ext>
            </a:extLst>
          </p:cNvPr>
          <p:cNvSpPr/>
          <p:nvPr/>
        </p:nvSpPr>
        <p:spPr>
          <a:xfrm>
            <a:off x="6594982" y="945702"/>
            <a:ext cx="5294138" cy="732269"/>
          </a:xfrm>
          <a:prstGeom prst="ellipse">
            <a:avLst/>
          </a:prstGeom>
          <a:noFill/>
          <a:ln w="57150">
            <a:solidFill>
              <a:srgbClr val="FFC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90B80C7F-AB87-C6B2-BFE5-0923C82D6B96}"/>
              </a:ext>
            </a:extLst>
          </p:cNvPr>
          <p:cNvSpPr/>
          <p:nvPr/>
        </p:nvSpPr>
        <p:spPr>
          <a:xfrm>
            <a:off x="6574208" y="2603232"/>
            <a:ext cx="2466097" cy="670728"/>
          </a:xfrm>
          <a:prstGeom prst="ellipse">
            <a:avLst/>
          </a:prstGeom>
          <a:noFill/>
          <a:ln w="76200">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CB680AB-5742-D4A7-B164-77CE6D222D01}"/>
              </a:ext>
            </a:extLst>
          </p:cNvPr>
          <p:cNvSpPr txBox="1"/>
          <p:nvPr/>
        </p:nvSpPr>
        <p:spPr>
          <a:xfrm>
            <a:off x="6317329" y="945703"/>
            <a:ext cx="5604419" cy="3914020"/>
          </a:xfrm>
          <a:prstGeom prst="rect">
            <a:avLst/>
          </a:prstGeom>
          <a:noFill/>
        </p:spPr>
        <p:txBody>
          <a:bodyPr wrap="none" rtlCol="0">
            <a:spAutoFit/>
          </a:bodyPr>
          <a:lstStyle/>
          <a:p>
            <a:pPr marL="285750" indent="-285750" algn="just">
              <a:lnSpc>
                <a:spcPct val="150000"/>
              </a:lnSpc>
              <a:buFont typeface="Arial" panose="020B0604020202020204" pitchFamily="34" charset="0"/>
              <a:buChar char="•"/>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分类法的逻辑法</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报告：</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6</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小时</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分</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杂事：</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小时</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校队：</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分</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数学</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小时</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分</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学术通信：</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小时</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图书索引</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小时</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分</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日常参考书</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生物学</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8" name="连接符: 曲线 17">
            <a:extLst>
              <a:ext uri="{FF2B5EF4-FFF2-40B4-BE49-F238E27FC236}">
                <a16:creationId xmlns:a16="http://schemas.microsoft.com/office/drawing/2014/main" id="{15E20090-2529-470F-9B9A-264D0CE2FC36}"/>
              </a:ext>
            </a:extLst>
          </p:cNvPr>
          <p:cNvCxnSpPr>
            <a:stCxn id="5" idx="0"/>
          </p:cNvCxnSpPr>
          <p:nvPr/>
        </p:nvCxnSpPr>
        <p:spPr>
          <a:xfrm rot="16200000" flipH="1" flipV="1">
            <a:off x="7019137" y="-903198"/>
            <a:ext cx="251502" cy="3949303"/>
          </a:xfrm>
          <a:prstGeom prst="curvedConnector4">
            <a:avLst>
              <a:gd name="adj1" fmla="val -90894"/>
              <a:gd name="adj2" fmla="val 85477"/>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连接符: 曲线 22">
            <a:extLst>
              <a:ext uri="{FF2B5EF4-FFF2-40B4-BE49-F238E27FC236}">
                <a16:creationId xmlns:a16="http://schemas.microsoft.com/office/drawing/2014/main" id="{71AC0B42-AFC5-1BCA-BD74-87A0BFE41D81}"/>
              </a:ext>
            </a:extLst>
          </p:cNvPr>
          <p:cNvCxnSpPr>
            <a:cxnSpLocks/>
          </p:cNvCxnSpPr>
          <p:nvPr/>
        </p:nvCxnSpPr>
        <p:spPr>
          <a:xfrm>
            <a:off x="9086910" y="2938596"/>
            <a:ext cx="914400" cy="878516"/>
          </a:xfrm>
          <a:prstGeom prst="curvedConnector3">
            <a:avLst/>
          </a:prstGeom>
          <a:ln w="57150">
            <a:solidFill>
              <a:srgbClr val="00B050"/>
            </a:solidFill>
            <a:tailEnd type="triangle"/>
          </a:ln>
        </p:spPr>
        <p:style>
          <a:lnRef idx="1">
            <a:schemeClr val="accent6"/>
          </a:lnRef>
          <a:fillRef idx="0">
            <a:schemeClr val="accent6"/>
          </a:fillRef>
          <a:effectRef idx="0">
            <a:schemeClr val="accent6"/>
          </a:effectRef>
          <a:fontRef idx="minor">
            <a:schemeClr val="tx1"/>
          </a:fontRef>
        </p:style>
      </p:cxnSp>
      <p:sp>
        <p:nvSpPr>
          <p:cNvPr id="25" name="文本框 24">
            <a:extLst>
              <a:ext uri="{FF2B5EF4-FFF2-40B4-BE49-F238E27FC236}">
                <a16:creationId xmlns:a16="http://schemas.microsoft.com/office/drawing/2014/main" id="{E9CC444F-D96D-652E-D6FC-87D691523B48}"/>
              </a:ext>
            </a:extLst>
          </p:cNvPr>
          <p:cNvSpPr txBox="1"/>
          <p:nvPr/>
        </p:nvSpPr>
        <p:spPr>
          <a:xfrm>
            <a:off x="3672795" y="975797"/>
            <a:ext cx="1620957" cy="523220"/>
          </a:xfrm>
          <a:prstGeom prst="rect">
            <a:avLst/>
          </a:prstGeom>
          <a:noFill/>
        </p:spPr>
        <p:txBody>
          <a:bodyPr wrap="none" rtlCol="0">
            <a:spAutoFit/>
          </a:bodyPr>
          <a:lstStyle/>
          <a:p>
            <a:r>
              <a:rPr lang="zh-CN" altLang="en-US" sz="2800" b="1" dirty="0">
                <a:solidFill>
                  <a:srgbClr val="FFC000"/>
                </a:solidFill>
              </a:rPr>
              <a:t>效率较低</a:t>
            </a:r>
          </a:p>
        </p:txBody>
      </p:sp>
      <p:sp>
        <p:nvSpPr>
          <p:cNvPr id="26" name="文本框 25">
            <a:extLst>
              <a:ext uri="{FF2B5EF4-FFF2-40B4-BE49-F238E27FC236}">
                <a16:creationId xmlns:a16="http://schemas.microsoft.com/office/drawing/2014/main" id="{9F4B2CD9-F84B-51DF-D33D-DBF341BB240C}"/>
              </a:ext>
            </a:extLst>
          </p:cNvPr>
          <p:cNvSpPr txBox="1"/>
          <p:nvPr/>
        </p:nvSpPr>
        <p:spPr>
          <a:xfrm>
            <a:off x="9836720" y="3817112"/>
            <a:ext cx="2188523" cy="461665"/>
          </a:xfrm>
          <a:prstGeom prst="rect">
            <a:avLst/>
          </a:prstGeom>
          <a:noFill/>
        </p:spPr>
        <p:txBody>
          <a:bodyPr wrap="square" rtlCol="0">
            <a:spAutoFit/>
          </a:bodyPr>
          <a:lstStyle/>
          <a:p>
            <a:r>
              <a:rPr lang="zh-CN" altLang="en-US" sz="2400" b="1" dirty="0">
                <a:solidFill>
                  <a:srgbClr val="00B050"/>
                </a:solidFill>
              </a:rPr>
              <a:t>时间花费过多</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arn(inVertical)">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down)">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4" grpId="0" animBg="1"/>
      <p:bldP spid="25" grpId="0"/>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011123" y="595684"/>
            <a:ext cx="6096000" cy="523220"/>
          </a:xfrm>
          <a:prstGeom prst="rect">
            <a:avLst/>
          </a:prstGeom>
          <a:noFill/>
        </p:spPr>
        <p:txBody>
          <a:bodyPr wrap="squar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该怎样规划我们的时间？</a:t>
            </a:r>
          </a:p>
        </p:txBody>
      </p:sp>
      <p:pic>
        <p:nvPicPr>
          <p:cNvPr id="9" name="图片 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019736" y="3876292"/>
            <a:ext cx="1699048" cy="2426083"/>
          </a:xfrm>
          <a:prstGeom prst="rect">
            <a:avLst/>
          </a:prstGeom>
        </p:spPr>
      </p:pic>
      <p:sp>
        <p:nvSpPr>
          <p:cNvPr id="3" name="文本框 2">
            <a:extLst>
              <a:ext uri="{FF2B5EF4-FFF2-40B4-BE49-F238E27FC236}">
                <a16:creationId xmlns:a16="http://schemas.microsoft.com/office/drawing/2014/main" id="{B604BF9B-2A95-5FD6-3806-EE59F162F475}"/>
              </a:ext>
            </a:extLst>
          </p:cNvPr>
          <p:cNvSpPr txBox="1"/>
          <p:nvPr/>
        </p:nvSpPr>
        <p:spPr>
          <a:xfrm>
            <a:off x="4701244" y="2058378"/>
            <a:ext cx="2608406" cy="923330"/>
          </a:xfrm>
          <a:prstGeom prst="rect">
            <a:avLst/>
          </a:prstGeom>
          <a:noFill/>
        </p:spPr>
        <p:txBody>
          <a:bodyPr wrap="none" rtlCol="0">
            <a:spAutoFit/>
          </a:bodyPr>
          <a:lstStyle/>
          <a:p>
            <a:pPr marL="1028700" indent="-1028700">
              <a:buFont typeface="+mj-lt"/>
              <a:buAutoNum type="romanUcPeriod" startAt="3"/>
            </a:pPr>
            <a:r>
              <a:rPr lang="zh-CN" altLang="en-US" sz="5400" b="1" dirty="0">
                <a:solidFill>
                  <a:schemeClr val="accent2">
                    <a:lumMod val="75000"/>
                  </a:schemeClr>
                </a:solidFill>
              </a:rPr>
              <a:t>决策</a:t>
            </a:r>
          </a:p>
        </p:txBody>
      </p:sp>
    </p:spTree>
    <p:extLst>
      <p:ext uri="{BB962C8B-B14F-4D97-AF65-F5344CB8AC3E}">
        <p14:creationId xmlns:p14="http://schemas.microsoft.com/office/powerpoint/2010/main" val="1421909011"/>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99272" y="971846"/>
            <a:ext cx="6527391" cy="885236"/>
            <a:chOff x="1379900" y="2452825"/>
            <a:chExt cx="4125228" cy="614761"/>
          </a:xfrm>
        </p:grpSpPr>
        <p:pic>
          <p:nvPicPr>
            <p:cNvPr id="7" name="图片 6"/>
            <p:cNvPicPr>
              <a:picLocks noChangeAspect="1"/>
            </p:cNvPicPr>
            <p:nvPr/>
          </p:nvPicPr>
          <p:blipFill>
            <a:blip r:embed="rId3" cstate="email">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a:ext>
              </a:extLst>
            </a:blip>
            <a:srcRect/>
            <a:stretch>
              <a:fillRect/>
            </a:stretch>
          </p:blipFill>
          <p:spPr>
            <a:xfrm>
              <a:off x="1379900" y="2452825"/>
              <a:ext cx="4125228" cy="614761"/>
            </a:xfrm>
            <a:prstGeom prst="rect">
              <a:avLst/>
            </a:prstGeom>
          </p:spPr>
        </p:pic>
        <p:sp>
          <p:nvSpPr>
            <p:cNvPr id="9" name="文本框 8"/>
            <p:cNvSpPr txBox="1"/>
            <p:nvPr/>
          </p:nvSpPr>
          <p:spPr>
            <a:xfrm>
              <a:off x="2090057" y="2541350"/>
              <a:ext cx="2408233" cy="320608"/>
            </a:xfrm>
            <a:prstGeom prst="rect">
              <a:avLst/>
            </a:prstGeom>
            <a:noFill/>
          </p:spPr>
          <p:txBody>
            <a:bodyPr wrap="square">
              <a:spAutoFit/>
            </a:bodyPr>
            <a:lstStyle/>
            <a:p>
              <a:r>
                <a:rPr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猜谜游戏</a:t>
              </a:r>
            </a:p>
          </p:txBody>
        </p:sp>
      </p:grpSp>
      <p:sp>
        <p:nvSpPr>
          <p:cNvPr id="2" name="文本框 1">
            <a:extLst>
              <a:ext uri="{FF2B5EF4-FFF2-40B4-BE49-F238E27FC236}">
                <a16:creationId xmlns:a16="http://schemas.microsoft.com/office/drawing/2014/main" id="{C749971D-3F26-4F6A-80C7-33B68C1F18A4}"/>
              </a:ext>
            </a:extLst>
          </p:cNvPr>
          <p:cNvSpPr txBox="1"/>
          <p:nvPr/>
        </p:nvSpPr>
        <p:spPr>
          <a:xfrm>
            <a:off x="1368458" y="2149313"/>
            <a:ext cx="9455084" cy="3170099"/>
          </a:xfrm>
          <a:prstGeom prst="rect">
            <a:avLst/>
          </a:prstGeom>
          <a:noFill/>
          <a:ln w="19050">
            <a:solidFill>
              <a:srgbClr val="0070C0"/>
            </a:solidFill>
            <a:prstDash val="lgDash"/>
          </a:ln>
        </p:spPr>
        <p:txBody>
          <a:bodyPr wrap="square">
            <a:spAutoFit/>
          </a:bodyPr>
          <a:lstStyle/>
          <a:p>
            <a:pPr algn="just">
              <a:spcAft>
                <a:spcPts val="1200"/>
              </a:spcAft>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假如在你的银行卡中，每天会打入</a:t>
            </a:r>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rPr>
              <a:t>86400</a:t>
            </a: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元，无论你是否花掉这些钱，他们都会在一天结束的时候消失，到了第二天，你的银行卡中又会打入</a:t>
            </a:r>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rPr>
              <a:t>86400</a:t>
            </a: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元，打一个词语，同学们能猜猜是什么吗？</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34579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descr="游戏机里面的人物&#10;&#10;低可信度描述已自动生成">
            <a:extLst>
              <a:ext uri="{FF2B5EF4-FFF2-40B4-BE49-F238E27FC236}">
                <a16:creationId xmlns:a16="http://schemas.microsoft.com/office/drawing/2014/main" id="{15B754F4-AB87-C695-A203-960043D3B391}"/>
              </a:ext>
            </a:extLst>
          </p:cNvPr>
          <p:cNvPicPr>
            <a:picLocks noChangeAspect="1"/>
          </p:cNvPicPr>
          <p:nvPr/>
        </p:nvPicPr>
        <p:blipFill rotWithShape="1">
          <a:blip r:embed="rId3">
            <a:extLst>
              <a:ext uri="{28A0092B-C50C-407E-A947-70E740481C1C}">
                <a14:useLocalDpi xmlns:a14="http://schemas.microsoft.com/office/drawing/2010/main" val="0"/>
              </a:ext>
            </a:extLst>
          </a:blip>
          <a:srcRect l="36808" t="23430" r="34091" b="26076"/>
          <a:stretch/>
        </p:blipFill>
        <p:spPr>
          <a:xfrm flipH="1">
            <a:off x="604503" y="1951987"/>
            <a:ext cx="2009165" cy="3486153"/>
          </a:xfrm>
          <a:prstGeom prst="rect">
            <a:avLst/>
          </a:prstGeom>
        </p:spPr>
      </p:pic>
      <p:grpSp>
        <p:nvGrpSpPr>
          <p:cNvPr id="9" name="组合 8"/>
          <p:cNvGrpSpPr/>
          <p:nvPr/>
        </p:nvGrpSpPr>
        <p:grpSpPr>
          <a:xfrm>
            <a:off x="9534795" y="755650"/>
            <a:ext cx="2390109" cy="4854700"/>
            <a:chOff x="9300633" y="1195731"/>
            <a:chExt cx="2051957" cy="4854700"/>
          </a:xfrm>
          <a:solidFill>
            <a:srgbClr val="F6881A"/>
          </a:solidFill>
        </p:grpSpPr>
        <p:grpSp>
          <p:nvGrpSpPr>
            <p:cNvPr id="10" name="组合 9"/>
            <p:cNvGrpSpPr/>
            <p:nvPr/>
          </p:nvGrpSpPr>
          <p:grpSpPr>
            <a:xfrm>
              <a:off x="9300633" y="1195731"/>
              <a:ext cx="2051957" cy="1410180"/>
              <a:chOff x="7326085" y="1167127"/>
              <a:chExt cx="2051957" cy="1410180"/>
            </a:xfrm>
            <a:grpFill/>
          </p:grpSpPr>
          <p:cxnSp>
            <p:nvCxnSpPr>
              <p:cNvPr id="15" name="直接连接符 14"/>
              <p:cNvCxnSpPr/>
              <p:nvPr/>
            </p:nvCxnSpPr>
            <p:spPr>
              <a:xfrm>
                <a:off x="7326085" y="1373956"/>
                <a:ext cx="2051957" cy="0"/>
              </a:xfrm>
              <a:prstGeom prst="line">
                <a:avLst/>
              </a:prstGeom>
              <a:grpFill/>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9142790" y="1167127"/>
                <a:ext cx="0" cy="1410180"/>
              </a:xfrm>
              <a:prstGeom prst="line">
                <a:avLst/>
              </a:prstGeom>
              <a:grpFill/>
              <a:ln w="1905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10412815" y="5706011"/>
              <a:ext cx="650104" cy="344420"/>
              <a:chOff x="10423700" y="5699925"/>
              <a:chExt cx="650104" cy="344420"/>
            </a:xfrm>
            <a:grpFill/>
          </p:grpSpPr>
          <p:sp>
            <p:nvSpPr>
              <p:cNvPr id="12" name="椭圆 11"/>
              <p:cNvSpPr/>
              <p:nvPr/>
            </p:nvSpPr>
            <p:spPr>
              <a:xfrm>
                <a:off x="10736347" y="5699925"/>
                <a:ext cx="337457" cy="34442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超级战甲W" panose="00020600040101010101" pitchFamily="18" charset="-122"/>
                  <a:ea typeface="汉仪超级战甲W" panose="00020600040101010101" pitchFamily="18" charset="-122"/>
                </a:endParaRPr>
              </a:p>
            </p:txBody>
          </p:sp>
          <p:sp>
            <p:nvSpPr>
              <p:cNvPr id="13" name="椭圆 12"/>
              <p:cNvSpPr/>
              <p:nvPr/>
            </p:nvSpPr>
            <p:spPr>
              <a:xfrm>
                <a:off x="10423700" y="5744859"/>
                <a:ext cx="258229" cy="25455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超级战甲W" panose="00020600040101010101" pitchFamily="18" charset="-122"/>
                  <a:ea typeface="汉仪超级战甲W" panose="00020600040101010101" pitchFamily="18" charset="-122"/>
                </a:endParaRPr>
              </a:p>
            </p:txBody>
          </p:sp>
        </p:grpSp>
      </p:grpSp>
      <p:sp>
        <p:nvSpPr>
          <p:cNvPr id="20" name="文本框 19">
            <a:extLst>
              <a:ext uri="{FF2B5EF4-FFF2-40B4-BE49-F238E27FC236}">
                <a16:creationId xmlns:a16="http://schemas.microsoft.com/office/drawing/2014/main" id="{1A42A03E-9067-1810-CFF3-D8F93AB3A9ED}"/>
              </a:ext>
            </a:extLst>
          </p:cNvPr>
          <p:cNvSpPr txBox="1"/>
          <p:nvPr/>
        </p:nvSpPr>
        <p:spPr>
          <a:xfrm>
            <a:off x="1848683" y="1240989"/>
            <a:ext cx="8494633" cy="646331"/>
          </a:xfrm>
          <a:prstGeom prst="rect">
            <a:avLst/>
          </a:prstGeom>
          <a:noFill/>
        </p:spPr>
        <p:txBody>
          <a:bodyPr wrap="none" rtlCol="0">
            <a:spAutoFit/>
          </a:bodyPr>
          <a:lstStyle/>
          <a:p>
            <a:pPr algn="ctr"/>
            <a:r>
              <a:rPr lang="zh-CN" altLang="en-US" sz="3600" b="1" dirty="0">
                <a:solidFill>
                  <a:schemeClr val="accent2">
                    <a:lumMod val="75000"/>
                  </a:schemeClr>
                </a:solidFill>
              </a:rPr>
              <a:t>决策可以用时间管理形成自己的行为准则</a:t>
            </a:r>
          </a:p>
        </p:txBody>
      </p:sp>
      <p:sp>
        <p:nvSpPr>
          <p:cNvPr id="22" name="文本框 21">
            <a:extLst>
              <a:ext uri="{FF2B5EF4-FFF2-40B4-BE49-F238E27FC236}">
                <a16:creationId xmlns:a16="http://schemas.microsoft.com/office/drawing/2014/main" id="{8DCB9195-7B38-BFF6-EAC7-A087BC538700}"/>
              </a:ext>
            </a:extLst>
          </p:cNvPr>
          <p:cNvSpPr txBox="1"/>
          <p:nvPr/>
        </p:nvSpPr>
        <p:spPr>
          <a:xfrm>
            <a:off x="5610363" y="2573518"/>
            <a:ext cx="45719" cy="369332"/>
          </a:xfrm>
          <a:prstGeom prst="rect">
            <a:avLst/>
          </a:prstGeom>
          <a:noFill/>
        </p:spPr>
        <p:txBody>
          <a:bodyPr wrap="square" rtlCol="0">
            <a:spAutoFit/>
          </a:bodyPr>
          <a:lstStyle/>
          <a:p>
            <a:endParaRPr lang="zh-CN" altLang="en-US" dirty="0"/>
          </a:p>
        </p:txBody>
      </p:sp>
      <p:sp>
        <p:nvSpPr>
          <p:cNvPr id="23" name="文本框 22">
            <a:extLst>
              <a:ext uri="{FF2B5EF4-FFF2-40B4-BE49-F238E27FC236}">
                <a16:creationId xmlns:a16="http://schemas.microsoft.com/office/drawing/2014/main" id="{BF93E570-1B4F-6B15-6079-E2C6EAA0809E}"/>
              </a:ext>
            </a:extLst>
          </p:cNvPr>
          <p:cNvSpPr txBox="1"/>
          <p:nvPr/>
        </p:nvSpPr>
        <p:spPr>
          <a:xfrm>
            <a:off x="6928701" y="2686639"/>
            <a:ext cx="184731" cy="369332"/>
          </a:xfrm>
          <a:prstGeom prst="rect">
            <a:avLst/>
          </a:prstGeom>
          <a:noFill/>
        </p:spPr>
        <p:txBody>
          <a:bodyPr wrap="none" rtlCol="0">
            <a:spAutoFit/>
          </a:bodyPr>
          <a:lstStyle/>
          <a:p>
            <a:endParaRPr lang="zh-CN" altLang="en-US" dirty="0"/>
          </a:p>
        </p:txBody>
      </p:sp>
      <p:sp>
        <p:nvSpPr>
          <p:cNvPr id="24" name="文本框 23">
            <a:extLst>
              <a:ext uri="{FF2B5EF4-FFF2-40B4-BE49-F238E27FC236}">
                <a16:creationId xmlns:a16="http://schemas.microsoft.com/office/drawing/2014/main" id="{B740CF31-BBA6-2C9C-1669-979B6BCB1809}"/>
              </a:ext>
            </a:extLst>
          </p:cNvPr>
          <p:cNvSpPr txBox="1"/>
          <p:nvPr/>
        </p:nvSpPr>
        <p:spPr>
          <a:xfrm>
            <a:off x="3021536" y="2223869"/>
            <a:ext cx="6686446" cy="3600986"/>
          </a:xfrm>
          <a:prstGeom prst="rect">
            <a:avLst/>
          </a:prstGeom>
          <a:noFill/>
        </p:spPr>
        <p:txBody>
          <a:bodyPr wrap="none" rtlCol="0">
            <a:spAutoFit/>
          </a:bodyPr>
          <a:lstStyle/>
          <a:p>
            <a:pPr marL="342900" indent="-342900">
              <a:buFont typeface="+mj-lt"/>
              <a:buAutoNum type="arabicPeriod"/>
            </a:pPr>
            <a:r>
              <a:rPr lang="zh-CN" altLang="en-US" sz="3200" b="1" dirty="0">
                <a:solidFill>
                  <a:schemeClr val="accent1"/>
                </a:solidFill>
              </a:rPr>
              <a:t>不必承担必须完成的任务</a:t>
            </a:r>
            <a:endParaRPr lang="en-US" altLang="zh-CN" sz="3200" b="1" dirty="0">
              <a:solidFill>
                <a:schemeClr val="accent1"/>
              </a:solidFill>
            </a:endParaRPr>
          </a:p>
          <a:p>
            <a:pPr marL="342900" indent="-342900">
              <a:buFont typeface="+mj-lt"/>
              <a:buAutoNum type="arabicPeriod"/>
            </a:pPr>
            <a:r>
              <a:rPr lang="zh-CN" altLang="en-US" sz="3200" b="1" dirty="0">
                <a:solidFill>
                  <a:schemeClr val="accent1"/>
                </a:solidFill>
              </a:rPr>
              <a:t>不接受紧急的任务</a:t>
            </a:r>
            <a:endParaRPr lang="en-US" altLang="zh-CN" sz="3200" b="1" dirty="0">
              <a:solidFill>
                <a:schemeClr val="accent1"/>
              </a:solidFill>
            </a:endParaRPr>
          </a:p>
          <a:p>
            <a:pPr marL="342900" indent="-342900">
              <a:buFont typeface="+mj-lt"/>
              <a:buAutoNum type="arabicPeriod"/>
            </a:pPr>
            <a:r>
              <a:rPr lang="zh-CN" altLang="en-US" sz="3200" b="1" dirty="0">
                <a:solidFill>
                  <a:schemeClr val="accent1"/>
                </a:solidFill>
              </a:rPr>
              <a:t>累了马上停止工作去休息</a:t>
            </a:r>
            <a:endParaRPr lang="en-US" altLang="zh-CN" sz="3200" b="1" dirty="0">
              <a:solidFill>
                <a:schemeClr val="accent1"/>
              </a:solidFill>
            </a:endParaRPr>
          </a:p>
          <a:p>
            <a:pPr marL="342900" indent="-342900">
              <a:buFont typeface="+mj-lt"/>
              <a:buAutoNum type="arabicPeriod"/>
            </a:pPr>
            <a:r>
              <a:rPr lang="zh-CN" altLang="en-US" sz="3200" b="1" dirty="0">
                <a:solidFill>
                  <a:schemeClr val="accent1"/>
                </a:solidFill>
              </a:rPr>
              <a:t>不同的书籍交替着看</a:t>
            </a:r>
            <a:endParaRPr lang="en-US" altLang="zh-CN" sz="3200" b="1" dirty="0">
              <a:solidFill>
                <a:schemeClr val="accent1"/>
              </a:solidFill>
            </a:endParaRPr>
          </a:p>
          <a:p>
            <a:pPr marL="342900" indent="-342900">
              <a:buFont typeface="+mj-lt"/>
              <a:buAutoNum type="arabicPeriod"/>
            </a:pPr>
            <a:r>
              <a:rPr lang="zh-CN" altLang="en-US" sz="3200" b="1" dirty="0">
                <a:solidFill>
                  <a:schemeClr val="accent1"/>
                </a:solidFill>
              </a:rPr>
              <a:t>一天睡</a:t>
            </a:r>
            <a:r>
              <a:rPr lang="en-US" altLang="zh-CN" sz="3200" b="1" dirty="0">
                <a:solidFill>
                  <a:schemeClr val="accent1"/>
                </a:solidFill>
              </a:rPr>
              <a:t>10</a:t>
            </a:r>
            <a:r>
              <a:rPr lang="zh-CN" altLang="en-US" sz="3200" b="1" dirty="0">
                <a:solidFill>
                  <a:schemeClr val="accent1"/>
                </a:solidFill>
              </a:rPr>
              <a:t>个小时左右</a:t>
            </a:r>
            <a:endParaRPr lang="en-US" altLang="zh-CN" sz="3200" b="1" dirty="0">
              <a:solidFill>
                <a:schemeClr val="accent1"/>
              </a:solidFill>
            </a:endParaRPr>
          </a:p>
          <a:p>
            <a:pPr marL="342900" indent="-342900">
              <a:buFont typeface="+mj-lt"/>
              <a:buAutoNum type="arabicPeriod"/>
            </a:pPr>
            <a:r>
              <a:rPr lang="zh-CN" altLang="en-US" sz="3200" b="1" dirty="0">
                <a:solidFill>
                  <a:schemeClr val="accent1"/>
                </a:solidFill>
              </a:rPr>
              <a:t>累人的工作和愉快的工作交替进行</a:t>
            </a:r>
            <a:endParaRPr lang="en-US" altLang="zh-CN" sz="3200" b="1" dirty="0">
              <a:solidFill>
                <a:schemeClr val="accent1"/>
              </a:solidFill>
            </a:endParaRPr>
          </a:p>
          <a:p>
            <a:endParaRPr lang="zh-CN" altLang="en-US" dirty="0"/>
          </a:p>
          <a:p>
            <a:endParaRPr lang="zh-CN" altLang="en-US" dirty="0"/>
          </a:p>
        </p:txBody>
      </p:sp>
    </p:spTree>
    <p:extLst>
      <p:ext uri="{BB962C8B-B14F-4D97-AF65-F5344CB8AC3E}">
        <p14:creationId xmlns:p14="http://schemas.microsoft.com/office/powerpoint/2010/main" val="406487997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卷形: 垂直 1">
            <a:extLst>
              <a:ext uri="{FF2B5EF4-FFF2-40B4-BE49-F238E27FC236}">
                <a16:creationId xmlns:a16="http://schemas.microsoft.com/office/drawing/2014/main" id="{23B50E68-321D-B550-B6EF-1DD836DEB8BB}"/>
              </a:ext>
            </a:extLst>
          </p:cNvPr>
          <p:cNvSpPr/>
          <p:nvPr/>
        </p:nvSpPr>
        <p:spPr>
          <a:xfrm>
            <a:off x="867265" y="1611984"/>
            <a:ext cx="2055044" cy="2102177"/>
          </a:xfrm>
          <a:prstGeom prst="verticalScrol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400" b="1" dirty="0">
                <a:solidFill>
                  <a:schemeClr val="accent2">
                    <a:lumMod val="75000"/>
                  </a:schemeClr>
                </a:solidFill>
              </a:rPr>
              <a:t>月计划</a:t>
            </a:r>
            <a:endParaRPr lang="en-US" altLang="zh-CN" sz="2400" b="1" dirty="0">
              <a:solidFill>
                <a:schemeClr val="accent2">
                  <a:lumMod val="75000"/>
                </a:schemeClr>
              </a:solidFill>
            </a:endParaRPr>
          </a:p>
          <a:p>
            <a:pPr algn="ctr"/>
            <a:r>
              <a:rPr lang="zh-CN" altLang="en-US" sz="2400" b="1" dirty="0">
                <a:solidFill>
                  <a:schemeClr val="accent2">
                    <a:lumMod val="75000"/>
                  </a:schemeClr>
                </a:solidFill>
              </a:rPr>
              <a:t>季度计划</a:t>
            </a:r>
            <a:endParaRPr lang="en-US" altLang="zh-CN" sz="2400" b="1" dirty="0">
              <a:solidFill>
                <a:schemeClr val="accent2">
                  <a:lumMod val="75000"/>
                </a:schemeClr>
              </a:solidFill>
            </a:endParaRPr>
          </a:p>
          <a:p>
            <a:pPr algn="ctr"/>
            <a:r>
              <a:rPr lang="zh-CN" altLang="en-US" sz="2400" b="1" dirty="0">
                <a:solidFill>
                  <a:schemeClr val="accent2">
                    <a:lumMod val="75000"/>
                  </a:schemeClr>
                </a:solidFill>
              </a:rPr>
              <a:t>年计划</a:t>
            </a:r>
          </a:p>
        </p:txBody>
      </p:sp>
      <p:sp>
        <p:nvSpPr>
          <p:cNvPr id="4" name="箭头: 下 3">
            <a:extLst>
              <a:ext uri="{FF2B5EF4-FFF2-40B4-BE49-F238E27FC236}">
                <a16:creationId xmlns:a16="http://schemas.microsoft.com/office/drawing/2014/main" id="{F911EF40-7AED-E309-8AB2-8DF50033582E}"/>
              </a:ext>
            </a:extLst>
          </p:cNvPr>
          <p:cNvSpPr/>
          <p:nvPr/>
        </p:nvSpPr>
        <p:spPr>
          <a:xfrm flipV="1">
            <a:off x="3289956" y="1611983"/>
            <a:ext cx="2705492" cy="4044099"/>
          </a:xfrm>
          <a:prstGeom prst="downArrow">
            <a:avLst/>
          </a:prstGeom>
        </p:spPr>
        <p:style>
          <a:lnRef idx="1">
            <a:schemeClr val="accent6"/>
          </a:lnRef>
          <a:fillRef idx="2">
            <a:schemeClr val="accent6"/>
          </a:fillRef>
          <a:effectRef idx="1">
            <a:schemeClr val="accent6"/>
          </a:effectRef>
          <a:fontRef idx="minor">
            <a:schemeClr val="dk1"/>
          </a:fontRef>
        </p:style>
        <p:txBody>
          <a:bodyPr vert="vert" rtlCol="0" anchor="ctr"/>
          <a:lstStyle/>
          <a:p>
            <a:pPr algn="ctr"/>
            <a:endParaRPr lang="zh-CN" altLang="en-US" dirty="0"/>
          </a:p>
        </p:txBody>
      </p:sp>
      <p:sp>
        <p:nvSpPr>
          <p:cNvPr id="5" name="箭头: 下 4">
            <a:extLst>
              <a:ext uri="{FF2B5EF4-FFF2-40B4-BE49-F238E27FC236}">
                <a16:creationId xmlns:a16="http://schemas.microsoft.com/office/drawing/2014/main" id="{001068D9-80BB-2AA1-BC4F-E038C98A18A2}"/>
              </a:ext>
            </a:extLst>
          </p:cNvPr>
          <p:cNvSpPr/>
          <p:nvPr/>
        </p:nvSpPr>
        <p:spPr>
          <a:xfrm flipV="1">
            <a:off x="6268825" y="1692110"/>
            <a:ext cx="2601795" cy="4044099"/>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7" name="箭头: 下 6">
            <a:extLst>
              <a:ext uri="{FF2B5EF4-FFF2-40B4-BE49-F238E27FC236}">
                <a16:creationId xmlns:a16="http://schemas.microsoft.com/office/drawing/2014/main" id="{AE179D2E-87C9-9F05-0A1F-65A95CA03399}"/>
              </a:ext>
            </a:extLst>
          </p:cNvPr>
          <p:cNvSpPr/>
          <p:nvPr/>
        </p:nvSpPr>
        <p:spPr>
          <a:xfrm flipV="1">
            <a:off x="9143997" y="1665326"/>
            <a:ext cx="2601795" cy="4044099"/>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8" name="箭头: 右 7">
            <a:extLst>
              <a:ext uri="{FF2B5EF4-FFF2-40B4-BE49-F238E27FC236}">
                <a16:creationId xmlns:a16="http://schemas.microsoft.com/office/drawing/2014/main" id="{4FA6B79B-62B5-978A-7BA7-FCFD4719D454}"/>
              </a:ext>
            </a:extLst>
          </p:cNvPr>
          <p:cNvSpPr/>
          <p:nvPr/>
        </p:nvSpPr>
        <p:spPr>
          <a:xfrm>
            <a:off x="1470581" y="4279769"/>
            <a:ext cx="2055044" cy="145644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a:t>中心工作</a:t>
            </a:r>
            <a:endParaRPr lang="en-US" altLang="zh-CN" dirty="0"/>
          </a:p>
          <a:p>
            <a:pPr algn="ctr"/>
            <a:r>
              <a:rPr lang="en-US" altLang="zh-CN" dirty="0"/>
              <a:t>step1</a:t>
            </a:r>
            <a:endParaRPr lang="zh-CN" altLang="en-US" dirty="0"/>
          </a:p>
        </p:txBody>
      </p:sp>
      <p:sp>
        <p:nvSpPr>
          <p:cNvPr id="11" name="箭头: 右 10">
            <a:extLst>
              <a:ext uri="{FF2B5EF4-FFF2-40B4-BE49-F238E27FC236}">
                <a16:creationId xmlns:a16="http://schemas.microsoft.com/office/drawing/2014/main" id="{874CB5BD-00CB-15E8-BBC1-2E602AF09C0C}"/>
              </a:ext>
            </a:extLst>
          </p:cNvPr>
          <p:cNvSpPr/>
          <p:nvPr/>
        </p:nvSpPr>
        <p:spPr>
          <a:xfrm>
            <a:off x="3940403" y="4279769"/>
            <a:ext cx="2055044" cy="145644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a:t>中心工作</a:t>
            </a:r>
            <a:endParaRPr lang="en-US" altLang="zh-CN" dirty="0"/>
          </a:p>
          <a:p>
            <a:pPr algn="ctr"/>
            <a:r>
              <a:rPr lang="en-US" altLang="zh-CN" dirty="0"/>
              <a:t>step2</a:t>
            </a:r>
          </a:p>
        </p:txBody>
      </p:sp>
      <p:sp>
        <p:nvSpPr>
          <p:cNvPr id="12" name="箭头: 右 11">
            <a:extLst>
              <a:ext uri="{FF2B5EF4-FFF2-40B4-BE49-F238E27FC236}">
                <a16:creationId xmlns:a16="http://schemas.microsoft.com/office/drawing/2014/main" id="{6DE3C506-612A-02DA-F48E-DB2D372B3C8E}"/>
              </a:ext>
            </a:extLst>
          </p:cNvPr>
          <p:cNvSpPr/>
          <p:nvPr/>
        </p:nvSpPr>
        <p:spPr>
          <a:xfrm>
            <a:off x="6883920" y="4312762"/>
            <a:ext cx="2055044" cy="145644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ltLang="zh-CN" dirty="0"/>
          </a:p>
          <a:p>
            <a:pPr algn="ctr"/>
            <a:r>
              <a:rPr lang="zh-CN" altLang="en-US" dirty="0"/>
              <a:t>中心工作</a:t>
            </a:r>
            <a:endParaRPr lang="en-US" altLang="zh-CN" dirty="0"/>
          </a:p>
          <a:p>
            <a:pPr algn="ctr"/>
            <a:r>
              <a:rPr lang="en-US" altLang="zh-CN" dirty="0"/>
              <a:t>step3</a:t>
            </a:r>
          </a:p>
          <a:p>
            <a:pPr algn="ctr"/>
            <a:endParaRPr lang="zh-CN" altLang="en-US" dirty="0"/>
          </a:p>
        </p:txBody>
      </p:sp>
      <p:sp>
        <p:nvSpPr>
          <p:cNvPr id="13" name="箭头: 右 12">
            <a:extLst>
              <a:ext uri="{FF2B5EF4-FFF2-40B4-BE49-F238E27FC236}">
                <a16:creationId xmlns:a16="http://schemas.microsoft.com/office/drawing/2014/main" id="{FAC33C73-F6EF-E3D3-E41D-F0891C133AB4}"/>
              </a:ext>
            </a:extLst>
          </p:cNvPr>
          <p:cNvSpPr/>
          <p:nvPr/>
        </p:nvSpPr>
        <p:spPr>
          <a:xfrm>
            <a:off x="9827437" y="4340189"/>
            <a:ext cx="1984349" cy="145644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a:t>中心工作</a:t>
            </a:r>
            <a:endParaRPr lang="en-US" altLang="zh-CN" dirty="0"/>
          </a:p>
          <a:p>
            <a:pPr algn="ctr"/>
            <a:r>
              <a:rPr lang="en-US" altLang="zh-CN" dirty="0"/>
              <a:t>step4</a:t>
            </a:r>
          </a:p>
        </p:txBody>
      </p:sp>
      <p:sp>
        <p:nvSpPr>
          <p:cNvPr id="14" name="文本框 13">
            <a:extLst>
              <a:ext uri="{FF2B5EF4-FFF2-40B4-BE49-F238E27FC236}">
                <a16:creationId xmlns:a16="http://schemas.microsoft.com/office/drawing/2014/main" id="{A4AFECAC-574E-AF45-7DBC-C3A816EF454B}"/>
              </a:ext>
            </a:extLst>
          </p:cNvPr>
          <p:cNvSpPr txBox="1"/>
          <p:nvPr/>
        </p:nvSpPr>
        <p:spPr>
          <a:xfrm>
            <a:off x="4130145" y="3449366"/>
            <a:ext cx="1223077" cy="646331"/>
          </a:xfrm>
          <a:prstGeom prst="rect">
            <a:avLst/>
          </a:prstGeom>
          <a:noFill/>
        </p:spPr>
        <p:txBody>
          <a:bodyPr wrap="square" rtlCol="0">
            <a:spAutoFit/>
          </a:bodyPr>
          <a:lstStyle/>
          <a:p>
            <a:r>
              <a:rPr lang="zh-CN" altLang="en-US" dirty="0"/>
              <a:t>附加工作</a:t>
            </a:r>
            <a:endParaRPr lang="en-US" altLang="zh-CN" dirty="0"/>
          </a:p>
          <a:p>
            <a:r>
              <a:rPr lang="zh-CN" altLang="en-US" dirty="0"/>
              <a:t>休息</a:t>
            </a:r>
          </a:p>
        </p:txBody>
      </p:sp>
      <p:sp>
        <p:nvSpPr>
          <p:cNvPr id="15" name="文本框 14">
            <a:extLst>
              <a:ext uri="{FF2B5EF4-FFF2-40B4-BE49-F238E27FC236}">
                <a16:creationId xmlns:a16="http://schemas.microsoft.com/office/drawing/2014/main" id="{22D662AC-C686-6DF6-0A85-94D68C0D97D9}"/>
              </a:ext>
            </a:extLst>
          </p:cNvPr>
          <p:cNvSpPr txBox="1"/>
          <p:nvPr/>
        </p:nvSpPr>
        <p:spPr>
          <a:xfrm>
            <a:off x="7015724" y="3429000"/>
            <a:ext cx="1107996" cy="646331"/>
          </a:xfrm>
          <a:prstGeom prst="rect">
            <a:avLst/>
          </a:prstGeom>
          <a:noFill/>
        </p:spPr>
        <p:txBody>
          <a:bodyPr wrap="none" rtlCol="0">
            <a:spAutoFit/>
          </a:bodyPr>
          <a:lstStyle/>
          <a:p>
            <a:r>
              <a:rPr lang="zh-CN" altLang="en-US" dirty="0"/>
              <a:t>附加工作</a:t>
            </a:r>
            <a:endParaRPr lang="en-US" altLang="zh-CN" dirty="0"/>
          </a:p>
          <a:p>
            <a:endParaRPr lang="zh-CN" altLang="en-US" dirty="0"/>
          </a:p>
        </p:txBody>
      </p:sp>
      <p:sp>
        <p:nvSpPr>
          <p:cNvPr id="16" name="文本框 15">
            <a:extLst>
              <a:ext uri="{FF2B5EF4-FFF2-40B4-BE49-F238E27FC236}">
                <a16:creationId xmlns:a16="http://schemas.microsoft.com/office/drawing/2014/main" id="{AB409B71-5F4F-3261-0875-D739AF480B88}"/>
              </a:ext>
            </a:extLst>
          </p:cNvPr>
          <p:cNvSpPr txBox="1"/>
          <p:nvPr/>
        </p:nvSpPr>
        <p:spPr>
          <a:xfrm>
            <a:off x="9827437" y="3449366"/>
            <a:ext cx="1107996" cy="646331"/>
          </a:xfrm>
          <a:prstGeom prst="rect">
            <a:avLst/>
          </a:prstGeom>
          <a:noFill/>
        </p:spPr>
        <p:txBody>
          <a:bodyPr wrap="none" rtlCol="0">
            <a:spAutoFit/>
          </a:bodyPr>
          <a:lstStyle/>
          <a:p>
            <a:r>
              <a:rPr lang="zh-CN" altLang="en-US" dirty="0"/>
              <a:t>附加工作</a:t>
            </a:r>
            <a:endParaRPr lang="en-US" altLang="zh-CN" dirty="0"/>
          </a:p>
          <a:p>
            <a:r>
              <a:rPr lang="zh-CN" altLang="en-US" dirty="0"/>
              <a:t>休息</a:t>
            </a:r>
            <a:endParaRPr lang="en-US" altLang="zh-CN" dirty="0"/>
          </a:p>
        </p:txBody>
      </p:sp>
      <p:sp>
        <p:nvSpPr>
          <p:cNvPr id="17" name="文本框 16">
            <a:extLst>
              <a:ext uri="{FF2B5EF4-FFF2-40B4-BE49-F238E27FC236}">
                <a16:creationId xmlns:a16="http://schemas.microsoft.com/office/drawing/2014/main" id="{E9FC24B4-8055-2126-8D93-66B3B6F00832}"/>
              </a:ext>
            </a:extLst>
          </p:cNvPr>
          <p:cNvSpPr txBox="1"/>
          <p:nvPr/>
        </p:nvSpPr>
        <p:spPr>
          <a:xfrm>
            <a:off x="1914106" y="682848"/>
            <a:ext cx="8709437" cy="646331"/>
          </a:xfrm>
          <a:prstGeom prst="rect">
            <a:avLst/>
          </a:prstGeom>
          <a:noFill/>
        </p:spPr>
        <p:txBody>
          <a:bodyPr wrap="none" rtlCol="0">
            <a:spAutoFit/>
          </a:bodyPr>
          <a:lstStyle/>
          <a:p>
            <a:pPr algn="ctr"/>
            <a:r>
              <a:rPr lang="zh-CN" altLang="en-US" sz="3600" b="1" dirty="0">
                <a:solidFill>
                  <a:schemeClr val="accent2">
                    <a:lumMod val="75000"/>
                  </a:schemeClr>
                </a:solidFill>
              </a:rPr>
              <a:t>决策也可以用时间管理来为自己制定计划</a:t>
            </a:r>
          </a:p>
        </p:txBody>
      </p:sp>
    </p:spTree>
    <p:extLst>
      <p:ext uri="{BB962C8B-B14F-4D97-AF65-F5344CB8AC3E}">
        <p14:creationId xmlns:p14="http://schemas.microsoft.com/office/powerpoint/2010/main" val="4792668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8029265" y="2648408"/>
            <a:ext cx="4719734" cy="923330"/>
          </a:xfrm>
          <a:prstGeom prst="rect">
            <a:avLst/>
          </a:prstGeom>
          <a:noFill/>
        </p:spPr>
        <p:txBody>
          <a:bodyPr wrap="square">
            <a:spAutoFit/>
          </a:bodyPr>
          <a:lstStyle/>
          <a:p>
            <a:r>
              <a:rPr lang="zh-CN" altLang="en-US" sz="54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总结</a:t>
            </a:r>
            <a:endParaRPr lang="en-US" altLang="zh-CN" sz="54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1315176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884651" y="2367230"/>
            <a:ext cx="6096000" cy="769441"/>
          </a:xfrm>
          <a:prstGeom prst="rect">
            <a:avLst/>
          </a:prstGeom>
          <a:noFill/>
        </p:spPr>
        <p:txBody>
          <a:bodyPr wrap="square">
            <a:spAutoFit/>
          </a:bodyPr>
          <a:lstStyle/>
          <a:p>
            <a:r>
              <a:rPr lang="zh-CN" altLang="en-US" sz="4400" b="1" dirty="0">
                <a:solidFill>
                  <a:srgbClr val="0070C0"/>
                </a:solidFill>
                <a:latin typeface="微软雅黑" panose="020B0503020204020204" pitchFamily="34" charset="-122"/>
                <a:ea typeface="微软雅黑" panose="020B0503020204020204" pitchFamily="34" charset="-122"/>
              </a:rPr>
              <a:t>小组讨论总结</a:t>
            </a:r>
          </a:p>
        </p:txBody>
      </p:sp>
      <p:grpSp>
        <p:nvGrpSpPr>
          <p:cNvPr id="7" name="组合 6"/>
          <p:cNvGrpSpPr/>
          <p:nvPr/>
        </p:nvGrpSpPr>
        <p:grpSpPr>
          <a:xfrm>
            <a:off x="3822995" y="755650"/>
            <a:ext cx="8101909" cy="4854700"/>
            <a:chOff x="4465073" y="1635196"/>
            <a:chExt cx="6955653" cy="4854700"/>
          </a:xfrm>
        </p:grpSpPr>
        <p:sp>
          <p:nvSpPr>
            <p:cNvPr id="8" name="文本框 7"/>
            <p:cNvSpPr txBox="1"/>
            <p:nvPr/>
          </p:nvSpPr>
          <p:spPr>
            <a:xfrm>
              <a:off x="4465073" y="4040536"/>
              <a:ext cx="5772335" cy="662554"/>
            </a:xfrm>
            <a:prstGeom prst="rect">
              <a:avLst/>
            </a:prstGeom>
            <a:noFill/>
          </p:spPr>
          <p:txBody>
            <a:bodyPr wrap="square">
              <a:spAutoFit/>
            </a:bodyPr>
            <a:lstStyle/>
            <a:p>
              <a:pPr algn="just">
                <a:lnSpc>
                  <a:spcPct val="15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我们今天所谈到的关于时间管理的方法</a:t>
              </a:r>
            </a:p>
          </p:txBody>
        </p:sp>
        <p:grpSp>
          <p:nvGrpSpPr>
            <p:cNvPr id="9" name="组合 8"/>
            <p:cNvGrpSpPr/>
            <p:nvPr/>
          </p:nvGrpSpPr>
          <p:grpSpPr>
            <a:xfrm>
              <a:off x="9368769" y="1635196"/>
              <a:ext cx="2051957" cy="4854700"/>
              <a:chOff x="9300633" y="1195731"/>
              <a:chExt cx="2051957" cy="4854700"/>
            </a:xfrm>
            <a:solidFill>
              <a:srgbClr val="F6881A"/>
            </a:solidFill>
          </p:grpSpPr>
          <p:grpSp>
            <p:nvGrpSpPr>
              <p:cNvPr id="10" name="组合 9"/>
              <p:cNvGrpSpPr/>
              <p:nvPr/>
            </p:nvGrpSpPr>
            <p:grpSpPr>
              <a:xfrm>
                <a:off x="9300633" y="1195731"/>
                <a:ext cx="2051957" cy="1410180"/>
                <a:chOff x="7326085" y="1167127"/>
                <a:chExt cx="2051957" cy="1410180"/>
              </a:xfrm>
              <a:grpFill/>
            </p:grpSpPr>
            <p:cxnSp>
              <p:nvCxnSpPr>
                <p:cNvPr id="15" name="直接连接符 14"/>
                <p:cNvCxnSpPr/>
                <p:nvPr/>
              </p:nvCxnSpPr>
              <p:spPr>
                <a:xfrm>
                  <a:off x="7326085" y="1373956"/>
                  <a:ext cx="2051957" cy="0"/>
                </a:xfrm>
                <a:prstGeom prst="line">
                  <a:avLst/>
                </a:prstGeom>
                <a:grpFill/>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9142790" y="1167127"/>
                  <a:ext cx="0" cy="1410180"/>
                </a:xfrm>
                <a:prstGeom prst="line">
                  <a:avLst/>
                </a:prstGeom>
                <a:grpFill/>
                <a:ln w="1905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10412815" y="5706011"/>
                <a:ext cx="650104" cy="344420"/>
                <a:chOff x="10423700" y="5699925"/>
                <a:chExt cx="650104" cy="344420"/>
              </a:xfrm>
              <a:grpFill/>
            </p:grpSpPr>
            <p:sp>
              <p:nvSpPr>
                <p:cNvPr id="12" name="椭圆 11"/>
                <p:cNvSpPr/>
                <p:nvPr/>
              </p:nvSpPr>
              <p:spPr>
                <a:xfrm>
                  <a:off x="10736347" y="5699925"/>
                  <a:ext cx="337457" cy="34442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超级战甲W" panose="00020600040101010101" pitchFamily="18" charset="-122"/>
                    <a:ea typeface="汉仪超级战甲W" panose="00020600040101010101" pitchFamily="18" charset="-122"/>
                  </a:endParaRPr>
                </a:p>
              </p:txBody>
            </p:sp>
            <p:sp>
              <p:nvSpPr>
                <p:cNvPr id="13" name="椭圆 12"/>
                <p:cNvSpPr/>
                <p:nvPr/>
              </p:nvSpPr>
              <p:spPr>
                <a:xfrm>
                  <a:off x="10423700" y="5744859"/>
                  <a:ext cx="258229" cy="25455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超级战甲W" panose="00020600040101010101" pitchFamily="18" charset="-122"/>
                    <a:ea typeface="汉仪超级战甲W" panose="00020600040101010101" pitchFamily="18" charset="-122"/>
                  </a:endParaRPr>
                </a:p>
              </p:txBody>
            </p:sp>
          </p:grpSp>
        </p:grpSp>
      </p:grpSp>
      <p:pic>
        <p:nvPicPr>
          <p:cNvPr id="3" name="图片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2931" y="2076526"/>
            <a:ext cx="2465223" cy="2324666"/>
          </a:xfrm>
          <a:prstGeom prst="rect">
            <a:avLst/>
          </a:prstGeom>
        </p:spPr>
      </p:pic>
    </p:spTree>
    <p:extLst>
      <p:ext uri="{BB962C8B-B14F-4D97-AF65-F5344CB8AC3E}">
        <p14:creationId xmlns:p14="http://schemas.microsoft.com/office/powerpoint/2010/main" val="89590012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941922" y="927395"/>
            <a:ext cx="9455084" cy="4555093"/>
          </a:xfrm>
          <a:prstGeom prst="rect">
            <a:avLst/>
          </a:prstGeom>
          <a:noFill/>
          <a:ln w="19050">
            <a:solidFill>
              <a:srgbClr val="0070C0"/>
            </a:solidFill>
            <a:prstDash val="lgDash"/>
          </a:ln>
        </p:spPr>
        <p:txBody>
          <a:bodyPr wrap="square">
            <a:spAutoFit/>
          </a:bodyPr>
          <a:lstStyle/>
          <a:p>
            <a:pPr marL="285750" indent="-285750" algn="just">
              <a:spcAft>
                <a:spcPts val="1200"/>
              </a:spcAft>
              <a:buFont typeface="Wingdings" panose="05000000000000000000" pitchFamily="2" charset="2"/>
              <a:buChar char="Ø"/>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记录</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spcAft>
                <a:spcPts val="1200"/>
              </a:spcAft>
            </a:pPr>
            <a:r>
              <a:rPr lang="zh-CN" altLang="en-US" sz="2400" dirty="0"/>
              <a:t>同学们可以将自己每做的一件事记录下来，并且在旁边写上花费时间</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spcAft>
                <a:spcPts val="1200"/>
              </a:spcAft>
              <a:buFont typeface="Wingdings" panose="05000000000000000000" pitchFamily="2" charset="2"/>
              <a:buChar char="Ø"/>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总结</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spcAft>
                <a:spcPts val="1200"/>
              </a:spcAft>
            </a:pPr>
            <a:r>
              <a:rPr lang="zh-CN" altLang="en-US" sz="2400" dirty="0"/>
              <a:t>定期对每天所记录的事件和时间进行归纳看看我们在哪些事情上花费了较多不必要的时间，那些事情做的效率高，哪个时段适合做什么事</a:t>
            </a:r>
            <a:endParaRPr lang="en-US" altLang="zh-CN" sz="2400" dirty="0"/>
          </a:p>
          <a:p>
            <a:pPr marL="285750" indent="-285750" algn="just">
              <a:spcAft>
                <a:spcPts val="1200"/>
              </a:spcAft>
              <a:buFont typeface="Wingdings" panose="05000000000000000000" pitchFamily="2" charset="2"/>
              <a:buChar char="Ø"/>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决策</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spcAft>
                <a:spcPts val="1200"/>
              </a:spcAft>
            </a:pPr>
            <a:r>
              <a:rPr lang="zh-CN" altLang="en-US" sz="2400" dirty="0"/>
              <a:t>根据自己总结一段时间的行为特点，而对我们之后每天要做的事情开展计划，写出自己先后要完成的事情和计划的时间。用时间管理形成自己的行为准则。</a:t>
            </a:r>
          </a:p>
        </p:txBody>
      </p:sp>
      <p:pic>
        <p:nvPicPr>
          <p:cNvPr id="3" name="图片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6993" y="5147034"/>
            <a:ext cx="1375715" cy="12972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677849" y="1397347"/>
            <a:ext cx="6096000" cy="707886"/>
          </a:xfrm>
          <a:prstGeom prst="rect">
            <a:avLst/>
          </a:prstGeom>
          <a:noFill/>
        </p:spPr>
        <p:txBody>
          <a:bodyPr wrap="square">
            <a:spAutoFit/>
          </a:bodyPr>
          <a:lstStyle/>
          <a:p>
            <a:r>
              <a:rPr lang="zh-CN" altLang="en-US" sz="4000" b="1" dirty="0">
                <a:solidFill>
                  <a:srgbClr val="0070C0"/>
                </a:solidFill>
                <a:latin typeface="微软雅黑" panose="020B0503020204020204" pitchFamily="34" charset="-122"/>
                <a:ea typeface="微软雅黑" panose="020B0503020204020204" pitchFamily="34" charset="-122"/>
              </a:rPr>
              <a:t>课后实践</a:t>
            </a:r>
          </a:p>
        </p:txBody>
      </p:sp>
      <p:sp>
        <p:nvSpPr>
          <p:cNvPr id="8" name="文本框 7"/>
          <p:cNvSpPr txBox="1"/>
          <p:nvPr/>
        </p:nvSpPr>
        <p:spPr>
          <a:xfrm>
            <a:off x="1001395" y="2105233"/>
            <a:ext cx="10442251" cy="2294026"/>
          </a:xfrm>
          <a:prstGeom prst="rect">
            <a:avLst/>
          </a:prstGeom>
          <a:noFill/>
        </p:spPr>
        <p:txBody>
          <a:bodyPr wrap="square">
            <a:spAutoFit/>
          </a:bodyPr>
          <a:lstStyle/>
          <a:p>
            <a:pPr lvl="0">
              <a:lnSpc>
                <a:spcPct val="180000"/>
              </a:lnSpc>
            </a:pPr>
            <a:r>
              <a:rPr lang="zh-CN" altLang="en-US" sz="3200" b="1" dirty="0"/>
              <a:t>每位同学用接下来一周的时间，学习利用柳比歇夫的方法，记录自己的事件和时间，下周的心理课我们一起来分析</a:t>
            </a:r>
            <a:br>
              <a:rPr lang="zh-CN" altLang="en-US" b="1" dirty="0"/>
            </a:br>
            <a:endParaRPr lang="zh-CN" altLang="en-US" sz="1800" b="1"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058143" y="4308048"/>
            <a:ext cx="2021749" cy="1971727"/>
          </a:xfrm>
          <a:prstGeom prst="rect">
            <a:avLst/>
          </a:prstGeom>
        </p:spPr>
      </p:pic>
      <p:pic>
        <p:nvPicPr>
          <p:cNvPr id="20" name="New picture"/>
          <p:cNvPicPr/>
          <p:nvPr/>
        </p:nvPicPr>
        <p:blipFill>
          <a:blip r:embed="rId3"/>
          <a:stretch>
            <a:fillRect/>
          </a:stretch>
        </p:blipFill>
        <p:spPr>
          <a:xfrm>
            <a:off x="11671300" y="10960100"/>
            <a:ext cx="330200" cy="241300"/>
          </a:xfrm>
          <a:prstGeom prst="cube">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632314" y="2410708"/>
            <a:ext cx="7437697" cy="1446550"/>
          </a:xfrm>
          <a:prstGeom prst="rect">
            <a:avLst/>
          </a:prstGeom>
          <a:noFill/>
        </p:spPr>
        <p:txBody>
          <a:bodyPr wrap="square">
            <a:spAutoFit/>
          </a:bodyPr>
          <a:lstStyle/>
          <a:p>
            <a:r>
              <a:rPr lang="zh-CN" altLang="en-US" sz="44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做时间的主人，</a:t>
            </a:r>
            <a:endParaRPr lang="en-US" altLang="zh-CN" sz="44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a:p>
            <a:r>
              <a:rPr lang="zh-CN" altLang="en-US" sz="44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才能选择属于自己的人生！</a:t>
            </a:r>
            <a:endParaRPr lang="en-US" altLang="zh-CN" sz="44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1374945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99272" y="971846"/>
            <a:ext cx="6527391" cy="885236"/>
            <a:chOff x="1379900" y="2452825"/>
            <a:chExt cx="4125228" cy="614761"/>
          </a:xfrm>
        </p:grpSpPr>
        <p:pic>
          <p:nvPicPr>
            <p:cNvPr id="7" name="图片 6"/>
            <p:cNvPicPr>
              <a:picLocks noChangeAspect="1"/>
            </p:cNvPicPr>
            <p:nvPr/>
          </p:nvPicPr>
          <p:blipFill>
            <a:blip r:embed="rId3" cstate="email">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a:ext>
              </a:extLst>
            </a:blip>
            <a:srcRect/>
            <a:stretch>
              <a:fillRect/>
            </a:stretch>
          </p:blipFill>
          <p:spPr>
            <a:xfrm>
              <a:off x="1379900" y="2452825"/>
              <a:ext cx="4125228" cy="614761"/>
            </a:xfrm>
            <a:prstGeom prst="rect">
              <a:avLst/>
            </a:prstGeom>
          </p:spPr>
        </p:pic>
        <p:sp>
          <p:nvSpPr>
            <p:cNvPr id="9" name="文本框 8"/>
            <p:cNvSpPr txBox="1"/>
            <p:nvPr/>
          </p:nvSpPr>
          <p:spPr>
            <a:xfrm>
              <a:off x="2090057" y="2541350"/>
              <a:ext cx="2408233" cy="320608"/>
            </a:xfrm>
            <a:prstGeom prst="rect">
              <a:avLst/>
            </a:prstGeom>
            <a:noFill/>
          </p:spPr>
          <p:txBody>
            <a:bodyPr wrap="square">
              <a:spAutoFit/>
            </a:bodyPr>
            <a:lstStyle/>
            <a:p>
              <a:r>
                <a:rPr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答案</a:t>
              </a:r>
            </a:p>
          </p:txBody>
        </p:sp>
      </p:grpSp>
      <p:sp>
        <p:nvSpPr>
          <p:cNvPr id="2" name="文本框 1">
            <a:extLst>
              <a:ext uri="{FF2B5EF4-FFF2-40B4-BE49-F238E27FC236}">
                <a16:creationId xmlns:a16="http://schemas.microsoft.com/office/drawing/2014/main" id="{C749971D-3F26-4F6A-80C7-33B68C1F18A4}"/>
              </a:ext>
            </a:extLst>
          </p:cNvPr>
          <p:cNvSpPr txBox="1"/>
          <p:nvPr/>
        </p:nvSpPr>
        <p:spPr>
          <a:xfrm>
            <a:off x="3134413" y="3980379"/>
            <a:ext cx="4369324" cy="707886"/>
          </a:xfrm>
          <a:prstGeom prst="rect">
            <a:avLst/>
          </a:prstGeom>
          <a:noFill/>
          <a:ln w="19050">
            <a:solidFill>
              <a:srgbClr val="0070C0"/>
            </a:solidFill>
            <a:prstDash val="lgDash"/>
          </a:ln>
        </p:spPr>
        <p:txBody>
          <a:bodyPr wrap="square">
            <a:spAutoFit/>
          </a:bodyPr>
          <a:lstStyle/>
          <a:p>
            <a:pPr algn="just">
              <a:spcAft>
                <a:spcPts val="1200"/>
              </a:spcAft>
            </a:pPr>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rPr>
              <a:t>24×60×60=8400</a:t>
            </a:r>
          </a:p>
        </p:txBody>
      </p:sp>
      <p:sp>
        <p:nvSpPr>
          <p:cNvPr id="6" name="文本框 5">
            <a:extLst>
              <a:ext uri="{FF2B5EF4-FFF2-40B4-BE49-F238E27FC236}">
                <a16:creationId xmlns:a16="http://schemas.microsoft.com/office/drawing/2014/main" id="{22931099-4E88-03A1-2E16-6C621348F53E}"/>
              </a:ext>
            </a:extLst>
          </p:cNvPr>
          <p:cNvSpPr txBox="1"/>
          <p:nvPr/>
        </p:nvSpPr>
        <p:spPr>
          <a:xfrm>
            <a:off x="3134413" y="2564787"/>
            <a:ext cx="1312470" cy="707886"/>
          </a:xfrm>
          <a:prstGeom prst="rect">
            <a:avLst/>
          </a:prstGeom>
          <a:noFill/>
          <a:ln w="19050">
            <a:solidFill>
              <a:srgbClr val="0070C0"/>
            </a:solidFill>
            <a:prstDash val="lgDash"/>
          </a:ln>
        </p:spPr>
        <p:txBody>
          <a:bodyPr wrap="square">
            <a:spAutoFit/>
          </a:bodyPr>
          <a:lstStyle/>
          <a:p>
            <a:pPr algn="just">
              <a:spcAft>
                <a:spcPts val="1200"/>
              </a:spcAft>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时间</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44073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223354" y="2603587"/>
            <a:ext cx="6158753" cy="923330"/>
          </a:xfrm>
          <a:prstGeom prst="rect">
            <a:avLst/>
          </a:prstGeom>
          <a:noFill/>
        </p:spPr>
        <p:txBody>
          <a:bodyPr wrap="square">
            <a:spAutoFit/>
          </a:bodyPr>
          <a:lstStyle/>
          <a:p>
            <a:r>
              <a:rPr lang="zh-CN" altLang="en-US" sz="5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时间管理的困惑</a:t>
            </a:r>
            <a:endParaRPr lang="zh-CN" altLang="en-US" sz="5400" b="1" kern="0" dirty="0">
              <a:solidFill>
                <a:prstClr val="white"/>
              </a:solidFill>
              <a:latin typeface="汉仪雅酷黑 85W" panose="020B0904020202020204" pitchFamily="34" charset="-122"/>
              <a:ea typeface="汉仪雅酷黑 85W" panose="020B0904020202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001395" y="555625"/>
            <a:ext cx="6096000" cy="523220"/>
          </a:xfrm>
          <a:prstGeom prst="rect">
            <a:avLst/>
          </a:prstGeom>
          <a:noFill/>
        </p:spPr>
        <p:txBody>
          <a:bodyPr wrap="squar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时间管理的困惑</a:t>
            </a:r>
          </a:p>
        </p:txBody>
      </p:sp>
      <p:sp>
        <p:nvSpPr>
          <p:cNvPr id="26" name="文本框 25"/>
          <p:cNvSpPr txBox="1"/>
          <p:nvPr/>
        </p:nvSpPr>
        <p:spPr>
          <a:xfrm>
            <a:off x="757706" y="1078845"/>
            <a:ext cx="4530731" cy="3674211"/>
          </a:xfrm>
          <a:prstGeom prst="rect">
            <a:avLst/>
          </a:prstGeom>
          <a:noFill/>
        </p:spPr>
        <p:txBody>
          <a:bodyPr wrap="square">
            <a:spAutoFit/>
          </a:bodyPr>
          <a:lstStyle/>
          <a:p>
            <a:pPr>
              <a:lnSpc>
                <a:spcPct val="200000"/>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同学</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A</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：自己面前放着好多任务，做着语文又想着数学，做数学又惦记着英语，不知道先从哪开始做起，犹犹豫豫中不知道浪费掉多少时间</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a:t>
            </a:r>
          </a:p>
        </p:txBody>
      </p:sp>
      <p:pic>
        <p:nvPicPr>
          <p:cNvPr id="9" name="图片 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019736" y="3876292"/>
            <a:ext cx="1699048" cy="2426083"/>
          </a:xfrm>
          <a:prstGeom prst="rect">
            <a:avLst/>
          </a:prstGeom>
        </p:spPr>
      </p:pic>
      <p:sp>
        <p:nvSpPr>
          <p:cNvPr id="2" name="文本框 1">
            <a:extLst>
              <a:ext uri="{FF2B5EF4-FFF2-40B4-BE49-F238E27FC236}">
                <a16:creationId xmlns:a16="http://schemas.microsoft.com/office/drawing/2014/main" id="{4F03EEC0-1A69-960F-4C40-0C7B0BC115D3}"/>
              </a:ext>
            </a:extLst>
          </p:cNvPr>
          <p:cNvSpPr txBox="1"/>
          <p:nvPr/>
        </p:nvSpPr>
        <p:spPr>
          <a:xfrm>
            <a:off x="6903565" y="1191966"/>
            <a:ext cx="4530731" cy="2935547"/>
          </a:xfrm>
          <a:prstGeom prst="rect">
            <a:avLst/>
          </a:prstGeom>
          <a:noFill/>
        </p:spPr>
        <p:txBody>
          <a:bodyPr wrap="square">
            <a:spAutoFit/>
          </a:bodyPr>
          <a:lstStyle/>
          <a:p>
            <a:pPr>
              <a:lnSpc>
                <a:spcPct val="200000"/>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同学</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B</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：经常学习完一天之后，既定的作业没有做完，要么懊悔自己没有完成，要么狠心熬完把未完成的作业做了</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747369" y="1880706"/>
            <a:ext cx="9455084" cy="2523768"/>
          </a:xfrm>
          <a:prstGeom prst="rect">
            <a:avLst/>
          </a:prstGeom>
          <a:noFill/>
          <a:ln w="19050">
            <a:solidFill>
              <a:srgbClr val="0070C0"/>
            </a:solidFill>
            <a:prstDash val="lgDash"/>
          </a:ln>
        </p:spPr>
        <p:txBody>
          <a:bodyPr wrap="square">
            <a:spAutoFit/>
          </a:bodyPr>
          <a:lstStyle/>
          <a:p>
            <a:pPr marL="285750" indent="-285750" algn="just">
              <a:spcAft>
                <a:spcPts val="1200"/>
              </a:spcAft>
              <a:buFont typeface="Wingdings" panose="05000000000000000000" pitchFamily="2" charset="2"/>
              <a:buChar char="Ø"/>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有较多的拖延现象</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spcAft>
                <a:spcPts val="1200"/>
              </a:spcAft>
              <a:buFont typeface="Wingdings" panose="05000000000000000000" pitchFamily="2" charset="2"/>
              <a:buChar char="Ø"/>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做事情容易分神，效率低下</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spcAft>
                <a:spcPts val="1200"/>
              </a:spcAft>
              <a:buFont typeface="Wingdings" panose="05000000000000000000" pitchFamily="2" charset="2"/>
              <a:buChar char="Ø"/>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当一件事完成不了后，容易对后面的安排产生影响</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spcAft>
                <a:spcPts val="1200"/>
              </a:spcAft>
              <a:buFont typeface="Wingdings" panose="05000000000000000000" pitchFamily="2" charset="2"/>
              <a:buChar char="Ø"/>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pic>
        <p:nvPicPr>
          <p:cNvPr id="3" name="图片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6993" y="5147034"/>
            <a:ext cx="1375715" cy="1297299"/>
          </a:xfrm>
          <a:prstGeom prst="rect">
            <a:avLst/>
          </a:prstGeom>
        </p:spPr>
      </p:pic>
    </p:spTree>
    <p:extLst>
      <p:ext uri="{BB962C8B-B14F-4D97-AF65-F5344CB8AC3E}">
        <p14:creationId xmlns:p14="http://schemas.microsoft.com/office/powerpoint/2010/main" val="21632436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608189" y="2551837"/>
            <a:ext cx="4990741" cy="1754326"/>
          </a:xfrm>
          <a:prstGeom prst="rect">
            <a:avLst/>
          </a:prstGeom>
          <a:noFill/>
        </p:spPr>
        <p:txBody>
          <a:bodyPr wrap="square">
            <a:spAutoFit/>
          </a:bodyPr>
          <a:lstStyle/>
          <a:p>
            <a:r>
              <a:rPr lang="zh-CN" altLang="en-US" sz="54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我们是怎样</a:t>
            </a:r>
            <a:endParaRPr lang="en-US" altLang="zh-CN" sz="54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a:p>
            <a:r>
              <a:rPr lang="zh-CN" altLang="en-US" sz="54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规划时间的？</a:t>
            </a:r>
            <a:endParaRPr lang="zh-CN" altLang="en-US" sz="5400" b="1" kern="0" dirty="0">
              <a:solidFill>
                <a:prstClr val="white"/>
              </a:solidFill>
              <a:latin typeface="汉仪雅酷黑 85W" panose="020B0904020202020204" pitchFamily="34" charset="-122"/>
              <a:ea typeface="汉仪雅酷黑 85W" panose="020B0904020202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405140" y="1373726"/>
            <a:ext cx="4519660" cy="646331"/>
          </a:xfrm>
          <a:prstGeom prst="rect">
            <a:avLst/>
          </a:prstGeom>
          <a:solidFill>
            <a:srgbClr val="0070C0"/>
          </a:solidFill>
          <a:ln>
            <a:solidFill>
              <a:srgbClr val="0070C0"/>
            </a:solidFill>
          </a:ln>
        </p:spPr>
        <p:txBody>
          <a:bodyPr wrap="square">
            <a:spAutoFit/>
          </a:bodyPr>
          <a:lstStyle/>
          <a:p>
            <a:pPr algn="dist"/>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游戏：“</a:t>
            </a: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24</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小时”</a:t>
            </a:r>
          </a:p>
        </p:txBody>
      </p:sp>
      <p:graphicFrame>
        <p:nvGraphicFramePr>
          <p:cNvPr id="2" name="表格 3">
            <a:extLst>
              <a:ext uri="{FF2B5EF4-FFF2-40B4-BE49-F238E27FC236}">
                <a16:creationId xmlns:a16="http://schemas.microsoft.com/office/drawing/2014/main" id="{1F88224C-4C59-8735-669E-846EC6385282}"/>
              </a:ext>
            </a:extLst>
          </p:cNvPr>
          <p:cNvGraphicFramePr>
            <a:graphicFrameLocks noGrp="1"/>
          </p:cNvGraphicFramePr>
          <p:nvPr/>
        </p:nvGraphicFramePr>
        <p:xfrm>
          <a:off x="1432874" y="2294015"/>
          <a:ext cx="9181704" cy="4018520"/>
        </p:xfrm>
        <a:graphic>
          <a:graphicData uri="http://schemas.openxmlformats.org/drawingml/2006/table">
            <a:tbl>
              <a:tblPr firstRow="1" bandRow="1">
                <a:tableStyleId>{5C22544A-7EE6-4342-B048-85BDC9FD1C3A}</a:tableStyleId>
              </a:tblPr>
              <a:tblGrid>
                <a:gridCol w="1530284">
                  <a:extLst>
                    <a:ext uri="{9D8B030D-6E8A-4147-A177-3AD203B41FA5}">
                      <a16:colId xmlns:a16="http://schemas.microsoft.com/office/drawing/2014/main" val="3662222588"/>
                    </a:ext>
                  </a:extLst>
                </a:gridCol>
                <a:gridCol w="1530284">
                  <a:extLst>
                    <a:ext uri="{9D8B030D-6E8A-4147-A177-3AD203B41FA5}">
                      <a16:colId xmlns:a16="http://schemas.microsoft.com/office/drawing/2014/main" val="23553232"/>
                    </a:ext>
                  </a:extLst>
                </a:gridCol>
                <a:gridCol w="1530284">
                  <a:extLst>
                    <a:ext uri="{9D8B030D-6E8A-4147-A177-3AD203B41FA5}">
                      <a16:colId xmlns:a16="http://schemas.microsoft.com/office/drawing/2014/main" val="4034527116"/>
                    </a:ext>
                  </a:extLst>
                </a:gridCol>
                <a:gridCol w="1530284">
                  <a:extLst>
                    <a:ext uri="{9D8B030D-6E8A-4147-A177-3AD203B41FA5}">
                      <a16:colId xmlns:a16="http://schemas.microsoft.com/office/drawing/2014/main" val="48374167"/>
                    </a:ext>
                  </a:extLst>
                </a:gridCol>
                <a:gridCol w="1530284">
                  <a:extLst>
                    <a:ext uri="{9D8B030D-6E8A-4147-A177-3AD203B41FA5}">
                      <a16:colId xmlns:a16="http://schemas.microsoft.com/office/drawing/2014/main" val="3510430999"/>
                    </a:ext>
                  </a:extLst>
                </a:gridCol>
                <a:gridCol w="1530284">
                  <a:extLst>
                    <a:ext uri="{9D8B030D-6E8A-4147-A177-3AD203B41FA5}">
                      <a16:colId xmlns:a16="http://schemas.microsoft.com/office/drawing/2014/main" val="2143511952"/>
                    </a:ext>
                  </a:extLst>
                </a:gridCol>
              </a:tblGrid>
              <a:tr h="994274">
                <a:tc>
                  <a:txBody>
                    <a:bodyPr/>
                    <a:lstStyle/>
                    <a:p>
                      <a:endParaRPr lang="zh-CN" altLang="en-US" dirty="0"/>
                    </a:p>
                  </a:txBody>
                  <a:tcPr>
                    <a:solidFill>
                      <a:schemeClr val="accent1">
                        <a:lumMod val="60000"/>
                        <a:lumOff val="40000"/>
                      </a:schemeClr>
                    </a:solidFill>
                  </a:tcPr>
                </a:tc>
                <a:tc>
                  <a:txBody>
                    <a:bodyPr/>
                    <a:lstStyle/>
                    <a:p>
                      <a:endParaRPr lang="zh-CN" altLang="en-US"/>
                    </a:p>
                  </a:txBody>
                  <a:tcPr>
                    <a:solidFill>
                      <a:schemeClr val="accent1">
                        <a:lumMod val="60000"/>
                        <a:lumOff val="40000"/>
                      </a:schemeClr>
                    </a:solidFill>
                  </a:tcPr>
                </a:tc>
                <a:tc>
                  <a:txBody>
                    <a:bodyPr/>
                    <a:lstStyle/>
                    <a:p>
                      <a:endParaRPr lang="zh-CN" altLang="en-US"/>
                    </a:p>
                  </a:txBody>
                  <a:tcPr>
                    <a:solidFill>
                      <a:schemeClr val="accent1">
                        <a:lumMod val="60000"/>
                        <a:lumOff val="40000"/>
                      </a:schemeClr>
                    </a:solidFill>
                  </a:tcPr>
                </a:tc>
                <a:tc>
                  <a:txBody>
                    <a:bodyPr/>
                    <a:lstStyle/>
                    <a:p>
                      <a:endParaRPr lang="zh-CN" altLang="en-US"/>
                    </a:p>
                  </a:txBody>
                  <a:tcPr>
                    <a:solidFill>
                      <a:schemeClr val="accent1">
                        <a:lumMod val="60000"/>
                        <a:lumOff val="40000"/>
                      </a:schemeClr>
                    </a:solidFill>
                  </a:tcPr>
                </a:tc>
                <a:tc>
                  <a:txBody>
                    <a:bodyPr/>
                    <a:lstStyle/>
                    <a:p>
                      <a:endParaRPr lang="zh-CN" altLang="en-US"/>
                    </a:p>
                  </a:txBody>
                  <a:tcPr>
                    <a:solidFill>
                      <a:schemeClr val="accent1">
                        <a:lumMod val="60000"/>
                        <a:lumOff val="40000"/>
                      </a:schemeClr>
                    </a:solidFill>
                  </a:tcPr>
                </a:tc>
                <a:tc>
                  <a:txBody>
                    <a:bodyPr/>
                    <a:lstStyle/>
                    <a:p>
                      <a:endParaRPr lang="zh-CN" altLang="en-US"/>
                    </a:p>
                  </a:txBody>
                  <a:tcPr>
                    <a:solidFill>
                      <a:schemeClr val="accent1">
                        <a:lumMod val="60000"/>
                        <a:lumOff val="40000"/>
                      </a:schemeClr>
                    </a:solidFill>
                  </a:tcPr>
                </a:tc>
                <a:extLst>
                  <a:ext uri="{0D108BD9-81ED-4DB2-BD59-A6C34878D82A}">
                    <a16:rowId xmlns:a16="http://schemas.microsoft.com/office/drawing/2014/main" val="1595796010"/>
                  </a:ext>
                </a:extLst>
              </a:tr>
              <a:tr h="1008082">
                <a:tc>
                  <a:txBody>
                    <a:bodyPr/>
                    <a:lstStyle/>
                    <a:p>
                      <a:endParaRPr lang="zh-CN" altLang="en-US"/>
                    </a:p>
                  </a:txBody>
                  <a:tcPr>
                    <a:solidFill>
                      <a:schemeClr val="accent1">
                        <a:lumMod val="60000"/>
                        <a:lumOff val="40000"/>
                      </a:schemeClr>
                    </a:solidFill>
                  </a:tcPr>
                </a:tc>
                <a:tc>
                  <a:txBody>
                    <a:bodyPr/>
                    <a:lstStyle/>
                    <a:p>
                      <a:endParaRPr lang="zh-CN" altLang="en-US"/>
                    </a:p>
                  </a:txBody>
                  <a:tcPr>
                    <a:solidFill>
                      <a:schemeClr val="accent1">
                        <a:lumMod val="60000"/>
                        <a:lumOff val="40000"/>
                      </a:schemeClr>
                    </a:solidFill>
                  </a:tcPr>
                </a:tc>
                <a:tc>
                  <a:txBody>
                    <a:bodyPr/>
                    <a:lstStyle/>
                    <a:p>
                      <a:endParaRPr lang="zh-CN" altLang="en-US"/>
                    </a:p>
                  </a:txBody>
                  <a:tcPr>
                    <a:solidFill>
                      <a:schemeClr val="accent1">
                        <a:lumMod val="60000"/>
                        <a:lumOff val="40000"/>
                      </a:schemeClr>
                    </a:solidFill>
                  </a:tcPr>
                </a:tc>
                <a:tc>
                  <a:txBody>
                    <a:bodyPr/>
                    <a:lstStyle/>
                    <a:p>
                      <a:endParaRPr lang="zh-CN" altLang="en-US"/>
                    </a:p>
                  </a:txBody>
                  <a:tcPr>
                    <a:solidFill>
                      <a:schemeClr val="accent1">
                        <a:lumMod val="60000"/>
                        <a:lumOff val="40000"/>
                      </a:schemeClr>
                    </a:solidFill>
                  </a:tcPr>
                </a:tc>
                <a:tc>
                  <a:txBody>
                    <a:bodyPr/>
                    <a:lstStyle/>
                    <a:p>
                      <a:endParaRPr lang="zh-CN" altLang="en-US"/>
                    </a:p>
                  </a:txBody>
                  <a:tcPr>
                    <a:solidFill>
                      <a:schemeClr val="accent1">
                        <a:lumMod val="60000"/>
                        <a:lumOff val="40000"/>
                      </a:schemeClr>
                    </a:solidFill>
                  </a:tcPr>
                </a:tc>
                <a:tc>
                  <a:txBody>
                    <a:bodyPr/>
                    <a:lstStyle/>
                    <a:p>
                      <a:endParaRPr lang="zh-CN" altLang="en-US"/>
                    </a:p>
                  </a:txBody>
                  <a:tcPr>
                    <a:solidFill>
                      <a:schemeClr val="accent1">
                        <a:lumMod val="60000"/>
                        <a:lumOff val="40000"/>
                      </a:schemeClr>
                    </a:solidFill>
                  </a:tcPr>
                </a:tc>
                <a:extLst>
                  <a:ext uri="{0D108BD9-81ED-4DB2-BD59-A6C34878D82A}">
                    <a16:rowId xmlns:a16="http://schemas.microsoft.com/office/drawing/2014/main" val="3184281612"/>
                  </a:ext>
                </a:extLst>
              </a:tr>
              <a:tr h="1008082">
                <a:tc>
                  <a:txBody>
                    <a:bodyPr/>
                    <a:lstStyle/>
                    <a:p>
                      <a:endParaRPr lang="zh-CN" altLang="en-US"/>
                    </a:p>
                  </a:txBody>
                  <a:tcPr>
                    <a:solidFill>
                      <a:schemeClr val="accent1">
                        <a:lumMod val="60000"/>
                        <a:lumOff val="40000"/>
                      </a:schemeClr>
                    </a:solidFill>
                  </a:tcPr>
                </a:tc>
                <a:tc>
                  <a:txBody>
                    <a:bodyPr/>
                    <a:lstStyle/>
                    <a:p>
                      <a:endParaRPr lang="zh-CN" altLang="en-US"/>
                    </a:p>
                  </a:txBody>
                  <a:tcPr>
                    <a:solidFill>
                      <a:schemeClr val="accent1">
                        <a:lumMod val="60000"/>
                        <a:lumOff val="40000"/>
                      </a:schemeClr>
                    </a:solidFill>
                  </a:tcPr>
                </a:tc>
                <a:tc>
                  <a:txBody>
                    <a:bodyPr/>
                    <a:lstStyle/>
                    <a:p>
                      <a:endParaRPr lang="zh-CN" altLang="en-US"/>
                    </a:p>
                  </a:txBody>
                  <a:tcPr>
                    <a:solidFill>
                      <a:schemeClr val="accent1">
                        <a:lumMod val="60000"/>
                        <a:lumOff val="40000"/>
                      </a:schemeClr>
                    </a:solidFill>
                  </a:tcPr>
                </a:tc>
                <a:tc>
                  <a:txBody>
                    <a:bodyPr/>
                    <a:lstStyle/>
                    <a:p>
                      <a:endParaRPr lang="zh-CN" altLang="en-US"/>
                    </a:p>
                  </a:txBody>
                  <a:tcPr>
                    <a:solidFill>
                      <a:schemeClr val="accent1">
                        <a:lumMod val="60000"/>
                        <a:lumOff val="40000"/>
                      </a:schemeClr>
                    </a:solidFill>
                  </a:tcPr>
                </a:tc>
                <a:tc>
                  <a:txBody>
                    <a:bodyPr/>
                    <a:lstStyle/>
                    <a:p>
                      <a:endParaRPr lang="zh-CN" altLang="en-US"/>
                    </a:p>
                  </a:txBody>
                  <a:tcPr>
                    <a:solidFill>
                      <a:schemeClr val="accent1">
                        <a:lumMod val="60000"/>
                        <a:lumOff val="40000"/>
                      </a:schemeClr>
                    </a:solidFill>
                  </a:tcPr>
                </a:tc>
                <a:tc>
                  <a:txBody>
                    <a:bodyPr/>
                    <a:lstStyle/>
                    <a:p>
                      <a:endParaRPr lang="zh-CN" altLang="en-US"/>
                    </a:p>
                  </a:txBody>
                  <a:tcPr>
                    <a:solidFill>
                      <a:schemeClr val="accent1">
                        <a:lumMod val="60000"/>
                        <a:lumOff val="40000"/>
                      </a:schemeClr>
                    </a:solidFill>
                  </a:tcPr>
                </a:tc>
                <a:extLst>
                  <a:ext uri="{0D108BD9-81ED-4DB2-BD59-A6C34878D82A}">
                    <a16:rowId xmlns:a16="http://schemas.microsoft.com/office/drawing/2014/main" val="2998899454"/>
                  </a:ext>
                </a:extLst>
              </a:tr>
              <a:tr h="1008082">
                <a:tc>
                  <a:txBody>
                    <a:bodyPr/>
                    <a:lstStyle/>
                    <a:p>
                      <a:endParaRPr lang="zh-CN" altLang="en-US"/>
                    </a:p>
                  </a:txBody>
                  <a:tcPr>
                    <a:solidFill>
                      <a:schemeClr val="accent1">
                        <a:lumMod val="60000"/>
                        <a:lumOff val="40000"/>
                      </a:schemeClr>
                    </a:solidFill>
                  </a:tcPr>
                </a:tc>
                <a:tc>
                  <a:txBody>
                    <a:bodyPr/>
                    <a:lstStyle/>
                    <a:p>
                      <a:endParaRPr lang="zh-CN" altLang="en-US"/>
                    </a:p>
                  </a:txBody>
                  <a:tcPr>
                    <a:solidFill>
                      <a:schemeClr val="accent1">
                        <a:lumMod val="60000"/>
                        <a:lumOff val="40000"/>
                      </a:schemeClr>
                    </a:solidFill>
                  </a:tcPr>
                </a:tc>
                <a:tc>
                  <a:txBody>
                    <a:bodyPr/>
                    <a:lstStyle/>
                    <a:p>
                      <a:endParaRPr lang="zh-CN" altLang="en-US"/>
                    </a:p>
                  </a:txBody>
                  <a:tcPr>
                    <a:solidFill>
                      <a:schemeClr val="accent1">
                        <a:lumMod val="60000"/>
                        <a:lumOff val="40000"/>
                      </a:schemeClr>
                    </a:solidFill>
                  </a:tcPr>
                </a:tc>
                <a:tc>
                  <a:txBody>
                    <a:bodyPr/>
                    <a:lstStyle/>
                    <a:p>
                      <a:endParaRPr lang="zh-CN" altLang="en-US"/>
                    </a:p>
                  </a:txBody>
                  <a:tcPr>
                    <a:solidFill>
                      <a:schemeClr val="accent1">
                        <a:lumMod val="60000"/>
                        <a:lumOff val="40000"/>
                      </a:schemeClr>
                    </a:solidFill>
                  </a:tcPr>
                </a:tc>
                <a:tc>
                  <a:txBody>
                    <a:bodyPr/>
                    <a:lstStyle/>
                    <a:p>
                      <a:endParaRPr lang="zh-CN" altLang="en-US"/>
                    </a:p>
                  </a:txBody>
                  <a:tcPr>
                    <a:solidFill>
                      <a:schemeClr val="accent1">
                        <a:lumMod val="60000"/>
                        <a:lumOff val="40000"/>
                      </a:schemeClr>
                    </a:solidFill>
                  </a:tcPr>
                </a:tc>
                <a:tc>
                  <a:txBody>
                    <a:bodyPr/>
                    <a:lstStyle/>
                    <a:p>
                      <a:endParaRPr lang="zh-CN" altLang="en-US" dirty="0"/>
                    </a:p>
                  </a:txBody>
                  <a:tcPr>
                    <a:solidFill>
                      <a:schemeClr val="accent1">
                        <a:lumMod val="60000"/>
                        <a:lumOff val="40000"/>
                      </a:schemeClr>
                    </a:solidFill>
                  </a:tcPr>
                </a:tc>
                <a:extLst>
                  <a:ext uri="{0D108BD9-81ED-4DB2-BD59-A6C34878D82A}">
                    <a16:rowId xmlns:a16="http://schemas.microsoft.com/office/drawing/2014/main" val="1375669771"/>
                  </a:ext>
                </a:extLst>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OP-PPT -6-2"/>
          <p:cNvSpPr txBox="1"/>
          <p:nvPr/>
        </p:nvSpPr>
        <p:spPr>
          <a:xfrm>
            <a:off x="3872455" y="918701"/>
            <a:ext cx="4014463" cy="584776"/>
          </a:xfrm>
          <a:prstGeom prst="rect">
            <a:avLst/>
          </a:prstGeom>
          <a:solidFill>
            <a:srgbClr val="0070C0"/>
          </a:solidFill>
        </p:spPr>
        <p:txBody>
          <a:bodyPr wrap="square" rtlCol="0">
            <a:spAutoFit/>
          </a:bodyPr>
          <a:lstStyle>
            <a:defPPr>
              <a:defRPr lang="zh-CN"/>
            </a:defPPr>
            <a:lvl1pPr>
              <a:defRPr sz="5400">
                <a:gradFill>
                  <a:gsLst>
                    <a:gs pos="11000">
                      <a:srgbClr val="2F88E5">
                        <a:alpha val="90000"/>
                      </a:srgbClr>
                    </a:gs>
                    <a:gs pos="100000">
                      <a:srgbClr val="1BCAB5">
                        <a:alpha val="90000"/>
                      </a:srgbClr>
                    </a:gs>
                  </a:gsLst>
                  <a:lin ang="16200000" scaled="1"/>
                </a:gradFill>
                <a:latin typeface="Agency FB" panose="020B0503020202020204" pitchFamily="34" charset="0"/>
              </a:defRPr>
            </a:lvl1pPr>
          </a:lstStyle>
          <a:p>
            <a:pPr algn="ctr">
              <a:spcBef>
                <a:spcPct val="0"/>
              </a:spcBef>
              <a:buClr>
                <a:schemeClr val="tx1">
                  <a:lumMod val="85000"/>
                  <a:lumOff val="15000"/>
                </a:schemeClr>
              </a:buClr>
              <a:buSzPct val="105000"/>
              <a:defRPr/>
            </a:pPr>
            <a:r>
              <a:rPr lang="zh-CN" altLang="en-US" sz="3200" b="1" kern="0" dirty="0">
                <a:solidFill>
                  <a:schemeClr val="bg1"/>
                </a:solidFill>
                <a:latin typeface="微软雅黑" panose="020B0503020204020204" pitchFamily="34" charset="-122"/>
                <a:ea typeface="微软雅黑" panose="020B0503020204020204" pitchFamily="34" charset="-122"/>
              </a:rPr>
              <a:t>游戏规则</a:t>
            </a:r>
          </a:p>
        </p:txBody>
      </p:sp>
      <p:sp>
        <p:nvSpPr>
          <p:cNvPr id="4" name="文本框 3">
            <a:extLst>
              <a:ext uri="{FF2B5EF4-FFF2-40B4-BE49-F238E27FC236}">
                <a16:creationId xmlns:a16="http://schemas.microsoft.com/office/drawing/2014/main" id="{643069D1-20E4-3430-2414-67DE421353BC}"/>
              </a:ext>
            </a:extLst>
          </p:cNvPr>
          <p:cNvSpPr txBox="1"/>
          <p:nvPr/>
        </p:nvSpPr>
        <p:spPr>
          <a:xfrm>
            <a:off x="3872455" y="2528126"/>
            <a:ext cx="6094428" cy="662554"/>
          </a:xfrm>
          <a:prstGeom prst="rect">
            <a:avLst/>
          </a:prstGeom>
          <a:noFill/>
        </p:spPr>
        <p:txBody>
          <a:bodyPr wrap="square">
            <a:spAutoFit/>
          </a:bodyPr>
          <a:lstStyle/>
          <a:p>
            <a:pPr>
              <a:lnSpc>
                <a:spcPct val="150000"/>
              </a:lnSpc>
              <a:buClr>
                <a:schemeClr val="tx1">
                  <a:lumMod val="85000"/>
                  <a:lumOff val="15000"/>
                </a:schemeClr>
              </a:buClr>
              <a:defRPr/>
            </a:pPr>
            <a:r>
              <a:rPr lang="zh-CN" altLang="en-US" sz="2800" noProof="1">
                <a:solidFill>
                  <a:sysClr val="windowText" lastClr="000000"/>
                </a:solidFill>
                <a:latin typeface="微软雅黑" panose="020B0503020204020204" pitchFamily="34" charset="-122"/>
                <a:ea typeface="微软雅黑" panose="020B0503020204020204" pitchFamily="34" charset="-122"/>
                <a:cs typeface="Open Sans Light" panose="020B0306030504020204" pitchFamily="34" charset="0"/>
              </a:rPr>
              <a:t>●  刷牙洗漱的时间</a:t>
            </a:r>
          </a:p>
        </p:txBody>
      </p:sp>
      <p:sp>
        <p:nvSpPr>
          <p:cNvPr id="6" name="文本框 5">
            <a:extLst>
              <a:ext uri="{FF2B5EF4-FFF2-40B4-BE49-F238E27FC236}">
                <a16:creationId xmlns:a16="http://schemas.microsoft.com/office/drawing/2014/main" id="{EA8F5F13-12EF-59F8-9A8C-4CEC6843D093}"/>
              </a:ext>
            </a:extLst>
          </p:cNvPr>
          <p:cNvSpPr txBox="1"/>
          <p:nvPr/>
        </p:nvSpPr>
        <p:spPr>
          <a:xfrm>
            <a:off x="3872455" y="3255532"/>
            <a:ext cx="6094428" cy="662554"/>
          </a:xfrm>
          <a:prstGeom prst="rect">
            <a:avLst/>
          </a:prstGeom>
          <a:noFill/>
        </p:spPr>
        <p:txBody>
          <a:bodyPr wrap="square">
            <a:spAutoFit/>
          </a:bodyPr>
          <a:lstStyle/>
          <a:p>
            <a:pPr>
              <a:lnSpc>
                <a:spcPct val="150000"/>
              </a:lnSpc>
              <a:buClr>
                <a:schemeClr val="tx1">
                  <a:lumMod val="85000"/>
                  <a:lumOff val="15000"/>
                </a:schemeClr>
              </a:buClr>
              <a:defRPr/>
            </a:pPr>
            <a:r>
              <a:rPr lang="zh-CN" altLang="en-US" sz="2800" noProof="1">
                <a:solidFill>
                  <a:sysClr val="windowText" lastClr="000000"/>
                </a:solidFill>
                <a:latin typeface="微软雅黑" panose="020B0503020204020204" pitchFamily="34" charset="-122"/>
                <a:ea typeface="微软雅黑" panose="020B0503020204020204" pitchFamily="34" charset="-122"/>
                <a:cs typeface="Open Sans Light" panose="020B0306030504020204" pitchFamily="34" charset="0"/>
              </a:rPr>
              <a:t>◆  和别人聊天的时间</a:t>
            </a:r>
          </a:p>
        </p:txBody>
      </p:sp>
      <p:sp>
        <p:nvSpPr>
          <p:cNvPr id="10" name="文本框 9">
            <a:extLst>
              <a:ext uri="{FF2B5EF4-FFF2-40B4-BE49-F238E27FC236}">
                <a16:creationId xmlns:a16="http://schemas.microsoft.com/office/drawing/2014/main" id="{A51BFB2C-B70B-9265-F6AF-42D8E69BF39B}"/>
              </a:ext>
            </a:extLst>
          </p:cNvPr>
          <p:cNvSpPr txBox="1"/>
          <p:nvPr/>
        </p:nvSpPr>
        <p:spPr>
          <a:xfrm>
            <a:off x="3872455" y="3930443"/>
            <a:ext cx="6094428" cy="523220"/>
          </a:xfrm>
          <a:prstGeom prst="rect">
            <a:avLst/>
          </a:prstGeom>
          <a:noFill/>
        </p:spPr>
        <p:txBody>
          <a:bodyPr wrap="square">
            <a:spAutoFit/>
          </a:bodyPr>
          <a:lstStyle/>
          <a:p>
            <a:r>
              <a:rPr lang="zh-CN" altLang="en-US" sz="2800" dirty="0">
                <a:solidFill>
                  <a:sysClr val="windowText" lastClr="000000"/>
                </a:solidFill>
                <a:latin typeface="微软雅黑" panose="020B0503020204020204" pitchFamily="34" charset="-122"/>
                <a:ea typeface="微软雅黑" panose="020B0503020204020204" pitchFamily="34" charset="-122"/>
                <a:cs typeface="Open Sans Light" panose="020B0306030504020204" pitchFamily="34" charset="0"/>
              </a:rPr>
              <a:t>█  吃饭的时间</a:t>
            </a:r>
          </a:p>
        </p:txBody>
      </p:sp>
      <p:sp>
        <p:nvSpPr>
          <p:cNvPr id="12" name="文本框 11">
            <a:extLst>
              <a:ext uri="{FF2B5EF4-FFF2-40B4-BE49-F238E27FC236}">
                <a16:creationId xmlns:a16="http://schemas.microsoft.com/office/drawing/2014/main" id="{2F4BD3CC-6A2B-B90C-C899-42E4593AEA2A}"/>
              </a:ext>
            </a:extLst>
          </p:cNvPr>
          <p:cNvSpPr txBox="1"/>
          <p:nvPr/>
        </p:nvSpPr>
        <p:spPr>
          <a:xfrm>
            <a:off x="3872455" y="4582875"/>
            <a:ext cx="6094428" cy="523220"/>
          </a:xfrm>
          <a:prstGeom prst="rect">
            <a:avLst/>
          </a:prstGeom>
          <a:noFill/>
        </p:spPr>
        <p:txBody>
          <a:bodyPr wrap="square">
            <a:spAutoFit/>
          </a:bodyPr>
          <a:lstStyle/>
          <a:p>
            <a:r>
              <a:rPr lang="en-US" altLang="zh-CN" sz="2800" dirty="0">
                <a:solidFill>
                  <a:sysClr val="windowText" lastClr="000000"/>
                </a:solidFill>
                <a:latin typeface="微软雅黑" panose="020B0503020204020204" pitchFamily="34" charset="-122"/>
                <a:ea typeface="微软雅黑" panose="020B0503020204020204" pitchFamily="34" charset="-122"/>
                <a:cs typeface="Open Sans Light" panose="020B0306030504020204" pitchFamily="34" charset="0"/>
              </a:rPr>
              <a:t>×  </a:t>
            </a:r>
            <a:r>
              <a:rPr lang="zh-CN" altLang="en-US" sz="2800" dirty="0">
                <a:solidFill>
                  <a:sysClr val="windowText" lastClr="000000"/>
                </a:solidFill>
                <a:latin typeface="微软雅黑" panose="020B0503020204020204" pitchFamily="34" charset="-122"/>
                <a:ea typeface="微软雅黑" panose="020B0503020204020204" pitchFamily="34" charset="-122"/>
                <a:cs typeface="Open Sans Light" panose="020B0306030504020204" pitchFamily="34" charset="0"/>
              </a:rPr>
              <a:t>在路上时间花的时间</a:t>
            </a:r>
          </a:p>
        </p:txBody>
      </p:sp>
      <p:sp>
        <p:nvSpPr>
          <p:cNvPr id="14" name="文本框 13">
            <a:extLst>
              <a:ext uri="{FF2B5EF4-FFF2-40B4-BE49-F238E27FC236}">
                <a16:creationId xmlns:a16="http://schemas.microsoft.com/office/drawing/2014/main" id="{0AE06919-4CA7-85F4-704A-3E797E112D52}"/>
              </a:ext>
            </a:extLst>
          </p:cNvPr>
          <p:cNvSpPr txBox="1"/>
          <p:nvPr/>
        </p:nvSpPr>
        <p:spPr>
          <a:xfrm>
            <a:off x="3872455" y="5276445"/>
            <a:ext cx="6094428" cy="523220"/>
          </a:xfrm>
          <a:prstGeom prst="rect">
            <a:avLst/>
          </a:prstGeom>
          <a:noFill/>
        </p:spPr>
        <p:txBody>
          <a:bodyPr wrap="square">
            <a:spAutoFit/>
          </a:bodyPr>
          <a:lstStyle/>
          <a:p>
            <a:r>
              <a:rPr lang="zh-CN" altLang="en-US" sz="2800" dirty="0">
                <a:solidFill>
                  <a:sysClr val="windowText" lastClr="000000"/>
                </a:solidFill>
                <a:latin typeface="微软雅黑" panose="020B0503020204020204" pitchFamily="34" charset="-122"/>
                <a:ea typeface="微软雅黑" panose="020B0503020204020204" pitchFamily="34" charset="-122"/>
                <a:cs typeface="Open Sans Light" panose="020B0306030504020204" pitchFamily="34" charset="0"/>
              </a:rPr>
              <a:t>√  娱乐的时间</a:t>
            </a:r>
          </a:p>
        </p:txBody>
      </p:sp>
      <p:sp>
        <p:nvSpPr>
          <p:cNvPr id="15" name="TOP-PPT -6-1">
            <a:extLst>
              <a:ext uri="{FF2B5EF4-FFF2-40B4-BE49-F238E27FC236}">
                <a16:creationId xmlns:a16="http://schemas.microsoft.com/office/drawing/2014/main" id="{21BDA04D-0CDA-CA2B-F095-B2D7B9812806}"/>
              </a:ext>
            </a:extLst>
          </p:cNvPr>
          <p:cNvSpPr/>
          <p:nvPr/>
        </p:nvSpPr>
        <p:spPr>
          <a:xfrm>
            <a:off x="3044281" y="1772843"/>
            <a:ext cx="5670810" cy="931676"/>
          </a:xfrm>
          <a:prstGeom prst="ellipse">
            <a:avLst/>
          </a:prstGeom>
        </p:spPr>
        <p:txBody>
          <a:bodyPr wrap="square">
            <a:spAutoFit/>
          </a:bodyPr>
          <a:lstStyle/>
          <a:p>
            <a:pPr>
              <a:lnSpc>
                <a:spcPct val="150000"/>
              </a:lnSpc>
              <a:buClr>
                <a:schemeClr val="tx1">
                  <a:lumMod val="85000"/>
                  <a:lumOff val="15000"/>
                </a:schemeClr>
              </a:buClr>
              <a:defRPr/>
            </a:pPr>
            <a:r>
              <a:rPr lang="zh-CN" altLang="en-US" sz="2800" noProof="1">
                <a:solidFill>
                  <a:sysClr val="windowText" lastClr="000000"/>
                </a:solidFill>
                <a:latin typeface="微软雅黑" panose="020B0503020204020204" pitchFamily="34" charset="-122"/>
                <a:ea typeface="微软雅黑" panose="020B0503020204020204" pitchFamily="34" charset="-122"/>
                <a:cs typeface="Open Sans Light" panose="020B0306030504020204" pitchFamily="34" charset="0"/>
              </a:rPr>
              <a:t>▲ 睡觉的时间</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ircle(in)">
                                      <p:cBhvr>
                                        <p:cTn id="18" dur="2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heel(1)">
                                      <p:cBhvr>
                                        <p:cTn id="23" dur="2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28" dur="500"/>
                                        <p:tgtEl>
                                          <p:spTgt spid="12">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1000" fill="hold"/>
                                        <p:tgtEl>
                                          <p:spTgt spid="14"/>
                                        </p:tgtEl>
                                        <p:attrNameLst>
                                          <p:attrName>ppt_w</p:attrName>
                                        </p:attrNameLst>
                                      </p:cBhvr>
                                      <p:tavLst>
                                        <p:tav tm="0">
                                          <p:val>
                                            <p:fltVal val="0"/>
                                          </p:val>
                                        </p:tav>
                                        <p:tav tm="100000">
                                          <p:val>
                                            <p:strVal val="#ppt_w"/>
                                          </p:val>
                                        </p:tav>
                                      </p:tavLst>
                                    </p:anim>
                                    <p:anim calcmode="lin" valueType="num">
                                      <p:cBhvr>
                                        <p:cTn id="34" dur="1000" fill="hold"/>
                                        <p:tgtEl>
                                          <p:spTgt spid="14"/>
                                        </p:tgtEl>
                                        <p:attrNameLst>
                                          <p:attrName>ppt_h</p:attrName>
                                        </p:attrNameLst>
                                      </p:cBhvr>
                                      <p:tavLst>
                                        <p:tav tm="0">
                                          <p:val>
                                            <p:fltVal val="0"/>
                                          </p:val>
                                        </p:tav>
                                        <p:tav tm="100000">
                                          <p:val>
                                            <p:strVal val="#ppt_h"/>
                                          </p:val>
                                        </p:tav>
                                      </p:tavLst>
                                    </p:anim>
                                    <p:anim calcmode="lin" valueType="num">
                                      <p:cBhvr>
                                        <p:cTn id="35" dur="1000" fill="hold"/>
                                        <p:tgtEl>
                                          <p:spTgt spid="14"/>
                                        </p:tgtEl>
                                        <p:attrNameLst>
                                          <p:attrName>style.rotation</p:attrName>
                                        </p:attrNameLst>
                                      </p:cBhvr>
                                      <p:tavLst>
                                        <p:tav tm="0">
                                          <p:val>
                                            <p:fltVal val="90"/>
                                          </p:val>
                                        </p:tav>
                                        <p:tav tm="100000">
                                          <p:val>
                                            <p:fltVal val="0"/>
                                          </p:val>
                                        </p:tav>
                                      </p:tavLst>
                                    </p:anim>
                                    <p:animEffect transition="in" filter="fade">
                                      <p:cBhvr>
                                        <p:cTn id="3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0" grpId="0"/>
      <p:bldP spid="14" grpId="0"/>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AS_OS" val="Unix 3.10 unknown"/>
  <p:tag name="AS_RELEASE_DATE" val="2020.11.30"/>
  <p:tag name="AS_TITLE" val="Aspose.Slides for Java"/>
  <p:tag name="AS_VERSION" val="20.11"/>
  <p:tag name="COMMONDATA" val="eyJoZGlkIjoiNWQ3NDg3NDY4NTliZWNlMmVmYzk2MjI4YzYyMWYyMzkifQ=="/>
  <p:tag name="KSO_WPP_MARK_KEY" val="cf45b107-17eb-492b-9ae5-89a5396ec253"/>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925</TotalTime>
  <Words>1134</Words>
  <Application>Microsoft Office PowerPoint</Application>
  <PresentationFormat>宽屏</PresentationFormat>
  <Paragraphs>149</Paragraphs>
  <Slides>26</Slides>
  <Notes>18</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26</vt:i4>
      </vt:variant>
    </vt:vector>
  </HeadingPairs>
  <TitlesOfParts>
    <vt:vector size="35" baseType="lpstr">
      <vt:lpstr>等线</vt:lpstr>
      <vt:lpstr>汉仪超级战甲W</vt:lpstr>
      <vt:lpstr>汉仪雅酷黑 85W</vt:lpstr>
      <vt:lpstr>微软雅黑</vt:lpstr>
      <vt:lpstr>Arial</vt:lpstr>
      <vt:lpstr>Calibri</vt:lpstr>
      <vt:lpstr>Wingdings</vt:lpstr>
      <vt:lpstr>第一PPT模板网-WWW.1PPT.COM​</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第一PPT模板网-WWW.1PPT.COM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an</cp:lastModifiedBy>
  <cp:revision>11</cp:revision>
  <cp:lastPrinted>2022-08-16T17:06:43Z</cp:lastPrinted>
  <dcterms:created xsi:type="dcterms:W3CDTF">2022-08-16T17:06:43Z</dcterms:created>
  <dcterms:modified xsi:type="dcterms:W3CDTF">2022-12-01T16:00:17Z</dcterms:modified>
</cp:coreProperties>
</file>